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tmp" ContentType="image/png"/>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4"/>
  </p:notesMasterIdLst>
  <p:handoutMasterIdLst>
    <p:handoutMasterId r:id="rId145"/>
  </p:handoutMasterIdLst>
  <p:sldIdLst>
    <p:sldId id="257" r:id="rId2"/>
    <p:sldId id="302" r:id="rId3"/>
    <p:sldId id="322" r:id="rId4"/>
    <p:sldId id="323" r:id="rId5"/>
    <p:sldId id="1989" r:id="rId6"/>
    <p:sldId id="1990" r:id="rId7"/>
    <p:sldId id="324" r:id="rId8"/>
    <p:sldId id="325" r:id="rId9"/>
    <p:sldId id="1992" r:id="rId10"/>
    <p:sldId id="1991" r:id="rId11"/>
    <p:sldId id="326" r:id="rId12"/>
    <p:sldId id="264" r:id="rId13"/>
    <p:sldId id="308" r:id="rId14"/>
    <p:sldId id="359" r:id="rId15"/>
    <p:sldId id="292" r:id="rId16"/>
    <p:sldId id="293" r:id="rId17"/>
    <p:sldId id="330" r:id="rId18"/>
    <p:sldId id="274" r:id="rId19"/>
    <p:sldId id="273" r:id="rId20"/>
    <p:sldId id="275" r:id="rId21"/>
    <p:sldId id="270" r:id="rId22"/>
    <p:sldId id="401" r:id="rId23"/>
    <p:sldId id="381" r:id="rId24"/>
    <p:sldId id="279" r:id="rId25"/>
    <p:sldId id="311" r:id="rId26"/>
    <p:sldId id="352" r:id="rId27"/>
    <p:sldId id="353" r:id="rId28"/>
    <p:sldId id="358" r:id="rId29"/>
    <p:sldId id="1993" r:id="rId30"/>
    <p:sldId id="360" r:id="rId31"/>
    <p:sldId id="361" r:id="rId32"/>
    <p:sldId id="362" r:id="rId33"/>
    <p:sldId id="357" r:id="rId34"/>
    <p:sldId id="259" r:id="rId35"/>
    <p:sldId id="938" r:id="rId36"/>
    <p:sldId id="963" r:id="rId37"/>
    <p:sldId id="990" r:id="rId38"/>
    <p:sldId id="1994" r:id="rId39"/>
    <p:sldId id="1008" r:id="rId40"/>
    <p:sldId id="256" r:id="rId41"/>
    <p:sldId id="965" r:id="rId42"/>
    <p:sldId id="985" r:id="rId43"/>
    <p:sldId id="1996" r:id="rId44"/>
    <p:sldId id="337" r:id="rId45"/>
    <p:sldId id="340" r:id="rId46"/>
    <p:sldId id="1997" r:id="rId47"/>
    <p:sldId id="1998" r:id="rId48"/>
    <p:sldId id="1999" r:id="rId49"/>
    <p:sldId id="2000" r:id="rId50"/>
    <p:sldId id="2001" r:id="rId51"/>
    <p:sldId id="336" r:id="rId52"/>
    <p:sldId id="2003" r:id="rId53"/>
    <p:sldId id="338" r:id="rId54"/>
    <p:sldId id="260" r:id="rId55"/>
    <p:sldId id="261" r:id="rId56"/>
    <p:sldId id="4943" r:id="rId57"/>
    <p:sldId id="287" r:id="rId58"/>
    <p:sldId id="295" r:id="rId59"/>
    <p:sldId id="294" r:id="rId60"/>
    <p:sldId id="4944" r:id="rId61"/>
    <p:sldId id="4947" r:id="rId62"/>
    <p:sldId id="4945" r:id="rId63"/>
    <p:sldId id="285" r:id="rId64"/>
    <p:sldId id="4946" r:id="rId65"/>
    <p:sldId id="283" r:id="rId66"/>
    <p:sldId id="4996" r:id="rId67"/>
    <p:sldId id="4950" r:id="rId68"/>
    <p:sldId id="329" r:id="rId69"/>
    <p:sldId id="332" r:id="rId70"/>
    <p:sldId id="4951" r:id="rId71"/>
    <p:sldId id="4952" r:id="rId72"/>
    <p:sldId id="4953" r:id="rId73"/>
    <p:sldId id="4954" r:id="rId74"/>
    <p:sldId id="4955" r:id="rId75"/>
    <p:sldId id="4956" r:id="rId76"/>
    <p:sldId id="4957" r:id="rId77"/>
    <p:sldId id="306" r:id="rId78"/>
    <p:sldId id="4958" r:id="rId79"/>
    <p:sldId id="297" r:id="rId80"/>
    <p:sldId id="298" r:id="rId81"/>
    <p:sldId id="299" r:id="rId82"/>
    <p:sldId id="341" r:id="rId83"/>
    <p:sldId id="354" r:id="rId84"/>
    <p:sldId id="355" r:id="rId85"/>
    <p:sldId id="348" r:id="rId86"/>
    <p:sldId id="356" r:id="rId87"/>
    <p:sldId id="363" r:id="rId88"/>
    <p:sldId id="335" r:id="rId89"/>
    <p:sldId id="4959" r:id="rId90"/>
    <p:sldId id="364" r:id="rId91"/>
    <p:sldId id="315" r:id="rId92"/>
    <p:sldId id="4960" r:id="rId93"/>
    <p:sldId id="339" r:id="rId94"/>
    <p:sldId id="347" r:id="rId95"/>
    <p:sldId id="319" r:id="rId96"/>
    <p:sldId id="320" r:id="rId97"/>
    <p:sldId id="314" r:id="rId98"/>
    <p:sldId id="4963" r:id="rId99"/>
    <p:sldId id="269" r:id="rId100"/>
    <p:sldId id="4964" r:id="rId101"/>
    <p:sldId id="271" r:id="rId102"/>
    <p:sldId id="272" r:id="rId103"/>
    <p:sldId id="4965" r:id="rId104"/>
    <p:sldId id="300" r:id="rId105"/>
    <p:sldId id="301" r:id="rId106"/>
    <p:sldId id="4966" r:id="rId107"/>
    <p:sldId id="4967" r:id="rId108"/>
    <p:sldId id="349" r:id="rId109"/>
    <p:sldId id="4968" r:id="rId110"/>
    <p:sldId id="350" r:id="rId111"/>
    <p:sldId id="351" r:id="rId112"/>
    <p:sldId id="4969" r:id="rId113"/>
    <p:sldId id="4970" r:id="rId114"/>
    <p:sldId id="366" r:id="rId115"/>
    <p:sldId id="4971" r:id="rId116"/>
    <p:sldId id="4972" r:id="rId117"/>
    <p:sldId id="4974" r:id="rId118"/>
    <p:sldId id="4975" r:id="rId119"/>
    <p:sldId id="265" r:id="rId120"/>
    <p:sldId id="267" r:id="rId121"/>
    <p:sldId id="4982" r:id="rId122"/>
    <p:sldId id="266" r:id="rId123"/>
    <p:sldId id="4983" r:id="rId124"/>
    <p:sldId id="268" r:id="rId125"/>
    <p:sldId id="4984" r:id="rId126"/>
    <p:sldId id="4985" r:id="rId127"/>
    <p:sldId id="4986" r:id="rId128"/>
    <p:sldId id="4987" r:id="rId129"/>
    <p:sldId id="4988" r:id="rId130"/>
    <p:sldId id="4989" r:id="rId131"/>
    <p:sldId id="4990" r:id="rId132"/>
    <p:sldId id="276" r:id="rId133"/>
    <p:sldId id="277" r:id="rId134"/>
    <p:sldId id="278" r:id="rId135"/>
    <p:sldId id="4991" r:id="rId136"/>
    <p:sldId id="280" r:id="rId137"/>
    <p:sldId id="281" r:id="rId138"/>
    <p:sldId id="282" r:id="rId139"/>
    <p:sldId id="4995" r:id="rId140"/>
    <p:sldId id="385" r:id="rId141"/>
    <p:sldId id="365" r:id="rId142"/>
    <p:sldId id="384" r:id="rId143"/>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57"/>
    <p:restoredTop sz="94676" autoAdjust="0"/>
  </p:normalViewPr>
  <p:slideViewPr>
    <p:cSldViewPr>
      <p:cViewPr varScale="1">
        <p:scale>
          <a:sx n="122" d="100"/>
          <a:sy n="122" d="100"/>
        </p:scale>
        <p:origin x="112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ableStyles" Target="tableStyle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notesMaster" Target="notesMasters/notesMaster1.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62</a:t>
            </a:fld>
            <a:endParaRPr kumimoji="1" lang="ja-JP" altLang="en-US"/>
          </a:p>
        </p:txBody>
      </p:sp>
    </p:spTree>
    <p:extLst>
      <p:ext uri="{BB962C8B-B14F-4D97-AF65-F5344CB8AC3E}">
        <p14:creationId xmlns:p14="http://schemas.microsoft.com/office/powerpoint/2010/main" val="3628329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63</a:t>
            </a:fld>
            <a:endParaRPr kumimoji="1" lang="ja-JP" altLang="en-US" dirty="0"/>
          </a:p>
        </p:txBody>
      </p:sp>
    </p:spTree>
    <p:extLst>
      <p:ext uri="{BB962C8B-B14F-4D97-AF65-F5344CB8AC3E}">
        <p14:creationId xmlns:p14="http://schemas.microsoft.com/office/powerpoint/2010/main" val="159623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65</a:t>
            </a:fld>
            <a:endParaRPr kumimoji="1" lang="ja-JP" altLang="en-US" dirty="0"/>
          </a:p>
        </p:txBody>
      </p:sp>
    </p:spTree>
    <p:extLst>
      <p:ext uri="{BB962C8B-B14F-4D97-AF65-F5344CB8AC3E}">
        <p14:creationId xmlns:p14="http://schemas.microsoft.com/office/powerpoint/2010/main" val="678288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70</a:t>
            </a:fld>
            <a:endParaRPr lang="en-US"/>
          </a:p>
        </p:txBody>
      </p:sp>
    </p:spTree>
    <p:extLst>
      <p:ext uri="{BB962C8B-B14F-4D97-AF65-F5344CB8AC3E}">
        <p14:creationId xmlns:p14="http://schemas.microsoft.com/office/powerpoint/2010/main" val="3181509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71</a:t>
            </a:fld>
            <a:endParaRPr lang="en-US"/>
          </a:p>
        </p:txBody>
      </p:sp>
    </p:spTree>
    <p:extLst>
      <p:ext uri="{BB962C8B-B14F-4D97-AF65-F5344CB8AC3E}">
        <p14:creationId xmlns:p14="http://schemas.microsoft.com/office/powerpoint/2010/main" val="4260439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72</a:t>
            </a:fld>
            <a:endParaRPr lang="en-US"/>
          </a:p>
        </p:txBody>
      </p:sp>
    </p:spTree>
    <p:extLst>
      <p:ext uri="{BB962C8B-B14F-4D97-AF65-F5344CB8AC3E}">
        <p14:creationId xmlns:p14="http://schemas.microsoft.com/office/powerpoint/2010/main" val="312671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73</a:t>
            </a:fld>
            <a:endParaRPr lang="en-US"/>
          </a:p>
        </p:txBody>
      </p:sp>
    </p:spTree>
    <p:extLst>
      <p:ext uri="{BB962C8B-B14F-4D97-AF65-F5344CB8AC3E}">
        <p14:creationId xmlns:p14="http://schemas.microsoft.com/office/powerpoint/2010/main" val="2533749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74</a:t>
            </a:fld>
            <a:endParaRPr lang="en-US"/>
          </a:p>
        </p:txBody>
      </p:sp>
    </p:spTree>
    <p:extLst>
      <p:ext uri="{BB962C8B-B14F-4D97-AF65-F5344CB8AC3E}">
        <p14:creationId xmlns:p14="http://schemas.microsoft.com/office/powerpoint/2010/main" val="2215681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75</a:t>
            </a:fld>
            <a:endParaRPr lang="en-US"/>
          </a:p>
        </p:txBody>
      </p:sp>
    </p:spTree>
    <p:extLst>
      <p:ext uri="{BB962C8B-B14F-4D97-AF65-F5344CB8AC3E}">
        <p14:creationId xmlns:p14="http://schemas.microsoft.com/office/powerpoint/2010/main" val="1779253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76</a:t>
            </a:fld>
            <a:endParaRPr lang="en-US"/>
          </a:p>
        </p:txBody>
      </p:sp>
    </p:spTree>
    <p:extLst>
      <p:ext uri="{BB962C8B-B14F-4D97-AF65-F5344CB8AC3E}">
        <p14:creationId xmlns:p14="http://schemas.microsoft.com/office/powerpoint/2010/main" val="294579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4245193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77</a:t>
            </a:fld>
            <a:endParaRPr lang="en-US"/>
          </a:p>
        </p:txBody>
      </p:sp>
    </p:spTree>
    <p:extLst>
      <p:ext uri="{BB962C8B-B14F-4D97-AF65-F5344CB8AC3E}">
        <p14:creationId xmlns:p14="http://schemas.microsoft.com/office/powerpoint/2010/main" val="10851891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78</a:t>
            </a:fld>
            <a:endParaRPr lang="en-US"/>
          </a:p>
        </p:txBody>
      </p:sp>
    </p:spTree>
    <p:extLst>
      <p:ext uri="{BB962C8B-B14F-4D97-AF65-F5344CB8AC3E}">
        <p14:creationId xmlns:p14="http://schemas.microsoft.com/office/powerpoint/2010/main" val="18402247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79</a:t>
            </a:fld>
            <a:endParaRPr lang="en-US"/>
          </a:p>
        </p:txBody>
      </p:sp>
    </p:spTree>
    <p:extLst>
      <p:ext uri="{BB962C8B-B14F-4D97-AF65-F5344CB8AC3E}">
        <p14:creationId xmlns:p14="http://schemas.microsoft.com/office/powerpoint/2010/main" val="1029797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80</a:t>
            </a:fld>
            <a:endParaRPr lang="en-US"/>
          </a:p>
        </p:txBody>
      </p:sp>
    </p:spTree>
    <p:extLst>
      <p:ext uri="{BB962C8B-B14F-4D97-AF65-F5344CB8AC3E}">
        <p14:creationId xmlns:p14="http://schemas.microsoft.com/office/powerpoint/2010/main" val="3969649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81</a:t>
            </a:fld>
            <a:endParaRPr lang="en-US"/>
          </a:p>
        </p:txBody>
      </p:sp>
    </p:spTree>
    <p:extLst>
      <p:ext uri="{BB962C8B-B14F-4D97-AF65-F5344CB8AC3E}">
        <p14:creationId xmlns:p14="http://schemas.microsoft.com/office/powerpoint/2010/main" val="1151782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103</a:t>
            </a:fld>
            <a:endParaRPr lang="en-US"/>
          </a:p>
        </p:txBody>
      </p:sp>
    </p:spTree>
    <p:extLst>
      <p:ext uri="{BB962C8B-B14F-4D97-AF65-F5344CB8AC3E}">
        <p14:creationId xmlns:p14="http://schemas.microsoft.com/office/powerpoint/2010/main" val="38460619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104</a:t>
            </a:fld>
            <a:endParaRPr lang="en-US"/>
          </a:p>
        </p:txBody>
      </p:sp>
    </p:spTree>
    <p:extLst>
      <p:ext uri="{BB962C8B-B14F-4D97-AF65-F5344CB8AC3E}">
        <p14:creationId xmlns:p14="http://schemas.microsoft.com/office/powerpoint/2010/main" val="1347225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105</a:t>
            </a:fld>
            <a:endParaRPr lang="en-US"/>
          </a:p>
        </p:txBody>
      </p:sp>
    </p:spTree>
    <p:extLst>
      <p:ext uri="{BB962C8B-B14F-4D97-AF65-F5344CB8AC3E}">
        <p14:creationId xmlns:p14="http://schemas.microsoft.com/office/powerpoint/2010/main" val="27547866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106</a:t>
            </a:fld>
            <a:endParaRPr lang="en-US"/>
          </a:p>
        </p:txBody>
      </p:sp>
    </p:spTree>
    <p:extLst>
      <p:ext uri="{BB962C8B-B14F-4D97-AF65-F5344CB8AC3E}">
        <p14:creationId xmlns:p14="http://schemas.microsoft.com/office/powerpoint/2010/main" val="1257798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120</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010355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262856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0805155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938555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792443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198696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22</a:t>
            </a:fld>
            <a:endParaRPr kumimoji="1" lang="ja-JP" altLang="en-US" dirty="0"/>
          </a:p>
        </p:txBody>
      </p:sp>
    </p:spTree>
    <p:extLst>
      <p:ext uri="{BB962C8B-B14F-4D97-AF65-F5344CB8AC3E}">
        <p14:creationId xmlns:p14="http://schemas.microsoft.com/office/powerpoint/2010/main" val="219402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40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263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54</a:t>
            </a:fld>
            <a:endParaRPr kumimoji="1" lang="ja-JP" altLang="en-US" dirty="0"/>
          </a:p>
        </p:txBody>
      </p:sp>
    </p:spTree>
    <p:extLst>
      <p:ext uri="{BB962C8B-B14F-4D97-AF65-F5344CB8AC3E}">
        <p14:creationId xmlns:p14="http://schemas.microsoft.com/office/powerpoint/2010/main" val="389985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55</a:t>
            </a:fld>
            <a:endParaRPr kumimoji="1" lang="ja-JP" altLang="en-US" dirty="0"/>
          </a:p>
        </p:txBody>
      </p:sp>
    </p:spTree>
    <p:extLst>
      <p:ext uri="{BB962C8B-B14F-4D97-AF65-F5344CB8AC3E}">
        <p14:creationId xmlns:p14="http://schemas.microsoft.com/office/powerpoint/2010/main" val="3024494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56</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4872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57</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extLst>
      <p:ext uri="{BB962C8B-B14F-4D97-AF65-F5344CB8AC3E}">
        <p14:creationId xmlns:p14="http://schemas.microsoft.com/office/powerpoint/2010/main" val="166909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3830916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Kohno(YNU/YRP-IAI)</a:t>
            </a:r>
          </a:p>
        </p:txBody>
      </p:sp>
    </p:spTree>
    <p:extLst>
      <p:ext uri="{BB962C8B-B14F-4D97-AF65-F5344CB8AC3E}">
        <p14:creationId xmlns:p14="http://schemas.microsoft.com/office/powerpoint/2010/main" val="21426494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July 2021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802.15-21-0422-00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4" r:id="rId14"/>
    <p:sldLayoutId id="2147483665" r:id="rId15"/>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hyperlink" Target="https://datatracker.ietf.org/meeting/agenda/" TargetMode="Externa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3" Type="http://schemas.openxmlformats.org/officeDocument/2006/relationships/hyperlink" Target="https://datatracker.ietf.org/doc/draft-ietf-6tisch-enrollment-enhanced-beacon/" TargetMode="External"/><Relationship Id="rId2" Type="http://schemas.openxmlformats.org/officeDocument/2006/relationships/hyperlink" Target="https://datatracker.ietf.org/doc/draft-ietf-6tisch-architecture/" TargetMode="External"/><Relationship Id="rId1" Type="http://schemas.openxmlformats.org/officeDocument/2006/relationships/slideLayout" Target="../slideLayouts/slideLayout7.xml"/><Relationship Id="rId5" Type="http://schemas.openxmlformats.org/officeDocument/2006/relationships/hyperlink" Target="https://datatracker.ietf.org/doc/draft-ietf-6tisch-msf/" TargetMode="External"/><Relationship Id="rId4" Type="http://schemas.openxmlformats.org/officeDocument/2006/relationships/hyperlink" Target="https://datatracker.ietf.org/doc/draft-ietf-6tisch-minimal-security/"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datatracker.ietf.org/doc/draft-ietf-raw-technologies/" TargetMode="External"/><Relationship Id="rId2" Type="http://schemas.openxmlformats.org/officeDocument/2006/relationships/hyperlink" Target="https://datatracker.ietf.org/doc/draft-ietf-raw-ldacs/" TargetMode="External"/><Relationship Id="rId1" Type="http://schemas.openxmlformats.org/officeDocument/2006/relationships/slideLayout" Target="../slideLayouts/slideLayout7.xml"/><Relationship Id="rId6" Type="http://schemas.openxmlformats.org/officeDocument/2006/relationships/hyperlink" Target="https://datatracker.ietf.org/doc/draft-ietf-raw-oam-support/" TargetMode="External"/><Relationship Id="rId5" Type="http://schemas.openxmlformats.org/officeDocument/2006/relationships/hyperlink" Target="https://datatracker.ietf.org/doc/draft-ietf-raw-use-cases/" TargetMode="External"/><Relationship Id="rId4" Type="http://schemas.openxmlformats.org/officeDocument/2006/relationships/hyperlink" Target="https://datatracker.ietf.org/doc/draft-pthubert-raw-architecture/"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3" Type="http://schemas.openxmlformats.org/officeDocument/2006/relationships/hyperlink" Target="https://datatracker.ietf.org/doc/draft-ietf-6tisch-minimal-security/" TargetMode="External"/><Relationship Id="rId2" Type="http://schemas.openxmlformats.org/officeDocument/2006/relationships/hyperlink" Target="https://datatracker.ietf.org/doc/draft-ietf-lake-edhoc/" TargetMode="External"/><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3" Type="http://schemas.openxmlformats.org/officeDocument/2006/relationships/hyperlink" Target="https://datatracker.ietf.org/doc/draft-henry-madinas-framework/" TargetMode="External"/><Relationship Id="rId2" Type="http://schemas.openxmlformats.org/officeDocument/2006/relationships/hyperlink" Target="https://mailarchive.ietf.org/arch/msg/madinas/jlQsSGsBgHqnAMTj8pFOV8Gsu_U/" TargetMode="Externa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3" Type="http://schemas.openxmlformats.org/officeDocument/2006/relationships/hyperlink" Target="https://datatracker.ietf.org/doc/draft-li-apn-framework/" TargetMode="External"/><Relationship Id="rId2" Type="http://schemas.openxmlformats.org/officeDocument/2006/relationships/hyperlink" Target="https://mailarchive.ietf.org/arch/msg/apn/XIN44XMGqOfugg6W9IjwaMFZtvw/2/" TargetMode="Externa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hyperlink" Target="https://github.com/mcr/danish-bof/blob/main/charter.md" TargetMode="Externa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2" Type="http://schemas.openxmlformats.org/officeDocument/2006/relationships/hyperlink" Target="https://datatracker.ietf.org/wg/ohttp/about/" TargetMode="Externa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5/dcn/21/15-21-0377-00-04ab-preamble-codes-for-data-communications.pptx" TargetMode="External"/><Relationship Id="rId3" Type="http://schemas.openxmlformats.org/officeDocument/2006/relationships/hyperlink" Target="https://mentor.ieee.org/802.15/dcn/21/15-21-0373-06-04ab-july-plenary-meeting-slides.pptx" TargetMode="External"/><Relationship Id="rId7" Type="http://schemas.openxmlformats.org/officeDocument/2006/relationships/hyperlink" Target="https://mentor.ieee.org/802.15/dcn/21/15-21-0412-01-04ab-channel-accesss-using-clear-channel-assessment-cca-useful-tool-for-efficient-uwb-communication.pdf" TargetMode="External"/><Relationship Id="rId2" Type="http://schemas.openxmlformats.org/officeDocument/2006/relationships/hyperlink" Target="https://mentor.ieee.org/802.15/dcn/21/15-21-0345-08-04ab-sg-15-4ab-agenda-july-2021.xls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09-01-04ab-narrowband-assisted-multi-millisecond-uwb.pptx" TargetMode="External"/><Relationship Id="rId5" Type="http://schemas.openxmlformats.org/officeDocument/2006/relationships/hyperlink" Target="https://mentor.ieee.org/802.15/dcn/21/15-21-0047-08-nuwb-draft-csd-ng-uwb.doc" TargetMode="External"/><Relationship Id="rId10" Type="http://schemas.openxmlformats.org/officeDocument/2006/relationships/hyperlink" Target="https://mentor.ieee.org/802.15/dcn/21/15-21-0394-02-04ab-ir-uwb-link-budget-analysis-and-comparison-with-nb-signaling.pptx" TargetMode="External"/><Relationship Id="rId4" Type="http://schemas.openxmlformats.org/officeDocument/2006/relationships/hyperlink" Target="https://mentor.ieee.org/802.15/dcn/21/15-21-0126-04-nuwb-p802-15-4ab-par-draft-from-myproject.pdf" TargetMode="External"/><Relationship Id="rId9" Type="http://schemas.openxmlformats.org/officeDocument/2006/relationships/hyperlink" Target="https://mentor.ieee.org/802.15/dcn/21/15-21-0399-00-04ab-uwb-sensing-in-802-15.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5/dcn/21/15-21-0409-01-04ab-narrowband-assisted-multi-millisecond-uwb.pptx" TargetMode="External"/><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412-01-04ab-channel-accesss-using-clear-channel-assessment-cca-useful-tool-for-efficient-uwb-communication.pdf"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tmp"/><Relationship Id="rId4" Type="http://schemas.openxmlformats.org/officeDocument/2006/relationships/hyperlink" Target="https://mentor.ieee.org/802.15/dcn/21/15-21-0278-04-0014-sg14-draft-csd-for-ns-uwb.docx"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tmp"/><Relationship Id="rId4" Type="http://schemas.openxmlformats.org/officeDocument/2006/relationships/hyperlink" Target="https://mentor.ieee.org/802.15/dcn/21/15-21-0278-04-0014-sg14-draft-csd-for-ns-uwb.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8.tmp"/><Relationship Id="rId4" Type="http://schemas.openxmlformats.org/officeDocument/2006/relationships/hyperlink" Target="https://mentor.ieee.org/802.15/dcn/21/15-21-0278-04-0014-sg14-draft-csd-for-ns-uwb.doc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76.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5/dcn/21/15-21-0274-04-0014-sg14-ns-uwb-par-working-draft.docx" TargetMode="Externa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132th Session of meetings of the IEEE 802.15 Working Group for Wireless Specialty Networks</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Closing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July 13-22,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a:xfrm>
            <a:off x="691055" y="838200"/>
            <a:ext cx="7772400" cy="533400"/>
          </a:xfrm>
        </p:spPr>
        <p:txBody>
          <a:bodyPr/>
          <a:lstStyle/>
          <a:p>
            <a:r>
              <a:rPr lang="en-US" dirty="0"/>
              <a:t>Plan for Sept Interim</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10</a:t>
            </a:fld>
            <a:endParaRPr lang="en-US"/>
          </a:p>
        </p:txBody>
      </p:sp>
      <p:sp>
        <p:nvSpPr>
          <p:cNvPr id="7" name="Rectangle 6">
            <a:extLst>
              <a:ext uri="{FF2B5EF4-FFF2-40B4-BE49-F238E27FC236}">
                <a16:creationId xmlns:a16="http://schemas.microsoft.com/office/drawing/2014/main" id="{264F1722-555E-414C-9B42-8DA736E3CDCC}"/>
              </a:ext>
            </a:extLst>
          </p:cNvPr>
          <p:cNvSpPr/>
          <p:nvPr/>
        </p:nvSpPr>
        <p:spPr>
          <a:xfrm>
            <a:off x="609600" y="2397949"/>
            <a:ext cx="8077200" cy="2062103"/>
          </a:xfrm>
          <a:prstGeom prst="rect">
            <a:avLst/>
          </a:prstGeom>
        </p:spPr>
        <p:txBody>
          <a:bodyPr wrap="square">
            <a:spAutoFit/>
          </a:bodyPr>
          <a:lstStyle/>
          <a:p>
            <a:pPr marL="457200" indent="-457200">
              <a:buFont typeface="Wingdings" pitchFamily="2" charset="2"/>
              <a:buChar char="Ø"/>
            </a:pPr>
            <a:r>
              <a:rPr lang="en-US" dirty="0"/>
              <a:t>Hear additional proposals </a:t>
            </a:r>
          </a:p>
          <a:p>
            <a:pPr marL="457200" indent="-457200">
              <a:buFont typeface="Wingdings" pitchFamily="2" charset="2"/>
              <a:buChar char="Ø"/>
            </a:pPr>
            <a:r>
              <a:rPr lang="en-US" dirty="0"/>
              <a:t>Prepare and review draft based on all the proposals heard</a:t>
            </a:r>
          </a:p>
          <a:p>
            <a:pPr marL="457200" indent="-457200">
              <a:buFont typeface="Wingdings" pitchFamily="2" charset="2"/>
              <a:buChar char="Ø"/>
            </a:pPr>
            <a:r>
              <a:rPr lang="en-US" dirty="0"/>
              <a:t>Initiate working group Letter Ballot</a:t>
            </a:r>
          </a:p>
        </p:txBody>
      </p:sp>
    </p:spTree>
    <p:extLst>
      <p:ext uri="{BB962C8B-B14F-4D97-AF65-F5344CB8AC3E}">
        <p14:creationId xmlns:p14="http://schemas.microsoft.com/office/powerpoint/2010/main" val="84399684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35317" y="685800"/>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4" name="object 4"/>
          <p:cNvSpPr txBox="1"/>
          <p:nvPr/>
        </p:nvSpPr>
        <p:spPr>
          <a:xfrm>
            <a:off x="2195736" y="5089443"/>
            <a:ext cx="4407218" cy="217367"/>
          </a:xfrm>
          <a:prstGeom prst="rect">
            <a:avLst/>
          </a:prstGeom>
        </p:spPr>
        <p:txBody>
          <a:bodyPr vert="horz" wrap="square" lIns="0" tIns="9525" rIns="0" bIns="0" rtlCol="0">
            <a:spAutoFit/>
          </a:bodyPr>
          <a:lstStyle/>
          <a:p>
            <a:pPr marL="9525">
              <a:spcBef>
                <a:spcPts val="75"/>
              </a:spcBef>
            </a:pPr>
            <a:r>
              <a:rPr sz="1350" b="1" spc="-4" dirty="0">
                <a:latin typeface="Arial"/>
                <a:cs typeface="Arial"/>
              </a:rPr>
              <a:t>Comments </a:t>
            </a:r>
            <a:r>
              <a:rPr sz="1350" b="1" dirty="0">
                <a:latin typeface="Arial"/>
                <a:cs typeface="Arial"/>
              </a:rPr>
              <a:t>on </a:t>
            </a:r>
            <a:r>
              <a:rPr sz="1350" b="1" spc="-4" dirty="0">
                <a:latin typeface="Arial"/>
                <a:cs typeface="Arial"/>
              </a:rPr>
              <a:t>P802.15.15 </a:t>
            </a:r>
            <a:r>
              <a:rPr sz="1350" b="1" spc="-49" dirty="0">
                <a:latin typeface="Arial"/>
                <a:cs typeface="Arial"/>
              </a:rPr>
              <a:t>PAR</a:t>
            </a:r>
            <a:r>
              <a:rPr sz="1350" b="1" spc="26" dirty="0">
                <a:latin typeface="Arial"/>
                <a:cs typeface="Arial"/>
              </a:rPr>
              <a:t> </a:t>
            </a:r>
            <a:r>
              <a:rPr sz="1350" b="1" spc="-4" dirty="0">
                <a:latin typeface="Arial"/>
                <a:cs typeface="Arial"/>
              </a:rPr>
              <a:t>&amp;</a:t>
            </a:r>
            <a:r>
              <a:rPr sz="1350" b="1" dirty="0">
                <a:latin typeface="Arial"/>
                <a:cs typeface="Arial"/>
              </a:rPr>
              <a:t> </a:t>
            </a:r>
            <a:r>
              <a:rPr sz="1350" b="1" spc="-4" dirty="0">
                <a:latin typeface="Arial"/>
                <a:cs typeface="Arial"/>
              </a:rPr>
              <a:t>CSD</a:t>
            </a:r>
            <a:r>
              <a:rPr sz="1350" b="1" dirty="0">
                <a:latin typeface="Arial"/>
                <a:cs typeface="Arial"/>
              </a:rPr>
              <a:t> from IEEE </a:t>
            </a:r>
            <a:r>
              <a:rPr sz="1350" b="1" spc="-4" dirty="0">
                <a:latin typeface="Arial"/>
                <a:cs typeface="Arial"/>
              </a:rPr>
              <a:t>802.1</a:t>
            </a:r>
            <a:endParaRPr sz="1350" dirty="0">
              <a:latin typeface="Arial"/>
              <a:cs typeface="Arial"/>
            </a:endParaRPr>
          </a:p>
        </p:txBody>
      </p:sp>
      <p:sp>
        <p:nvSpPr>
          <p:cNvPr id="5" name="object 5"/>
          <p:cNvSpPr txBox="1"/>
          <p:nvPr/>
        </p:nvSpPr>
        <p:spPr>
          <a:xfrm>
            <a:off x="514335" y="1143000"/>
            <a:ext cx="7770019" cy="3813480"/>
          </a:xfrm>
          <a:prstGeom prst="rect">
            <a:avLst/>
          </a:prstGeom>
        </p:spPr>
        <p:txBody>
          <a:bodyPr vert="horz" wrap="square" lIns="0" tIns="9525" rIns="0" bIns="0" rtlCol="0">
            <a:spAutoFit/>
          </a:bodyPr>
          <a:lstStyle/>
          <a:p>
            <a:pPr marL="9525">
              <a:spcBef>
                <a:spcPts val="75"/>
              </a:spcBef>
            </a:pPr>
            <a:r>
              <a:rPr sz="2100" b="1" spc="-83" dirty="0">
                <a:latin typeface="Arial"/>
                <a:cs typeface="Arial"/>
              </a:rPr>
              <a:t>PAR</a:t>
            </a:r>
            <a:endParaRPr sz="2475" dirty="0">
              <a:latin typeface="Arial"/>
              <a:cs typeface="Arial"/>
            </a:endParaRPr>
          </a:p>
          <a:p>
            <a:pPr marL="352425"/>
            <a:r>
              <a:rPr sz="1800" b="1" spc="-4" dirty="0">
                <a:latin typeface="Arial"/>
                <a:cs typeface="Arial"/>
              </a:rPr>
              <a:t>5.5</a:t>
            </a:r>
            <a:r>
              <a:rPr sz="1800" b="1" spc="-8" dirty="0">
                <a:latin typeface="Arial"/>
                <a:cs typeface="Arial"/>
              </a:rPr>
              <a:t> </a:t>
            </a:r>
            <a:r>
              <a:rPr sz="1800" b="1" dirty="0">
                <a:latin typeface="Arial"/>
                <a:cs typeface="Arial"/>
              </a:rPr>
              <a:t>Need</a:t>
            </a:r>
            <a:r>
              <a:rPr sz="1800" b="1" spc="-15" dirty="0">
                <a:latin typeface="Arial"/>
                <a:cs typeface="Arial"/>
              </a:rPr>
              <a:t> </a:t>
            </a:r>
            <a:r>
              <a:rPr sz="1800" b="1" dirty="0">
                <a:latin typeface="Arial"/>
                <a:cs typeface="Arial"/>
              </a:rPr>
              <a:t>for</a:t>
            </a:r>
            <a:r>
              <a:rPr sz="1800" b="1" spc="-8" dirty="0">
                <a:latin typeface="Arial"/>
                <a:cs typeface="Arial"/>
              </a:rPr>
              <a:t> </a:t>
            </a:r>
            <a:r>
              <a:rPr sz="1800" b="1" spc="-4" dirty="0">
                <a:latin typeface="Arial"/>
                <a:cs typeface="Arial"/>
              </a:rPr>
              <a:t>the</a:t>
            </a:r>
            <a:r>
              <a:rPr sz="1800" b="1" spc="-8" dirty="0">
                <a:latin typeface="Arial"/>
                <a:cs typeface="Arial"/>
              </a:rPr>
              <a:t> </a:t>
            </a:r>
            <a:r>
              <a:rPr sz="1800" b="1" spc="-4" dirty="0">
                <a:latin typeface="Arial"/>
                <a:cs typeface="Arial"/>
              </a:rPr>
              <a:t>Project:</a:t>
            </a:r>
            <a:endParaRPr sz="1800" dirty="0">
              <a:latin typeface="Arial"/>
              <a:cs typeface="Arial"/>
            </a:endParaRPr>
          </a:p>
          <a:p>
            <a:pPr marL="523875" marR="3810" indent="-171450">
              <a:lnSpc>
                <a:spcPts val="1620"/>
              </a:lnSpc>
              <a:spcBef>
                <a:spcPts val="416"/>
              </a:spcBef>
              <a:buChar char="•"/>
              <a:tabLst>
                <a:tab pos="523399" algn="l"/>
                <a:tab pos="523875" algn="l"/>
                <a:tab pos="3979545" algn="l"/>
              </a:tabLst>
            </a:pPr>
            <a:r>
              <a:rPr sz="1400" spc="4" dirty="0">
                <a:latin typeface="Arial"/>
                <a:cs typeface="Arial"/>
              </a:rPr>
              <a:t>The </a:t>
            </a:r>
            <a:r>
              <a:rPr sz="1400" dirty="0">
                <a:latin typeface="Arial"/>
                <a:cs typeface="Arial"/>
              </a:rPr>
              <a:t>references to standards 802.15.4-2020, 805.15.4w-2020, 802.15.4y-2021, and </a:t>
            </a:r>
            <a:r>
              <a:rPr sz="1400" spc="4" dirty="0">
                <a:latin typeface="Arial"/>
                <a:cs typeface="Arial"/>
              </a:rPr>
              <a:t> </a:t>
            </a:r>
            <a:r>
              <a:rPr sz="1400" dirty="0">
                <a:latin typeface="Arial"/>
                <a:cs typeface="Arial"/>
              </a:rPr>
              <a:t>802.15.4z-2020</a:t>
            </a:r>
            <a:r>
              <a:rPr sz="1400" spc="-49" dirty="0">
                <a:latin typeface="Arial"/>
                <a:cs typeface="Arial"/>
              </a:rPr>
              <a:t> </a:t>
            </a:r>
            <a:r>
              <a:rPr sz="1400" dirty="0">
                <a:latin typeface="Arial"/>
                <a:cs typeface="Arial"/>
              </a:rPr>
              <a:t>are</a:t>
            </a:r>
            <a:r>
              <a:rPr sz="1400" spc="-8" dirty="0">
                <a:latin typeface="Arial"/>
                <a:cs typeface="Arial"/>
              </a:rPr>
              <a:t> </a:t>
            </a:r>
            <a:r>
              <a:rPr sz="1400" dirty="0">
                <a:latin typeface="Arial"/>
                <a:cs typeface="Arial"/>
              </a:rPr>
              <a:t>not</a:t>
            </a:r>
            <a:r>
              <a:rPr sz="1400" spc="-23" dirty="0">
                <a:latin typeface="Arial"/>
                <a:cs typeface="Arial"/>
              </a:rPr>
              <a:t> </a:t>
            </a:r>
            <a:r>
              <a:rPr sz="1400" dirty="0">
                <a:latin typeface="Arial"/>
                <a:cs typeface="Arial"/>
              </a:rPr>
              <a:t>proper</a:t>
            </a:r>
            <a:r>
              <a:rPr sz="1400" spc="-26" dirty="0">
                <a:latin typeface="Arial"/>
                <a:cs typeface="Arial"/>
              </a:rPr>
              <a:t> </a:t>
            </a:r>
            <a:r>
              <a:rPr sz="1400" dirty="0">
                <a:latin typeface="Arial"/>
                <a:cs typeface="Arial"/>
              </a:rPr>
              <a:t>references</a:t>
            </a:r>
            <a:r>
              <a:rPr sz="1400" spc="-41" dirty="0">
                <a:latin typeface="Arial"/>
                <a:cs typeface="Arial"/>
              </a:rPr>
              <a:t> </a:t>
            </a:r>
            <a:r>
              <a:rPr sz="1400" dirty="0">
                <a:latin typeface="Arial"/>
                <a:cs typeface="Arial"/>
              </a:rPr>
              <a:t>to</a:t>
            </a:r>
            <a:r>
              <a:rPr sz="1400" spc="-19" dirty="0">
                <a:latin typeface="Arial"/>
                <a:cs typeface="Arial"/>
              </a:rPr>
              <a:t> </a:t>
            </a:r>
            <a:r>
              <a:rPr sz="1400" dirty="0">
                <a:latin typeface="Arial"/>
                <a:cs typeface="Arial"/>
              </a:rPr>
              <a:t>IEEE</a:t>
            </a:r>
            <a:r>
              <a:rPr sz="1400" spc="-4" dirty="0">
                <a:latin typeface="Arial"/>
                <a:cs typeface="Arial"/>
              </a:rPr>
              <a:t> </a:t>
            </a:r>
            <a:r>
              <a:rPr sz="1400" dirty="0">
                <a:latin typeface="Arial"/>
                <a:cs typeface="Arial"/>
              </a:rPr>
              <a:t>Standards.</a:t>
            </a:r>
            <a:r>
              <a:rPr sz="1400" spc="8" dirty="0">
                <a:latin typeface="Arial"/>
                <a:cs typeface="Arial"/>
              </a:rPr>
              <a:t> </a:t>
            </a:r>
            <a:r>
              <a:rPr sz="1400" dirty="0">
                <a:latin typeface="Arial"/>
                <a:cs typeface="Arial"/>
              </a:rPr>
              <a:t>Precede</a:t>
            </a:r>
            <a:r>
              <a:rPr sz="1400" spc="-15" dirty="0">
                <a:latin typeface="Arial"/>
                <a:cs typeface="Arial"/>
              </a:rPr>
              <a:t> </a:t>
            </a:r>
            <a:r>
              <a:rPr sz="1400" dirty="0">
                <a:latin typeface="Arial"/>
                <a:cs typeface="Arial"/>
              </a:rPr>
              <a:t>the</a:t>
            </a:r>
            <a:r>
              <a:rPr sz="1400" spc="-19" dirty="0">
                <a:latin typeface="Arial"/>
                <a:cs typeface="Arial"/>
              </a:rPr>
              <a:t> </a:t>
            </a:r>
            <a:r>
              <a:rPr sz="1400" dirty="0">
                <a:latin typeface="Arial"/>
                <a:cs typeface="Arial"/>
              </a:rPr>
              <a:t>referenced </a:t>
            </a:r>
            <a:r>
              <a:rPr sz="1400" spc="-405" dirty="0">
                <a:latin typeface="Arial"/>
                <a:cs typeface="Arial"/>
              </a:rPr>
              <a:t> </a:t>
            </a:r>
            <a:r>
              <a:rPr sz="1400" dirty="0">
                <a:latin typeface="Arial"/>
                <a:cs typeface="Arial"/>
              </a:rPr>
              <a:t>standards</a:t>
            </a:r>
            <a:r>
              <a:rPr sz="1400" spc="-38" dirty="0">
                <a:latin typeface="Arial"/>
                <a:cs typeface="Arial"/>
              </a:rPr>
              <a:t> </a:t>
            </a:r>
            <a:r>
              <a:rPr sz="1400" spc="-8" dirty="0">
                <a:latin typeface="Arial"/>
                <a:cs typeface="Arial"/>
              </a:rPr>
              <a:t>with</a:t>
            </a:r>
            <a:r>
              <a:rPr sz="1400" spc="26" dirty="0">
                <a:latin typeface="Arial"/>
                <a:cs typeface="Arial"/>
              </a:rPr>
              <a:t> </a:t>
            </a:r>
            <a:r>
              <a:rPr sz="1400" dirty="0">
                <a:latin typeface="Arial"/>
                <a:cs typeface="Arial"/>
              </a:rPr>
              <a:t>“IEEE Std”</a:t>
            </a:r>
            <a:r>
              <a:rPr sz="1400" spc="-30" dirty="0">
                <a:latin typeface="Arial"/>
                <a:cs typeface="Arial"/>
              </a:rPr>
              <a:t> </a:t>
            </a:r>
            <a:r>
              <a:rPr sz="1400" spc="-4" dirty="0">
                <a:latin typeface="Arial"/>
                <a:cs typeface="Arial"/>
              </a:rPr>
              <a:t>in</a:t>
            </a:r>
            <a:r>
              <a:rPr sz="1400" spc="11" dirty="0">
                <a:latin typeface="Arial"/>
                <a:cs typeface="Arial"/>
              </a:rPr>
              <a:t> </a:t>
            </a:r>
            <a:r>
              <a:rPr sz="1400" dirty="0">
                <a:latin typeface="Arial"/>
                <a:cs typeface="Arial"/>
              </a:rPr>
              <a:t>each</a:t>
            </a:r>
            <a:r>
              <a:rPr sz="1400" spc="-15" dirty="0">
                <a:latin typeface="Arial"/>
                <a:cs typeface="Arial"/>
              </a:rPr>
              <a:t> </a:t>
            </a:r>
            <a:r>
              <a:rPr sz="1400" dirty="0">
                <a:latin typeface="Arial"/>
                <a:cs typeface="Arial"/>
              </a:rPr>
              <a:t>case.	NOTE: changes </a:t>
            </a:r>
            <a:r>
              <a:rPr sz="1400" spc="-4" dirty="0">
                <a:latin typeface="Arial"/>
                <a:cs typeface="Arial"/>
              </a:rPr>
              <a:t>in </a:t>
            </a:r>
            <a:r>
              <a:rPr sz="1400" dirty="0">
                <a:latin typeface="Arial"/>
                <a:cs typeface="Arial"/>
              </a:rPr>
              <a:t>sections 7.1 and 8.1 are </a:t>
            </a:r>
            <a:r>
              <a:rPr sz="1400" spc="4" dirty="0">
                <a:latin typeface="Arial"/>
                <a:cs typeface="Arial"/>
              </a:rPr>
              <a:t> </a:t>
            </a:r>
            <a:r>
              <a:rPr sz="1400" dirty="0">
                <a:latin typeface="Arial"/>
                <a:cs typeface="Arial"/>
              </a:rPr>
              <a:t>also</a:t>
            </a:r>
            <a:r>
              <a:rPr sz="1400" spc="-15" dirty="0">
                <a:latin typeface="Arial"/>
                <a:cs typeface="Arial"/>
              </a:rPr>
              <a:t> </a:t>
            </a:r>
            <a:r>
              <a:rPr sz="1400" dirty="0">
                <a:latin typeface="Arial"/>
                <a:cs typeface="Arial"/>
              </a:rPr>
              <a:t>needed.</a:t>
            </a:r>
          </a:p>
          <a:p>
            <a:pPr>
              <a:spcBef>
                <a:spcPts val="11"/>
              </a:spcBef>
              <a:buFont typeface="Arial"/>
              <a:buChar char="•"/>
            </a:pPr>
            <a:endParaRPr sz="1400" dirty="0">
              <a:latin typeface="Arial"/>
              <a:cs typeface="Arial"/>
            </a:endParaRPr>
          </a:p>
          <a:p>
            <a:pPr marL="523875" indent="-171450">
              <a:lnSpc>
                <a:spcPts val="1710"/>
              </a:lnSpc>
              <a:buChar char="•"/>
              <a:tabLst>
                <a:tab pos="523399" algn="l"/>
                <a:tab pos="523875" algn="l"/>
              </a:tabLst>
            </a:pPr>
            <a:r>
              <a:rPr sz="1400" spc="4" dirty="0">
                <a:latin typeface="Arial"/>
                <a:cs typeface="Arial"/>
              </a:rPr>
              <a:t>The</a:t>
            </a:r>
            <a:r>
              <a:rPr sz="1400" spc="-23" dirty="0">
                <a:latin typeface="Arial"/>
                <a:cs typeface="Arial"/>
              </a:rPr>
              <a:t> </a:t>
            </a:r>
            <a:r>
              <a:rPr sz="1400" dirty="0">
                <a:latin typeface="Arial"/>
                <a:cs typeface="Arial"/>
              </a:rPr>
              <a:t>first</a:t>
            </a:r>
            <a:r>
              <a:rPr sz="1400" spc="-23" dirty="0">
                <a:latin typeface="Arial"/>
                <a:cs typeface="Arial"/>
              </a:rPr>
              <a:t> </a:t>
            </a:r>
            <a:r>
              <a:rPr sz="1400" dirty="0">
                <a:latin typeface="Arial"/>
                <a:cs typeface="Arial"/>
              </a:rPr>
              <a:t>sentence</a:t>
            </a:r>
            <a:r>
              <a:rPr sz="1400" spc="-34" dirty="0">
                <a:latin typeface="Arial"/>
                <a:cs typeface="Arial"/>
              </a:rPr>
              <a:t> </a:t>
            </a:r>
            <a:r>
              <a:rPr sz="1400" spc="-4" dirty="0">
                <a:latin typeface="Arial"/>
                <a:cs typeface="Arial"/>
              </a:rPr>
              <a:t>is</a:t>
            </a:r>
            <a:r>
              <a:rPr sz="1400" spc="4" dirty="0">
                <a:latin typeface="Arial"/>
                <a:cs typeface="Arial"/>
              </a:rPr>
              <a:t> </a:t>
            </a:r>
            <a:r>
              <a:rPr sz="1400" dirty="0">
                <a:latin typeface="Arial"/>
                <a:cs typeface="Arial"/>
              </a:rPr>
              <a:t>confusing</a:t>
            </a:r>
            <a:r>
              <a:rPr sz="1400" spc="-30" dirty="0">
                <a:latin typeface="Arial"/>
                <a:cs typeface="Arial"/>
              </a:rPr>
              <a:t> </a:t>
            </a:r>
            <a:r>
              <a:rPr sz="1400" spc="-4" dirty="0">
                <a:latin typeface="Arial"/>
                <a:cs typeface="Arial"/>
              </a:rPr>
              <a:t>in</a:t>
            </a:r>
            <a:r>
              <a:rPr sz="1400" spc="8" dirty="0">
                <a:latin typeface="Arial"/>
                <a:cs typeface="Arial"/>
              </a:rPr>
              <a:t> </a:t>
            </a:r>
            <a:r>
              <a:rPr sz="1400" dirty="0">
                <a:latin typeface="Arial"/>
                <a:cs typeface="Arial"/>
              </a:rPr>
              <a:t>its</a:t>
            </a:r>
            <a:r>
              <a:rPr sz="1400" spc="-11" dirty="0">
                <a:latin typeface="Arial"/>
                <a:cs typeface="Arial"/>
              </a:rPr>
              <a:t> </a:t>
            </a:r>
            <a:r>
              <a:rPr sz="1400" dirty="0">
                <a:latin typeface="Arial"/>
                <a:cs typeface="Arial"/>
              </a:rPr>
              <a:t>use</a:t>
            </a:r>
            <a:r>
              <a:rPr sz="1400" spc="-4" dirty="0">
                <a:latin typeface="Arial"/>
                <a:cs typeface="Arial"/>
              </a:rPr>
              <a:t> </a:t>
            </a:r>
            <a:r>
              <a:rPr sz="1400" dirty="0">
                <a:latin typeface="Arial"/>
                <a:cs typeface="Arial"/>
              </a:rPr>
              <a:t>of</a:t>
            </a:r>
            <a:r>
              <a:rPr sz="1400" spc="-26" dirty="0">
                <a:latin typeface="Arial"/>
                <a:cs typeface="Arial"/>
              </a:rPr>
              <a:t> </a:t>
            </a:r>
            <a:r>
              <a:rPr sz="1400" spc="4" dirty="0">
                <a:latin typeface="Arial"/>
                <a:cs typeface="Arial"/>
              </a:rPr>
              <a:t>802.15.4-2020.</a:t>
            </a:r>
            <a:r>
              <a:rPr sz="1400" spc="-53" dirty="0">
                <a:latin typeface="Arial"/>
                <a:cs typeface="Arial"/>
              </a:rPr>
              <a:t> </a:t>
            </a:r>
            <a:r>
              <a:rPr sz="1400" spc="4" dirty="0">
                <a:latin typeface="Arial"/>
                <a:cs typeface="Arial"/>
              </a:rPr>
              <a:t>We</a:t>
            </a:r>
            <a:r>
              <a:rPr sz="1400" spc="-49" dirty="0">
                <a:latin typeface="Arial"/>
                <a:cs typeface="Arial"/>
              </a:rPr>
              <a:t> </a:t>
            </a:r>
            <a:r>
              <a:rPr sz="1400" dirty="0">
                <a:latin typeface="Arial"/>
                <a:cs typeface="Arial"/>
              </a:rPr>
              <a:t>recommend</a:t>
            </a:r>
            <a:r>
              <a:rPr sz="1400" spc="-49" dirty="0">
                <a:latin typeface="Arial"/>
                <a:cs typeface="Arial"/>
              </a:rPr>
              <a:t> </a:t>
            </a:r>
            <a:r>
              <a:rPr sz="1400" dirty="0">
                <a:latin typeface="Arial"/>
                <a:cs typeface="Arial"/>
              </a:rPr>
              <a:t>the</a:t>
            </a:r>
          </a:p>
          <a:p>
            <a:pPr marL="523875">
              <a:lnSpc>
                <a:spcPts val="1710"/>
              </a:lnSpc>
            </a:pPr>
            <a:r>
              <a:rPr sz="1400" spc="-4" dirty="0">
                <a:latin typeface="Arial"/>
                <a:cs typeface="Arial"/>
              </a:rPr>
              <a:t>following</a:t>
            </a:r>
            <a:r>
              <a:rPr sz="1400" spc="-11" dirty="0">
                <a:latin typeface="Arial"/>
                <a:cs typeface="Arial"/>
              </a:rPr>
              <a:t> </a:t>
            </a:r>
            <a:r>
              <a:rPr sz="1400" dirty="0">
                <a:latin typeface="Arial"/>
                <a:cs typeface="Arial"/>
              </a:rPr>
              <a:t>replacement:</a:t>
            </a:r>
          </a:p>
          <a:p>
            <a:pPr marL="866299" marR="52388" lvl="1" indent="-171450">
              <a:lnSpc>
                <a:spcPct val="89900"/>
              </a:lnSpc>
              <a:spcBef>
                <a:spcPts val="390"/>
              </a:spcBef>
              <a:buChar char="•"/>
              <a:tabLst>
                <a:tab pos="866299" algn="l"/>
                <a:tab pos="866775" algn="l"/>
              </a:tabLst>
            </a:pPr>
            <a:r>
              <a:rPr sz="1050" dirty="0">
                <a:latin typeface="Arial"/>
                <a:cs typeface="Arial"/>
              </a:rPr>
              <a:t>The</a:t>
            </a:r>
            <a:r>
              <a:rPr sz="1050" spc="-4" dirty="0">
                <a:latin typeface="Arial"/>
                <a:cs typeface="Arial"/>
              </a:rPr>
              <a:t> IEEE</a:t>
            </a:r>
            <a:r>
              <a:rPr sz="1050" spc="11" dirty="0">
                <a:latin typeface="Arial"/>
                <a:cs typeface="Arial"/>
              </a:rPr>
              <a:t> </a:t>
            </a:r>
            <a:r>
              <a:rPr sz="1050" spc="-8" dirty="0">
                <a:latin typeface="Arial"/>
                <a:cs typeface="Arial"/>
              </a:rPr>
              <a:t>802.15.4-2020</a:t>
            </a:r>
            <a:r>
              <a:rPr sz="1050" spc="83" dirty="0">
                <a:latin typeface="Arial"/>
                <a:cs typeface="Arial"/>
              </a:rPr>
              <a:t> </a:t>
            </a:r>
            <a:r>
              <a:rPr sz="1050" spc="-8" dirty="0">
                <a:latin typeface="Arial"/>
                <a:cs typeface="Arial"/>
              </a:rPr>
              <a:t>standard</a:t>
            </a:r>
            <a:r>
              <a:rPr sz="1050" spc="23" dirty="0">
                <a:latin typeface="Arial"/>
                <a:cs typeface="Arial"/>
              </a:rPr>
              <a:t> </a:t>
            </a:r>
            <a:r>
              <a:rPr sz="1050" spc="-4" dirty="0">
                <a:latin typeface="Arial"/>
                <a:cs typeface="Arial"/>
              </a:rPr>
              <a:t>(as</a:t>
            </a:r>
            <a:r>
              <a:rPr sz="1050" spc="15" dirty="0">
                <a:latin typeface="Arial"/>
                <a:cs typeface="Arial"/>
              </a:rPr>
              <a:t> </a:t>
            </a:r>
            <a:r>
              <a:rPr sz="1050" spc="-8" dirty="0">
                <a:latin typeface="Arial"/>
                <a:cs typeface="Arial"/>
              </a:rPr>
              <a:t>amended</a:t>
            </a:r>
            <a:r>
              <a:rPr sz="1050" spc="41" dirty="0">
                <a:latin typeface="Arial"/>
                <a:cs typeface="Arial"/>
              </a:rPr>
              <a:t> </a:t>
            </a:r>
            <a:r>
              <a:rPr sz="1050" spc="-8" dirty="0">
                <a:latin typeface="Arial"/>
                <a:cs typeface="Arial"/>
              </a:rPr>
              <a:t>by</a:t>
            </a:r>
            <a:r>
              <a:rPr sz="1050" spc="15" dirty="0">
                <a:latin typeface="Arial"/>
                <a:cs typeface="Arial"/>
              </a:rPr>
              <a:t> </a:t>
            </a:r>
            <a:r>
              <a:rPr sz="1050" spc="-8" dirty="0">
                <a:latin typeface="Arial"/>
                <a:cs typeface="Arial"/>
              </a:rPr>
              <a:t>IEEE</a:t>
            </a:r>
            <a:r>
              <a:rPr sz="1050" spc="8" dirty="0">
                <a:latin typeface="Arial"/>
                <a:cs typeface="Arial"/>
              </a:rPr>
              <a:t> </a:t>
            </a:r>
            <a:r>
              <a:rPr sz="1050" spc="-8" dirty="0">
                <a:latin typeface="Arial"/>
                <a:cs typeface="Arial"/>
              </a:rPr>
              <a:t>805.15.4w-2020,</a:t>
            </a:r>
            <a:r>
              <a:rPr sz="1050" spc="71" dirty="0">
                <a:latin typeface="Arial"/>
                <a:cs typeface="Arial"/>
              </a:rPr>
              <a:t> </a:t>
            </a:r>
            <a:r>
              <a:rPr sz="1050" spc="-4" dirty="0">
                <a:latin typeface="Arial"/>
                <a:cs typeface="Arial"/>
              </a:rPr>
              <a:t>IEEE</a:t>
            </a:r>
            <a:r>
              <a:rPr sz="1050" spc="11" dirty="0">
                <a:latin typeface="Arial"/>
                <a:cs typeface="Arial"/>
              </a:rPr>
              <a:t> </a:t>
            </a:r>
            <a:r>
              <a:rPr sz="1050" spc="-8" dirty="0">
                <a:latin typeface="Arial"/>
                <a:cs typeface="Arial"/>
              </a:rPr>
              <a:t>802.15.4y-2021,</a:t>
            </a:r>
            <a:r>
              <a:rPr sz="1050" spc="71" dirty="0">
                <a:latin typeface="Arial"/>
                <a:cs typeface="Arial"/>
              </a:rPr>
              <a:t> </a:t>
            </a:r>
            <a:r>
              <a:rPr sz="1050" spc="-8" dirty="0">
                <a:latin typeface="Arial"/>
                <a:cs typeface="Arial"/>
              </a:rPr>
              <a:t>and </a:t>
            </a:r>
            <a:r>
              <a:rPr sz="1050" spc="-323" dirty="0">
                <a:latin typeface="Arial"/>
                <a:cs typeface="Arial"/>
              </a:rPr>
              <a:t> </a:t>
            </a:r>
            <a:r>
              <a:rPr sz="1050" spc="-4" dirty="0">
                <a:latin typeface="Arial"/>
                <a:cs typeface="Arial"/>
              </a:rPr>
              <a:t>IEEE</a:t>
            </a:r>
            <a:r>
              <a:rPr sz="1050" spc="8" dirty="0">
                <a:latin typeface="Arial"/>
                <a:cs typeface="Arial"/>
              </a:rPr>
              <a:t> </a:t>
            </a:r>
            <a:r>
              <a:rPr sz="1050" spc="-8" dirty="0">
                <a:latin typeface="Arial"/>
                <a:cs typeface="Arial"/>
              </a:rPr>
              <a:t>802.15.4z-2020),</a:t>
            </a:r>
            <a:r>
              <a:rPr sz="1050" spc="86" dirty="0">
                <a:latin typeface="Arial"/>
                <a:cs typeface="Arial"/>
              </a:rPr>
              <a:t> </a:t>
            </a:r>
            <a:r>
              <a:rPr sz="1050" spc="-4" dirty="0">
                <a:latin typeface="Arial"/>
                <a:cs typeface="Arial"/>
              </a:rPr>
              <a:t>is</a:t>
            </a:r>
            <a:r>
              <a:rPr sz="1050" spc="8" dirty="0">
                <a:latin typeface="Arial"/>
                <a:cs typeface="Arial"/>
              </a:rPr>
              <a:t> </a:t>
            </a:r>
            <a:r>
              <a:rPr sz="1050" dirty="0">
                <a:latin typeface="Arial"/>
                <a:cs typeface="Arial"/>
              </a:rPr>
              <a:t>overly </a:t>
            </a:r>
            <a:r>
              <a:rPr sz="1050" spc="-4" dirty="0">
                <a:latin typeface="Arial"/>
                <a:cs typeface="Arial"/>
              </a:rPr>
              <a:t>complex.</a:t>
            </a:r>
            <a:r>
              <a:rPr sz="1050" dirty="0">
                <a:latin typeface="Arial"/>
                <a:cs typeface="Arial"/>
              </a:rPr>
              <a:t> </a:t>
            </a:r>
            <a:r>
              <a:rPr sz="1050" spc="-8" dirty="0">
                <a:latin typeface="Arial"/>
                <a:cs typeface="Arial"/>
              </a:rPr>
              <a:t>End-users</a:t>
            </a:r>
            <a:r>
              <a:rPr sz="1050" spc="30" dirty="0">
                <a:latin typeface="Arial"/>
                <a:cs typeface="Arial"/>
              </a:rPr>
              <a:t> </a:t>
            </a:r>
            <a:r>
              <a:rPr sz="1050" spc="-4" dirty="0">
                <a:latin typeface="Arial"/>
                <a:cs typeface="Arial"/>
              </a:rPr>
              <a:t>(industry)</a:t>
            </a:r>
            <a:r>
              <a:rPr sz="1050" spc="38" dirty="0">
                <a:latin typeface="Arial"/>
                <a:cs typeface="Arial"/>
              </a:rPr>
              <a:t> </a:t>
            </a:r>
            <a:r>
              <a:rPr sz="1050" spc="-8" dirty="0">
                <a:latin typeface="Arial"/>
                <a:cs typeface="Arial"/>
              </a:rPr>
              <a:t>will</a:t>
            </a:r>
            <a:r>
              <a:rPr sz="1050" spc="4" dirty="0">
                <a:latin typeface="Arial"/>
                <a:cs typeface="Arial"/>
              </a:rPr>
              <a:t> </a:t>
            </a:r>
            <a:r>
              <a:rPr sz="1050" spc="-8" dirty="0">
                <a:latin typeface="Arial"/>
                <a:cs typeface="Arial"/>
              </a:rPr>
              <a:t>benefit</a:t>
            </a:r>
            <a:r>
              <a:rPr sz="1050" spc="11" dirty="0">
                <a:latin typeface="Arial"/>
                <a:cs typeface="Arial"/>
              </a:rPr>
              <a:t> </a:t>
            </a:r>
            <a:r>
              <a:rPr sz="1050" dirty="0">
                <a:latin typeface="Arial"/>
                <a:cs typeface="Arial"/>
              </a:rPr>
              <a:t>from</a:t>
            </a:r>
            <a:r>
              <a:rPr sz="1050" spc="8" dirty="0">
                <a:latin typeface="Arial"/>
                <a:cs typeface="Arial"/>
              </a:rPr>
              <a:t> </a:t>
            </a:r>
            <a:r>
              <a:rPr sz="1050" spc="-8" dirty="0">
                <a:latin typeface="Arial"/>
                <a:cs typeface="Arial"/>
              </a:rPr>
              <a:t>the</a:t>
            </a:r>
            <a:r>
              <a:rPr sz="1050" spc="23" dirty="0">
                <a:latin typeface="Arial"/>
                <a:cs typeface="Arial"/>
              </a:rPr>
              <a:t> </a:t>
            </a:r>
            <a:r>
              <a:rPr sz="1050" spc="-4" dirty="0">
                <a:latin typeface="Arial"/>
                <a:cs typeface="Arial"/>
              </a:rPr>
              <a:t>extraction</a:t>
            </a:r>
            <a:r>
              <a:rPr sz="1050" spc="11" dirty="0">
                <a:latin typeface="Arial"/>
                <a:cs typeface="Arial"/>
              </a:rPr>
              <a:t> </a:t>
            </a:r>
            <a:r>
              <a:rPr sz="1050" spc="-4" dirty="0">
                <a:latin typeface="Arial"/>
                <a:cs typeface="Arial"/>
              </a:rPr>
              <a:t>of</a:t>
            </a:r>
            <a:r>
              <a:rPr sz="1050" spc="26" dirty="0">
                <a:latin typeface="Arial"/>
                <a:cs typeface="Arial"/>
              </a:rPr>
              <a:t> </a:t>
            </a:r>
            <a:r>
              <a:rPr sz="1050" spc="-8" dirty="0">
                <a:latin typeface="Arial"/>
                <a:cs typeface="Arial"/>
              </a:rPr>
              <a:t>the </a:t>
            </a:r>
            <a:r>
              <a:rPr sz="1050" spc="-4" dirty="0">
                <a:latin typeface="Arial"/>
                <a:cs typeface="Arial"/>
              </a:rPr>
              <a:t> </a:t>
            </a:r>
            <a:r>
              <a:rPr sz="1050" spc="-8" dirty="0">
                <a:latin typeface="Arial"/>
                <a:cs typeface="Arial"/>
              </a:rPr>
              <a:t>ad-hoc</a:t>
            </a:r>
            <a:r>
              <a:rPr sz="1050" spc="26" dirty="0">
                <a:latin typeface="Arial"/>
                <a:cs typeface="Arial"/>
              </a:rPr>
              <a:t> </a:t>
            </a:r>
            <a:r>
              <a:rPr sz="1050" spc="-4" dirty="0">
                <a:latin typeface="Arial"/>
                <a:cs typeface="Arial"/>
              </a:rPr>
              <a:t>low</a:t>
            </a:r>
            <a:r>
              <a:rPr sz="1050" dirty="0">
                <a:latin typeface="Arial"/>
                <a:cs typeface="Arial"/>
              </a:rPr>
              <a:t> </a:t>
            </a:r>
            <a:r>
              <a:rPr sz="1050" spc="-8" dirty="0">
                <a:latin typeface="Arial"/>
                <a:cs typeface="Arial"/>
              </a:rPr>
              <a:t>data</a:t>
            </a:r>
            <a:r>
              <a:rPr sz="1050" spc="15" dirty="0">
                <a:latin typeface="Arial"/>
                <a:cs typeface="Arial"/>
              </a:rPr>
              <a:t> </a:t>
            </a:r>
            <a:r>
              <a:rPr sz="1050" spc="-4" dirty="0">
                <a:latin typeface="Arial"/>
                <a:cs typeface="Arial"/>
              </a:rPr>
              <a:t>rate</a:t>
            </a:r>
            <a:r>
              <a:rPr sz="1050" spc="15" dirty="0">
                <a:latin typeface="Arial"/>
                <a:cs typeface="Arial"/>
              </a:rPr>
              <a:t> </a:t>
            </a:r>
            <a:r>
              <a:rPr sz="1050" spc="-4" dirty="0">
                <a:latin typeface="Arial"/>
                <a:cs typeface="Arial"/>
              </a:rPr>
              <a:t>wireless</a:t>
            </a:r>
            <a:r>
              <a:rPr sz="1050" dirty="0">
                <a:latin typeface="Arial"/>
                <a:cs typeface="Arial"/>
              </a:rPr>
              <a:t> </a:t>
            </a:r>
            <a:r>
              <a:rPr sz="1050" spc="-4" dirty="0">
                <a:latin typeface="Arial"/>
                <a:cs typeface="Arial"/>
              </a:rPr>
              <a:t>functionality</a:t>
            </a:r>
            <a:r>
              <a:rPr sz="1050" spc="30" dirty="0">
                <a:latin typeface="Arial"/>
                <a:cs typeface="Arial"/>
              </a:rPr>
              <a:t> </a:t>
            </a:r>
            <a:r>
              <a:rPr sz="1050" spc="-4" dirty="0">
                <a:latin typeface="Arial"/>
                <a:cs typeface="Arial"/>
              </a:rPr>
              <a:t>into</a:t>
            </a:r>
            <a:r>
              <a:rPr sz="1050" spc="4" dirty="0">
                <a:latin typeface="Arial"/>
                <a:cs typeface="Arial"/>
              </a:rPr>
              <a:t> </a:t>
            </a:r>
            <a:r>
              <a:rPr sz="1050" spc="-4" dirty="0">
                <a:latin typeface="Arial"/>
                <a:cs typeface="Arial"/>
              </a:rPr>
              <a:t>a</a:t>
            </a:r>
            <a:r>
              <a:rPr sz="1050" spc="8" dirty="0">
                <a:latin typeface="Arial"/>
                <a:cs typeface="Arial"/>
              </a:rPr>
              <a:t> </a:t>
            </a:r>
            <a:r>
              <a:rPr sz="1050" spc="-4" dirty="0">
                <a:latin typeface="Arial"/>
                <a:cs typeface="Arial"/>
              </a:rPr>
              <a:t>simple, focused</a:t>
            </a:r>
            <a:r>
              <a:rPr sz="1050" spc="19" dirty="0">
                <a:latin typeface="Arial"/>
                <a:cs typeface="Arial"/>
              </a:rPr>
              <a:t> </a:t>
            </a:r>
            <a:r>
              <a:rPr sz="1050" spc="-4" dirty="0">
                <a:latin typeface="Arial"/>
                <a:cs typeface="Arial"/>
              </a:rPr>
              <a:t>specification,</a:t>
            </a:r>
            <a:r>
              <a:rPr sz="1050" spc="8" dirty="0">
                <a:latin typeface="Arial"/>
                <a:cs typeface="Arial"/>
              </a:rPr>
              <a:t> </a:t>
            </a:r>
            <a:r>
              <a:rPr sz="1050" spc="-8" dirty="0">
                <a:latin typeface="Arial"/>
                <a:cs typeface="Arial"/>
              </a:rPr>
              <a:t>enabling</a:t>
            </a:r>
            <a:r>
              <a:rPr sz="1050" spc="23" dirty="0">
                <a:latin typeface="Arial"/>
                <a:cs typeface="Arial"/>
              </a:rPr>
              <a:t> </a:t>
            </a:r>
            <a:r>
              <a:rPr sz="1050" spc="-4" dirty="0">
                <a:latin typeface="Arial"/>
                <a:cs typeface="Arial"/>
              </a:rPr>
              <a:t>improved </a:t>
            </a:r>
            <a:r>
              <a:rPr sz="1050" dirty="0">
                <a:latin typeface="Arial"/>
                <a:cs typeface="Arial"/>
              </a:rPr>
              <a:t> </a:t>
            </a:r>
            <a:r>
              <a:rPr sz="1050" spc="-4" dirty="0">
                <a:latin typeface="Arial"/>
                <a:cs typeface="Arial"/>
              </a:rPr>
              <a:t>multi-vendor</a:t>
            </a:r>
            <a:r>
              <a:rPr sz="1050" spc="11" dirty="0">
                <a:latin typeface="Arial"/>
                <a:cs typeface="Arial"/>
              </a:rPr>
              <a:t> </a:t>
            </a:r>
            <a:r>
              <a:rPr sz="1050" spc="-8" dirty="0">
                <a:latin typeface="Arial"/>
                <a:cs typeface="Arial"/>
              </a:rPr>
              <a:t>interoperability</a:t>
            </a:r>
            <a:r>
              <a:rPr sz="1050" spc="8" dirty="0">
                <a:latin typeface="Arial"/>
                <a:cs typeface="Arial"/>
              </a:rPr>
              <a:t> </a:t>
            </a:r>
            <a:r>
              <a:rPr sz="1050" spc="-8" dirty="0">
                <a:latin typeface="Arial"/>
                <a:cs typeface="Arial"/>
              </a:rPr>
              <a:t>and</a:t>
            </a:r>
            <a:r>
              <a:rPr sz="1050" spc="15" dirty="0">
                <a:latin typeface="Arial"/>
                <a:cs typeface="Arial"/>
              </a:rPr>
              <a:t> </a:t>
            </a:r>
            <a:r>
              <a:rPr sz="1050" spc="-4" dirty="0">
                <a:latin typeface="Arial"/>
                <a:cs typeface="Arial"/>
              </a:rPr>
              <a:t>further</a:t>
            </a:r>
            <a:r>
              <a:rPr sz="1050" spc="11" dirty="0">
                <a:latin typeface="Arial"/>
                <a:cs typeface="Arial"/>
              </a:rPr>
              <a:t> </a:t>
            </a:r>
            <a:r>
              <a:rPr sz="1050" spc="-8" dirty="0">
                <a:latin typeface="Arial"/>
                <a:cs typeface="Arial"/>
              </a:rPr>
              <a:t>technology</a:t>
            </a:r>
            <a:r>
              <a:rPr sz="1050" spc="38" dirty="0">
                <a:latin typeface="Arial"/>
                <a:cs typeface="Arial"/>
              </a:rPr>
              <a:t> </a:t>
            </a:r>
            <a:r>
              <a:rPr sz="1050" spc="-8" dirty="0">
                <a:latin typeface="Arial"/>
                <a:cs typeface="Arial"/>
              </a:rPr>
              <a:t>adoption.</a:t>
            </a:r>
            <a:endParaRPr lang="en-US" sz="1050" spc="-8" dirty="0">
              <a:latin typeface="Arial"/>
              <a:cs typeface="Arial"/>
            </a:endParaRPr>
          </a:p>
          <a:p>
            <a:pPr marL="866299" marR="52388" lvl="1" indent="-171450">
              <a:lnSpc>
                <a:spcPct val="89900"/>
              </a:lnSpc>
              <a:spcBef>
                <a:spcPts val="390"/>
              </a:spcBef>
              <a:buChar char="•"/>
              <a:tabLst>
                <a:tab pos="866299" algn="l"/>
                <a:tab pos="866775" algn="l"/>
              </a:tabLst>
            </a:pPr>
            <a:endParaRPr lang="en-US" sz="1050" spc="-8" dirty="0">
              <a:latin typeface="Arial"/>
              <a:cs typeface="Arial"/>
            </a:endParaRPr>
          </a:p>
          <a:p>
            <a:pPr marL="347663" marR="52388">
              <a:lnSpc>
                <a:spcPct val="89900"/>
              </a:lnSpc>
              <a:spcBef>
                <a:spcPts val="390"/>
              </a:spcBef>
              <a:tabLst>
                <a:tab pos="866299" algn="l"/>
                <a:tab pos="866775" algn="l"/>
              </a:tabLst>
            </a:pPr>
            <a:r>
              <a:rPr lang="en-US" sz="1400" dirty="0">
                <a:latin typeface="Arial"/>
                <a:cs typeface="Arial"/>
              </a:rPr>
              <a:t>Response - </a:t>
            </a:r>
            <a:r>
              <a:rPr lang="en-US" sz="1400" dirty="0">
                <a:solidFill>
                  <a:srgbClr val="0000FF"/>
                </a:solidFill>
                <a:latin typeface="Arial"/>
                <a:cs typeface="Arial"/>
              </a:rPr>
              <a:t>Agreed, t</a:t>
            </a:r>
            <a:r>
              <a:rPr lang="en-US" sz="1400" dirty="0">
                <a:solidFill>
                  <a:srgbClr val="0000FF"/>
                </a:solidFill>
                <a:latin typeface="Helvetica" pitchFamily="2" charset="0"/>
              </a:rPr>
              <a:t>his has been changed in the PAR Draft to “As specified in the need for the project, some IEEE Std 802.15.4 functionality will be included (via. referencing) into IEEE P802.15.15.”</a:t>
            </a:r>
            <a:endParaRPr lang="en-US" sz="1400" dirty="0">
              <a:solidFill>
                <a:srgbClr val="0000FF"/>
              </a:solidFill>
              <a:latin typeface="Arial"/>
              <a:cs typeface="Arial"/>
            </a:endParaRPr>
          </a:p>
          <a:p>
            <a:pPr marL="866299" marR="52388" lvl="1" indent="-171450">
              <a:lnSpc>
                <a:spcPct val="89900"/>
              </a:lnSpc>
              <a:spcBef>
                <a:spcPts val="390"/>
              </a:spcBef>
              <a:buChar char="•"/>
              <a:tabLst>
                <a:tab pos="866299" algn="l"/>
                <a:tab pos="866775" algn="l"/>
              </a:tabLst>
            </a:pPr>
            <a:endParaRPr sz="1200" dirty="0">
              <a:latin typeface="Arial"/>
              <a:cs typeface="Arial"/>
            </a:endParaRPr>
          </a:p>
        </p:txBody>
      </p:sp>
      <p:sp>
        <p:nvSpPr>
          <p:cNvPr id="6" name="Slide Number Placeholder 3">
            <a:extLst>
              <a:ext uri="{FF2B5EF4-FFF2-40B4-BE49-F238E27FC236}">
                <a16:creationId xmlns:a16="http://schemas.microsoft.com/office/drawing/2014/main" id="{595B8779-FB82-4A0D-84F3-4A6C7676FBCB}"/>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100</a:t>
            </a:fld>
            <a:endParaRPr lang="en-US" altLang="en-US" dirty="0">
              <a:solidFill>
                <a:schemeClr val="tx1"/>
              </a:solidFill>
            </a:endParaRPr>
          </a:p>
        </p:txBody>
      </p:sp>
    </p:spTree>
    <p:extLst>
      <p:ext uri="{BB962C8B-B14F-4D97-AF65-F5344CB8AC3E}">
        <p14:creationId xmlns:p14="http://schemas.microsoft.com/office/powerpoint/2010/main" val="5983954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034064" y="5130832"/>
            <a:ext cx="4407218" cy="217367"/>
          </a:xfrm>
          <a:prstGeom prst="rect">
            <a:avLst/>
          </a:prstGeom>
        </p:spPr>
        <p:txBody>
          <a:bodyPr vert="horz" wrap="square" lIns="0" tIns="9525" rIns="0" bIns="0" rtlCol="0">
            <a:spAutoFit/>
          </a:bodyPr>
          <a:lstStyle/>
          <a:p>
            <a:pPr marL="9525">
              <a:spcBef>
                <a:spcPts val="75"/>
              </a:spcBef>
            </a:pPr>
            <a:r>
              <a:rPr sz="1350" b="1" spc="-4" dirty="0">
                <a:latin typeface="Arial"/>
                <a:cs typeface="Arial"/>
              </a:rPr>
              <a:t>Comments </a:t>
            </a:r>
            <a:r>
              <a:rPr sz="1350" b="1" dirty="0">
                <a:latin typeface="Arial"/>
                <a:cs typeface="Arial"/>
              </a:rPr>
              <a:t>on </a:t>
            </a:r>
            <a:r>
              <a:rPr sz="1350" b="1" spc="-4" dirty="0">
                <a:latin typeface="Arial"/>
                <a:cs typeface="Arial"/>
              </a:rPr>
              <a:t>P802.15.15 </a:t>
            </a:r>
            <a:r>
              <a:rPr sz="1350" b="1" spc="-49" dirty="0">
                <a:latin typeface="Arial"/>
                <a:cs typeface="Arial"/>
              </a:rPr>
              <a:t>PAR</a:t>
            </a:r>
            <a:r>
              <a:rPr sz="1350" b="1" spc="26" dirty="0">
                <a:latin typeface="Arial"/>
                <a:cs typeface="Arial"/>
              </a:rPr>
              <a:t> </a:t>
            </a:r>
            <a:r>
              <a:rPr sz="1350" b="1" spc="-4" dirty="0">
                <a:latin typeface="Arial"/>
                <a:cs typeface="Arial"/>
              </a:rPr>
              <a:t>&amp;</a:t>
            </a:r>
            <a:r>
              <a:rPr sz="1350" b="1" dirty="0">
                <a:latin typeface="Arial"/>
                <a:cs typeface="Arial"/>
              </a:rPr>
              <a:t> </a:t>
            </a:r>
            <a:r>
              <a:rPr sz="1350" b="1" spc="-4" dirty="0">
                <a:latin typeface="Arial"/>
                <a:cs typeface="Arial"/>
              </a:rPr>
              <a:t>CSD</a:t>
            </a:r>
            <a:r>
              <a:rPr sz="1350" b="1" dirty="0">
                <a:latin typeface="Arial"/>
                <a:cs typeface="Arial"/>
              </a:rPr>
              <a:t> from IEEE </a:t>
            </a:r>
            <a:r>
              <a:rPr sz="1350" b="1" spc="-4" dirty="0">
                <a:latin typeface="Arial"/>
                <a:cs typeface="Arial"/>
              </a:rPr>
              <a:t>802.1</a:t>
            </a:r>
            <a:endParaRPr sz="1350" dirty="0">
              <a:latin typeface="Arial"/>
              <a:cs typeface="Arial"/>
            </a:endParaRPr>
          </a:p>
        </p:txBody>
      </p:sp>
      <p:sp>
        <p:nvSpPr>
          <p:cNvPr id="5" name="object 5"/>
          <p:cNvSpPr txBox="1"/>
          <p:nvPr/>
        </p:nvSpPr>
        <p:spPr>
          <a:xfrm>
            <a:off x="635317" y="1502378"/>
            <a:ext cx="7593806" cy="3978782"/>
          </a:xfrm>
          <a:prstGeom prst="rect">
            <a:avLst/>
          </a:prstGeom>
        </p:spPr>
        <p:txBody>
          <a:bodyPr vert="horz" wrap="square" lIns="0" tIns="9525" rIns="0" bIns="0" rtlCol="0">
            <a:spAutoFit/>
          </a:bodyPr>
          <a:lstStyle/>
          <a:p>
            <a:pPr marL="9525">
              <a:spcBef>
                <a:spcPts val="75"/>
              </a:spcBef>
            </a:pPr>
            <a:r>
              <a:rPr sz="2100" b="1" spc="-83" dirty="0">
                <a:latin typeface="Arial"/>
                <a:cs typeface="Arial"/>
              </a:rPr>
              <a:t>PAR</a:t>
            </a:r>
            <a:endParaRPr sz="2100" dirty="0">
              <a:latin typeface="Arial"/>
              <a:cs typeface="Arial"/>
            </a:endParaRPr>
          </a:p>
          <a:p>
            <a:pPr>
              <a:spcBef>
                <a:spcPts val="19"/>
              </a:spcBef>
            </a:pPr>
            <a:endParaRPr sz="2475" dirty="0">
              <a:latin typeface="Arial"/>
              <a:cs typeface="Arial"/>
            </a:endParaRPr>
          </a:p>
          <a:p>
            <a:pPr marL="352425"/>
            <a:r>
              <a:rPr sz="1800" b="1" spc="-4" dirty="0">
                <a:latin typeface="Arial"/>
                <a:cs typeface="Arial"/>
              </a:rPr>
              <a:t>8.1</a:t>
            </a:r>
            <a:r>
              <a:rPr sz="1800" b="1" spc="-64" dirty="0">
                <a:latin typeface="Arial"/>
                <a:cs typeface="Arial"/>
              </a:rPr>
              <a:t> </a:t>
            </a:r>
            <a:r>
              <a:rPr sz="1800" b="1" spc="-11" dirty="0">
                <a:latin typeface="Arial"/>
                <a:cs typeface="Arial"/>
              </a:rPr>
              <a:t>Additional</a:t>
            </a:r>
            <a:r>
              <a:rPr sz="1800" b="1" spc="64" dirty="0">
                <a:latin typeface="Arial"/>
                <a:cs typeface="Arial"/>
              </a:rPr>
              <a:t> </a:t>
            </a:r>
            <a:r>
              <a:rPr sz="1800" b="1" spc="-4" dirty="0">
                <a:latin typeface="Arial"/>
                <a:cs typeface="Arial"/>
              </a:rPr>
              <a:t>Explanatory</a:t>
            </a:r>
            <a:r>
              <a:rPr sz="1800" b="1" dirty="0">
                <a:latin typeface="Arial"/>
                <a:cs typeface="Arial"/>
              </a:rPr>
              <a:t> </a:t>
            </a:r>
            <a:r>
              <a:rPr sz="1800" b="1" spc="-4" dirty="0">
                <a:latin typeface="Arial"/>
                <a:cs typeface="Arial"/>
              </a:rPr>
              <a:t>Notes:</a:t>
            </a:r>
            <a:endParaRPr sz="1800" dirty="0">
              <a:latin typeface="Arial"/>
              <a:cs typeface="Arial"/>
            </a:endParaRPr>
          </a:p>
          <a:p>
            <a:pPr>
              <a:lnSpc>
                <a:spcPct val="100000"/>
              </a:lnSpc>
            </a:pPr>
            <a:endParaRPr sz="2363" dirty="0">
              <a:latin typeface="Arial"/>
              <a:cs typeface="Arial"/>
            </a:endParaRPr>
          </a:p>
          <a:p>
            <a:pPr marL="523875" marR="3810" indent="-171450">
              <a:lnSpc>
                <a:spcPts val="1950"/>
              </a:lnSpc>
              <a:buChar char="•"/>
              <a:tabLst>
                <a:tab pos="523875" algn="l"/>
                <a:tab pos="3510915" algn="l"/>
              </a:tabLst>
            </a:pPr>
            <a:r>
              <a:rPr sz="1800" dirty="0">
                <a:latin typeface="Arial"/>
                <a:cs typeface="Arial"/>
              </a:rPr>
              <a:t>The </a:t>
            </a:r>
            <a:r>
              <a:rPr sz="1800" spc="-4" dirty="0">
                <a:latin typeface="Arial"/>
                <a:cs typeface="Arial"/>
              </a:rPr>
              <a:t>first</a:t>
            </a:r>
            <a:r>
              <a:rPr sz="1800" spc="-11" dirty="0">
                <a:latin typeface="Arial"/>
                <a:cs typeface="Arial"/>
              </a:rPr>
              <a:t> </a:t>
            </a:r>
            <a:r>
              <a:rPr sz="1800" spc="-15" dirty="0">
                <a:latin typeface="Arial"/>
                <a:cs typeface="Arial"/>
              </a:rPr>
              <a:t>two</a:t>
            </a:r>
            <a:r>
              <a:rPr sz="1800" spc="26" dirty="0">
                <a:latin typeface="Arial"/>
                <a:cs typeface="Arial"/>
              </a:rPr>
              <a:t> </a:t>
            </a:r>
            <a:r>
              <a:rPr sz="1800" dirty="0">
                <a:latin typeface="Arial"/>
                <a:cs typeface="Arial"/>
              </a:rPr>
              <a:t>paragraphs</a:t>
            </a:r>
            <a:r>
              <a:rPr sz="1800" spc="4" dirty="0">
                <a:latin typeface="Arial"/>
                <a:cs typeface="Arial"/>
              </a:rPr>
              <a:t> </a:t>
            </a:r>
            <a:r>
              <a:rPr sz="1800" spc="-4" dirty="0">
                <a:latin typeface="Arial"/>
                <a:cs typeface="Arial"/>
              </a:rPr>
              <a:t>do</a:t>
            </a:r>
            <a:r>
              <a:rPr sz="1800" spc="-15" dirty="0">
                <a:latin typeface="Arial"/>
                <a:cs typeface="Arial"/>
              </a:rPr>
              <a:t> </a:t>
            </a:r>
            <a:r>
              <a:rPr sz="1800" dirty="0">
                <a:latin typeface="Arial"/>
                <a:cs typeface="Arial"/>
              </a:rPr>
              <a:t>not</a:t>
            </a:r>
            <a:r>
              <a:rPr sz="1800" spc="-11" dirty="0">
                <a:latin typeface="Arial"/>
                <a:cs typeface="Arial"/>
              </a:rPr>
              <a:t> </a:t>
            </a:r>
            <a:r>
              <a:rPr sz="1800" dirty="0">
                <a:latin typeface="Arial"/>
                <a:cs typeface="Arial"/>
              </a:rPr>
              <a:t>refer</a:t>
            </a:r>
            <a:r>
              <a:rPr sz="1800" spc="4" dirty="0">
                <a:latin typeface="Arial"/>
                <a:cs typeface="Arial"/>
              </a:rPr>
              <a:t> </a:t>
            </a:r>
            <a:r>
              <a:rPr sz="1800" spc="-4" dirty="0">
                <a:latin typeface="Arial"/>
                <a:cs typeface="Arial"/>
              </a:rPr>
              <a:t>to</a:t>
            </a:r>
            <a:r>
              <a:rPr sz="1800" spc="11" dirty="0">
                <a:latin typeface="Arial"/>
                <a:cs typeface="Arial"/>
              </a:rPr>
              <a:t> </a:t>
            </a:r>
            <a:r>
              <a:rPr sz="1800" dirty="0">
                <a:latin typeface="Arial"/>
                <a:cs typeface="Arial"/>
              </a:rPr>
              <a:t>the </a:t>
            </a:r>
            <a:r>
              <a:rPr sz="1800" spc="-4" dirty="0">
                <a:latin typeface="Arial"/>
                <a:cs typeface="Arial"/>
              </a:rPr>
              <a:t>section</a:t>
            </a:r>
            <a:r>
              <a:rPr sz="1800" spc="-15" dirty="0">
                <a:latin typeface="Arial"/>
                <a:cs typeface="Arial"/>
              </a:rPr>
              <a:t> </a:t>
            </a:r>
            <a:r>
              <a:rPr sz="1800" dirty="0">
                <a:latin typeface="Arial"/>
                <a:cs typeface="Arial"/>
              </a:rPr>
              <a:t>for</a:t>
            </a:r>
            <a:r>
              <a:rPr sz="1800" spc="-8" dirty="0">
                <a:latin typeface="Arial"/>
                <a:cs typeface="Arial"/>
              </a:rPr>
              <a:t> which</a:t>
            </a:r>
            <a:r>
              <a:rPr sz="1800" spc="26" dirty="0">
                <a:latin typeface="Arial"/>
                <a:cs typeface="Arial"/>
              </a:rPr>
              <a:t> </a:t>
            </a:r>
            <a:r>
              <a:rPr sz="1800" dirty="0">
                <a:latin typeface="Arial"/>
                <a:cs typeface="Arial"/>
              </a:rPr>
              <a:t>they </a:t>
            </a:r>
            <a:r>
              <a:rPr sz="1800" spc="-4" dirty="0">
                <a:latin typeface="Arial"/>
                <a:cs typeface="Arial"/>
              </a:rPr>
              <a:t>are </a:t>
            </a:r>
            <a:r>
              <a:rPr sz="1800" dirty="0">
                <a:latin typeface="Arial"/>
                <a:cs typeface="Arial"/>
              </a:rPr>
              <a:t> </a:t>
            </a:r>
            <a:r>
              <a:rPr sz="1800" spc="-4" dirty="0">
                <a:latin typeface="Arial"/>
                <a:cs typeface="Arial"/>
              </a:rPr>
              <a:t>providing</a:t>
            </a:r>
            <a:r>
              <a:rPr sz="1800" spc="19" dirty="0">
                <a:latin typeface="Arial"/>
                <a:cs typeface="Arial"/>
              </a:rPr>
              <a:t> </a:t>
            </a:r>
            <a:r>
              <a:rPr sz="1800" spc="-4" dirty="0">
                <a:latin typeface="Arial"/>
                <a:cs typeface="Arial"/>
              </a:rPr>
              <a:t>explanatory</a:t>
            </a:r>
            <a:r>
              <a:rPr sz="1800" spc="23" dirty="0">
                <a:latin typeface="Arial"/>
                <a:cs typeface="Arial"/>
              </a:rPr>
              <a:t> </a:t>
            </a:r>
            <a:r>
              <a:rPr sz="1800" dirty="0">
                <a:latin typeface="Arial"/>
                <a:cs typeface="Arial"/>
              </a:rPr>
              <a:t>notes.	</a:t>
            </a:r>
            <a:r>
              <a:rPr sz="1800" spc="4" dirty="0">
                <a:latin typeface="Arial"/>
                <a:cs typeface="Arial"/>
              </a:rPr>
              <a:t>We</a:t>
            </a:r>
            <a:r>
              <a:rPr sz="1800" spc="-56" dirty="0">
                <a:latin typeface="Arial"/>
                <a:cs typeface="Arial"/>
              </a:rPr>
              <a:t> </a:t>
            </a:r>
            <a:r>
              <a:rPr sz="1800" dirty="0">
                <a:latin typeface="Arial"/>
                <a:cs typeface="Arial"/>
              </a:rPr>
              <a:t>assume</a:t>
            </a:r>
            <a:r>
              <a:rPr sz="1800" spc="-26" dirty="0">
                <a:latin typeface="Arial"/>
                <a:cs typeface="Arial"/>
              </a:rPr>
              <a:t> </a:t>
            </a:r>
            <a:r>
              <a:rPr sz="1800" dirty="0">
                <a:latin typeface="Arial"/>
                <a:cs typeface="Arial"/>
              </a:rPr>
              <a:t>they</a:t>
            </a:r>
            <a:r>
              <a:rPr sz="1800" spc="-11" dirty="0">
                <a:latin typeface="Arial"/>
                <a:cs typeface="Arial"/>
              </a:rPr>
              <a:t> </a:t>
            </a:r>
            <a:r>
              <a:rPr sz="1800" spc="-4" dirty="0">
                <a:latin typeface="Arial"/>
                <a:cs typeface="Arial"/>
              </a:rPr>
              <a:t>are</a:t>
            </a:r>
            <a:r>
              <a:rPr sz="1800" dirty="0">
                <a:latin typeface="Arial"/>
                <a:cs typeface="Arial"/>
              </a:rPr>
              <a:t> intended</a:t>
            </a:r>
            <a:r>
              <a:rPr sz="1800" spc="-8" dirty="0">
                <a:latin typeface="Arial"/>
                <a:cs typeface="Arial"/>
              </a:rPr>
              <a:t> </a:t>
            </a:r>
            <a:r>
              <a:rPr sz="1800" spc="-4" dirty="0">
                <a:latin typeface="Arial"/>
                <a:cs typeface="Arial"/>
              </a:rPr>
              <a:t>to</a:t>
            </a:r>
            <a:r>
              <a:rPr sz="1800" spc="-8" dirty="0">
                <a:latin typeface="Arial"/>
                <a:cs typeface="Arial"/>
              </a:rPr>
              <a:t> </a:t>
            </a:r>
            <a:r>
              <a:rPr sz="1800" dirty="0">
                <a:latin typeface="Arial"/>
                <a:cs typeface="Arial"/>
              </a:rPr>
              <a:t>refer</a:t>
            </a:r>
            <a:r>
              <a:rPr sz="1800" spc="-11" dirty="0">
                <a:latin typeface="Arial"/>
                <a:cs typeface="Arial"/>
              </a:rPr>
              <a:t> </a:t>
            </a:r>
            <a:r>
              <a:rPr sz="1800" spc="-4" dirty="0">
                <a:latin typeface="Arial"/>
                <a:cs typeface="Arial"/>
              </a:rPr>
              <a:t>to</a:t>
            </a:r>
            <a:endParaRPr sz="1800" dirty="0">
              <a:latin typeface="Arial"/>
              <a:cs typeface="Arial"/>
            </a:endParaRPr>
          </a:p>
          <a:p>
            <a:pPr marL="523875">
              <a:lnSpc>
                <a:spcPts val="1920"/>
              </a:lnSpc>
            </a:pPr>
            <a:r>
              <a:rPr sz="1800" dirty="0">
                <a:latin typeface="Arial"/>
                <a:cs typeface="Arial"/>
              </a:rPr>
              <a:t>5.5</a:t>
            </a:r>
            <a:r>
              <a:rPr sz="1800" spc="-19" dirty="0">
                <a:latin typeface="Arial"/>
                <a:cs typeface="Arial"/>
              </a:rPr>
              <a:t> </a:t>
            </a:r>
            <a:r>
              <a:rPr sz="1800" dirty="0">
                <a:latin typeface="Arial"/>
                <a:cs typeface="Arial"/>
              </a:rPr>
              <a:t>Need</a:t>
            </a:r>
            <a:r>
              <a:rPr sz="1800" spc="-8" dirty="0">
                <a:latin typeface="Arial"/>
                <a:cs typeface="Arial"/>
              </a:rPr>
              <a:t> </a:t>
            </a:r>
            <a:r>
              <a:rPr sz="1800" spc="-4" dirty="0">
                <a:latin typeface="Arial"/>
                <a:cs typeface="Arial"/>
              </a:rPr>
              <a:t>for</a:t>
            </a:r>
            <a:r>
              <a:rPr sz="1800" spc="-8" dirty="0">
                <a:latin typeface="Arial"/>
                <a:cs typeface="Arial"/>
              </a:rPr>
              <a:t> </a:t>
            </a:r>
            <a:r>
              <a:rPr sz="1800" spc="-4" dirty="0">
                <a:latin typeface="Arial"/>
                <a:cs typeface="Arial"/>
              </a:rPr>
              <a:t>the</a:t>
            </a:r>
            <a:r>
              <a:rPr sz="1800" spc="-8" dirty="0">
                <a:latin typeface="Arial"/>
                <a:cs typeface="Arial"/>
              </a:rPr>
              <a:t> </a:t>
            </a:r>
            <a:r>
              <a:rPr sz="1800" dirty="0">
                <a:latin typeface="Arial"/>
                <a:cs typeface="Arial"/>
              </a:rPr>
              <a:t>Project.</a:t>
            </a:r>
          </a:p>
          <a:p>
            <a:pPr>
              <a:spcBef>
                <a:spcPts val="19"/>
              </a:spcBef>
            </a:pPr>
            <a:endParaRPr sz="2138" dirty="0">
              <a:latin typeface="Arial"/>
              <a:cs typeface="Arial"/>
            </a:endParaRPr>
          </a:p>
          <a:p>
            <a:pPr marL="523875" indent="-171450">
              <a:lnSpc>
                <a:spcPts val="2048"/>
              </a:lnSpc>
              <a:buChar char="•"/>
              <a:tabLst>
                <a:tab pos="523875" algn="l"/>
              </a:tabLst>
            </a:pPr>
            <a:r>
              <a:rPr sz="1800" spc="-4" dirty="0">
                <a:latin typeface="Arial"/>
                <a:cs typeface="Arial"/>
              </a:rPr>
              <a:t>The first</a:t>
            </a:r>
            <a:r>
              <a:rPr sz="1800" spc="-8" dirty="0">
                <a:latin typeface="Arial"/>
                <a:cs typeface="Arial"/>
              </a:rPr>
              <a:t> </a:t>
            </a:r>
            <a:r>
              <a:rPr sz="1800" spc="-11" dirty="0">
                <a:latin typeface="Arial"/>
                <a:cs typeface="Arial"/>
              </a:rPr>
              <a:t>two</a:t>
            </a:r>
            <a:r>
              <a:rPr sz="1800" spc="23" dirty="0">
                <a:latin typeface="Arial"/>
                <a:cs typeface="Arial"/>
              </a:rPr>
              <a:t> </a:t>
            </a:r>
            <a:r>
              <a:rPr sz="1800" dirty="0">
                <a:latin typeface="Arial"/>
                <a:cs typeface="Arial"/>
              </a:rPr>
              <a:t>paragraphs</a:t>
            </a:r>
            <a:r>
              <a:rPr sz="1800" spc="4" dirty="0">
                <a:latin typeface="Arial"/>
                <a:cs typeface="Arial"/>
              </a:rPr>
              <a:t> </a:t>
            </a:r>
            <a:r>
              <a:rPr sz="1800" dirty="0">
                <a:latin typeface="Arial"/>
                <a:cs typeface="Arial"/>
              </a:rPr>
              <a:t>should</a:t>
            </a:r>
            <a:r>
              <a:rPr sz="1800" spc="-11" dirty="0">
                <a:latin typeface="Arial"/>
                <a:cs typeface="Arial"/>
              </a:rPr>
              <a:t> </a:t>
            </a:r>
            <a:r>
              <a:rPr sz="1800" dirty="0">
                <a:latin typeface="Arial"/>
                <a:cs typeface="Arial"/>
              </a:rPr>
              <a:t>be</a:t>
            </a:r>
            <a:r>
              <a:rPr sz="1800" spc="-4" dirty="0">
                <a:latin typeface="Arial"/>
                <a:cs typeface="Arial"/>
              </a:rPr>
              <a:t> </a:t>
            </a:r>
            <a:r>
              <a:rPr sz="1800" dirty="0">
                <a:latin typeface="Arial"/>
                <a:cs typeface="Arial"/>
              </a:rPr>
              <a:t>merged into</a:t>
            </a:r>
            <a:r>
              <a:rPr sz="1800" spc="-19" dirty="0">
                <a:latin typeface="Arial"/>
                <a:cs typeface="Arial"/>
              </a:rPr>
              <a:t> </a:t>
            </a:r>
            <a:r>
              <a:rPr sz="1800" dirty="0">
                <a:latin typeface="Arial"/>
                <a:cs typeface="Arial"/>
              </a:rPr>
              <a:t>5.5</a:t>
            </a:r>
            <a:r>
              <a:rPr sz="1800" spc="-8" dirty="0">
                <a:latin typeface="Arial"/>
                <a:cs typeface="Arial"/>
              </a:rPr>
              <a:t> </a:t>
            </a:r>
            <a:r>
              <a:rPr sz="1800" dirty="0">
                <a:latin typeface="Arial"/>
                <a:cs typeface="Arial"/>
              </a:rPr>
              <a:t>Need </a:t>
            </a:r>
            <a:r>
              <a:rPr sz="1800" spc="-4" dirty="0">
                <a:latin typeface="Arial"/>
                <a:cs typeface="Arial"/>
              </a:rPr>
              <a:t>for</a:t>
            </a:r>
            <a:r>
              <a:rPr sz="1800" dirty="0">
                <a:latin typeface="Arial"/>
                <a:cs typeface="Arial"/>
              </a:rPr>
              <a:t> </a:t>
            </a:r>
            <a:r>
              <a:rPr sz="1800" spc="-4" dirty="0">
                <a:latin typeface="Arial"/>
                <a:cs typeface="Arial"/>
              </a:rPr>
              <a:t>the</a:t>
            </a:r>
            <a:endParaRPr sz="1800" dirty="0">
              <a:latin typeface="Arial"/>
              <a:cs typeface="Arial"/>
            </a:endParaRPr>
          </a:p>
          <a:p>
            <a:pPr marL="523875">
              <a:lnSpc>
                <a:spcPts val="2048"/>
              </a:lnSpc>
            </a:pPr>
            <a:r>
              <a:rPr sz="1800" dirty="0">
                <a:latin typeface="Arial"/>
                <a:cs typeface="Arial"/>
              </a:rPr>
              <a:t>Project,</a:t>
            </a:r>
            <a:r>
              <a:rPr sz="1800" spc="-19" dirty="0">
                <a:latin typeface="Arial"/>
                <a:cs typeface="Arial"/>
              </a:rPr>
              <a:t> </a:t>
            </a:r>
            <a:r>
              <a:rPr sz="1800" spc="-4" dirty="0">
                <a:latin typeface="Arial"/>
                <a:cs typeface="Arial"/>
              </a:rPr>
              <a:t>or</a:t>
            </a:r>
            <a:r>
              <a:rPr sz="1800" spc="-15" dirty="0">
                <a:latin typeface="Arial"/>
                <a:cs typeface="Arial"/>
              </a:rPr>
              <a:t> </a:t>
            </a:r>
            <a:r>
              <a:rPr sz="1800" dirty="0">
                <a:latin typeface="Arial"/>
                <a:cs typeface="Arial"/>
              </a:rPr>
              <a:t>if</a:t>
            </a:r>
            <a:r>
              <a:rPr sz="1800" spc="-23" dirty="0">
                <a:latin typeface="Arial"/>
                <a:cs typeface="Arial"/>
              </a:rPr>
              <a:t> </a:t>
            </a:r>
            <a:r>
              <a:rPr sz="1800" dirty="0">
                <a:latin typeface="Arial"/>
                <a:cs typeface="Arial"/>
              </a:rPr>
              <a:t>redundant,</a:t>
            </a:r>
            <a:r>
              <a:rPr sz="1800" spc="-15" dirty="0">
                <a:latin typeface="Arial"/>
                <a:cs typeface="Arial"/>
              </a:rPr>
              <a:t> </a:t>
            </a:r>
            <a:r>
              <a:rPr sz="1800" dirty="0">
                <a:latin typeface="Arial"/>
                <a:cs typeface="Arial"/>
              </a:rPr>
              <a:t>eliminated.</a:t>
            </a:r>
            <a:endParaRPr lang="en-US" sz="1800" dirty="0">
              <a:latin typeface="Arial"/>
              <a:cs typeface="Arial"/>
            </a:endParaRPr>
          </a:p>
          <a:p>
            <a:pPr marL="523875">
              <a:lnSpc>
                <a:spcPts val="2048"/>
              </a:lnSpc>
            </a:pPr>
            <a:endParaRPr lang="en-US" sz="1800" dirty="0">
              <a:latin typeface="Arial"/>
              <a:cs typeface="Arial"/>
            </a:endParaRPr>
          </a:p>
          <a:p>
            <a:pPr marL="347663">
              <a:lnSpc>
                <a:spcPts val="2048"/>
              </a:lnSpc>
            </a:pPr>
            <a:r>
              <a:rPr lang="en-US" sz="1500" dirty="0">
                <a:latin typeface="Arial"/>
                <a:cs typeface="Arial"/>
              </a:rPr>
              <a:t>Response – </a:t>
            </a:r>
            <a:r>
              <a:rPr lang="en-US" sz="1500" dirty="0">
                <a:solidFill>
                  <a:srgbClr val="0000FF"/>
                </a:solidFill>
                <a:latin typeface="Arial"/>
                <a:cs typeface="Arial"/>
              </a:rPr>
              <a:t>Agreed, have moved and merged the 2 paragraphs into 5.5.</a:t>
            </a:r>
          </a:p>
          <a:p>
            <a:pPr marL="347663">
              <a:lnSpc>
                <a:spcPts val="2048"/>
              </a:lnSpc>
            </a:pPr>
            <a:endParaRPr lang="en-US" sz="1500" dirty="0">
              <a:latin typeface="Arial"/>
              <a:cs typeface="Arial"/>
            </a:endParaRPr>
          </a:p>
          <a:p>
            <a:pPr marL="523875">
              <a:lnSpc>
                <a:spcPts val="2048"/>
              </a:lnSpc>
            </a:pPr>
            <a:endParaRPr sz="1800" dirty="0">
              <a:latin typeface="Arial"/>
              <a:cs typeface="Arial"/>
            </a:endParaRPr>
          </a:p>
        </p:txBody>
      </p:sp>
      <p:sp>
        <p:nvSpPr>
          <p:cNvPr id="6" name="Slide Number Placeholder 3">
            <a:extLst>
              <a:ext uri="{FF2B5EF4-FFF2-40B4-BE49-F238E27FC236}">
                <a16:creationId xmlns:a16="http://schemas.microsoft.com/office/drawing/2014/main" id="{2CB8C048-293C-4578-AA66-004671E6CB5B}"/>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101</a:t>
            </a:fld>
            <a:endParaRPr lang="en-US" altLang="en-US" dirty="0">
              <a:solidFill>
                <a:schemeClr val="tx1"/>
              </a:solidFill>
            </a:endParaRPr>
          </a:p>
        </p:txBody>
      </p:sp>
    </p:spTree>
    <p:extLst>
      <p:ext uri="{BB962C8B-B14F-4D97-AF65-F5344CB8AC3E}">
        <p14:creationId xmlns:p14="http://schemas.microsoft.com/office/powerpoint/2010/main" val="30329961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635317" y="1502379"/>
            <a:ext cx="7736205" cy="866263"/>
          </a:xfrm>
          <a:prstGeom prst="rect">
            <a:avLst/>
          </a:prstGeom>
        </p:spPr>
        <p:txBody>
          <a:bodyPr vert="horz" wrap="square" lIns="0" tIns="9525" rIns="0" bIns="0" rtlCol="0">
            <a:spAutoFit/>
          </a:bodyPr>
          <a:lstStyle/>
          <a:p>
            <a:pPr marL="9525">
              <a:spcBef>
                <a:spcPts val="75"/>
              </a:spcBef>
            </a:pPr>
            <a:r>
              <a:rPr sz="2100" b="1" spc="-4" dirty="0">
                <a:latin typeface="Arial"/>
                <a:cs typeface="Arial"/>
              </a:rPr>
              <a:t>CSD</a:t>
            </a:r>
            <a:endParaRPr sz="2100" dirty="0">
              <a:latin typeface="Arial"/>
              <a:cs typeface="Arial"/>
            </a:endParaRPr>
          </a:p>
          <a:p>
            <a:pPr marL="352425"/>
            <a:r>
              <a:rPr sz="1800" b="1" spc="-4" dirty="0">
                <a:latin typeface="Arial"/>
                <a:cs typeface="Arial"/>
              </a:rPr>
              <a:t>1.2.2</a:t>
            </a:r>
            <a:r>
              <a:rPr sz="1800" b="1" spc="-15" dirty="0">
                <a:latin typeface="Arial"/>
                <a:cs typeface="Arial"/>
              </a:rPr>
              <a:t> </a:t>
            </a:r>
            <a:r>
              <a:rPr sz="1800" b="1" spc="-4" dirty="0">
                <a:latin typeface="Arial"/>
                <a:cs typeface="Arial"/>
              </a:rPr>
              <a:t>Compatibility</a:t>
            </a:r>
            <a:endParaRPr sz="1800" dirty="0">
              <a:latin typeface="Arial"/>
              <a:cs typeface="Arial"/>
            </a:endParaRPr>
          </a:p>
          <a:p>
            <a:pPr marL="352425">
              <a:spcBef>
                <a:spcPts val="210"/>
              </a:spcBef>
              <a:tabLst>
                <a:tab pos="694849" algn="l"/>
              </a:tabLst>
            </a:pPr>
            <a:r>
              <a:rPr sz="1500" dirty="0">
                <a:latin typeface="Arial"/>
                <a:cs typeface="Arial"/>
              </a:rPr>
              <a:t>a)	</a:t>
            </a:r>
            <a:r>
              <a:rPr sz="1500" spc="4" dirty="0">
                <a:latin typeface="Arial"/>
                <a:cs typeface="Arial"/>
              </a:rPr>
              <a:t>Will</a:t>
            </a:r>
            <a:r>
              <a:rPr sz="1500" spc="-26" dirty="0">
                <a:latin typeface="Arial"/>
                <a:cs typeface="Arial"/>
              </a:rPr>
              <a:t> </a:t>
            </a:r>
            <a:r>
              <a:rPr sz="1500" dirty="0">
                <a:latin typeface="Arial"/>
                <a:cs typeface="Arial"/>
              </a:rPr>
              <a:t>the</a:t>
            </a:r>
            <a:r>
              <a:rPr sz="1500" spc="-4" dirty="0">
                <a:latin typeface="Arial"/>
                <a:cs typeface="Arial"/>
              </a:rPr>
              <a:t> </a:t>
            </a:r>
            <a:r>
              <a:rPr sz="1500" dirty="0">
                <a:latin typeface="Arial"/>
                <a:cs typeface="Arial"/>
              </a:rPr>
              <a:t>proposed</a:t>
            </a:r>
            <a:r>
              <a:rPr sz="1500" spc="-30" dirty="0">
                <a:latin typeface="Arial"/>
                <a:cs typeface="Arial"/>
              </a:rPr>
              <a:t> </a:t>
            </a:r>
            <a:r>
              <a:rPr sz="1500" dirty="0">
                <a:latin typeface="Arial"/>
                <a:cs typeface="Arial"/>
              </a:rPr>
              <a:t>standard</a:t>
            </a:r>
            <a:r>
              <a:rPr sz="1500" spc="-38" dirty="0">
                <a:latin typeface="Arial"/>
                <a:cs typeface="Arial"/>
              </a:rPr>
              <a:t> </a:t>
            </a:r>
            <a:r>
              <a:rPr sz="1500" dirty="0">
                <a:latin typeface="Arial"/>
                <a:cs typeface="Arial"/>
              </a:rPr>
              <a:t>comply</a:t>
            </a:r>
            <a:r>
              <a:rPr sz="1500" spc="-15" dirty="0">
                <a:latin typeface="Arial"/>
                <a:cs typeface="Arial"/>
              </a:rPr>
              <a:t> </a:t>
            </a:r>
            <a:r>
              <a:rPr sz="1500" spc="-8" dirty="0">
                <a:latin typeface="Arial"/>
                <a:cs typeface="Arial"/>
              </a:rPr>
              <a:t>with</a:t>
            </a:r>
            <a:r>
              <a:rPr sz="1500" spc="11" dirty="0">
                <a:latin typeface="Arial"/>
                <a:cs typeface="Arial"/>
              </a:rPr>
              <a:t> </a:t>
            </a:r>
            <a:r>
              <a:rPr sz="1500" dirty="0">
                <a:latin typeface="Arial"/>
                <a:cs typeface="Arial"/>
              </a:rPr>
              <a:t>IEEE</a:t>
            </a:r>
            <a:r>
              <a:rPr sz="1500" spc="-4" dirty="0">
                <a:latin typeface="Arial"/>
                <a:cs typeface="Arial"/>
              </a:rPr>
              <a:t> </a:t>
            </a:r>
            <a:r>
              <a:rPr sz="1500" dirty="0">
                <a:latin typeface="Arial"/>
                <a:cs typeface="Arial"/>
              </a:rPr>
              <a:t>Std</a:t>
            </a:r>
            <a:r>
              <a:rPr sz="1500" spc="-15" dirty="0">
                <a:latin typeface="Arial"/>
                <a:cs typeface="Arial"/>
              </a:rPr>
              <a:t> </a:t>
            </a:r>
            <a:r>
              <a:rPr sz="1500" dirty="0">
                <a:latin typeface="Arial"/>
                <a:cs typeface="Arial"/>
              </a:rPr>
              <a:t>802,</a:t>
            </a:r>
            <a:r>
              <a:rPr sz="1500" spc="-23" dirty="0">
                <a:latin typeface="Arial"/>
                <a:cs typeface="Arial"/>
              </a:rPr>
              <a:t> </a:t>
            </a:r>
            <a:r>
              <a:rPr sz="1500" dirty="0">
                <a:latin typeface="Arial"/>
                <a:cs typeface="Arial"/>
              </a:rPr>
              <a:t>IEEE</a:t>
            </a:r>
            <a:r>
              <a:rPr sz="1500" spc="-4" dirty="0">
                <a:latin typeface="Arial"/>
                <a:cs typeface="Arial"/>
              </a:rPr>
              <a:t> </a:t>
            </a:r>
            <a:r>
              <a:rPr sz="1500" dirty="0">
                <a:latin typeface="Arial"/>
                <a:cs typeface="Arial"/>
              </a:rPr>
              <a:t>Std</a:t>
            </a:r>
            <a:r>
              <a:rPr sz="1500" spc="-15" dirty="0">
                <a:latin typeface="Arial"/>
                <a:cs typeface="Arial"/>
              </a:rPr>
              <a:t> </a:t>
            </a:r>
            <a:r>
              <a:rPr sz="1500" dirty="0">
                <a:latin typeface="Arial"/>
                <a:cs typeface="Arial"/>
              </a:rPr>
              <a:t>802.1AC</a:t>
            </a:r>
            <a:r>
              <a:rPr sz="1500" spc="-23" dirty="0">
                <a:latin typeface="Arial"/>
                <a:cs typeface="Arial"/>
              </a:rPr>
              <a:t> </a:t>
            </a:r>
            <a:r>
              <a:rPr sz="1500" dirty="0">
                <a:latin typeface="Arial"/>
                <a:cs typeface="Arial"/>
              </a:rPr>
              <a:t>and IEEE</a:t>
            </a:r>
          </a:p>
        </p:txBody>
      </p:sp>
      <p:sp>
        <p:nvSpPr>
          <p:cNvPr id="6" name="object 6"/>
          <p:cNvSpPr txBox="1"/>
          <p:nvPr/>
        </p:nvSpPr>
        <p:spPr>
          <a:xfrm>
            <a:off x="1330451" y="2398266"/>
            <a:ext cx="1091565" cy="240450"/>
          </a:xfrm>
          <a:prstGeom prst="rect">
            <a:avLst/>
          </a:prstGeom>
        </p:spPr>
        <p:txBody>
          <a:bodyPr vert="horz" wrap="square" lIns="0" tIns="9525" rIns="0" bIns="0" rtlCol="0">
            <a:spAutoFit/>
          </a:bodyPr>
          <a:lstStyle/>
          <a:p>
            <a:pPr marL="9525">
              <a:spcBef>
                <a:spcPts val="75"/>
              </a:spcBef>
            </a:pPr>
            <a:r>
              <a:rPr sz="1500" dirty="0">
                <a:latin typeface="Arial"/>
                <a:cs typeface="Arial"/>
              </a:rPr>
              <a:t>Std</a:t>
            </a:r>
            <a:r>
              <a:rPr sz="1500" spc="-53" dirty="0">
                <a:latin typeface="Arial"/>
                <a:cs typeface="Arial"/>
              </a:rPr>
              <a:t> </a:t>
            </a:r>
            <a:r>
              <a:rPr sz="1500" dirty="0">
                <a:latin typeface="Arial"/>
                <a:cs typeface="Arial"/>
              </a:rPr>
              <a:t>802.1Q?</a:t>
            </a:r>
          </a:p>
        </p:txBody>
      </p:sp>
      <p:sp>
        <p:nvSpPr>
          <p:cNvPr id="7" name="object 7"/>
          <p:cNvSpPr txBox="1"/>
          <p:nvPr/>
        </p:nvSpPr>
        <p:spPr>
          <a:xfrm>
            <a:off x="2430890" y="2393315"/>
            <a:ext cx="5711190" cy="218008"/>
          </a:xfrm>
          <a:prstGeom prst="rect">
            <a:avLst/>
          </a:prstGeom>
          <a:solidFill>
            <a:srgbClr val="FFFF00"/>
          </a:solidFill>
        </p:spPr>
        <p:txBody>
          <a:bodyPr vert="horz" wrap="square" lIns="0" tIns="0" rIns="0" bIns="0" rtlCol="0">
            <a:spAutoFit/>
          </a:bodyPr>
          <a:lstStyle/>
          <a:p>
            <a:pPr marL="476">
              <a:lnSpc>
                <a:spcPts val="1658"/>
              </a:lnSpc>
              <a:tabLst>
                <a:tab pos="400050" algn="l"/>
              </a:tabLst>
            </a:pPr>
            <a:r>
              <a:rPr sz="1500" spc="-4" dirty="0">
                <a:latin typeface="Arial"/>
                <a:cs typeface="Arial"/>
              </a:rPr>
              <a:t>No.	</a:t>
            </a:r>
            <a:r>
              <a:rPr sz="1500" spc="8" dirty="0">
                <a:latin typeface="Arial"/>
                <a:cs typeface="Arial"/>
              </a:rPr>
              <a:t>While</a:t>
            </a:r>
            <a:r>
              <a:rPr sz="1500" spc="-38" dirty="0">
                <a:latin typeface="Arial"/>
                <a:cs typeface="Arial"/>
              </a:rPr>
              <a:t> </a:t>
            </a:r>
            <a:r>
              <a:rPr sz="1500" dirty="0">
                <a:latin typeface="Arial"/>
                <a:cs typeface="Arial"/>
              </a:rPr>
              <a:t>the</a:t>
            </a:r>
            <a:r>
              <a:rPr sz="1500" spc="-15" dirty="0">
                <a:latin typeface="Arial"/>
                <a:cs typeface="Arial"/>
              </a:rPr>
              <a:t> </a:t>
            </a:r>
            <a:r>
              <a:rPr sz="1500" dirty="0">
                <a:latin typeface="Arial"/>
                <a:cs typeface="Arial"/>
              </a:rPr>
              <a:t>standard</a:t>
            </a:r>
            <a:r>
              <a:rPr sz="1500" spc="-38" dirty="0">
                <a:latin typeface="Arial"/>
                <a:cs typeface="Arial"/>
              </a:rPr>
              <a:t> </a:t>
            </a:r>
            <a:r>
              <a:rPr sz="1500" dirty="0">
                <a:latin typeface="Arial"/>
                <a:cs typeface="Arial"/>
              </a:rPr>
              <a:t>shall</a:t>
            </a:r>
            <a:r>
              <a:rPr sz="1500" spc="-4" dirty="0">
                <a:latin typeface="Arial"/>
                <a:cs typeface="Arial"/>
              </a:rPr>
              <a:t> </a:t>
            </a:r>
            <a:r>
              <a:rPr sz="1500" dirty="0">
                <a:latin typeface="Arial"/>
                <a:cs typeface="Arial"/>
              </a:rPr>
              <a:t>comply</a:t>
            </a:r>
            <a:r>
              <a:rPr sz="1500" spc="-15" dirty="0">
                <a:latin typeface="Arial"/>
                <a:cs typeface="Arial"/>
              </a:rPr>
              <a:t> </a:t>
            </a:r>
            <a:r>
              <a:rPr sz="1500" spc="-8" dirty="0">
                <a:latin typeface="Arial"/>
                <a:cs typeface="Arial"/>
              </a:rPr>
              <a:t>with</a:t>
            </a:r>
            <a:r>
              <a:rPr sz="1500" spc="8" dirty="0">
                <a:latin typeface="Arial"/>
                <a:cs typeface="Arial"/>
              </a:rPr>
              <a:t> </a:t>
            </a:r>
            <a:r>
              <a:rPr sz="1500" dirty="0">
                <a:latin typeface="Arial"/>
                <a:cs typeface="Arial"/>
              </a:rPr>
              <a:t>IEEE</a:t>
            </a:r>
            <a:r>
              <a:rPr sz="1500" spc="-4" dirty="0">
                <a:latin typeface="Arial"/>
                <a:cs typeface="Arial"/>
              </a:rPr>
              <a:t> </a:t>
            </a:r>
            <a:r>
              <a:rPr sz="1500" dirty="0">
                <a:latin typeface="Arial"/>
                <a:cs typeface="Arial"/>
              </a:rPr>
              <a:t>Std</a:t>
            </a:r>
            <a:r>
              <a:rPr sz="1500" spc="-19" dirty="0">
                <a:latin typeface="Arial"/>
                <a:cs typeface="Arial"/>
              </a:rPr>
              <a:t> </a:t>
            </a:r>
            <a:r>
              <a:rPr sz="1500" dirty="0">
                <a:latin typeface="Arial"/>
                <a:cs typeface="Arial"/>
              </a:rPr>
              <a:t>802,</a:t>
            </a:r>
            <a:r>
              <a:rPr sz="1500" spc="-23" dirty="0">
                <a:latin typeface="Arial"/>
                <a:cs typeface="Arial"/>
              </a:rPr>
              <a:t> </a:t>
            </a:r>
            <a:r>
              <a:rPr sz="1500" dirty="0">
                <a:latin typeface="Arial"/>
                <a:cs typeface="Arial"/>
              </a:rPr>
              <a:t>it</a:t>
            </a:r>
            <a:r>
              <a:rPr sz="1500" spc="4" dirty="0">
                <a:latin typeface="Arial"/>
                <a:cs typeface="Arial"/>
              </a:rPr>
              <a:t> </a:t>
            </a:r>
            <a:r>
              <a:rPr sz="1500" dirty="0">
                <a:latin typeface="Arial"/>
                <a:cs typeface="Arial"/>
              </a:rPr>
              <a:t>does</a:t>
            </a:r>
            <a:r>
              <a:rPr sz="1500" spc="-26" dirty="0">
                <a:latin typeface="Arial"/>
                <a:cs typeface="Arial"/>
              </a:rPr>
              <a:t> </a:t>
            </a:r>
            <a:r>
              <a:rPr sz="1500" dirty="0">
                <a:latin typeface="Arial"/>
                <a:cs typeface="Arial"/>
              </a:rPr>
              <a:t>not</a:t>
            </a:r>
          </a:p>
        </p:txBody>
      </p:sp>
      <p:sp>
        <p:nvSpPr>
          <p:cNvPr id="8" name="object 8"/>
          <p:cNvSpPr txBox="1"/>
          <p:nvPr/>
        </p:nvSpPr>
        <p:spPr>
          <a:xfrm>
            <a:off x="1330451" y="2632319"/>
            <a:ext cx="6303645" cy="205184"/>
          </a:xfrm>
          <a:prstGeom prst="rect">
            <a:avLst/>
          </a:prstGeom>
          <a:solidFill>
            <a:srgbClr val="FFFF00"/>
          </a:solidFill>
        </p:spPr>
        <p:txBody>
          <a:bodyPr vert="horz" wrap="square" lIns="0" tIns="0" rIns="0" bIns="0" rtlCol="0">
            <a:spAutoFit/>
          </a:bodyPr>
          <a:lstStyle/>
          <a:p>
            <a:pPr>
              <a:lnSpc>
                <a:spcPts val="1583"/>
              </a:lnSpc>
            </a:pPr>
            <a:r>
              <a:rPr sz="1500" dirty="0">
                <a:latin typeface="Arial"/>
                <a:cs typeface="Arial"/>
              </a:rPr>
              <a:t>intend</a:t>
            </a:r>
            <a:r>
              <a:rPr sz="1500" spc="-23" dirty="0">
                <a:latin typeface="Arial"/>
                <a:cs typeface="Arial"/>
              </a:rPr>
              <a:t> </a:t>
            </a:r>
            <a:r>
              <a:rPr sz="1500" dirty="0">
                <a:latin typeface="Arial"/>
                <a:cs typeface="Arial"/>
              </a:rPr>
              <a:t>to</a:t>
            </a:r>
            <a:r>
              <a:rPr sz="1500" spc="-4" dirty="0">
                <a:latin typeface="Arial"/>
                <a:cs typeface="Arial"/>
              </a:rPr>
              <a:t> </a:t>
            </a:r>
            <a:r>
              <a:rPr sz="1500" dirty="0">
                <a:latin typeface="Arial"/>
                <a:cs typeface="Arial"/>
              </a:rPr>
              <a:t>comply</a:t>
            </a:r>
            <a:r>
              <a:rPr sz="1500" spc="-26" dirty="0">
                <a:latin typeface="Arial"/>
                <a:cs typeface="Arial"/>
              </a:rPr>
              <a:t> </a:t>
            </a:r>
            <a:r>
              <a:rPr sz="1500" spc="-8" dirty="0">
                <a:latin typeface="Arial"/>
                <a:cs typeface="Arial"/>
              </a:rPr>
              <a:t>with</a:t>
            </a:r>
            <a:r>
              <a:rPr sz="1500" spc="23" dirty="0">
                <a:latin typeface="Arial"/>
                <a:cs typeface="Arial"/>
              </a:rPr>
              <a:t> </a:t>
            </a:r>
            <a:r>
              <a:rPr sz="1500" dirty="0">
                <a:latin typeface="Arial"/>
                <a:cs typeface="Arial"/>
              </a:rPr>
              <a:t>IEEE</a:t>
            </a:r>
            <a:r>
              <a:rPr sz="1500" spc="-23" dirty="0">
                <a:latin typeface="Arial"/>
                <a:cs typeface="Arial"/>
              </a:rPr>
              <a:t> </a:t>
            </a:r>
            <a:r>
              <a:rPr sz="1500" dirty="0">
                <a:latin typeface="Arial"/>
                <a:cs typeface="Arial"/>
              </a:rPr>
              <a:t>Std</a:t>
            </a:r>
            <a:r>
              <a:rPr sz="1500" spc="-4" dirty="0">
                <a:latin typeface="Arial"/>
                <a:cs typeface="Arial"/>
              </a:rPr>
              <a:t> </a:t>
            </a:r>
            <a:r>
              <a:rPr sz="1500" dirty="0">
                <a:latin typeface="Arial"/>
                <a:cs typeface="Arial"/>
              </a:rPr>
              <a:t>802.1Q</a:t>
            </a:r>
            <a:r>
              <a:rPr sz="1500" spc="-38" dirty="0">
                <a:latin typeface="Arial"/>
                <a:cs typeface="Arial"/>
              </a:rPr>
              <a:t> </a:t>
            </a:r>
            <a:r>
              <a:rPr sz="1500" dirty="0">
                <a:latin typeface="Arial"/>
                <a:cs typeface="Arial"/>
              </a:rPr>
              <a:t>and</a:t>
            </a:r>
            <a:r>
              <a:rPr sz="1500" spc="-23" dirty="0">
                <a:latin typeface="Arial"/>
                <a:cs typeface="Arial"/>
              </a:rPr>
              <a:t> </a:t>
            </a:r>
            <a:r>
              <a:rPr sz="1500" dirty="0">
                <a:latin typeface="Arial"/>
                <a:cs typeface="Arial"/>
              </a:rPr>
              <a:t>IEEE</a:t>
            </a:r>
            <a:r>
              <a:rPr sz="1500" spc="-4" dirty="0">
                <a:latin typeface="Arial"/>
                <a:cs typeface="Arial"/>
              </a:rPr>
              <a:t> </a:t>
            </a:r>
            <a:r>
              <a:rPr sz="1500" dirty="0">
                <a:latin typeface="Arial"/>
                <a:cs typeface="Arial"/>
              </a:rPr>
              <a:t>Std</a:t>
            </a:r>
            <a:r>
              <a:rPr sz="1500" spc="-19" dirty="0">
                <a:latin typeface="Arial"/>
                <a:cs typeface="Arial"/>
              </a:rPr>
              <a:t> </a:t>
            </a:r>
            <a:r>
              <a:rPr sz="1500" dirty="0">
                <a:latin typeface="Arial"/>
                <a:cs typeface="Arial"/>
              </a:rPr>
              <a:t>802.1AC</a:t>
            </a:r>
            <a:r>
              <a:rPr sz="1500" spc="-23" dirty="0">
                <a:latin typeface="Arial"/>
                <a:cs typeface="Arial"/>
              </a:rPr>
              <a:t> </a:t>
            </a:r>
            <a:r>
              <a:rPr sz="1500" dirty="0">
                <a:latin typeface="Arial"/>
                <a:cs typeface="Arial"/>
              </a:rPr>
              <a:t>to</a:t>
            </a:r>
            <a:r>
              <a:rPr sz="1500" spc="-8" dirty="0">
                <a:latin typeface="Arial"/>
                <a:cs typeface="Arial"/>
              </a:rPr>
              <a:t> </a:t>
            </a:r>
            <a:r>
              <a:rPr sz="1500" dirty="0">
                <a:latin typeface="Arial"/>
                <a:cs typeface="Arial"/>
              </a:rPr>
              <a:t>maintain</a:t>
            </a:r>
          </a:p>
        </p:txBody>
      </p:sp>
      <p:sp>
        <p:nvSpPr>
          <p:cNvPr id="9" name="object 9"/>
          <p:cNvSpPr txBox="1"/>
          <p:nvPr/>
        </p:nvSpPr>
        <p:spPr>
          <a:xfrm>
            <a:off x="1330451" y="2861798"/>
            <a:ext cx="7019925" cy="205184"/>
          </a:xfrm>
          <a:prstGeom prst="rect">
            <a:avLst/>
          </a:prstGeom>
          <a:solidFill>
            <a:srgbClr val="FFFF00"/>
          </a:solidFill>
        </p:spPr>
        <p:txBody>
          <a:bodyPr vert="horz" wrap="square" lIns="0" tIns="0" rIns="0" bIns="0" rtlCol="0">
            <a:spAutoFit/>
          </a:bodyPr>
          <a:lstStyle/>
          <a:p>
            <a:pPr>
              <a:lnSpc>
                <a:spcPts val="1583"/>
              </a:lnSpc>
            </a:pPr>
            <a:r>
              <a:rPr sz="1500" spc="-4" dirty="0">
                <a:latin typeface="Arial"/>
                <a:cs typeface="Arial"/>
              </a:rPr>
              <a:t>backwards</a:t>
            </a:r>
            <a:r>
              <a:rPr sz="1500" spc="4" dirty="0">
                <a:latin typeface="Arial"/>
                <a:cs typeface="Arial"/>
              </a:rPr>
              <a:t> </a:t>
            </a:r>
            <a:r>
              <a:rPr sz="1500" dirty="0">
                <a:latin typeface="Arial"/>
                <a:cs typeface="Arial"/>
              </a:rPr>
              <a:t>compatibility</a:t>
            </a:r>
            <a:r>
              <a:rPr sz="1500" spc="-26" dirty="0">
                <a:latin typeface="Arial"/>
                <a:cs typeface="Arial"/>
              </a:rPr>
              <a:t> </a:t>
            </a:r>
            <a:r>
              <a:rPr sz="1500" spc="-8" dirty="0">
                <a:latin typeface="Arial"/>
                <a:cs typeface="Arial"/>
              </a:rPr>
              <a:t>with</a:t>
            </a:r>
            <a:r>
              <a:rPr sz="1500" spc="8" dirty="0">
                <a:latin typeface="Arial"/>
                <a:cs typeface="Arial"/>
              </a:rPr>
              <a:t> </a:t>
            </a:r>
            <a:r>
              <a:rPr sz="1500" dirty="0">
                <a:latin typeface="Arial"/>
                <a:cs typeface="Arial"/>
              </a:rPr>
              <a:t>IEEE</a:t>
            </a:r>
            <a:r>
              <a:rPr sz="1500" spc="-4" dirty="0">
                <a:latin typeface="Arial"/>
                <a:cs typeface="Arial"/>
              </a:rPr>
              <a:t> </a:t>
            </a:r>
            <a:r>
              <a:rPr sz="1500" dirty="0">
                <a:latin typeface="Arial"/>
                <a:cs typeface="Arial"/>
              </a:rPr>
              <a:t>Std</a:t>
            </a:r>
            <a:r>
              <a:rPr sz="1500" spc="-4" dirty="0">
                <a:latin typeface="Arial"/>
                <a:cs typeface="Arial"/>
              </a:rPr>
              <a:t> </a:t>
            </a:r>
            <a:r>
              <a:rPr sz="1500" dirty="0">
                <a:latin typeface="Arial"/>
                <a:cs typeface="Arial"/>
              </a:rPr>
              <a:t>802.15.4</a:t>
            </a:r>
            <a:r>
              <a:rPr sz="1500" spc="-45" dirty="0">
                <a:latin typeface="Arial"/>
                <a:cs typeface="Arial"/>
              </a:rPr>
              <a:t> </a:t>
            </a:r>
            <a:r>
              <a:rPr sz="1500" spc="-4" dirty="0">
                <a:latin typeface="Arial"/>
                <a:cs typeface="Arial"/>
              </a:rPr>
              <a:t>which</a:t>
            </a:r>
            <a:r>
              <a:rPr sz="1500" spc="23" dirty="0">
                <a:latin typeface="Arial"/>
                <a:cs typeface="Arial"/>
              </a:rPr>
              <a:t> </a:t>
            </a:r>
            <a:r>
              <a:rPr sz="1500" dirty="0">
                <a:latin typeface="Arial"/>
                <a:cs typeface="Arial"/>
              </a:rPr>
              <a:t>uses</a:t>
            </a:r>
            <a:r>
              <a:rPr sz="1500" spc="-26" dirty="0">
                <a:latin typeface="Arial"/>
                <a:cs typeface="Arial"/>
              </a:rPr>
              <a:t> </a:t>
            </a:r>
            <a:r>
              <a:rPr sz="1500" spc="8" dirty="0">
                <a:latin typeface="Arial"/>
                <a:cs typeface="Arial"/>
              </a:rPr>
              <a:t>64-bit</a:t>
            </a:r>
            <a:r>
              <a:rPr sz="1500" spc="-11" dirty="0">
                <a:latin typeface="Arial"/>
                <a:cs typeface="Arial"/>
              </a:rPr>
              <a:t> </a:t>
            </a:r>
            <a:r>
              <a:rPr sz="1500" dirty="0">
                <a:latin typeface="Arial"/>
                <a:cs typeface="Arial"/>
              </a:rPr>
              <a:t>MAC</a:t>
            </a:r>
            <a:r>
              <a:rPr sz="1500" spc="4" dirty="0">
                <a:latin typeface="Arial"/>
                <a:cs typeface="Arial"/>
              </a:rPr>
              <a:t> </a:t>
            </a:r>
            <a:r>
              <a:rPr sz="1500" dirty="0">
                <a:latin typeface="Arial"/>
                <a:cs typeface="Arial"/>
              </a:rPr>
              <a:t>addresses.</a:t>
            </a:r>
          </a:p>
        </p:txBody>
      </p:sp>
      <p:sp>
        <p:nvSpPr>
          <p:cNvPr id="10" name="object 10"/>
          <p:cNvSpPr txBox="1"/>
          <p:nvPr/>
        </p:nvSpPr>
        <p:spPr>
          <a:xfrm>
            <a:off x="1002030" y="3206582"/>
            <a:ext cx="7138511" cy="2856038"/>
          </a:xfrm>
          <a:prstGeom prst="rect">
            <a:avLst/>
          </a:prstGeom>
        </p:spPr>
        <p:txBody>
          <a:bodyPr vert="horz" wrap="square" lIns="0" tIns="9525" rIns="0" bIns="0" rtlCol="0">
            <a:spAutoFit/>
          </a:bodyPr>
          <a:lstStyle/>
          <a:p>
            <a:pPr marL="180975" indent="-171450">
              <a:lnSpc>
                <a:spcPts val="1710"/>
              </a:lnSpc>
              <a:spcBef>
                <a:spcPts val="75"/>
              </a:spcBef>
              <a:buChar char="•"/>
              <a:tabLst>
                <a:tab pos="180499" algn="l"/>
                <a:tab pos="180975" algn="l"/>
              </a:tabLst>
            </a:pPr>
            <a:r>
              <a:rPr sz="1500" dirty="0">
                <a:latin typeface="Arial"/>
                <a:cs typeface="Arial"/>
              </a:rPr>
              <a:t>IEEE</a:t>
            </a:r>
            <a:r>
              <a:rPr sz="1500" spc="-4" dirty="0">
                <a:latin typeface="Arial"/>
                <a:cs typeface="Arial"/>
              </a:rPr>
              <a:t> </a:t>
            </a:r>
            <a:r>
              <a:rPr sz="1500" dirty="0">
                <a:latin typeface="Arial"/>
                <a:cs typeface="Arial"/>
              </a:rPr>
              <a:t>802.1</a:t>
            </a:r>
            <a:r>
              <a:rPr sz="1500" spc="-34" dirty="0">
                <a:latin typeface="Arial"/>
                <a:cs typeface="Arial"/>
              </a:rPr>
              <a:t> </a:t>
            </a:r>
            <a:r>
              <a:rPr sz="1500" spc="-4" dirty="0">
                <a:latin typeface="Arial"/>
                <a:cs typeface="Arial"/>
              </a:rPr>
              <a:t>believes</a:t>
            </a:r>
            <a:r>
              <a:rPr sz="1500" spc="8" dirty="0">
                <a:latin typeface="Arial"/>
                <a:cs typeface="Arial"/>
              </a:rPr>
              <a:t> </a:t>
            </a:r>
            <a:r>
              <a:rPr sz="1500" dirty="0">
                <a:latin typeface="Arial"/>
                <a:cs typeface="Arial"/>
              </a:rPr>
              <a:t>there may</a:t>
            </a:r>
            <a:r>
              <a:rPr sz="1500" spc="-26" dirty="0">
                <a:latin typeface="Arial"/>
                <a:cs typeface="Arial"/>
              </a:rPr>
              <a:t> </a:t>
            </a:r>
            <a:r>
              <a:rPr sz="1500" dirty="0">
                <a:latin typeface="Arial"/>
                <a:cs typeface="Arial"/>
              </a:rPr>
              <a:t>be</a:t>
            </a:r>
            <a:r>
              <a:rPr sz="1500" spc="8" dirty="0">
                <a:latin typeface="Arial"/>
                <a:cs typeface="Arial"/>
              </a:rPr>
              <a:t> </a:t>
            </a:r>
            <a:r>
              <a:rPr sz="1500" dirty="0">
                <a:latin typeface="Arial"/>
                <a:cs typeface="Arial"/>
              </a:rPr>
              <a:t>additional</a:t>
            </a:r>
            <a:r>
              <a:rPr sz="1500" spc="-26" dirty="0">
                <a:latin typeface="Arial"/>
                <a:cs typeface="Arial"/>
              </a:rPr>
              <a:t> </a:t>
            </a:r>
            <a:r>
              <a:rPr sz="1500" dirty="0">
                <a:latin typeface="Arial"/>
                <a:cs typeface="Arial"/>
              </a:rPr>
              <a:t>issues</a:t>
            </a:r>
            <a:r>
              <a:rPr sz="1500" spc="4" dirty="0">
                <a:latin typeface="Arial"/>
                <a:cs typeface="Arial"/>
              </a:rPr>
              <a:t> </a:t>
            </a:r>
            <a:r>
              <a:rPr sz="1500" spc="-8" dirty="0">
                <a:latin typeface="Arial"/>
                <a:cs typeface="Arial"/>
              </a:rPr>
              <a:t>with</a:t>
            </a:r>
            <a:r>
              <a:rPr sz="1500" spc="11" dirty="0">
                <a:latin typeface="Arial"/>
                <a:cs typeface="Arial"/>
              </a:rPr>
              <a:t> </a:t>
            </a:r>
            <a:r>
              <a:rPr sz="1500" dirty="0">
                <a:latin typeface="Arial"/>
                <a:cs typeface="Arial"/>
              </a:rPr>
              <a:t>compatibility</a:t>
            </a:r>
            <a:r>
              <a:rPr sz="1500" spc="-26" dirty="0">
                <a:latin typeface="Arial"/>
                <a:cs typeface="Arial"/>
              </a:rPr>
              <a:t> </a:t>
            </a:r>
            <a:r>
              <a:rPr sz="1500" dirty="0">
                <a:latin typeface="Arial"/>
                <a:cs typeface="Arial"/>
              </a:rPr>
              <a:t>that</a:t>
            </a:r>
            <a:r>
              <a:rPr sz="1500" spc="-23" dirty="0">
                <a:latin typeface="Arial"/>
                <a:cs typeface="Arial"/>
              </a:rPr>
              <a:t> </a:t>
            </a:r>
            <a:r>
              <a:rPr sz="1500" dirty="0">
                <a:latin typeface="Arial"/>
                <a:cs typeface="Arial"/>
              </a:rPr>
              <a:t>are</a:t>
            </a:r>
            <a:r>
              <a:rPr sz="1500" spc="-4" dirty="0">
                <a:latin typeface="Arial"/>
                <a:cs typeface="Arial"/>
              </a:rPr>
              <a:t> </a:t>
            </a:r>
            <a:r>
              <a:rPr sz="1500" dirty="0">
                <a:latin typeface="Arial"/>
                <a:cs typeface="Arial"/>
              </a:rPr>
              <a:t>not</a:t>
            </a:r>
          </a:p>
          <a:p>
            <a:pPr marL="180975">
              <a:lnSpc>
                <a:spcPts val="1710"/>
              </a:lnSpc>
              <a:tabLst>
                <a:tab pos="783431" algn="l"/>
              </a:tabLst>
            </a:pPr>
            <a:r>
              <a:rPr sz="1500" dirty="0">
                <a:latin typeface="Arial"/>
                <a:cs typeface="Arial"/>
              </a:rPr>
              <a:t>listed.	Please</a:t>
            </a:r>
            <a:r>
              <a:rPr sz="1500" spc="-45" dirty="0">
                <a:latin typeface="Arial"/>
                <a:cs typeface="Arial"/>
              </a:rPr>
              <a:t> </a:t>
            </a:r>
            <a:r>
              <a:rPr sz="1500" spc="-4" dirty="0">
                <a:latin typeface="Arial"/>
                <a:cs typeface="Arial"/>
              </a:rPr>
              <a:t>clarify:</a:t>
            </a:r>
            <a:endParaRPr sz="1500" dirty="0">
              <a:latin typeface="Arial"/>
              <a:cs typeface="Arial"/>
            </a:endParaRPr>
          </a:p>
          <a:p>
            <a:pPr marL="523399" marR="13811" lvl="1" indent="-171450">
              <a:lnSpc>
                <a:spcPts val="1290"/>
              </a:lnSpc>
              <a:spcBef>
                <a:spcPts val="409"/>
              </a:spcBef>
              <a:buChar char="•"/>
              <a:tabLst>
                <a:tab pos="523399" algn="l"/>
                <a:tab pos="523875" algn="l"/>
              </a:tabLst>
            </a:pPr>
            <a:r>
              <a:rPr sz="1200" spc="8" dirty="0">
                <a:latin typeface="Arial"/>
                <a:cs typeface="Arial"/>
              </a:rPr>
              <a:t>Will</a:t>
            </a:r>
            <a:r>
              <a:rPr sz="1200" spc="-11" dirty="0">
                <a:latin typeface="Arial"/>
                <a:cs typeface="Arial"/>
              </a:rPr>
              <a:t> </a:t>
            </a:r>
            <a:r>
              <a:rPr sz="1200" spc="-8" dirty="0">
                <a:latin typeface="Arial"/>
                <a:cs typeface="Arial"/>
              </a:rPr>
              <a:t>802.15.15</a:t>
            </a:r>
            <a:r>
              <a:rPr sz="1200" spc="19" dirty="0">
                <a:latin typeface="Arial"/>
                <a:cs typeface="Arial"/>
              </a:rPr>
              <a:t> </a:t>
            </a:r>
            <a:r>
              <a:rPr sz="1200" spc="-4" dirty="0">
                <a:latin typeface="Arial"/>
                <a:cs typeface="Arial"/>
              </a:rPr>
              <a:t>use</a:t>
            </a:r>
            <a:r>
              <a:rPr sz="1200" spc="8" dirty="0">
                <a:latin typeface="Arial"/>
                <a:cs typeface="Arial"/>
              </a:rPr>
              <a:t> </a:t>
            </a:r>
            <a:r>
              <a:rPr sz="1200" spc="-4" dirty="0">
                <a:latin typeface="Arial"/>
                <a:cs typeface="Arial"/>
              </a:rPr>
              <a:t>a</a:t>
            </a:r>
            <a:r>
              <a:rPr sz="1200" spc="8" dirty="0">
                <a:latin typeface="Arial"/>
                <a:cs typeface="Arial"/>
              </a:rPr>
              <a:t> </a:t>
            </a:r>
            <a:r>
              <a:rPr sz="1200" spc="-4" dirty="0">
                <a:latin typeface="Arial"/>
                <a:cs typeface="Arial"/>
              </a:rPr>
              <a:t>restricted</a:t>
            </a:r>
            <a:r>
              <a:rPr sz="1200" spc="19" dirty="0">
                <a:latin typeface="Arial"/>
                <a:cs typeface="Arial"/>
              </a:rPr>
              <a:t> </a:t>
            </a:r>
            <a:r>
              <a:rPr sz="1200" spc="4" dirty="0">
                <a:latin typeface="Arial"/>
                <a:cs typeface="Arial"/>
              </a:rPr>
              <a:t>MTU</a:t>
            </a:r>
            <a:r>
              <a:rPr sz="1200" spc="-26" dirty="0">
                <a:latin typeface="Arial"/>
                <a:cs typeface="Arial"/>
              </a:rPr>
              <a:t> </a:t>
            </a:r>
            <a:r>
              <a:rPr sz="1200" spc="-8" dirty="0">
                <a:latin typeface="Arial"/>
                <a:cs typeface="Arial"/>
              </a:rPr>
              <a:t>size?</a:t>
            </a:r>
            <a:r>
              <a:rPr sz="1200" spc="49" dirty="0">
                <a:latin typeface="Arial"/>
                <a:cs typeface="Arial"/>
              </a:rPr>
              <a:t> </a:t>
            </a:r>
            <a:r>
              <a:rPr sz="1200" spc="-4" dirty="0">
                <a:latin typeface="Arial"/>
                <a:cs typeface="Arial"/>
              </a:rPr>
              <a:t>Restricted</a:t>
            </a:r>
            <a:r>
              <a:rPr sz="1200" spc="8" dirty="0">
                <a:latin typeface="Arial"/>
                <a:cs typeface="Arial"/>
              </a:rPr>
              <a:t> </a:t>
            </a:r>
            <a:r>
              <a:rPr sz="1200" spc="4" dirty="0">
                <a:latin typeface="Arial"/>
                <a:cs typeface="Arial"/>
              </a:rPr>
              <a:t>MTU</a:t>
            </a:r>
            <a:r>
              <a:rPr sz="1200" spc="-15" dirty="0">
                <a:latin typeface="Arial"/>
                <a:cs typeface="Arial"/>
              </a:rPr>
              <a:t> </a:t>
            </a:r>
            <a:r>
              <a:rPr sz="1200" spc="-8" dirty="0">
                <a:latin typeface="Arial"/>
                <a:cs typeface="Arial"/>
              </a:rPr>
              <a:t>sizes</a:t>
            </a:r>
            <a:r>
              <a:rPr sz="1200" spc="11" dirty="0">
                <a:latin typeface="Arial"/>
                <a:cs typeface="Arial"/>
              </a:rPr>
              <a:t> </a:t>
            </a:r>
            <a:r>
              <a:rPr sz="1200" spc="-4" dirty="0">
                <a:latin typeface="Arial"/>
                <a:cs typeface="Arial"/>
              </a:rPr>
              <a:t>make</a:t>
            </a:r>
            <a:r>
              <a:rPr sz="1200" spc="8" dirty="0">
                <a:latin typeface="Arial"/>
                <a:cs typeface="Arial"/>
              </a:rPr>
              <a:t> </a:t>
            </a:r>
            <a:r>
              <a:rPr sz="1200" spc="-4" dirty="0">
                <a:latin typeface="Arial"/>
                <a:cs typeface="Arial"/>
              </a:rPr>
              <a:t>bridging</a:t>
            </a:r>
            <a:r>
              <a:rPr sz="1200" spc="19" dirty="0">
                <a:latin typeface="Arial"/>
                <a:cs typeface="Arial"/>
              </a:rPr>
              <a:t> </a:t>
            </a:r>
            <a:r>
              <a:rPr sz="1200" dirty="0">
                <a:latin typeface="Arial"/>
                <a:cs typeface="Arial"/>
              </a:rPr>
              <a:t>to</a:t>
            </a:r>
            <a:r>
              <a:rPr sz="1200" spc="8" dirty="0">
                <a:latin typeface="Arial"/>
                <a:cs typeface="Arial"/>
              </a:rPr>
              <a:t> </a:t>
            </a:r>
            <a:r>
              <a:rPr sz="1200" spc="-8" dirty="0">
                <a:latin typeface="Arial"/>
                <a:cs typeface="Arial"/>
              </a:rPr>
              <a:t>other</a:t>
            </a:r>
            <a:r>
              <a:rPr sz="1200" spc="34" dirty="0">
                <a:latin typeface="Arial"/>
                <a:cs typeface="Arial"/>
              </a:rPr>
              <a:t> </a:t>
            </a:r>
            <a:r>
              <a:rPr sz="1200" spc="-8" dirty="0">
                <a:latin typeface="Arial"/>
                <a:cs typeface="Arial"/>
              </a:rPr>
              <a:t>IEEE</a:t>
            </a:r>
            <a:r>
              <a:rPr sz="1200" spc="8" dirty="0">
                <a:latin typeface="Arial"/>
                <a:cs typeface="Arial"/>
              </a:rPr>
              <a:t> </a:t>
            </a:r>
            <a:r>
              <a:rPr sz="1200" spc="-8" dirty="0">
                <a:latin typeface="Arial"/>
                <a:cs typeface="Arial"/>
              </a:rPr>
              <a:t>802 </a:t>
            </a:r>
            <a:r>
              <a:rPr sz="1200" spc="-323" dirty="0">
                <a:latin typeface="Arial"/>
                <a:cs typeface="Arial"/>
              </a:rPr>
              <a:t> </a:t>
            </a:r>
            <a:r>
              <a:rPr sz="1200" spc="-4" dirty="0">
                <a:latin typeface="Arial"/>
                <a:cs typeface="Arial"/>
              </a:rPr>
              <a:t>media</a:t>
            </a:r>
            <a:r>
              <a:rPr sz="1200" dirty="0">
                <a:latin typeface="Arial"/>
                <a:cs typeface="Arial"/>
              </a:rPr>
              <a:t> </a:t>
            </a:r>
            <a:r>
              <a:rPr sz="1200" spc="-4" dirty="0">
                <a:latin typeface="Arial"/>
                <a:cs typeface="Arial"/>
              </a:rPr>
              <a:t>impossible</a:t>
            </a:r>
            <a:r>
              <a:rPr sz="1200" spc="-8" dirty="0">
                <a:latin typeface="Arial"/>
                <a:cs typeface="Arial"/>
              </a:rPr>
              <a:t> without</a:t>
            </a:r>
            <a:r>
              <a:rPr sz="1200" spc="34" dirty="0">
                <a:latin typeface="Arial"/>
                <a:cs typeface="Arial"/>
              </a:rPr>
              <a:t> </a:t>
            </a:r>
            <a:r>
              <a:rPr sz="1200" spc="-4" dirty="0">
                <a:latin typeface="Arial"/>
                <a:cs typeface="Arial"/>
              </a:rPr>
              <a:t>suitable</a:t>
            </a:r>
            <a:r>
              <a:rPr sz="1200" spc="19" dirty="0">
                <a:latin typeface="Arial"/>
                <a:cs typeface="Arial"/>
              </a:rPr>
              <a:t> </a:t>
            </a:r>
            <a:r>
              <a:rPr sz="1200" spc="-4" dirty="0">
                <a:latin typeface="Arial"/>
                <a:cs typeface="Arial"/>
              </a:rPr>
              <a:t>fragmentation/reassembly</a:t>
            </a:r>
            <a:r>
              <a:rPr sz="1200" spc="56" dirty="0">
                <a:latin typeface="Arial"/>
                <a:cs typeface="Arial"/>
              </a:rPr>
              <a:t> </a:t>
            </a:r>
            <a:r>
              <a:rPr sz="1200" spc="-4" dirty="0">
                <a:latin typeface="Arial"/>
                <a:cs typeface="Arial"/>
              </a:rPr>
              <a:t>support</a:t>
            </a:r>
            <a:endParaRPr sz="1200" dirty="0">
              <a:latin typeface="Arial"/>
              <a:cs typeface="Arial"/>
            </a:endParaRPr>
          </a:p>
          <a:p>
            <a:pPr marL="523875" lvl="1" indent="-171926">
              <a:lnSpc>
                <a:spcPts val="1373"/>
              </a:lnSpc>
              <a:spcBef>
                <a:spcPts val="206"/>
              </a:spcBef>
              <a:buChar char="•"/>
              <a:tabLst>
                <a:tab pos="523399" algn="l"/>
                <a:tab pos="523875" algn="l"/>
              </a:tabLst>
            </a:pPr>
            <a:r>
              <a:rPr sz="1200" spc="8" dirty="0">
                <a:latin typeface="Arial"/>
                <a:cs typeface="Arial"/>
              </a:rPr>
              <a:t>Will</a:t>
            </a:r>
            <a:r>
              <a:rPr sz="1200" spc="-11" dirty="0">
                <a:latin typeface="Arial"/>
                <a:cs typeface="Arial"/>
              </a:rPr>
              <a:t> </a:t>
            </a:r>
            <a:r>
              <a:rPr sz="1200" spc="-8" dirty="0">
                <a:latin typeface="Arial"/>
                <a:cs typeface="Arial"/>
              </a:rPr>
              <a:t>802.15.15</a:t>
            </a:r>
            <a:r>
              <a:rPr sz="1200" spc="23" dirty="0">
                <a:latin typeface="Arial"/>
                <a:cs typeface="Arial"/>
              </a:rPr>
              <a:t> </a:t>
            </a:r>
            <a:r>
              <a:rPr sz="1200" spc="-4" dirty="0">
                <a:latin typeface="Arial"/>
                <a:cs typeface="Arial"/>
              </a:rPr>
              <a:t>have</a:t>
            </a:r>
            <a:r>
              <a:rPr sz="1200" dirty="0">
                <a:latin typeface="Arial"/>
                <a:cs typeface="Arial"/>
              </a:rPr>
              <a:t> </a:t>
            </a:r>
            <a:r>
              <a:rPr sz="1200" spc="-8" dirty="0">
                <a:latin typeface="Arial"/>
                <a:cs typeface="Arial"/>
              </a:rPr>
              <a:t>other</a:t>
            </a:r>
            <a:r>
              <a:rPr sz="1200" spc="-26" dirty="0">
                <a:latin typeface="Arial"/>
                <a:cs typeface="Arial"/>
              </a:rPr>
              <a:t> </a:t>
            </a:r>
            <a:r>
              <a:rPr sz="1200" spc="-4" dirty="0">
                <a:latin typeface="Arial"/>
                <a:cs typeface="Arial"/>
              </a:rPr>
              <a:t>Addressing</a:t>
            </a:r>
            <a:r>
              <a:rPr sz="1200" spc="23" dirty="0">
                <a:latin typeface="Arial"/>
                <a:cs typeface="Arial"/>
              </a:rPr>
              <a:t> </a:t>
            </a:r>
            <a:r>
              <a:rPr sz="1200" spc="-8" dirty="0">
                <a:latin typeface="Arial"/>
                <a:cs typeface="Arial"/>
              </a:rPr>
              <a:t>Modes</a:t>
            </a:r>
            <a:r>
              <a:rPr sz="1200" spc="15" dirty="0">
                <a:latin typeface="Arial"/>
                <a:cs typeface="Arial"/>
              </a:rPr>
              <a:t> </a:t>
            </a:r>
            <a:r>
              <a:rPr sz="1200" spc="-11" dirty="0">
                <a:latin typeface="Arial"/>
                <a:cs typeface="Arial"/>
              </a:rPr>
              <a:t>beyond</a:t>
            </a:r>
            <a:r>
              <a:rPr sz="1200" spc="53" dirty="0">
                <a:latin typeface="Arial"/>
                <a:cs typeface="Arial"/>
              </a:rPr>
              <a:t> </a:t>
            </a:r>
            <a:r>
              <a:rPr sz="1200" spc="-8" dirty="0">
                <a:latin typeface="Arial"/>
                <a:cs typeface="Arial"/>
              </a:rPr>
              <a:t>the</a:t>
            </a:r>
            <a:r>
              <a:rPr sz="1200" spc="8" dirty="0">
                <a:latin typeface="Arial"/>
                <a:cs typeface="Arial"/>
              </a:rPr>
              <a:t> </a:t>
            </a:r>
            <a:r>
              <a:rPr sz="1200" spc="-4" dirty="0">
                <a:latin typeface="Arial"/>
                <a:cs typeface="Arial"/>
              </a:rPr>
              <a:t>64-bit</a:t>
            </a:r>
            <a:r>
              <a:rPr sz="1200" spc="26" dirty="0">
                <a:latin typeface="Arial"/>
                <a:cs typeface="Arial"/>
              </a:rPr>
              <a:t> </a:t>
            </a:r>
            <a:r>
              <a:rPr sz="1200" spc="-8" dirty="0">
                <a:latin typeface="Arial"/>
                <a:cs typeface="Arial"/>
              </a:rPr>
              <a:t>address</a:t>
            </a:r>
            <a:r>
              <a:rPr sz="1200" spc="30" dirty="0">
                <a:latin typeface="Arial"/>
                <a:cs typeface="Arial"/>
              </a:rPr>
              <a:t> </a:t>
            </a:r>
            <a:r>
              <a:rPr sz="1200" spc="-8" dirty="0">
                <a:latin typeface="Arial"/>
                <a:cs typeface="Arial"/>
              </a:rPr>
              <a:t>that</a:t>
            </a:r>
            <a:r>
              <a:rPr sz="1200" spc="26" dirty="0">
                <a:latin typeface="Arial"/>
                <a:cs typeface="Arial"/>
              </a:rPr>
              <a:t> </a:t>
            </a:r>
            <a:r>
              <a:rPr sz="1200" spc="-4" dirty="0">
                <a:latin typeface="Arial"/>
                <a:cs typeface="Arial"/>
              </a:rPr>
              <a:t>are</a:t>
            </a:r>
            <a:r>
              <a:rPr sz="1200" spc="11" dirty="0">
                <a:latin typeface="Arial"/>
                <a:cs typeface="Arial"/>
              </a:rPr>
              <a:t> </a:t>
            </a:r>
            <a:r>
              <a:rPr sz="1200" spc="-4" dirty="0">
                <a:latin typeface="Arial"/>
                <a:cs typeface="Arial"/>
              </a:rPr>
              <a:t>also</a:t>
            </a:r>
            <a:r>
              <a:rPr sz="1200" spc="8" dirty="0">
                <a:latin typeface="Arial"/>
                <a:cs typeface="Arial"/>
              </a:rPr>
              <a:t> </a:t>
            </a:r>
            <a:r>
              <a:rPr sz="1200" spc="-4" dirty="0">
                <a:latin typeface="Arial"/>
                <a:cs typeface="Arial"/>
              </a:rPr>
              <a:t>incompatible</a:t>
            </a:r>
            <a:endParaRPr sz="1200" dirty="0">
              <a:latin typeface="Arial"/>
              <a:cs typeface="Arial"/>
            </a:endParaRPr>
          </a:p>
          <a:p>
            <a:pPr marL="523399">
              <a:lnSpc>
                <a:spcPts val="1373"/>
              </a:lnSpc>
            </a:pPr>
            <a:r>
              <a:rPr sz="1200" spc="-4" dirty="0">
                <a:latin typeface="Arial"/>
                <a:cs typeface="Arial"/>
              </a:rPr>
              <a:t>with IEEE</a:t>
            </a:r>
            <a:r>
              <a:rPr sz="1200" spc="19" dirty="0">
                <a:latin typeface="Arial"/>
                <a:cs typeface="Arial"/>
              </a:rPr>
              <a:t> </a:t>
            </a:r>
            <a:r>
              <a:rPr sz="1200" spc="-4" dirty="0">
                <a:latin typeface="Arial"/>
                <a:cs typeface="Arial"/>
              </a:rPr>
              <a:t>Std</a:t>
            </a:r>
            <a:r>
              <a:rPr sz="1200" spc="4" dirty="0">
                <a:latin typeface="Arial"/>
                <a:cs typeface="Arial"/>
              </a:rPr>
              <a:t> </a:t>
            </a:r>
            <a:r>
              <a:rPr sz="1200" spc="-8" dirty="0">
                <a:latin typeface="Arial"/>
                <a:cs typeface="Arial"/>
              </a:rPr>
              <a:t>802.1Q</a:t>
            </a:r>
            <a:r>
              <a:rPr sz="1200" spc="30" dirty="0">
                <a:latin typeface="Arial"/>
                <a:cs typeface="Arial"/>
              </a:rPr>
              <a:t> </a:t>
            </a:r>
            <a:r>
              <a:rPr sz="1200" spc="-8" dirty="0">
                <a:latin typeface="Arial"/>
                <a:cs typeface="Arial"/>
              </a:rPr>
              <a:t>and</a:t>
            </a:r>
            <a:r>
              <a:rPr sz="1200" spc="19" dirty="0">
                <a:latin typeface="Arial"/>
                <a:cs typeface="Arial"/>
              </a:rPr>
              <a:t> </a:t>
            </a:r>
            <a:r>
              <a:rPr sz="1200" spc="-4" dirty="0">
                <a:latin typeface="Arial"/>
                <a:cs typeface="Arial"/>
              </a:rPr>
              <a:t>IEEE</a:t>
            </a:r>
            <a:r>
              <a:rPr sz="1200" spc="4" dirty="0">
                <a:latin typeface="Arial"/>
                <a:cs typeface="Arial"/>
              </a:rPr>
              <a:t> </a:t>
            </a:r>
            <a:r>
              <a:rPr sz="1200" spc="-4" dirty="0">
                <a:latin typeface="Arial"/>
                <a:cs typeface="Arial"/>
              </a:rPr>
              <a:t>Std</a:t>
            </a:r>
            <a:r>
              <a:rPr sz="1200" spc="19" dirty="0">
                <a:latin typeface="Arial"/>
                <a:cs typeface="Arial"/>
              </a:rPr>
              <a:t> </a:t>
            </a:r>
            <a:r>
              <a:rPr sz="1200" spc="-8" dirty="0">
                <a:latin typeface="Arial"/>
                <a:cs typeface="Arial"/>
              </a:rPr>
              <a:t>802.1AC?</a:t>
            </a:r>
            <a:endParaRPr lang="en-US" sz="1200" spc="-8" dirty="0">
              <a:latin typeface="Arial"/>
              <a:cs typeface="Arial"/>
            </a:endParaRPr>
          </a:p>
          <a:p>
            <a:pPr>
              <a:lnSpc>
                <a:spcPts val="1373"/>
              </a:lnSpc>
            </a:pPr>
            <a:endParaRPr lang="en-US" sz="1200" spc="-8" dirty="0">
              <a:latin typeface="Arial"/>
              <a:cs typeface="Arial"/>
            </a:endParaRPr>
          </a:p>
          <a:p>
            <a:pPr indent="10716">
              <a:lnSpc>
                <a:spcPts val="1373"/>
              </a:lnSpc>
            </a:pPr>
            <a:r>
              <a:rPr lang="en-US" sz="2400" dirty="0">
                <a:latin typeface="Arial"/>
                <a:cs typeface="Arial"/>
              </a:rPr>
              <a:t>Response – </a:t>
            </a:r>
            <a:r>
              <a:rPr lang="en-US" sz="900" dirty="0">
                <a:solidFill>
                  <a:srgbClr val="0000FF"/>
                </a:solidFill>
                <a:latin typeface="Arial"/>
                <a:cs typeface="Arial"/>
              </a:rPr>
              <a:t>It is the intention of P802.15.15 to maintain backwards compatibility with IEEE Std 802.15.4 PHY and MAC. P802.15.15 will include existing PHYs by reference which support different MTU sizes, and addressing modes requiring support for EUI 64, and short addresses (16 bit), for which it has been previously determined that compliance with the above IEEE 802 standards is not possible.</a:t>
            </a:r>
          </a:p>
          <a:p>
            <a:pPr indent="10716">
              <a:lnSpc>
                <a:spcPts val="1373"/>
              </a:lnSpc>
            </a:pPr>
            <a:r>
              <a:rPr lang="en-US" sz="9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a:p>
            <a:pPr indent="10716">
              <a:lnSpc>
                <a:spcPts val="1373"/>
              </a:lnSpc>
            </a:pPr>
            <a:endParaRPr lang="en-US" sz="2400" spc="-8" dirty="0">
              <a:solidFill>
                <a:srgbClr val="0000FF"/>
              </a:solidFill>
              <a:highlight>
                <a:srgbClr val="FF0000"/>
              </a:highlight>
              <a:latin typeface="Arial"/>
              <a:cs typeface="Arial"/>
            </a:endParaRPr>
          </a:p>
        </p:txBody>
      </p:sp>
      <p:sp>
        <p:nvSpPr>
          <p:cNvPr id="13" name="object 4">
            <a:extLst>
              <a:ext uri="{FF2B5EF4-FFF2-40B4-BE49-F238E27FC236}">
                <a16:creationId xmlns:a16="http://schemas.microsoft.com/office/drawing/2014/main" id="{8C661F8B-A0BE-4967-843C-7F7ECACC3F1B}"/>
              </a:ext>
            </a:extLst>
          </p:cNvPr>
          <p:cNvSpPr txBox="1"/>
          <p:nvPr/>
        </p:nvSpPr>
        <p:spPr>
          <a:xfrm>
            <a:off x="2895600" y="6093536"/>
            <a:ext cx="4407218" cy="217367"/>
          </a:xfrm>
          <a:prstGeom prst="rect">
            <a:avLst/>
          </a:prstGeom>
        </p:spPr>
        <p:txBody>
          <a:bodyPr vert="horz" wrap="square" lIns="0" tIns="9525" rIns="0" bIns="0" rtlCol="0">
            <a:spAutoFit/>
          </a:bodyPr>
          <a:lstStyle/>
          <a:p>
            <a:pPr marL="9525">
              <a:spcBef>
                <a:spcPts val="75"/>
              </a:spcBef>
            </a:pPr>
            <a:r>
              <a:rPr sz="1350" b="1" spc="-4" dirty="0">
                <a:latin typeface="Arial"/>
                <a:cs typeface="Arial"/>
              </a:rPr>
              <a:t>Comments </a:t>
            </a:r>
            <a:r>
              <a:rPr sz="1350" b="1" dirty="0">
                <a:latin typeface="Arial"/>
                <a:cs typeface="Arial"/>
              </a:rPr>
              <a:t>on </a:t>
            </a:r>
            <a:r>
              <a:rPr sz="1350" b="1" spc="-4" dirty="0">
                <a:latin typeface="Arial"/>
                <a:cs typeface="Arial"/>
              </a:rPr>
              <a:t>P802.15.15 </a:t>
            </a:r>
            <a:r>
              <a:rPr sz="1350" b="1" spc="-49" dirty="0">
                <a:latin typeface="Arial"/>
                <a:cs typeface="Arial"/>
              </a:rPr>
              <a:t>PAR</a:t>
            </a:r>
            <a:r>
              <a:rPr sz="1350" b="1" spc="26" dirty="0">
                <a:latin typeface="Arial"/>
                <a:cs typeface="Arial"/>
              </a:rPr>
              <a:t> </a:t>
            </a:r>
            <a:r>
              <a:rPr sz="1350" b="1" spc="-4" dirty="0">
                <a:latin typeface="Arial"/>
                <a:cs typeface="Arial"/>
              </a:rPr>
              <a:t>&amp;</a:t>
            </a:r>
            <a:r>
              <a:rPr sz="1350" b="1" dirty="0">
                <a:latin typeface="Arial"/>
                <a:cs typeface="Arial"/>
              </a:rPr>
              <a:t> </a:t>
            </a:r>
            <a:r>
              <a:rPr sz="1350" b="1" spc="-4" dirty="0">
                <a:latin typeface="Arial"/>
                <a:cs typeface="Arial"/>
              </a:rPr>
              <a:t>CSD</a:t>
            </a:r>
            <a:r>
              <a:rPr sz="1350" b="1" dirty="0">
                <a:latin typeface="Arial"/>
                <a:cs typeface="Arial"/>
              </a:rPr>
              <a:t> from IEEE </a:t>
            </a:r>
            <a:r>
              <a:rPr sz="1350" b="1" spc="-4" dirty="0">
                <a:latin typeface="Arial"/>
                <a:cs typeface="Arial"/>
              </a:rPr>
              <a:t>802.1</a:t>
            </a:r>
            <a:endParaRPr sz="1350" dirty="0">
              <a:latin typeface="Arial"/>
              <a:cs typeface="Arial"/>
            </a:endParaRPr>
          </a:p>
        </p:txBody>
      </p:sp>
      <p:sp>
        <p:nvSpPr>
          <p:cNvPr id="15" name="Slide Number Placeholder 3">
            <a:extLst>
              <a:ext uri="{FF2B5EF4-FFF2-40B4-BE49-F238E27FC236}">
                <a16:creationId xmlns:a16="http://schemas.microsoft.com/office/drawing/2014/main" id="{C45D0BEC-1871-477E-A75E-B5D7DA8FAA90}"/>
              </a:ext>
            </a:extLst>
          </p:cNvPr>
          <p:cNvSpPr>
            <a:spLocks noGrp="1"/>
          </p:cNvSpPr>
          <p:nvPr>
            <p:ph type="sldNum" sz="quarter" idx="10"/>
          </p:nvPr>
        </p:nvSpPr>
        <p:spPr>
          <a:xfrm>
            <a:off x="3915648" y="661524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102</a:t>
            </a:fld>
            <a:endParaRPr lang="en-US" altLang="en-US" dirty="0">
              <a:solidFill>
                <a:schemeClr val="tx1"/>
              </a:solidFill>
            </a:endParaRPr>
          </a:p>
        </p:txBody>
      </p:sp>
    </p:spTree>
    <p:extLst>
      <p:ext uri="{BB962C8B-B14F-4D97-AF65-F5344CB8AC3E}">
        <p14:creationId xmlns:p14="http://schemas.microsoft.com/office/powerpoint/2010/main" val="27895108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a:bodyPr>
          <a:lstStyle/>
          <a:p>
            <a:r>
              <a:rPr lang="en-US" sz="3300" kern="1200" dirty="0">
                <a:solidFill>
                  <a:schemeClr val="tx1"/>
                </a:solidFill>
                <a:ea typeface="+mj-ea"/>
              </a:rPr>
              <a:t>Draft P802.15.15 (1)</a:t>
            </a:r>
            <a:endParaRPr lang="en-US" sz="1519"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338"/>
              </a:spcAft>
            </a:pPr>
            <a:r>
              <a:rPr lang="en-US" sz="1350" b="1" kern="1200" dirty="0">
                <a:latin typeface="Helvetica" pitchFamily="2" charset="0"/>
              </a:rPr>
              <a:t>New Standard: Ad-Hoc Low-Rate Wireless Networks</a:t>
            </a:r>
          </a:p>
          <a:p>
            <a:pPr marL="0" indent="0">
              <a:spcBef>
                <a:spcPts val="0"/>
              </a:spcBef>
              <a:spcAft>
                <a:spcPts val="338"/>
              </a:spcAft>
            </a:pPr>
            <a:r>
              <a:rPr lang="en-US" sz="1350" dirty="0">
                <a:latin typeface="Helvetica" pitchFamily="2" charset="0"/>
                <a:hlinkClick r:id="rId3"/>
              </a:rPr>
              <a:t>PAR</a:t>
            </a:r>
            <a:endParaRPr lang="en-US" sz="1350" dirty="0">
              <a:latin typeface="Helvetica" pitchFamily="2" charset="0"/>
            </a:endParaRPr>
          </a:p>
          <a:p>
            <a:pPr>
              <a:spcBef>
                <a:spcPts val="0"/>
              </a:spcBef>
              <a:spcAft>
                <a:spcPts val="338"/>
              </a:spcAft>
              <a:buFont typeface="Arial" panose="020B0604020202020204" pitchFamily="34" charset="0"/>
              <a:buChar char="•"/>
            </a:pPr>
            <a:r>
              <a:rPr lang="en-US" sz="1350" dirty="0">
                <a:latin typeface="Helvetica" pitchFamily="2" charset="0"/>
              </a:rPr>
              <a:t>3.1 — Why does the WG name not agree with what is listed on </a:t>
            </a:r>
            <a:r>
              <a:rPr lang="en-US" sz="1350" dirty="0">
                <a:latin typeface="Helvetica" pitchFamily="2" charset="0"/>
                <a:hlinkClick r:id="rId4"/>
              </a:rPr>
              <a:t>http://ieee802.org</a:t>
            </a:r>
            <a:r>
              <a:rPr lang="en-US" sz="1350" dirty="0">
                <a:latin typeface="Helvetica" pitchFamily="2" charset="0"/>
              </a:rPr>
              <a:t>  Did the WG change its name without approval of the EC, or is the EC page wrong?   (The draft PAR WG name does agree with the WG name in </a:t>
            </a:r>
            <a:r>
              <a:rPr lang="en-US" sz="1350" dirty="0" err="1">
                <a:latin typeface="Helvetica" pitchFamily="2" charset="0"/>
              </a:rPr>
              <a:t>myProject</a:t>
            </a:r>
            <a:r>
              <a:rPr lang="en-US" sz="1350" dirty="0">
                <a:latin typeface="Helvetica" pitchFamily="2" charset="0"/>
              </a:rPr>
              <a:t>.)</a:t>
            </a:r>
          </a:p>
          <a:p>
            <a:pPr defTabSz="342892" eaLnBrk="1" fontAlgn="auto" hangingPunct="1">
              <a:spcBef>
                <a:spcPts val="0"/>
              </a:spcBef>
              <a:spcAft>
                <a:spcPts val="338"/>
              </a:spcAft>
              <a:buFont typeface="Wingdings" pitchFamily="2" charset="2"/>
              <a:buChar char="Ø"/>
              <a:defRPr/>
            </a:pPr>
            <a:r>
              <a:rPr lang="en-US" sz="1350" kern="1200" dirty="0">
                <a:latin typeface="Helvetica" pitchFamily="2" charset="0"/>
              </a:rPr>
              <a:t>Response – </a:t>
            </a:r>
            <a:r>
              <a:rPr lang="en-US" sz="1350" dirty="0">
                <a:solidFill>
                  <a:srgbClr val="0000FF"/>
                </a:solidFill>
                <a:latin typeface="Helvetica" pitchFamily="2" charset="0"/>
              </a:rPr>
              <a:t>The 802.15 WG Chair will contact the 802 EC Secretary </a:t>
            </a:r>
            <a:r>
              <a:rPr lang="en-US" sz="1350" dirty="0" err="1">
                <a:solidFill>
                  <a:srgbClr val="0000FF"/>
                </a:solidFill>
                <a:latin typeface="Helvetica" pitchFamily="2" charset="0"/>
              </a:rPr>
              <a:t>w.r.t.</a:t>
            </a:r>
            <a:r>
              <a:rPr lang="en-US" sz="1350" dirty="0">
                <a:solidFill>
                  <a:srgbClr val="0000FF"/>
                </a:solidFill>
                <a:latin typeface="Helvetica" pitchFamily="2" charset="0"/>
              </a:rPr>
              <a:t> updating the multiple places still using the old WG name and to update it with the new WG name - “Wireless Specialty Networks”.</a:t>
            </a:r>
          </a:p>
          <a:p>
            <a:pPr>
              <a:spcBef>
                <a:spcPts val="0"/>
              </a:spcBef>
              <a:spcAft>
                <a:spcPts val="338"/>
              </a:spcAft>
              <a:buFont typeface="Arial" panose="020B0604020202020204" pitchFamily="34" charset="0"/>
              <a:buChar char="•"/>
            </a:pPr>
            <a:r>
              <a:rPr lang="en-US" sz="1350" dirty="0">
                <a:latin typeface="Helvetica" pitchFamily="2" charset="0"/>
              </a:rPr>
              <a:t>5.2 — Different form than in the project title:  “</a:t>
            </a:r>
            <a:r>
              <a:rPr lang="en-US" sz="1350" dirty="0" err="1">
                <a:latin typeface="Helvetica" pitchFamily="2" charset="0"/>
              </a:rPr>
              <a:t>adhoc</a:t>
            </a:r>
            <a:r>
              <a:rPr lang="en-US" sz="1350" dirty="0">
                <a:latin typeface="Helvetica" pitchFamily="2" charset="0"/>
              </a:rPr>
              <a:t>” should be "ad-hoc”.</a:t>
            </a:r>
          </a:p>
          <a:p>
            <a:pPr defTabSz="342892" eaLnBrk="1" fontAlgn="auto" hangingPunct="1">
              <a:spcBef>
                <a:spcPts val="0"/>
              </a:spcBef>
              <a:spcAft>
                <a:spcPts val="338"/>
              </a:spcAft>
              <a:buFont typeface="Wingdings" pitchFamily="2" charset="2"/>
              <a:buChar char="Ø"/>
              <a:defRPr/>
            </a:pPr>
            <a:r>
              <a:rPr lang="en-US" sz="1350" kern="1200" dirty="0">
                <a:latin typeface="Helvetica" pitchFamily="2" charset="0"/>
              </a:rPr>
              <a:t>Response – </a:t>
            </a:r>
            <a:r>
              <a:rPr lang="en-US" sz="1350" kern="1200" dirty="0">
                <a:solidFill>
                  <a:srgbClr val="0000FF"/>
                </a:solidFill>
                <a:latin typeface="Helvetica" pitchFamily="2" charset="0"/>
              </a:rPr>
              <a:t>Changed to ad hoc</a:t>
            </a:r>
            <a:r>
              <a:rPr lang="en-US" sz="1350" dirty="0">
                <a:solidFill>
                  <a:srgbClr val="0000FF"/>
                </a:solidFill>
                <a:latin typeface="Helvetica" pitchFamily="2" charset="0"/>
              </a:rPr>
              <a:t> per referencing multiple grammar sites.</a:t>
            </a: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9521382" y="5751100"/>
            <a:ext cx="308418" cy="253916"/>
          </a:xfrm>
          <a:prstGeom prst="rect">
            <a:avLst/>
          </a:prstGeom>
        </p:spPr>
        <p:txBody>
          <a:bodyPr vert="horz" wrap="none" lIns="68580" tIns="34290" rIns="68580" bIns="34290" numCol="1" rtlCol="0" anchor="ctr" anchorCtr="0" compatLnSpc="1">
            <a:prstTxWarp prst="textNoShape">
              <a:avLst/>
            </a:prstTxWarp>
            <a:spAutoFit/>
          </a:bodyPr>
          <a:lstStyle>
            <a:defPPr>
              <a:defRPr lang="en-US"/>
            </a:defPPr>
            <a:lvl1pPr marL="0" algn="r" defTabSz="457189" rtl="0" eaLnBrk="1" latinLnBrk="0" hangingPunct="1">
              <a:defRPr sz="1200" b="1" i="0" kern="1200">
                <a:solidFill>
                  <a:schemeClr val="bg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fld id="{B6A0C061-10B3-E146-8A9E-6072EFD08081}" type="slidenum">
              <a:rPr lang="en-US" smtClean="0"/>
              <a:pPr/>
              <a:t>103</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1871701" y="5349479"/>
            <a:ext cx="5551847" cy="273844"/>
          </a:xfrm>
          <a:prstGeom prst="rect">
            <a:avLst/>
          </a:prstGeom>
        </p:spPr>
        <p:txBody>
          <a:bodyPr vert="horz" lIns="68580" tIns="34290" rIns="68580" bIns="34290" rtlCol="0" anchor="ctr"/>
          <a:lstStyle>
            <a:defPPr>
              <a:defRPr lang="en-US"/>
            </a:defPPr>
            <a:lvl1pPr marL="0" marR="0" indent="0" algn="ctr" defTabSz="457189" rtl="0" eaLnBrk="1" fontAlgn="auto" latinLnBrk="0" hangingPunct="1">
              <a:lnSpc>
                <a:spcPct val="100000"/>
              </a:lnSpc>
              <a:spcBef>
                <a:spcPts val="0"/>
              </a:spcBef>
              <a:spcAft>
                <a:spcPts val="0"/>
              </a:spcAft>
              <a:buClrTx/>
              <a:buSzTx/>
              <a:buFontTx/>
              <a:buNone/>
              <a:tabLst/>
              <a:defRPr sz="1200" b="1" i="0" kern="1200">
                <a:solidFill>
                  <a:schemeClr val="bg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647513D2-C5F3-43F6-A5A7-F9BE3A694AC3}"/>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103</a:t>
            </a:fld>
            <a:endParaRPr lang="en-US" altLang="en-US" dirty="0">
              <a:solidFill>
                <a:schemeClr val="tx1"/>
              </a:solidFill>
            </a:endParaRPr>
          </a:p>
        </p:txBody>
      </p:sp>
    </p:spTree>
    <p:extLst>
      <p:ext uri="{BB962C8B-B14F-4D97-AF65-F5344CB8AC3E}">
        <p14:creationId xmlns:p14="http://schemas.microsoft.com/office/powerpoint/2010/main" val="12448621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a:xfrm>
            <a:off x="1277635" y="1885951"/>
            <a:ext cx="6912768" cy="2893200"/>
          </a:xfrm>
        </p:spPr>
        <p:txBody>
          <a:bodyPr>
            <a:noAutofit/>
          </a:bodyPr>
          <a:lstStyle/>
          <a:p>
            <a:pPr>
              <a:spcBef>
                <a:spcPts val="0"/>
              </a:spcBef>
              <a:spcAft>
                <a:spcPts val="338"/>
              </a:spcAft>
              <a:buFont typeface="Arial" panose="020B0604020202020204" pitchFamily="34" charset="0"/>
              <a:buChar char="•"/>
            </a:pPr>
            <a:r>
              <a:rPr lang="en-US" sz="1350" dirty="0">
                <a:latin typeface="Helvetica" pitchFamily="2" charset="0"/>
              </a:rPr>
              <a:t>5.5 — Typo: “805.15.4w” should be 802.15.4w.  </a:t>
            </a:r>
          </a:p>
          <a:p>
            <a:pPr>
              <a:spcBef>
                <a:spcPts val="0"/>
              </a:spcBef>
              <a:spcAft>
                <a:spcPts val="338"/>
              </a:spcAft>
              <a:buFont typeface="Wingdings" pitchFamily="2" charset="2"/>
              <a:buChar char="Ø"/>
            </a:pPr>
            <a:r>
              <a:rPr lang="en-US" sz="1350" dirty="0">
                <a:latin typeface="Helvetica" pitchFamily="2" charset="0"/>
              </a:rPr>
              <a:t>Response – </a:t>
            </a:r>
            <a:r>
              <a:rPr lang="en-US" sz="1350" dirty="0">
                <a:solidFill>
                  <a:srgbClr val="0000FF"/>
                </a:solidFill>
                <a:latin typeface="Helvetica" pitchFamily="2" charset="0"/>
              </a:rPr>
              <a:t>Change to 802.15.4w</a:t>
            </a:r>
            <a:endParaRPr lang="en-US" sz="1350" dirty="0">
              <a:solidFill>
                <a:srgbClr val="0000FF"/>
              </a:solidFill>
              <a:highlight>
                <a:srgbClr val="FFFF00"/>
              </a:highlight>
              <a:latin typeface="Helvetica" pitchFamily="2" charset="0"/>
            </a:endParaRPr>
          </a:p>
          <a:p>
            <a:pPr>
              <a:spcBef>
                <a:spcPts val="0"/>
              </a:spcBef>
              <a:spcAft>
                <a:spcPts val="338"/>
              </a:spcAft>
              <a:buFont typeface="Arial" panose="020B0604020202020204" pitchFamily="34" charset="0"/>
              <a:buChar char="•"/>
            </a:pPr>
            <a:r>
              <a:rPr lang="en-US" sz="1350" dirty="0">
                <a:latin typeface="Helvetica" pitchFamily="2" charset="0"/>
              </a:rPr>
              <a:t>5.5 – The IEEE standards numbers in the answer should be prefaced by “IEEE Std”.  Similar errors are found throughout the PAR, sometimes including IEEE but not Std (e.g., in 8.1).</a:t>
            </a:r>
          </a:p>
          <a:p>
            <a:pPr defTabSz="342892" eaLnBrk="1" fontAlgn="auto" hangingPunct="1">
              <a:spcBef>
                <a:spcPts val="0"/>
              </a:spcBef>
              <a:spcAft>
                <a:spcPts val="338"/>
              </a:spcAft>
              <a:buFont typeface="Wingdings" pitchFamily="2" charset="2"/>
              <a:buChar char="Ø"/>
              <a:defRPr/>
            </a:pPr>
            <a:r>
              <a:rPr lang="en-US" sz="1350" kern="1200" dirty="0">
                <a:latin typeface="Helvetica" pitchFamily="2" charset="0"/>
              </a:rPr>
              <a:t>Response – </a:t>
            </a:r>
            <a:r>
              <a:rPr lang="en-US" sz="1350" dirty="0">
                <a:solidFill>
                  <a:srgbClr val="0000FF"/>
                </a:solidFill>
                <a:latin typeface="Helvetica" pitchFamily="2" charset="0"/>
              </a:rPr>
              <a:t>This will be corrected throughout the PAR draft</a:t>
            </a:r>
          </a:p>
          <a:p>
            <a:pPr>
              <a:spcBef>
                <a:spcPts val="0"/>
              </a:spcBef>
              <a:spcAft>
                <a:spcPts val="338"/>
              </a:spcAft>
              <a:buFont typeface="Arial" panose="020B0604020202020204" pitchFamily="34" charset="0"/>
              <a:buChar char="•"/>
            </a:pPr>
            <a:r>
              <a:rPr lang="en-US" sz="1350" dirty="0">
                <a:latin typeface="Helvetica" pitchFamily="2" charset="0"/>
              </a:rPr>
              <a:t>6.1.2, Explanation — "Unique Identifiers (EUI)” should be “Extended Unique Identifiers (EUI)”.</a:t>
            </a:r>
          </a:p>
          <a:p>
            <a:pPr defTabSz="342892" eaLnBrk="1" fontAlgn="auto" hangingPunct="1">
              <a:spcBef>
                <a:spcPts val="0"/>
              </a:spcBef>
              <a:spcAft>
                <a:spcPts val="338"/>
              </a:spcAft>
              <a:buFont typeface="Wingdings" pitchFamily="2" charset="2"/>
              <a:buChar char="Ø"/>
              <a:defRPr/>
            </a:pPr>
            <a:r>
              <a:rPr lang="en-US" sz="1350" kern="1200" dirty="0">
                <a:latin typeface="Helvetica" pitchFamily="2" charset="0"/>
              </a:rPr>
              <a:t>Response – </a:t>
            </a:r>
            <a:r>
              <a:rPr lang="en-US" sz="1350" dirty="0">
                <a:solidFill>
                  <a:srgbClr val="0000FF"/>
                </a:solidFill>
                <a:latin typeface="Helvetica" pitchFamily="2" charset="0"/>
              </a:rPr>
              <a:t>This has been changed in the PAR Draft to “Extended Unique Identifiers (EUI)”. </a:t>
            </a: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9521382" y="5751100"/>
            <a:ext cx="308418" cy="253916"/>
          </a:xfrm>
          <a:prstGeom prst="rect">
            <a:avLst/>
          </a:prstGeom>
        </p:spPr>
        <p:txBody>
          <a:bodyPr vert="horz" wrap="none" lIns="68580" tIns="34290" rIns="68580" bIns="34290" numCol="1" rtlCol="0" anchor="ctr" anchorCtr="0" compatLnSpc="1">
            <a:prstTxWarp prst="textNoShape">
              <a:avLst/>
            </a:prstTxWarp>
            <a:spAutoFit/>
          </a:bodyPr>
          <a:lstStyle>
            <a:defPPr>
              <a:defRPr lang="en-US"/>
            </a:defPPr>
            <a:lvl1pPr marL="0" algn="r" defTabSz="457189" rtl="0" eaLnBrk="1" latinLnBrk="0" hangingPunct="1">
              <a:defRPr sz="1200" b="1" i="0" kern="1200">
                <a:solidFill>
                  <a:schemeClr val="bg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fld id="{B6A0C061-10B3-E146-8A9E-6072EFD08081}" type="slidenum">
              <a:rPr lang="en-US" smtClean="0"/>
              <a:pPr/>
              <a:t>104</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1871701" y="5349479"/>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7552483D-EA9A-4910-B017-1060EBF39124}"/>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104</a:t>
            </a:fld>
            <a:endParaRPr lang="en-US" altLang="en-US" dirty="0">
              <a:solidFill>
                <a:schemeClr val="tx1"/>
              </a:solidFill>
            </a:endParaRPr>
          </a:p>
        </p:txBody>
      </p:sp>
    </p:spTree>
    <p:extLst>
      <p:ext uri="{BB962C8B-B14F-4D97-AF65-F5344CB8AC3E}">
        <p14:creationId xmlns:p14="http://schemas.microsoft.com/office/powerpoint/2010/main" val="310205823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a:bodyPr>
          <a:lstStyle/>
          <a:p>
            <a:pPr>
              <a:spcBef>
                <a:spcPts val="0"/>
              </a:spcBef>
              <a:spcAft>
                <a:spcPts val="338"/>
              </a:spcAft>
              <a:buFont typeface="Arial" panose="020B0604020202020204" pitchFamily="34" charset="0"/>
              <a:buChar char="•"/>
            </a:pPr>
            <a:r>
              <a:rPr lang="en-US" sz="135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338"/>
              </a:spcAft>
              <a:buFont typeface="Wingdings" pitchFamily="2" charset="2"/>
              <a:buChar char="Ø"/>
            </a:pPr>
            <a:r>
              <a:rPr lang="en-US" sz="1350" dirty="0">
                <a:latin typeface="Helvetica" pitchFamily="2" charset="0"/>
              </a:rPr>
              <a:t>Response – </a:t>
            </a:r>
            <a:r>
              <a:rPr lang="en-US" sz="1350" dirty="0">
                <a:solidFill>
                  <a:srgbClr val="0000FF"/>
                </a:solidFill>
                <a:latin typeface="Helvetica" pitchFamily="2" charset="0"/>
              </a:rPr>
              <a:t>This has been changed in the PAR Draft to “As specified in the need for the project, some IEEE Std 802.15.4 functionality will be included (via. referencing) into IEEE P802.15.15.”</a:t>
            </a:r>
          </a:p>
          <a:p>
            <a:pPr>
              <a:spcBef>
                <a:spcPts val="0"/>
              </a:spcBef>
              <a:spcAft>
                <a:spcPts val="338"/>
              </a:spcAft>
              <a:buFont typeface="Arial" panose="020B0604020202020204" pitchFamily="34" charset="0"/>
              <a:buChar char="•"/>
            </a:pPr>
            <a:r>
              <a:rPr lang="en-US" sz="1350" dirty="0">
                <a:latin typeface="Helvetica" pitchFamily="2" charset="0"/>
              </a:rPr>
              <a:t>7.1 — The PAR indicates extraction of material from IEEE Std 802.15.4.  There appear to be 30 Letters of Assurance on IEEE Std 802.15.4 and its amendments in the </a:t>
            </a:r>
            <a:r>
              <a:rPr lang="en-US" sz="1350" dirty="0" err="1">
                <a:latin typeface="Helvetica" pitchFamily="2" charset="0"/>
              </a:rPr>
              <a:t>PatCom</a:t>
            </a:r>
            <a:r>
              <a:rPr lang="en-US" sz="1350" dirty="0">
                <a:latin typeface="Helvetica" pitchFamily="2" charset="0"/>
              </a:rPr>
              <a:t> LOA listing.  Based on this, please see </a:t>
            </a:r>
            <a:r>
              <a:rPr lang="en-US" sz="1350" dirty="0" err="1">
                <a:latin typeface="Helvetica" pitchFamily="2" charset="0"/>
              </a:rPr>
              <a:t>PatCom</a:t>
            </a:r>
            <a:r>
              <a:rPr lang="en-US" sz="1350" dirty="0">
                <a:latin typeface="Helvetica" pitchFamily="2" charset="0"/>
              </a:rPr>
              <a:t> FAQ 14, in particular the last paragraph. New LOAs may be required.</a:t>
            </a:r>
          </a:p>
          <a:p>
            <a:pPr>
              <a:lnSpc>
                <a:spcPct val="120000"/>
              </a:lnSpc>
              <a:spcBef>
                <a:spcPts val="0"/>
              </a:spcBef>
              <a:spcAft>
                <a:spcPts val="338"/>
              </a:spcAft>
              <a:buFont typeface="Wingdings" pitchFamily="2" charset="2"/>
              <a:buChar char="Ø"/>
            </a:pPr>
            <a:r>
              <a:rPr lang="en-US" sz="1350" dirty="0">
                <a:latin typeface="Helvetica" pitchFamily="2" charset="0"/>
              </a:rPr>
              <a:t>Response –</a:t>
            </a:r>
            <a:r>
              <a:rPr lang="en-US" sz="1350" dirty="0">
                <a:solidFill>
                  <a:srgbClr val="0000FF"/>
                </a:solidFill>
                <a:latin typeface="Helvetica" pitchFamily="2" charset="0"/>
              </a:rPr>
              <a:t>The 802.15 WG Chair, along with the 802.15.15 TG Chair (once the TG is formed) will work together along with </a:t>
            </a:r>
            <a:r>
              <a:rPr lang="en-US" sz="1350" dirty="0" err="1">
                <a:solidFill>
                  <a:srgbClr val="0000FF"/>
                </a:solidFill>
                <a:latin typeface="Helvetica" pitchFamily="2" charset="0"/>
              </a:rPr>
              <a:t>PatCom</a:t>
            </a:r>
            <a:r>
              <a:rPr lang="en-US" sz="1350" dirty="0">
                <a:solidFill>
                  <a:srgbClr val="0000FF"/>
                </a:solidFill>
                <a:latin typeface="Helvetica" pitchFamily="2" charset="0"/>
              </a:rPr>
              <a:t> on the most suitable way to address this.</a:t>
            </a:r>
          </a:p>
          <a:p>
            <a:pPr>
              <a:lnSpc>
                <a:spcPct val="120000"/>
              </a:lnSpc>
              <a:spcBef>
                <a:spcPts val="0"/>
              </a:spcBef>
              <a:spcAft>
                <a:spcPts val="338"/>
              </a:spcAft>
              <a:buFont typeface="Wingdings" pitchFamily="2" charset="2"/>
              <a:buChar char="Ø"/>
            </a:pPr>
            <a:endParaRPr lang="en-US" sz="1350" dirty="0">
              <a:latin typeface="Helvetica" pitchFamily="2" charset="0"/>
            </a:endParaRP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9521382" y="5751100"/>
            <a:ext cx="308418" cy="253916"/>
          </a:xfrm>
          <a:prstGeom prst="rect">
            <a:avLst/>
          </a:prstGeom>
        </p:spPr>
        <p:txBody>
          <a:bodyPr vert="horz" wrap="none" lIns="68580" tIns="34290" rIns="68580" bIns="34290" numCol="1" rtlCol="0" anchor="ctr" anchorCtr="0" compatLnSpc="1">
            <a:prstTxWarp prst="textNoShape">
              <a:avLst/>
            </a:prstTxWarp>
            <a:spAutoFit/>
          </a:bodyPr>
          <a:lstStyle>
            <a:defPPr>
              <a:defRPr lang="en-US"/>
            </a:defPPr>
            <a:lvl1pPr marL="0" algn="r" defTabSz="457189" rtl="0" eaLnBrk="1" latinLnBrk="0" hangingPunct="1">
              <a:defRPr sz="1200" b="1" i="0" kern="1200">
                <a:solidFill>
                  <a:schemeClr val="bg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fld id="{B6A0C061-10B3-E146-8A9E-6072EFD08081}" type="slidenum">
              <a:rPr lang="en-US" smtClean="0"/>
              <a:pPr/>
              <a:t>105</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1871701" y="5349479"/>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a:solidFill>
                  <a:schemeClr val="tx1"/>
                </a:solidFill>
                <a:highlight>
                  <a:srgbClr val="FFFF00"/>
                </a:highlight>
              </a:rPr>
              <a:t>Received from: IEEE 802.3 WG PAR ad hoc, July 2021, Virtual Plenary</a:t>
            </a:r>
            <a:endParaRPr lang="en-US" sz="1200"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C5495989-3418-4458-8E38-3DE578BEDAAF}"/>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105</a:t>
            </a:fld>
            <a:endParaRPr lang="en-US" altLang="en-US" dirty="0">
              <a:solidFill>
                <a:schemeClr val="tx1"/>
              </a:solidFill>
            </a:endParaRPr>
          </a:p>
        </p:txBody>
      </p:sp>
    </p:spTree>
    <p:extLst>
      <p:ext uri="{BB962C8B-B14F-4D97-AF65-F5344CB8AC3E}">
        <p14:creationId xmlns:p14="http://schemas.microsoft.com/office/powerpoint/2010/main" val="256468197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338"/>
              </a:spcAft>
              <a:buFont typeface="Arial" panose="020B0604020202020204" pitchFamily="34" charset="0"/>
              <a:buChar char="•"/>
            </a:pPr>
            <a:r>
              <a:rPr lang="en-US" sz="1350" dirty="0">
                <a:latin typeface="Helvetica" pitchFamily="2" charset="0"/>
              </a:rPr>
              <a:t>7.1.1 — "P802.15.4-2020" is neither a proper standard nor project number. (There is no date on a project number.)  </a:t>
            </a:r>
          </a:p>
          <a:p>
            <a:pPr>
              <a:spcBef>
                <a:spcPts val="0"/>
              </a:spcBef>
              <a:spcAft>
                <a:spcPts val="338"/>
              </a:spcAft>
              <a:buFont typeface="Wingdings" pitchFamily="2" charset="2"/>
              <a:buChar char="Ø"/>
            </a:pPr>
            <a:r>
              <a:rPr lang="en-US" sz="1350" dirty="0">
                <a:latin typeface="Helvetica" pitchFamily="2" charset="0"/>
              </a:rPr>
              <a:t>Response – </a:t>
            </a:r>
            <a:r>
              <a:rPr lang="en-US" sz="1350" dirty="0">
                <a:solidFill>
                  <a:srgbClr val="0000FF"/>
                </a:solidFill>
                <a:latin typeface="Helvetica" pitchFamily="2" charset="0"/>
              </a:rPr>
              <a:t>This has been changed in the PAR Draft to “IEEE Std 802.15.4-2020”.</a:t>
            </a:r>
          </a:p>
          <a:p>
            <a:pPr>
              <a:spcBef>
                <a:spcPts val="0"/>
              </a:spcBef>
              <a:spcAft>
                <a:spcPts val="338"/>
              </a:spcAft>
              <a:buFont typeface="Arial" panose="020B0604020202020204" pitchFamily="34" charset="0"/>
              <a:buChar char="•"/>
            </a:pPr>
            <a:r>
              <a:rPr lang="en-US" sz="1350" dirty="0">
                <a:latin typeface="Helvetica" pitchFamily="2" charset="0"/>
              </a:rPr>
              <a:t>7.1.1 – Typo in the title "IEEE Standard for Low Rate Wireless Networks”  the published standard uses “Low-Rate“.</a:t>
            </a:r>
          </a:p>
          <a:p>
            <a:pPr>
              <a:spcBef>
                <a:spcPts val="0"/>
              </a:spcBef>
              <a:spcAft>
                <a:spcPts val="338"/>
              </a:spcAft>
              <a:buFont typeface="Wingdings" pitchFamily="2" charset="2"/>
              <a:buChar char="Ø"/>
            </a:pPr>
            <a:r>
              <a:rPr lang="en-US" sz="1350" dirty="0">
                <a:solidFill>
                  <a:srgbClr val="0000FF"/>
                </a:solidFill>
                <a:latin typeface="Helvetica" pitchFamily="2" charset="0"/>
              </a:rPr>
              <a:t>Response – This has been changed in the PAR Draft to “…Low-Rate…”.</a:t>
            </a:r>
          </a:p>
          <a:p>
            <a:pPr marL="0" indent="0">
              <a:spcBef>
                <a:spcPts val="0"/>
              </a:spcBef>
              <a:spcAft>
                <a:spcPts val="338"/>
              </a:spcAft>
            </a:pPr>
            <a:r>
              <a:rPr lang="en-US" sz="1350" dirty="0">
                <a:latin typeface="Helvetica" pitchFamily="2" charset="0"/>
                <a:hlinkClick r:id="rId3"/>
              </a:rPr>
              <a:t>CSD</a:t>
            </a:r>
            <a:endParaRPr lang="en-US" sz="1350" dirty="0">
              <a:latin typeface="Helvetica" pitchFamily="2" charset="0"/>
            </a:endParaRPr>
          </a:p>
          <a:p>
            <a:pPr>
              <a:spcBef>
                <a:spcPts val="0"/>
              </a:spcBef>
              <a:spcAft>
                <a:spcPts val="338"/>
              </a:spcAft>
            </a:pPr>
            <a:r>
              <a:rPr lang="en-US" sz="1350" dirty="0">
                <a:latin typeface="Helvetica" pitchFamily="2" charset="0"/>
              </a:rPr>
              <a:t>No comments.</a:t>
            </a:r>
            <a:endParaRPr lang="en-US" sz="135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9521382" y="5751100"/>
            <a:ext cx="308418" cy="253916"/>
          </a:xfrm>
          <a:prstGeom prst="rect">
            <a:avLst/>
          </a:prstGeom>
        </p:spPr>
        <p:txBody>
          <a:bodyPr vert="horz" wrap="none" lIns="68580" tIns="34290" rIns="68580" bIns="34290" numCol="1" rtlCol="0" anchor="ctr" anchorCtr="0" compatLnSpc="1">
            <a:prstTxWarp prst="textNoShape">
              <a:avLst/>
            </a:prstTxWarp>
            <a:spAutoFit/>
          </a:bodyPr>
          <a:lstStyle>
            <a:defPPr>
              <a:defRPr lang="en-US"/>
            </a:defPPr>
            <a:lvl1pPr marL="0" algn="r" defTabSz="457189" rtl="0" eaLnBrk="1" latinLnBrk="0" hangingPunct="1">
              <a:defRPr sz="1200" b="1" i="0" kern="1200">
                <a:solidFill>
                  <a:schemeClr val="bg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fld id="{B6A0C061-10B3-E146-8A9E-6072EFD08081}" type="slidenum">
              <a:rPr lang="en-US" smtClean="0"/>
              <a:pPr/>
              <a:t>106</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1871701" y="5349479"/>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a:solidFill>
                  <a:schemeClr val="tx1"/>
                </a:solidFill>
                <a:highlight>
                  <a:srgbClr val="FFFF00"/>
                </a:highlight>
              </a:rPr>
              <a:t>Received from: IEEE 802.3 WG PAR ad hoc, July 2021, Virtual Plenary</a:t>
            </a:r>
            <a:endParaRPr lang="en-US" sz="1200"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82981332-E51C-45FE-9A5F-8B3E2B414091}"/>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106</a:t>
            </a:fld>
            <a:endParaRPr lang="en-US" altLang="en-US" dirty="0">
              <a:solidFill>
                <a:schemeClr val="tx1"/>
              </a:solidFill>
            </a:endParaRPr>
          </a:p>
        </p:txBody>
      </p:sp>
    </p:spTree>
    <p:extLst>
      <p:ext uri="{BB962C8B-B14F-4D97-AF65-F5344CB8AC3E}">
        <p14:creationId xmlns:p14="http://schemas.microsoft.com/office/powerpoint/2010/main" val="388097976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1500" dirty="0"/>
              <a:t>10. 802.15.15 Standard: Ad-Hoc Low-Rate Wireless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1350" dirty="0"/>
              <a:t>2.1 – </a:t>
            </a:r>
            <a:r>
              <a:rPr lang="en-US" sz="1350" b="1" dirty="0"/>
              <a:t>Title – “Ad Hoc” is only in the title, it is not used as a qualifier elsewhere in the PAR (Scope/purpose/need or explanation.) </a:t>
            </a:r>
          </a:p>
          <a:p>
            <a:pPr lvl="1"/>
            <a:r>
              <a:rPr lang="en-US" sz="1350" dirty="0"/>
              <a:t>Suggest remove “Ad Hoc” or change to “Low-Rate Wireless Ad Hoc Networks”.</a:t>
            </a:r>
          </a:p>
          <a:p>
            <a:pPr lvl="2"/>
            <a:r>
              <a:rPr lang="en-US" sz="1350" dirty="0"/>
              <a:t>(Note that one definition of Ad Hoc Network is “A wireless ad hoc network or mobile ad hoc network is a decentralized type of wireless network. The network is ad hoc because it does not rely on a pre-existing infrastructure.”)</a:t>
            </a:r>
          </a:p>
          <a:p>
            <a:pPr lvl="2"/>
            <a:r>
              <a:rPr lang="en-US" sz="1350" dirty="0"/>
              <a:t>If you leave Ad Hoc in the title, it may well be that your network description elsewhere needs an “Ad Hoc” added.</a:t>
            </a:r>
          </a:p>
          <a:p>
            <a:pPr lvl="1"/>
            <a:r>
              <a:rPr lang="en-US" sz="1350" dirty="0"/>
              <a:t>While 802.15.4 may have been able to use “Low-Rate” in its title, the convention requirement is that when Low or High is used a range is to be included. (i.e., below 10 Mb/s).</a:t>
            </a:r>
          </a:p>
          <a:p>
            <a:pPr marL="0" lvl="2" indent="0"/>
            <a:r>
              <a:rPr lang="en-US" sz="1350" dirty="0"/>
              <a:t>Response – </a:t>
            </a:r>
            <a:r>
              <a:rPr lang="en-US" sz="1350" dirty="0">
                <a:solidFill>
                  <a:srgbClr val="0000FF"/>
                </a:solidFill>
              </a:rPr>
              <a:t>Agreed, have changed the title name to </a:t>
            </a:r>
            <a:r>
              <a:rPr lang="en-US" sz="1350" dirty="0">
                <a:solidFill>
                  <a:srgbClr val="0000FF"/>
                </a:solidFill>
                <a:highlight>
                  <a:srgbClr val="FFFF00"/>
                </a:highlight>
              </a:rPr>
              <a:t>Wireless Ad Hoc Networks </a:t>
            </a:r>
            <a:r>
              <a:rPr lang="en-US" sz="1350" dirty="0">
                <a:solidFill>
                  <a:srgbClr val="0000FF"/>
                </a:solidFill>
              </a:rPr>
              <a:t>and included use of term Ad Hoc in 5.2 and </a:t>
            </a:r>
            <a:r>
              <a:rPr lang="en-US" sz="1350" dirty="0">
                <a:solidFill>
                  <a:srgbClr val="0000FF"/>
                </a:solidFill>
                <a:highlight>
                  <a:srgbClr val="FFFF00"/>
                </a:highlight>
              </a:rPr>
              <a:t>corrected</a:t>
            </a:r>
            <a:r>
              <a:rPr lang="en-US" sz="1350" dirty="0">
                <a:solidFill>
                  <a:srgbClr val="0000FF"/>
                </a:solidFill>
              </a:rPr>
              <a:t> use of Ad-Hoc to Ad Hoc or ad hoc depending on section.</a:t>
            </a:r>
          </a:p>
          <a:p>
            <a:pPr marL="0" lvl="2" indent="0"/>
            <a:r>
              <a:rPr lang="en-US" sz="1350" dirty="0">
                <a:solidFill>
                  <a:srgbClr val="0000FF"/>
                </a:solidFill>
                <a:highlight>
                  <a:srgbClr val="FFFF00"/>
                </a:highlight>
              </a:rPr>
              <a:t>The term “Low-Rate” has been removed from the project title and scope.</a:t>
            </a:r>
          </a:p>
          <a:p>
            <a:pPr lvl="1"/>
            <a:endParaRPr lang="en-US" sz="1350" dirty="0"/>
          </a:p>
        </p:txBody>
      </p:sp>
      <p:sp>
        <p:nvSpPr>
          <p:cNvPr id="8" name="Footer Placeholder 4">
            <a:extLst>
              <a:ext uri="{FF2B5EF4-FFF2-40B4-BE49-F238E27FC236}">
                <a16:creationId xmlns:a16="http://schemas.microsoft.com/office/drawing/2014/main" id="{14337A74-3C38-406A-879F-10100C3541F2}"/>
              </a:ext>
            </a:extLst>
          </p:cNvPr>
          <p:cNvSpPr txBox="1">
            <a:spLocks/>
          </p:cNvSpPr>
          <p:nvPr/>
        </p:nvSpPr>
        <p:spPr>
          <a:xfrm>
            <a:off x="1868308" y="5236218"/>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802.11</a:t>
            </a:r>
          </a:p>
        </p:txBody>
      </p:sp>
      <p:sp>
        <p:nvSpPr>
          <p:cNvPr id="7" name="Slide Number Placeholder 3">
            <a:extLst>
              <a:ext uri="{FF2B5EF4-FFF2-40B4-BE49-F238E27FC236}">
                <a16:creationId xmlns:a16="http://schemas.microsoft.com/office/drawing/2014/main" id="{FC1263FD-B211-442E-B169-E29BB1AC2703}"/>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107</a:t>
            </a:fld>
            <a:endParaRPr lang="en-US" altLang="en-US" dirty="0">
              <a:solidFill>
                <a:schemeClr val="tx1"/>
              </a:solidFill>
            </a:endParaRPr>
          </a:p>
        </p:txBody>
      </p:sp>
    </p:spTree>
    <p:extLst>
      <p:ext uri="{BB962C8B-B14F-4D97-AF65-F5344CB8AC3E}">
        <p14:creationId xmlns:p14="http://schemas.microsoft.com/office/powerpoint/2010/main" val="29408516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1500" dirty="0"/>
              <a:t>10. 802.15.15 Standard: Ad-Hoc Low-Rate Wireless Networks, </a:t>
            </a:r>
            <a:r>
              <a:rPr lang="en-US" sz="1500" dirty="0">
                <a:hlinkClick r:id="rId2"/>
              </a:rPr>
              <a:t>PAR</a:t>
            </a:r>
            <a:r>
              <a:rPr lang="en-US" sz="1500" dirty="0"/>
              <a:t> and </a:t>
            </a:r>
            <a:r>
              <a:rPr lang="en-US" sz="1500" dirty="0">
                <a:hlinkClick r:id="rId3"/>
              </a:rPr>
              <a:t>CSD</a:t>
            </a:r>
            <a:r>
              <a:rPr lang="en-US" sz="1500" dirty="0"/>
              <a:t>  (</a:t>
            </a:r>
            <a:r>
              <a:rPr lang="en-US" sz="1500" dirty="0" err="1"/>
              <a:t>cont</a:t>
            </a:r>
            <a:r>
              <a:rPr lang="en-US" sz="15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350" dirty="0"/>
              <a:t>5.2 Scope: </a:t>
            </a:r>
          </a:p>
          <a:p>
            <a:pPr lvl="1"/>
            <a:r>
              <a:rPr lang="en-US" sz="1350" dirty="0"/>
              <a:t>Change:  “</a:t>
            </a:r>
            <a:r>
              <a:rPr lang="en-US" sz="1350" dirty="0" err="1"/>
              <a:t>adhoc</a:t>
            </a:r>
            <a:r>
              <a:rPr lang="en-US" sz="1350" dirty="0"/>
              <a:t> low data rate wireless connectivity with fixed,” to “low data rate wireless Ad Hoc Network connectivity with fixed,”</a:t>
            </a:r>
          </a:p>
          <a:p>
            <a:pPr lvl="1"/>
            <a:r>
              <a:rPr lang="en-US" sz="1350" dirty="0"/>
              <a:t>Change: “PHYs are defined for devices operating in a variety of regulatory domains.” to “Multiple PHYs are defined to support a variety of frequency bands”</a:t>
            </a:r>
          </a:p>
          <a:p>
            <a:pPr marL="0" lvl="1" indent="0"/>
            <a:r>
              <a:rPr lang="en-US" sz="1350" dirty="0"/>
              <a:t>Response – </a:t>
            </a:r>
            <a:r>
              <a:rPr lang="en-US" sz="1350" dirty="0">
                <a:solidFill>
                  <a:srgbClr val="0000FF"/>
                </a:solidFill>
              </a:rPr>
              <a:t>Agreed. </a:t>
            </a:r>
            <a:r>
              <a:rPr lang="en-US" sz="1350" dirty="0">
                <a:solidFill>
                  <a:srgbClr val="0000FF"/>
                </a:solidFill>
                <a:highlight>
                  <a:srgbClr val="FFFF00"/>
                </a:highlight>
              </a:rPr>
              <a:t>The term “Low-Rate” has been removed from the project title and the term “low data rate” removed from the scope.</a:t>
            </a:r>
          </a:p>
          <a:p>
            <a:pPr marL="0" lvl="1" indent="0"/>
            <a:endParaRPr lang="en-US" sz="1350" dirty="0">
              <a:solidFill>
                <a:srgbClr val="0000FF"/>
              </a:solidFill>
            </a:endParaRPr>
          </a:p>
          <a:p>
            <a:pPr marL="0" lvl="1" indent="0"/>
            <a:endParaRPr lang="en-US" sz="1350" dirty="0"/>
          </a:p>
          <a:p>
            <a:r>
              <a:rPr lang="en-US" sz="1350" dirty="0"/>
              <a:t>5.4 Purpose:</a:t>
            </a:r>
          </a:p>
          <a:p>
            <a:pPr lvl="1"/>
            <a:r>
              <a:rPr lang="en-US" sz="1350" dirty="0"/>
              <a:t>Delete “Multiple PHYs are defined to support a variety of frequency bands” as it is not needed here.</a:t>
            </a:r>
          </a:p>
          <a:p>
            <a:r>
              <a:rPr lang="en-US" sz="1350" dirty="0"/>
              <a:t>Response – </a:t>
            </a:r>
            <a:r>
              <a:rPr lang="en-US" sz="1350" dirty="0">
                <a:solidFill>
                  <a:srgbClr val="0000FF"/>
                </a:solidFill>
              </a:rPr>
              <a:t>Agreed.</a:t>
            </a:r>
          </a:p>
          <a:p>
            <a:endParaRPr lang="en-US" sz="1500" dirty="0"/>
          </a:p>
          <a:p>
            <a:endParaRPr lang="en-US" sz="1500" dirty="0"/>
          </a:p>
        </p:txBody>
      </p:sp>
      <p:sp>
        <p:nvSpPr>
          <p:cNvPr id="8" name="Footer Placeholder 4">
            <a:extLst>
              <a:ext uri="{FF2B5EF4-FFF2-40B4-BE49-F238E27FC236}">
                <a16:creationId xmlns:a16="http://schemas.microsoft.com/office/drawing/2014/main" id="{7F8692E9-C175-4C54-AF16-F7CA6F4AA895}"/>
              </a:ext>
            </a:extLst>
          </p:cNvPr>
          <p:cNvSpPr txBox="1">
            <a:spLocks/>
          </p:cNvSpPr>
          <p:nvPr/>
        </p:nvSpPr>
        <p:spPr>
          <a:xfrm>
            <a:off x="1868308" y="5236218"/>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B9AC78CB-F269-4B80-A1C6-FCC85AD547E8}"/>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108</a:t>
            </a:fld>
            <a:endParaRPr lang="en-US" altLang="en-US" dirty="0">
              <a:solidFill>
                <a:schemeClr val="tx1"/>
              </a:solidFill>
            </a:endParaRPr>
          </a:p>
        </p:txBody>
      </p:sp>
    </p:spTree>
    <p:extLst>
      <p:ext uri="{BB962C8B-B14F-4D97-AF65-F5344CB8AC3E}">
        <p14:creationId xmlns:p14="http://schemas.microsoft.com/office/powerpoint/2010/main" val="187858508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1500" dirty="0"/>
              <a:t>10. 802.15.15 Standard: Ad-Hoc Low-Rate Wireless Networks, </a:t>
            </a:r>
            <a:r>
              <a:rPr lang="en-US" sz="1500" dirty="0">
                <a:hlinkClick r:id="rId2"/>
              </a:rPr>
              <a:t>PAR</a:t>
            </a:r>
            <a:r>
              <a:rPr lang="en-US" sz="1500" dirty="0"/>
              <a:t> and </a:t>
            </a:r>
            <a:r>
              <a:rPr lang="en-US" sz="1500" dirty="0">
                <a:hlinkClick r:id="rId3"/>
              </a:rPr>
              <a:t>CSD</a:t>
            </a:r>
            <a:r>
              <a:rPr lang="en-US" sz="1500" dirty="0"/>
              <a:t>  (</a:t>
            </a:r>
            <a:r>
              <a:rPr lang="en-US" sz="1500" dirty="0" err="1"/>
              <a:t>cont</a:t>
            </a:r>
            <a:r>
              <a:rPr lang="en-US" sz="15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350" dirty="0"/>
              <a:t>8.1 First 2 paragraphs should be moved to the 5.5 Need section.</a:t>
            </a:r>
          </a:p>
          <a:p>
            <a:r>
              <a:rPr lang="en-US" sz="1350" dirty="0"/>
              <a:t>Response – </a:t>
            </a:r>
            <a:r>
              <a:rPr lang="en-US" sz="1350" dirty="0">
                <a:solidFill>
                  <a:srgbClr val="0000FF"/>
                </a:solidFill>
              </a:rPr>
              <a:t>Agreed.</a:t>
            </a:r>
          </a:p>
          <a:p>
            <a:endParaRPr lang="en-US" sz="1350" dirty="0"/>
          </a:p>
          <a:p>
            <a:r>
              <a:rPr lang="en-US" sz="1350" dirty="0"/>
              <a:t>8.1 In the 2</a:t>
            </a:r>
            <a:r>
              <a:rPr lang="en-US" sz="1350" baseline="30000" dirty="0"/>
              <a:t>nd</a:t>
            </a:r>
            <a:r>
              <a:rPr lang="en-US" sz="1350" dirty="0"/>
              <a:t> paragraph we suggested moving to 5.5 change “new standard  will improve“ to “new standard (802.15.15) improves” </a:t>
            </a:r>
          </a:p>
          <a:p>
            <a:r>
              <a:rPr lang="en-US" sz="1350" dirty="0"/>
              <a:t>Response – </a:t>
            </a:r>
            <a:r>
              <a:rPr lang="en-US" sz="1350" dirty="0">
                <a:solidFill>
                  <a:srgbClr val="0000FF"/>
                </a:solidFill>
                <a:highlight>
                  <a:srgbClr val="FFFF00"/>
                </a:highlight>
              </a:rPr>
              <a:t>Agreed</a:t>
            </a:r>
            <a:r>
              <a:rPr lang="en-US" sz="1350" dirty="0">
                <a:solidFill>
                  <a:srgbClr val="0000FF"/>
                </a:solidFill>
              </a:rPr>
              <a:t>.</a:t>
            </a:r>
          </a:p>
          <a:p>
            <a:r>
              <a:rPr lang="en-US" sz="1350" dirty="0">
                <a:solidFill>
                  <a:srgbClr val="0000FF"/>
                </a:solidFill>
              </a:rPr>
              <a:t>.</a:t>
            </a:r>
          </a:p>
          <a:p>
            <a:endParaRPr lang="en-US" sz="1350" dirty="0"/>
          </a:p>
          <a:p>
            <a:endParaRPr lang="en-US" sz="1500" dirty="0"/>
          </a:p>
        </p:txBody>
      </p:sp>
      <p:sp>
        <p:nvSpPr>
          <p:cNvPr id="8" name="Footer Placeholder 4">
            <a:extLst>
              <a:ext uri="{FF2B5EF4-FFF2-40B4-BE49-F238E27FC236}">
                <a16:creationId xmlns:a16="http://schemas.microsoft.com/office/drawing/2014/main" id="{F19FBA59-68DA-43DA-A006-9553E1DC94F6}"/>
              </a:ext>
            </a:extLst>
          </p:cNvPr>
          <p:cNvSpPr txBox="1">
            <a:spLocks/>
          </p:cNvSpPr>
          <p:nvPr/>
        </p:nvSpPr>
        <p:spPr>
          <a:xfrm>
            <a:off x="1868308" y="5236218"/>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0F48805F-6BBF-4E30-8F73-6624343CAD78}"/>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109</a:t>
            </a:fld>
            <a:endParaRPr lang="en-US" altLang="en-US" dirty="0">
              <a:solidFill>
                <a:schemeClr val="tx1"/>
              </a:solidFill>
            </a:endParaRPr>
          </a:p>
        </p:txBody>
      </p:sp>
    </p:spTree>
    <p:extLst>
      <p:ext uri="{BB962C8B-B14F-4D97-AF65-F5344CB8AC3E}">
        <p14:creationId xmlns:p14="http://schemas.microsoft.com/office/powerpoint/2010/main" val="2764814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a:xfrm>
            <a:off x="691055" y="838200"/>
            <a:ext cx="7772400" cy="533400"/>
          </a:xfrm>
        </p:spPr>
        <p:txBody>
          <a:bodyPr/>
          <a:lstStyle/>
          <a:p>
            <a:r>
              <a:rPr lang="en-US" dirty="0"/>
              <a:t>Timeline</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11</a:t>
            </a:fld>
            <a:endParaRPr lang="en-US"/>
          </a:p>
        </p:txBody>
      </p:sp>
      <p:sp>
        <p:nvSpPr>
          <p:cNvPr id="10" name="Rectangle 9">
            <a:extLst>
              <a:ext uri="{FF2B5EF4-FFF2-40B4-BE49-F238E27FC236}">
                <a16:creationId xmlns:a16="http://schemas.microsoft.com/office/drawing/2014/main" id="{0EC6344A-327E-404D-A548-A76D0F54ED05}"/>
              </a:ext>
            </a:extLst>
          </p:cNvPr>
          <p:cNvSpPr/>
          <p:nvPr/>
        </p:nvSpPr>
        <p:spPr>
          <a:xfrm>
            <a:off x="533400" y="2362200"/>
            <a:ext cx="4341813" cy="3293209"/>
          </a:xfrm>
          <a:prstGeom prst="rect">
            <a:avLst/>
          </a:prstGeom>
        </p:spPr>
        <p:txBody>
          <a:bodyPr wrap="square" numCol="1">
            <a:spAutoFit/>
          </a:bodyPr>
          <a:lstStyle/>
          <a:p>
            <a:r>
              <a:rPr lang="en-US" sz="1600" dirty="0"/>
              <a:t>• TG formation</a:t>
            </a:r>
          </a:p>
          <a:p>
            <a:r>
              <a:rPr lang="en-US" sz="1600" dirty="0"/>
              <a:t>• Call for Proposals</a:t>
            </a:r>
          </a:p>
          <a:p>
            <a:r>
              <a:rPr lang="en-US" sz="1600" dirty="0"/>
              <a:t>• Presentation of Proposals</a:t>
            </a:r>
          </a:p>
          <a:p>
            <a:r>
              <a:rPr lang="en-US" sz="1600" dirty="0"/>
              <a:t>• Hear additional proposals</a:t>
            </a:r>
          </a:p>
          <a:p>
            <a:r>
              <a:rPr lang="en-US" sz="1600" dirty="0"/>
              <a:t>• Consolidate proposals and develop draft</a:t>
            </a:r>
          </a:p>
          <a:p>
            <a:r>
              <a:rPr lang="en-US" sz="1600" dirty="0"/>
              <a:t>• Updated PAR and hear proposals</a:t>
            </a:r>
          </a:p>
          <a:p>
            <a:r>
              <a:rPr lang="en-US" sz="1600" dirty="0"/>
              <a:t>• Resolve PAR comments and draft review</a:t>
            </a:r>
          </a:p>
          <a:p>
            <a:r>
              <a:rPr lang="en-US" sz="1600" dirty="0"/>
              <a:t>• Review draft and initiate LB</a:t>
            </a:r>
          </a:p>
          <a:p>
            <a:r>
              <a:rPr lang="en-US" sz="1600" dirty="0"/>
              <a:t>• LB comment resolution start recirculation</a:t>
            </a:r>
          </a:p>
          <a:p>
            <a:r>
              <a:rPr lang="en-US" sz="1600" dirty="0"/>
              <a:t>• Additional LB recirculation</a:t>
            </a:r>
          </a:p>
          <a:p>
            <a:r>
              <a:rPr lang="en-US" sz="1600" dirty="0"/>
              <a:t>• Start Standard Association ballot</a:t>
            </a:r>
          </a:p>
          <a:p>
            <a:r>
              <a:rPr lang="en-US" sz="1600" dirty="0"/>
              <a:t>• SA ballot comment resolution + 2 recirculations</a:t>
            </a:r>
          </a:p>
          <a:p>
            <a:r>
              <a:rPr lang="en-US" sz="1600" dirty="0"/>
              <a:t>• RevCom submission</a:t>
            </a:r>
          </a:p>
        </p:txBody>
      </p:sp>
      <p:sp>
        <p:nvSpPr>
          <p:cNvPr id="9" name="Rectangle 8">
            <a:extLst>
              <a:ext uri="{FF2B5EF4-FFF2-40B4-BE49-F238E27FC236}">
                <a16:creationId xmlns:a16="http://schemas.microsoft.com/office/drawing/2014/main" id="{C8E75329-F145-D64C-8BAB-58CC3C3184F8}"/>
              </a:ext>
            </a:extLst>
          </p:cNvPr>
          <p:cNvSpPr/>
          <p:nvPr/>
        </p:nvSpPr>
        <p:spPr>
          <a:xfrm>
            <a:off x="5410200" y="2362199"/>
            <a:ext cx="1371600" cy="3293209"/>
          </a:xfrm>
          <a:prstGeom prst="rect">
            <a:avLst/>
          </a:prstGeom>
        </p:spPr>
        <p:txBody>
          <a:bodyPr wrap="square">
            <a:spAutoFit/>
          </a:bodyPr>
          <a:lstStyle/>
          <a:p>
            <a:r>
              <a:rPr lang="en-US" sz="1600" dirty="0"/>
              <a:t>Sep 2020 </a:t>
            </a:r>
          </a:p>
          <a:p>
            <a:r>
              <a:rPr lang="en-US" sz="1600" dirty="0"/>
              <a:t>Oct 2020 </a:t>
            </a:r>
          </a:p>
          <a:p>
            <a:r>
              <a:rPr lang="en-US" sz="1600" dirty="0"/>
              <a:t>Nov 2020 </a:t>
            </a:r>
          </a:p>
          <a:p>
            <a:r>
              <a:rPr lang="en-US" sz="1600" dirty="0"/>
              <a:t>Jan 2021 </a:t>
            </a:r>
          </a:p>
          <a:p>
            <a:r>
              <a:rPr lang="en-US" sz="1600" dirty="0"/>
              <a:t>Mar 2021 </a:t>
            </a:r>
          </a:p>
          <a:p>
            <a:r>
              <a:rPr lang="en-US" sz="1600" dirty="0"/>
              <a:t>May 202 </a:t>
            </a:r>
          </a:p>
          <a:p>
            <a:r>
              <a:rPr lang="en-US" sz="1600" dirty="0"/>
              <a:t>July 2021 </a:t>
            </a:r>
          </a:p>
          <a:p>
            <a:r>
              <a:rPr lang="en-US" sz="1600" dirty="0"/>
              <a:t>Sep 2021 </a:t>
            </a:r>
          </a:p>
          <a:p>
            <a:r>
              <a:rPr lang="en-US" sz="1600" dirty="0"/>
              <a:t>Nov 2021 </a:t>
            </a:r>
          </a:p>
          <a:p>
            <a:r>
              <a:rPr lang="en-US" sz="1600" dirty="0"/>
              <a:t>Dec 2021 </a:t>
            </a:r>
          </a:p>
          <a:p>
            <a:r>
              <a:rPr lang="en-US" sz="1600" dirty="0"/>
              <a:t>Jan 2022 </a:t>
            </a:r>
          </a:p>
          <a:p>
            <a:r>
              <a:rPr lang="en-US" sz="1600" dirty="0"/>
              <a:t>Mar 2022 </a:t>
            </a:r>
          </a:p>
          <a:p>
            <a:r>
              <a:rPr lang="en-US" sz="1600" dirty="0"/>
              <a:t>July 2022</a:t>
            </a:r>
          </a:p>
        </p:txBody>
      </p:sp>
    </p:spTree>
    <p:extLst>
      <p:ext uri="{BB962C8B-B14F-4D97-AF65-F5344CB8AC3E}">
        <p14:creationId xmlns:p14="http://schemas.microsoft.com/office/powerpoint/2010/main" val="71434620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685802" y="1371603"/>
            <a:ext cx="7770813" cy="488603"/>
          </a:xfrm>
        </p:spPr>
        <p:txBody>
          <a:bodyPr/>
          <a:lstStyle/>
          <a:p>
            <a:r>
              <a:rPr lang="en-US" sz="1500" dirty="0"/>
              <a:t>10. 802.15.15 Standard: Ad-Hoc Low-Rate Wireless Networks, </a:t>
            </a:r>
            <a:r>
              <a:rPr lang="en-US" sz="1500" dirty="0">
                <a:hlinkClick r:id="rId2"/>
              </a:rPr>
              <a:t>PAR</a:t>
            </a:r>
            <a:r>
              <a:rPr lang="en-US" sz="1500" dirty="0"/>
              <a:t> and </a:t>
            </a:r>
            <a:r>
              <a:rPr lang="en-US" sz="1500" dirty="0">
                <a:hlinkClick r:id="rId3"/>
              </a:rPr>
              <a:t>CSD</a:t>
            </a:r>
            <a:r>
              <a:rPr lang="en-US" sz="1500" dirty="0"/>
              <a:t>  (</a:t>
            </a:r>
            <a:r>
              <a:rPr lang="en-US" sz="1500" dirty="0" err="1"/>
              <a:t>cont</a:t>
            </a:r>
            <a:r>
              <a:rPr lang="en-US" sz="15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685802" y="1860206"/>
            <a:ext cx="7770813" cy="3853607"/>
          </a:xfrm>
        </p:spPr>
        <p:txBody>
          <a:bodyPr/>
          <a:lstStyle/>
          <a:p>
            <a:r>
              <a:rPr lang="en-US" sz="1200" dirty="0"/>
              <a:t>PAR General – as this is the PAR for 802.15.14, we don’t see how the reference to 802.15.15 is needed to be included (or it needs to be more explicitly noted in the Need) (remove reference in 7.1 and 8.1. (not similar scope)).</a:t>
            </a:r>
          </a:p>
          <a:p>
            <a:r>
              <a:rPr lang="en-US" sz="1200" dirty="0"/>
              <a:t>Response – </a:t>
            </a:r>
            <a:r>
              <a:rPr lang="en-US" sz="1200" dirty="0">
                <a:solidFill>
                  <a:srgbClr val="0000FF"/>
                </a:solidFill>
              </a:rPr>
              <a:t>Agreed, have removed references to P802.15.14.</a:t>
            </a:r>
          </a:p>
          <a:p>
            <a:r>
              <a:rPr lang="en-US" sz="1200" b="1" dirty="0"/>
              <a:t>CSD Comments:</a:t>
            </a:r>
          </a:p>
          <a:p>
            <a:r>
              <a:rPr lang="en-US" sz="1200" dirty="0"/>
              <a:t>Title of the CSD should be updated to match any changes to the PAR. </a:t>
            </a:r>
          </a:p>
          <a:p>
            <a:pPr lvl="1"/>
            <a:r>
              <a:rPr lang="en-US" sz="1200" dirty="0"/>
              <a:t>However, the existing Title of the PAR and the CSD do not match either.</a:t>
            </a:r>
          </a:p>
          <a:p>
            <a:r>
              <a:rPr lang="en-US" sz="1200" dirty="0"/>
              <a:t>Response – </a:t>
            </a:r>
            <a:r>
              <a:rPr lang="en-US" sz="1200" dirty="0">
                <a:solidFill>
                  <a:srgbClr val="0000FF"/>
                </a:solidFill>
              </a:rPr>
              <a:t>Agreed.</a:t>
            </a:r>
          </a:p>
          <a:p>
            <a:r>
              <a:rPr lang="en-US" sz="1200" dirty="0"/>
              <a:t>General comment:  “</a:t>
            </a:r>
            <a:r>
              <a:rPr lang="en-GB" sz="1200" dirty="0"/>
              <a:t>ad-hoc wireless networks” is also seen as “wireless Ad Hoc networks” or “</a:t>
            </a:r>
            <a:r>
              <a:rPr lang="en-GB" sz="1200" dirty="0" err="1"/>
              <a:t>adhoc</a:t>
            </a:r>
            <a:r>
              <a:rPr lang="en-GB" sz="1200" dirty="0"/>
              <a:t> wireless networks” etc.  For both the PAR and CSD this should be made consistent.</a:t>
            </a:r>
          </a:p>
          <a:p>
            <a:r>
              <a:rPr lang="en-US" sz="1200" dirty="0"/>
              <a:t>Response – </a:t>
            </a:r>
            <a:r>
              <a:rPr lang="en-US" sz="1200" dirty="0">
                <a:solidFill>
                  <a:srgbClr val="0000FF"/>
                </a:solidFill>
              </a:rPr>
              <a:t>Agreed.  </a:t>
            </a:r>
            <a:r>
              <a:rPr lang="en-US" sz="1200" dirty="0">
                <a:solidFill>
                  <a:srgbClr val="0000FF"/>
                </a:solidFill>
                <a:highlight>
                  <a:srgbClr val="FFFF00"/>
                </a:highlight>
              </a:rPr>
              <a:t>This has been changed to “wireless ad hoc networks”</a:t>
            </a:r>
          </a:p>
          <a:p>
            <a:r>
              <a:rPr lang="en-US" sz="1200" dirty="0"/>
              <a:t>Compatibility: a) and b) -  Change “64-bit MAC addresses” should be “Extended Unique Identifier – 64 (EUI-64)” </a:t>
            </a:r>
          </a:p>
          <a:p>
            <a:r>
              <a:rPr lang="en-US" sz="1200" dirty="0"/>
              <a:t>Response – </a:t>
            </a:r>
            <a:r>
              <a:rPr lang="en-US" sz="1200" dirty="0">
                <a:solidFill>
                  <a:srgbClr val="0000FF"/>
                </a:solidFill>
              </a:rPr>
              <a:t>Agreed.</a:t>
            </a:r>
          </a:p>
        </p:txBody>
      </p:sp>
      <p:sp>
        <p:nvSpPr>
          <p:cNvPr id="8" name="Footer Placeholder 4">
            <a:extLst>
              <a:ext uri="{FF2B5EF4-FFF2-40B4-BE49-F238E27FC236}">
                <a16:creationId xmlns:a16="http://schemas.microsoft.com/office/drawing/2014/main" id="{C7B5C549-4CEC-4B4A-AEAC-D5D4EBEA35A3}"/>
              </a:ext>
            </a:extLst>
          </p:cNvPr>
          <p:cNvSpPr txBox="1">
            <a:spLocks/>
          </p:cNvSpPr>
          <p:nvPr/>
        </p:nvSpPr>
        <p:spPr>
          <a:xfrm>
            <a:off x="1868308" y="5236218"/>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DD52113D-49F3-4ED1-A913-D0453CA23579}"/>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110</a:t>
            </a:fld>
            <a:endParaRPr lang="en-US" altLang="en-US" dirty="0">
              <a:solidFill>
                <a:schemeClr val="tx1"/>
              </a:solidFill>
            </a:endParaRPr>
          </a:p>
        </p:txBody>
      </p:sp>
    </p:spTree>
    <p:extLst>
      <p:ext uri="{BB962C8B-B14F-4D97-AF65-F5344CB8AC3E}">
        <p14:creationId xmlns:p14="http://schemas.microsoft.com/office/powerpoint/2010/main" val="283563438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685802" y="1371603"/>
            <a:ext cx="7770813" cy="599236"/>
          </a:xfrm>
        </p:spPr>
        <p:txBody>
          <a:bodyPr/>
          <a:lstStyle/>
          <a:p>
            <a:r>
              <a:rPr lang="en-US" sz="1500" dirty="0"/>
              <a:t>10. 802.15.15 Standard: Ad-Hoc Low-Rate Wireless Networks, </a:t>
            </a:r>
            <a:r>
              <a:rPr lang="en-US" sz="1500" dirty="0">
                <a:hlinkClick r:id="rId2"/>
              </a:rPr>
              <a:t>PAR</a:t>
            </a:r>
            <a:r>
              <a:rPr lang="en-US" sz="1500" dirty="0"/>
              <a:t> and </a:t>
            </a:r>
            <a:r>
              <a:rPr lang="en-US" sz="1500" dirty="0">
                <a:hlinkClick r:id="rId3"/>
              </a:rPr>
              <a:t>CSD</a:t>
            </a:r>
            <a:r>
              <a:rPr lang="en-US" sz="1500" dirty="0"/>
              <a:t>  (CSD Comments </a:t>
            </a:r>
            <a:r>
              <a:rPr lang="en-US" sz="1500" dirty="0" err="1"/>
              <a:t>cont</a:t>
            </a:r>
            <a:r>
              <a:rPr lang="en-US" sz="15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350" dirty="0"/>
              <a:t>Distinct Identity – 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350" dirty="0"/>
              <a:t>Response – </a:t>
            </a:r>
            <a:r>
              <a:rPr lang="en-US" sz="1350" dirty="0">
                <a:solidFill>
                  <a:srgbClr val="0000FF"/>
                </a:solidFill>
              </a:rPr>
              <a:t>We have replaced </a:t>
            </a:r>
            <a:r>
              <a:rPr lang="en-US" sz="1350" dirty="0">
                <a:solidFill>
                  <a:srgbClr val="0000FF"/>
                </a:solidFill>
                <a:latin typeface="+mj-lt"/>
              </a:rPr>
              <a:t>the text with the following in the PAR Draft to “As specified in the need for the project, some IEEE Std 802.15.4 functionality will be included (via. referencing) into IEEE P802.15.15.” </a:t>
            </a:r>
          </a:p>
          <a:p>
            <a:endParaRPr lang="en-US" sz="1350" dirty="0"/>
          </a:p>
          <a:p>
            <a:r>
              <a:rPr lang="en-US" sz="1350" dirty="0"/>
              <a:t>Technical Feasibility – the statement “</a:t>
            </a:r>
            <a:r>
              <a:rPr lang="en-GB" sz="1350" dirty="0"/>
              <a:t>This standard consolidates this proven technology.” seems at odds with the extraction statement elsewhere in the PAR and CSD.  Is this consolidating or extracting?</a:t>
            </a:r>
          </a:p>
          <a:p>
            <a:r>
              <a:rPr lang="en-US" sz="1350" dirty="0"/>
              <a:t>Response – </a:t>
            </a:r>
            <a:r>
              <a:rPr lang="en-US" sz="1350" dirty="0">
                <a:solidFill>
                  <a:srgbClr val="0000FF"/>
                </a:solidFill>
              </a:rPr>
              <a:t>We have replaced </a:t>
            </a:r>
            <a:r>
              <a:rPr lang="en-US" sz="135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350" dirty="0"/>
          </a:p>
          <a:p>
            <a:endParaRPr lang="en-US" sz="1500" dirty="0"/>
          </a:p>
        </p:txBody>
      </p:sp>
      <p:sp>
        <p:nvSpPr>
          <p:cNvPr id="8" name="Footer Placeholder 4">
            <a:extLst>
              <a:ext uri="{FF2B5EF4-FFF2-40B4-BE49-F238E27FC236}">
                <a16:creationId xmlns:a16="http://schemas.microsoft.com/office/drawing/2014/main" id="{9A5F3205-84D4-4D34-84AC-0901974C5F8D}"/>
              </a:ext>
            </a:extLst>
          </p:cNvPr>
          <p:cNvSpPr txBox="1">
            <a:spLocks/>
          </p:cNvSpPr>
          <p:nvPr/>
        </p:nvSpPr>
        <p:spPr>
          <a:xfrm>
            <a:off x="1868308" y="5236218"/>
            <a:ext cx="5551847" cy="273844"/>
          </a:xfrm>
          <a:prstGeom prst="rect">
            <a:avLst/>
          </a:prstGeom>
        </p:spPr>
        <p:txBody>
          <a:bodyPr vert="horz" lIns="68580" tIns="34290" rIns="68580" bIns="3429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1200"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43ABEE69-F845-4D7D-81E1-0ABA0D24E658}"/>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111</a:t>
            </a:fld>
            <a:endParaRPr lang="en-US" altLang="en-US" dirty="0">
              <a:solidFill>
                <a:schemeClr val="tx1"/>
              </a:solidFill>
            </a:endParaRPr>
          </a:p>
        </p:txBody>
      </p:sp>
    </p:spTree>
    <p:extLst>
      <p:ext uri="{BB962C8B-B14F-4D97-AF65-F5344CB8AC3E}">
        <p14:creationId xmlns:p14="http://schemas.microsoft.com/office/powerpoint/2010/main" val="7454877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346472" indent="-346472"/>
            <a:r>
              <a:rPr lang="en-US" sz="1350" i="1" dirty="0">
                <a:ea typeface="Calibri" panose="020F0502020204030204" pitchFamily="34" charset="0"/>
              </a:rPr>
              <a:t>Motion: Request that the responses to received PAR and CSD review comments contained in document 15-21-0371-03 be approved for submission to the WG for its approval. The 802.15 working group chair and technical editor are authorized to make additional modifications to the responses as needed.</a:t>
            </a:r>
            <a:endParaRPr lang="en-US" sz="1350" dirty="0">
              <a:ea typeface="Calibri" panose="020F0502020204030204" pitchFamily="34" charset="0"/>
            </a:endParaRPr>
          </a:p>
          <a:p>
            <a:pPr marL="0" indent="0"/>
            <a:r>
              <a:rPr lang="en-US" altLang="en-US" sz="1350" dirty="0">
                <a:cs typeface="Arial" panose="020B0604020202020204" pitchFamily="34" charset="0"/>
              </a:rPr>
              <a:t>	Moved by: Clint Powell (Facebook)</a:t>
            </a:r>
          </a:p>
          <a:p>
            <a:pPr marL="0" indent="0"/>
            <a:r>
              <a:rPr lang="en-US" altLang="en-US" sz="1350" dirty="0">
                <a:cs typeface="Arial" panose="020B0604020202020204" pitchFamily="34" charset="0"/>
              </a:rPr>
              <a:t>	Seconded by: Don Sturek (</a:t>
            </a:r>
            <a:r>
              <a:rPr lang="en-US" altLang="en-US" sz="1350" dirty="0" err="1">
                <a:cs typeface="Arial" panose="020B0604020202020204" pitchFamily="34" charset="0"/>
              </a:rPr>
              <a:t>Itron</a:t>
            </a:r>
            <a:r>
              <a:rPr lang="en-US" altLang="en-US" sz="1350" dirty="0">
                <a:cs typeface="Arial" panose="020B0604020202020204" pitchFamily="34" charset="0"/>
              </a:rPr>
              <a:t>)</a:t>
            </a:r>
          </a:p>
          <a:p>
            <a:pPr marL="346472" indent="-346472"/>
            <a:r>
              <a:rPr lang="en-US" altLang="en-US" sz="1350" dirty="0">
                <a:cs typeface="Arial" panose="020B0604020202020204" pitchFamily="34" charset="0"/>
              </a:rPr>
              <a:t>	Discussion: </a:t>
            </a:r>
          </a:p>
          <a:p>
            <a:pPr marL="346472" indent="-346472"/>
            <a:r>
              <a:rPr lang="en-US" altLang="en-US" sz="1350" dirty="0">
                <a:cs typeface="Arial" panose="020B0604020202020204" pitchFamily="34" charset="0"/>
              </a:rPr>
              <a:t>	Vote: Approved by unanimous consent</a:t>
            </a:r>
          </a:p>
          <a:p>
            <a:pPr marL="0" indent="0"/>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a:xfrm>
            <a:off x="685800" y="378281"/>
            <a:ext cx="1600200" cy="215444"/>
          </a:xfrm>
        </p:spPr>
        <p:txBody>
          <a:bodyPr/>
          <a:lstStyle/>
          <a:p>
            <a:pPr>
              <a:defRPr/>
            </a:pPr>
            <a:r>
              <a:rPr lang="en-US" altLang="en-US" dirty="0"/>
              <a:t>Slide </a:t>
            </a:r>
            <a:fld id="{5DD27314-9434-4B6F-80C2-AAC402118CDA}" type="slidenum">
              <a:rPr lang="en-US" altLang="en-US" smtClean="0"/>
              <a:pPr>
                <a:defRPr/>
              </a:pPr>
              <a:t>112</a:t>
            </a:fld>
            <a:endParaRPr lang="en-US" altLang="en-US" dirty="0"/>
          </a:p>
        </p:txBody>
      </p:sp>
    </p:spTree>
    <p:extLst>
      <p:ext uri="{BB962C8B-B14F-4D97-AF65-F5344CB8AC3E}">
        <p14:creationId xmlns:p14="http://schemas.microsoft.com/office/powerpoint/2010/main" val="352115036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346472" indent="-346472"/>
            <a:r>
              <a:rPr lang="en-US" sz="1350" i="1" dirty="0">
                <a:ea typeface="Calibri" panose="020F0502020204030204" pitchFamily="34" charset="0"/>
              </a:rPr>
              <a:t>Motion: </a:t>
            </a:r>
            <a:r>
              <a:rPr lang="en-GB" sz="1350" i="1" dirty="0">
                <a:ea typeface="Calibri" panose="020F0502020204030204" pitchFamily="34" charset="0"/>
              </a:rPr>
              <a:t>Request that the PAR and CSD contained in documents [15-21-0265-04-0015] and [15-21-0301-01-0015], respectively, be approved for submission to the WG for its approval and that the EC be requested to forward the PAR to </a:t>
            </a:r>
            <a:r>
              <a:rPr lang="en-GB" sz="1350" i="1" dirty="0" err="1">
                <a:ea typeface="Calibri" panose="020F0502020204030204" pitchFamily="34" charset="0"/>
              </a:rPr>
              <a:t>NesCom</a:t>
            </a:r>
            <a:r>
              <a:rPr lang="en-GB" sz="1350" i="1" dirty="0">
                <a:ea typeface="Calibri" panose="020F0502020204030204" pitchFamily="34" charset="0"/>
              </a:rPr>
              <a:t>.</a:t>
            </a:r>
          </a:p>
          <a:p>
            <a:pPr marL="346472" indent="-346472"/>
            <a:r>
              <a:rPr lang="en-US" sz="1350" i="1" dirty="0">
                <a:ea typeface="Calibri" panose="020F0502020204030204" pitchFamily="34" charset="0"/>
              </a:rPr>
              <a:t>.</a:t>
            </a:r>
            <a:endParaRPr lang="en-US" sz="1350" dirty="0">
              <a:ea typeface="Calibri" panose="020F0502020204030204" pitchFamily="34" charset="0"/>
            </a:endParaRPr>
          </a:p>
          <a:p>
            <a:pPr marL="0" indent="0"/>
            <a:r>
              <a:rPr lang="en-US" altLang="en-US" sz="1350" dirty="0">
                <a:cs typeface="Arial" panose="020B0604020202020204" pitchFamily="34" charset="0"/>
              </a:rPr>
              <a:t>	Moved by: Clint Powell (Facebook)</a:t>
            </a:r>
          </a:p>
          <a:p>
            <a:pPr marL="0" indent="0"/>
            <a:r>
              <a:rPr lang="en-US" altLang="en-US" sz="1350" dirty="0">
                <a:cs typeface="Arial" panose="020B0604020202020204" pitchFamily="34" charset="0"/>
              </a:rPr>
              <a:t>	Seconded by: Don Sturek (</a:t>
            </a:r>
            <a:r>
              <a:rPr lang="en-US" altLang="en-US" sz="1350" dirty="0" err="1">
                <a:cs typeface="Arial" panose="020B0604020202020204" pitchFamily="34" charset="0"/>
              </a:rPr>
              <a:t>Itron</a:t>
            </a:r>
            <a:r>
              <a:rPr lang="en-US" altLang="en-US" sz="1350" dirty="0">
                <a:cs typeface="Arial" panose="020B0604020202020204" pitchFamily="34" charset="0"/>
              </a:rPr>
              <a:t>)</a:t>
            </a:r>
          </a:p>
          <a:p>
            <a:pPr marL="346472" indent="-346472"/>
            <a:r>
              <a:rPr lang="en-US" altLang="en-US" sz="1350" dirty="0">
                <a:cs typeface="Arial" panose="020B0604020202020204" pitchFamily="34" charset="0"/>
              </a:rPr>
              <a:t>	Discussion: </a:t>
            </a:r>
          </a:p>
          <a:p>
            <a:pPr marL="346472" indent="-346472"/>
            <a:r>
              <a:rPr lang="en-US" altLang="en-US" sz="1350" dirty="0">
                <a:cs typeface="Arial" panose="020B0604020202020204" pitchFamily="34" charset="0"/>
              </a:rPr>
              <a:t>	Vote: approved unanimous consent</a:t>
            </a:r>
          </a:p>
          <a:p>
            <a:pPr marL="0" indent="0"/>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a:xfrm>
            <a:off x="685800" y="378281"/>
            <a:ext cx="1600200" cy="215444"/>
          </a:xfrm>
        </p:spPr>
        <p:txBody>
          <a:bodyPr/>
          <a:lstStyle/>
          <a:p>
            <a:pPr>
              <a:defRPr/>
            </a:pPr>
            <a:r>
              <a:rPr lang="en-US" altLang="en-US"/>
              <a:t>Slide </a:t>
            </a:r>
            <a:fld id="{5DD27314-9434-4B6F-80C2-AAC402118CDA}" type="slidenum">
              <a:rPr lang="en-US" altLang="en-US" smtClean="0"/>
              <a:pPr>
                <a:defRPr/>
              </a:pPr>
              <a:t>113</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2285476" y="3326699"/>
            <a:ext cx="4570952" cy="230832"/>
          </a:xfrm>
          <a:prstGeom prst="rect">
            <a:avLst/>
          </a:prstGeom>
          <a:noFill/>
        </p:spPr>
        <p:txBody>
          <a:bodyPr wrap="square">
            <a:spAutoFit/>
          </a:bodyPr>
          <a:lstStyle/>
          <a:p>
            <a:r>
              <a:rPr lang="en-US" altLang="en-US" sz="900" dirty="0">
                <a:cs typeface="Arial" panose="020B0604020202020204" pitchFamily="34" charset="0"/>
              </a:rPr>
              <a:t>unanimous consent</a:t>
            </a:r>
            <a:endParaRPr lang="en-GB" sz="2400" dirty="0"/>
          </a:p>
        </p:txBody>
      </p:sp>
    </p:spTree>
    <p:extLst>
      <p:ext uri="{BB962C8B-B14F-4D97-AF65-F5344CB8AC3E}">
        <p14:creationId xmlns:p14="http://schemas.microsoft.com/office/powerpoint/2010/main" val="2403784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346472" indent="-346472"/>
            <a:endParaRPr lang="en-GB" sz="1350" i="1" dirty="0">
              <a:ea typeface="Calibri" panose="020F0502020204030204" pitchFamily="34" charset="0"/>
            </a:endParaRPr>
          </a:p>
          <a:p>
            <a:pPr marL="346472" indent="-346472"/>
            <a:r>
              <a:rPr lang="en-GB" sz="1350" i="1" dirty="0">
                <a:ea typeface="Calibri" panose="020F0502020204030204" pitchFamily="34" charset="0"/>
              </a:rPr>
              <a:t>	Request that the PAR and CSD contained in documents [15-21-0265-04-0015] and [15-21-0301-01-0015], respectively, be approved by the IEEE 802.15 WG and that the EC be requested to forward the PAR to </a:t>
            </a:r>
            <a:r>
              <a:rPr lang="en-GB" sz="1350" i="1" dirty="0" err="1">
                <a:ea typeface="Calibri" panose="020F0502020204030204" pitchFamily="34" charset="0"/>
              </a:rPr>
              <a:t>NesCom</a:t>
            </a:r>
            <a:r>
              <a:rPr lang="en-GB" sz="1350" i="1" dirty="0">
                <a:ea typeface="Calibri" panose="020F0502020204030204" pitchFamily="34" charset="0"/>
              </a:rPr>
              <a:t>. The 802.15 working group chair and technical editor are authorized to make additional modifications to the PAR and CSD as needed to reflect EC discussion at its closing meeting.</a:t>
            </a:r>
          </a:p>
          <a:p>
            <a:pPr marL="346472" indent="-346472"/>
            <a:r>
              <a:rPr lang="en-US" sz="1350" i="1" dirty="0">
                <a:ea typeface="Calibri" panose="020F0502020204030204" pitchFamily="34" charset="0"/>
              </a:rPr>
              <a:t>.</a:t>
            </a:r>
          </a:p>
          <a:p>
            <a:pPr marL="0" indent="0"/>
            <a:r>
              <a:rPr lang="en-US" altLang="en-US" sz="1350" dirty="0">
                <a:cs typeface="Arial" panose="020B0604020202020204" pitchFamily="34" charset="0"/>
              </a:rPr>
              <a:t>	Moved by: Phil Beecher</a:t>
            </a:r>
          </a:p>
          <a:p>
            <a:pPr marL="0" indent="0"/>
            <a:r>
              <a:rPr lang="en-US" altLang="en-US" sz="1350" dirty="0">
                <a:cs typeface="Arial" panose="020B0604020202020204" pitchFamily="34" charset="0"/>
              </a:rPr>
              <a:t>	Seconded by: 	</a:t>
            </a:r>
          </a:p>
          <a:p>
            <a:pPr marL="0" indent="0"/>
            <a:r>
              <a:rPr lang="en-US" altLang="en-US" sz="1350" dirty="0">
                <a:cs typeface="Arial" panose="020B0604020202020204" pitchFamily="34" charset="0"/>
              </a:rPr>
              <a:t>	Discussion: </a:t>
            </a:r>
          </a:p>
          <a:p>
            <a:pPr marL="346472" indent="-346472"/>
            <a:r>
              <a:rPr lang="en-US" altLang="en-US" sz="1350" dirty="0">
                <a:cs typeface="Arial" panose="020B0604020202020204" pitchFamily="34" charset="0"/>
              </a:rPr>
              <a:t>	Vote: approved unanimous consent</a:t>
            </a:r>
          </a:p>
          <a:p>
            <a:pPr marL="0" indent="0"/>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a:xfrm>
            <a:off x="685800" y="378281"/>
            <a:ext cx="1600200" cy="215444"/>
          </a:xfrm>
        </p:spPr>
        <p:txBody>
          <a:bodyPr/>
          <a:lstStyle/>
          <a:p>
            <a:pPr>
              <a:defRPr/>
            </a:pPr>
            <a:r>
              <a:rPr lang="en-US" altLang="en-US"/>
              <a:t>Slide </a:t>
            </a:r>
            <a:fld id="{5DD27314-9434-4B6F-80C2-AAC402118CDA}" type="slidenum">
              <a:rPr lang="en-US" altLang="en-US" smtClean="0"/>
              <a:pPr>
                <a:defRPr/>
              </a:pPr>
              <a:t>114</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2285476" y="3326699"/>
            <a:ext cx="4570952" cy="230832"/>
          </a:xfrm>
          <a:prstGeom prst="rect">
            <a:avLst/>
          </a:prstGeom>
          <a:noFill/>
        </p:spPr>
        <p:txBody>
          <a:bodyPr wrap="square">
            <a:spAutoFit/>
          </a:bodyPr>
          <a:lstStyle/>
          <a:p>
            <a:r>
              <a:rPr lang="en-US" altLang="en-US" sz="900" dirty="0">
                <a:cs typeface="Arial" panose="020B0604020202020204" pitchFamily="34" charset="0"/>
              </a:rPr>
              <a:t>unanimous consent</a:t>
            </a:r>
            <a:endParaRPr lang="en-GB" sz="2400" dirty="0"/>
          </a:p>
        </p:txBody>
      </p:sp>
    </p:spTree>
    <p:extLst>
      <p:ext uri="{BB962C8B-B14F-4D97-AF65-F5344CB8AC3E}">
        <p14:creationId xmlns:p14="http://schemas.microsoft.com/office/powerpoint/2010/main" val="305358967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r>
              <a:rPr lang="en-US" sz="1350" b="1" u="sng" dirty="0">
                <a:latin typeface="Helvetica Neue"/>
                <a:ea typeface="Times New Roman" panose="02020603050405020304" pitchFamily="18" charset="0"/>
              </a:rPr>
              <a:t>SG15 (Study Group Extension)</a:t>
            </a:r>
            <a:endParaRPr lang="en-GB" sz="1350" dirty="0">
              <a:latin typeface="Calibri" panose="020F0502020204030204" pitchFamily="34" charset="0"/>
              <a:ea typeface="Calibri" panose="020F0502020204030204" pitchFamily="34" charset="0"/>
            </a:endParaRPr>
          </a:p>
          <a:p>
            <a:r>
              <a:rPr lang="en-US" sz="1350" b="1" i="1" dirty="0">
                <a:latin typeface="Helvetica Neue"/>
                <a:ea typeface="Times New Roman" panose="02020603050405020304" pitchFamily="18" charset="0"/>
              </a:rPr>
              <a:t>Motion:</a:t>
            </a:r>
            <a:r>
              <a:rPr lang="en-US" sz="1350" b="1" dirty="0">
                <a:latin typeface="Helvetica Neue"/>
                <a:ea typeface="Times New Roman" panose="02020603050405020304" pitchFamily="18" charset="0"/>
              </a:rPr>
              <a:t> </a:t>
            </a:r>
            <a:r>
              <a:rPr lang="en-US" sz="1350" i="1" dirty="0">
                <a:latin typeface="Helvetica Neue"/>
                <a:ea typeface="Times New Roman" panose="02020603050405020304" pitchFamily="18" charset="0"/>
              </a:rPr>
              <a:t>that the 802.15 Working Group seeks approval from the 802 EC to extend the study group in 802.15 to develop the PAR and CSD documents for SG15.15.</a:t>
            </a:r>
            <a:endParaRPr lang="en-GB" sz="1350" dirty="0">
              <a:latin typeface="Calibri" panose="020F0502020204030204" pitchFamily="34" charset="0"/>
              <a:ea typeface="Calibri" panose="020F0502020204030204" pitchFamily="34" charset="0"/>
            </a:endParaRPr>
          </a:p>
          <a:p>
            <a:r>
              <a:rPr lang="en-US" sz="1350" b="1" dirty="0">
                <a:latin typeface="Helvetica Neue"/>
                <a:ea typeface="Times New Roman" panose="02020603050405020304" pitchFamily="18" charset="0"/>
              </a:rPr>
              <a:t>Moved by:</a:t>
            </a:r>
            <a:r>
              <a:rPr lang="en-US" sz="1350" dirty="0">
                <a:latin typeface="Helvetica Neue"/>
                <a:ea typeface="Times New Roman" panose="02020603050405020304" pitchFamily="18" charset="0"/>
              </a:rPr>
              <a:t> Phil Beecher (Wi-SUN Alliance)</a:t>
            </a:r>
            <a:endParaRPr lang="en-GB" sz="1350" dirty="0">
              <a:latin typeface="Calibri" panose="020F0502020204030204" pitchFamily="34" charset="0"/>
              <a:ea typeface="Calibri" panose="020F0502020204030204" pitchFamily="34" charset="0"/>
            </a:endParaRPr>
          </a:p>
          <a:p>
            <a:r>
              <a:rPr lang="en-US" sz="1350" b="1" dirty="0">
                <a:latin typeface="Helvetica Neue"/>
                <a:ea typeface="Times New Roman" panose="02020603050405020304" pitchFamily="18" charset="0"/>
              </a:rPr>
              <a:t>Seconded by:</a:t>
            </a:r>
            <a:r>
              <a:rPr lang="en-US" sz="1350" dirty="0">
                <a:latin typeface="Helvetica Neue"/>
                <a:ea typeface="Times New Roman" panose="02020603050405020304" pitchFamily="18" charset="0"/>
              </a:rPr>
              <a:t> Rick Alfvin (</a:t>
            </a:r>
            <a:r>
              <a:rPr lang="en-US" sz="1350" dirty="0" err="1">
                <a:latin typeface="Helvetica Neue"/>
                <a:ea typeface="Times New Roman" panose="02020603050405020304" pitchFamily="18" charset="0"/>
              </a:rPr>
              <a:t>Linespeed</a:t>
            </a:r>
            <a:r>
              <a:rPr lang="en-US" sz="1350" dirty="0">
                <a:latin typeface="Helvetica Neue"/>
                <a:ea typeface="Times New Roman" panose="02020603050405020304" pitchFamily="18" charset="0"/>
              </a:rPr>
              <a:t>)</a:t>
            </a:r>
            <a:endParaRPr lang="en-GB" sz="1350" dirty="0">
              <a:latin typeface="Calibri" panose="020F0502020204030204" pitchFamily="34" charset="0"/>
              <a:ea typeface="Calibri" panose="020F0502020204030204" pitchFamily="34" charset="0"/>
            </a:endParaRPr>
          </a:p>
          <a:p>
            <a:pPr marL="0" indent="0"/>
            <a:r>
              <a:rPr lang="en-US" altLang="en-US" sz="1350" dirty="0">
                <a:cs typeface="Arial" panose="020B0604020202020204" pitchFamily="34" charset="0"/>
              </a:rPr>
              <a:t>	Discussion:</a:t>
            </a:r>
          </a:p>
          <a:p>
            <a:pPr marL="346472" indent="-346472"/>
            <a:r>
              <a:rPr lang="en-US" altLang="en-US" sz="1350" dirty="0">
                <a:cs typeface="Arial" panose="020B0604020202020204" pitchFamily="34" charset="0"/>
              </a:rPr>
              <a:t>	Vote:</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a:xfrm>
            <a:off x="685800" y="378281"/>
            <a:ext cx="1600200" cy="215444"/>
          </a:xfrm>
        </p:spPr>
        <p:txBody>
          <a:bodyPr/>
          <a:lstStyle/>
          <a:p>
            <a:pPr>
              <a:defRPr/>
            </a:pPr>
            <a:r>
              <a:rPr lang="en-US" altLang="en-US"/>
              <a:t>Slide </a:t>
            </a:r>
            <a:fld id="{5DD27314-9434-4B6F-80C2-AAC402118CDA}" type="slidenum">
              <a:rPr lang="en-US" altLang="en-US" smtClean="0"/>
              <a:pPr>
                <a:defRPr/>
              </a:pPr>
              <a:t>115</a:t>
            </a:fld>
            <a:endParaRPr lang="en-US" altLang="en-US"/>
          </a:p>
        </p:txBody>
      </p:sp>
    </p:spTree>
    <p:extLst>
      <p:ext uri="{BB962C8B-B14F-4D97-AF65-F5344CB8AC3E}">
        <p14:creationId xmlns:p14="http://schemas.microsoft.com/office/powerpoint/2010/main" val="29852231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762001" y="1885951"/>
            <a:ext cx="7482407" cy="3651647"/>
          </a:xfrm>
        </p:spPr>
        <p:txBody>
          <a:bodyPr>
            <a:normAutofit fontScale="70000" lnSpcReduction="20000"/>
          </a:bodyPr>
          <a:lstStyle/>
          <a:p>
            <a:pPr>
              <a:buFont typeface="Arial" panose="020B0604020202020204" pitchFamily="34" charset="0"/>
              <a:buChar char="•"/>
            </a:pPr>
            <a:r>
              <a:rPr lang="en-US" dirty="0"/>
              <a:t>Continue work as Study Group</a:t>
            </a:r>
          </a:p>
          <a:p>
            <a:pPr marL="642938" lvl="1" indent="-342900">
              <a:buFont typeface="Arial" panose="020B0604020202020204" pitchFamily="34" charset="0"/>
              <a:buChar char="•"/>
            </a:pPr>
            <a:r>
              <a:rPr lang="en-US" dirty="0"/>
              <a:t>Identify Content for 802.15.15</a:t>
            </a:r>
          </a:p>
          <a:p>
            <a:pPr marL="642938" lvl="1" indent="-342900">
              <a:buFont typeface="Arial" panose="020B0604020202020204" pitchFamily="34" charset="0"/>
              <a:buChar char="•"/>
            </a:pPr>
            <a:r>
              <a:rPr lang="en-US" dirty="0"/>
              <a:t>Coordinate with SG14 </a:t>
            </a:r>
          </a:p>
          <a:p>
            <a:pPr>
              <a:buFont typeface="Arial" panose="020B0604020202020204" pitchFamily="34" charset="0"/>
              <a:buChar char="•"/>
            </a:pPr>
            <a:r>
              <a:rPr lang="en-US" dirty="0"/>
              <a:t>If EC approves TG, then issue call for officers for TG15 </a:t>
            </a:r>
          </a:p>
          <a:p>
            <a:pPr>
              <a:buFont typeface="Arial" panose="020B0604020202020204" pitchFamily="34" charset="0"/>
              <a:buChar char="•"/>
            </a:pPr>
            <a:r>
              <a:rPr lang="en-US" dirty="0"/>
              <a:t>Outreach to Wi-SUN Alliance, CSA, Thread, </a:t>
            </a:r>
            <a:r>
              <a:rPr lang="en-US"/>
              <a:t>ISA SP100.11a, </a:t>
            </a:r>
            <a:r>
              <a:rPr lang="en-US" dirty="0"/>
              <a:t>Wireless Hart </a:t>
            </a:r>
            <a:r>
              <a:rPr lang="en-US" dirty="0" err="1"/>
              <a:t>etc</a:t>
            </a:r>
            <a:r>
              <a:rPr lang="en-US" dirty="0"/>
              <a:t> …. (same distribution as TG4md)</a:t>
            </a:r>
          </a:p>
          <a:p>
            <a:pPr>
              <a:buFont typeface="Arial" panose="020B0604020202020204" pitchFamily="34" charset="0"/>
              <a:buChar char="•"/>
            </a:pPr>
            <a:r>
              <a:rPr lang="en-US" dirty="0"/>
              <a:t>3 sessions in September Interim (joint session with [ST]G14)</a:t>
            </a:r>
          </a:p>
          <a:p>
            <a:pPr>
              <a:buFont typeface="Arial" panose="020B0604020202020204" pitchFamily="34" charset="0"/>
              <a:buChar char="•"/>
            </a:pPr>
            <a:r>
              <a:rPr lang="en-US" dirty="0"/>
              <a:t>Work via Interim telecons and virtual interim/plenary meetings</a:t>
            </a:r>
          </a:p>
          <a:p>
            <a:pPr marL="942975" lvl="2"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a:xfrm>
            <a:off x="685800" y="378281"/>
            <a:ext cx="1600200" cy="215444"/>
          </a:xfrm>
        </p:spPr>
        <p:txBody>
          <a:bodyPr/>
          <a:lstStyle/>
          <a:p>
            <a:pPr>
              <a:defRPr/>
            </a:pPr>
            <a:r>
              <a:rPr lang="en-US" altLang="en-US"/>
              <a:t>Slide </a:t>
            </a:r>
            <a:fld id="{5DD27314-9434-4B6F-80C2-AAC402118CDA}" type="slidenum">
              <a:rPr lang="en-US" altLang="en-US" smtClean="0"/>
              <a:pPr>
                <a:defRPr/>
              </a:pPr>
              <a:t>116</a:t>
            </a:fld>
            <a:endParaRPr lang="en-US" altLang="en-US"/>
          </a:p>
        </p:txBody>
      </p:sp>
    </p:spTree>
    <p:extLst>
      <p:ext uri="{BB962C8B-B14F-4D97-AF65-F5344CB8AC3E}">
        <p14:creationId xmlns:p14="http://schemas.microsoft.com/office/powerpoint/2010/main" val="187013242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a:t>
            </a:r>
            <a:r>
              <a:rPr lang="de-DE" dirty="0" err="1"/>
              <a:t>THz</a:t>
            </a:r>
            <a:r>
              <a:rPr lang="de-DE" dirty="0"/>
              <a:t> </a:t>
            </a:r>
            <a:r>
              <a:rPr lang="de-DE" dirty="0" err="1"/>
              <a:t>July</a:t>
            </a:r>
            <a:br>
              <a:rPr lang="de-DE" dirty="0"/>
            </a:br>
            <a:r>
              <a:rPr lang="de-DE" dirty="0"/>
              <a:t>2021Closing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117</a:t>
            </a:fld>
            <a:endParaRPr lang="en-US"/>
          </a:p>
        </p:txBody>
      </p:sp>
    </p:spTree>
    <p:extLst>
      <p:ext uri="{BB962C8B-B14F-4D97-AF65-F5344CB8AC3E}">
        <p14:creationId xmlns:p14="http://schemas.microsoft.com/office/powerpoint/2010/main" val="296148080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a:t>2  </a:t>
            </a:r>
            <a:r>
              <a:rPr lang="de-DE" sz="1800" dirty="0" err="1"/>
              <a:t>meetings</a:t>
            </a:r>
            <a:r>
              <a:rPr lang="de-DE" sz="1800" dirty="0"/>
              <a:t> on </a:t>
            </a:r>
            <a:r>
              <a:rPr lang="de-DE" sz="1800" dirty="0" err="1"/>
              <a:t>Fri</a:t>
            </a:r>
            <a:r>
              <a:rPr lang="de-DE" sz="1800" dirty="0"/>
              <a:t> AM1, Tue AM1</a:t>
            </a:r>
          </a:p>
          <a:p>
            <a:pPr lvl="1"/>
            <a:r>
              <a:rPr lang="de-DE" sz="1800" dirty="0"/>
              <a:t>32 </a:t>
            </a:r>
            <a:r>
              <a:rPr lang="de-DE" sz="1800" dirty="0" err="1"/>
              <a:t>participants</a:t>
            </a:r>
            <a:r>
              <a:rPr lang="de-DE" sz="1800" dirty="0"/>
              <a:t> </a:t>
            </a:r>
          </a:p>
          <a:p>
            <a:pPr lvl="1"/>
            <a:endParaRPr lang="de-DE" sz="1800" dirty="0"/>
          </a:p>
          <a:p>
            <a:r>
              <a:rPr lang="de-DE" sz="1800" dirty="0"/>
              <a:t>3 </a:t>
            </a:r>
            <a:r>
              <a:rPr lang="de-DE" sz="1800" dirty="0" err="1"/>
              <a:t>contributions</a:t>
            </a:r>
            <a:r>
              <a:rPr lang="de-DE" sz="1800" dirty="0"/>
              <a:t>:</a:t>
            </a:r>
          </a:p>
          <a:p>
            <a:pPr marL="457200" lvl="1" indent="0">
              <a:buNone/>
            </a:pPr>
            <a:r>
              <a:rPr lang="de-DE" sz="1600" b="1" dirty="0" err="1"/>
              <a:t>Contribution</a:t>
            </a:r>
            <a:r>
              <a:rPr lang="de-DE" sz="1600" b="1" dirty="0"/>
              <a:t> #1</a:t>
            </a:r>
          </a:p>
          <a:p>
            <a:pPr marL="444500" indent="-444500">
              <a:spcAft>
                <a:spcPts val="0"/>
              </a:spcAft>
              <a:buNone/>
            </a:pPr>
            <a:r>
              <a:rPr lang="en-US" sz="1600" dirty="0">
                <a:ea typeface="MS PGothic" panose="020B0600070205080204" pitchFamily="34" charset="-128"/>
              </a:rPr>
              <a:t>        </a:t>
            </a:r>
            <a:r>
              <a:rPr lang="en-US" sz="1600" dirty="0"/>
              <a:t>Thomas Kürner (TU Braunschweig, Germany) “Next steps for IEEE 802.15.3 (21/0395r2)”</a:t>
            </a:r>
            <a:endParaRPr lang="en-US" sz="1600" dirty="0">
              <a:ea typeface="MS PGothic" panose="020B0600070205080204" pitchFamily="34" charset="-128"/>
            </a:endParaRPr>
          </a:p>
          <a:p>
            <a:pPr marL="444500" indent="-444500">
              <a:spcAft>
                <a:spcPts val="0"/>
              </a:spcAft>
              <a:buNone/>
            </a:pPr>
            <a:r>
              <a:rPr lang="de-DE" sz="1600" b="1" dirty="0">
                <a:ea typeface="MS PGothic" panose="020B0600070205080204" pitchFamily="34" charset="-128"/>
              </a:rPr>
              <a:t>	</a:t>
            </a:r>
            <a:r>
              <a:rPr lang="en-US" sz="1600" b="1" dirty="0">
                <a:ea typeface="MS PGothic" panose="020B0600070205080204" pitchFamily="34" charset="-128"/>
              </a:rPr>
              <a:t>Contribution #2</a:t>
            </a:r>
            <a:r>
              <a:rPr lang="en-US" sz="1600" dirty="0">
                <a:ea typeface="MS PGothic" panose="020B0600070205080204" pitchFamily="34" charset="-128"/>
              </a:rPr>
              <a:t> </a:t>
            </a:r>
            <a:endParaRPr lang="de-DE" sz="1600" dirty="0">
              <a:ea typeface="MS PGothic" panose="020B0600070205080204" pitchFamily="34" charset="-128"/>
            </a:endParaRPr>
          </a:p>
          <a:p>
            <a:pPr marL="444500" indent="-444500">
              <a:spcAft>
                <a:spcPts val="0"/>
              </a:spcAft>
              <a:buNone/>
            </a:pPr>
            <a:r>
              <a:rPr lang="en-US" sz="1600" dirty="0">
                <a:ea typeface="MS PGothic" panose="020B0600070205080204" pitchFamily="34" charset="-128"/>
              </a:rPr>
              <a:t>	Johannes Eckhardt (TU Braunschweig, Germany) “Realistic Simulation of Wireless Links in a Data Center at Low Terahertz Frequencies (21/0341)”</a:t>
            </a:r>
          </a:p>
          <a:p>
            <a:pPr marL="444500" indent="-444500">
              <a:spcAft>
                <a:spcPts val="0"/>
              </a:spcAft>
              <a:buNone/>
            </a:pPr>
            <a:r>
              <a:rPr lang="en-US" sz="1600" dirty="0">
                <a:ea typeface="MS PGothic" panose="020B0600070205080204" pitchFamily="34" charset="-128"/>
              </a:rPr>
              <a:t> 	</a:t>
            </a:r>
            <a:r>
              <a:rPr lang="en-US" sz="1600" b="1" dirty="0">
                <a:ea typeface="MS PGothic" panose="020B0600070205080204" pitchFamily="34" charset="-128"/>
              </a:rPr>
              <a:t>Contribution #3</a:t>
            </a:r>
            <a:endParaRPr lang="de-DE" sz="1600" dirty="0">
              <a:ea typeface="MS PGothic" panose="020B0600070205080204" pitchFamily="34" charset="-128"/>
            </a:endParaRPr>
          </a:p>
          <a:p>
            <a:pPr marL="444500" indent="-444500">
              <a:spcAft>
                <a:spcPts val="0"/>
              </a:spcAft>
              <a:buNone/>
            </a:pPr>
            <a:r>
              <a:rPr lang="en-US" sz="1600" dirty="0">
                <a:ea typeface="MS PGothic" panose="020B0600070205080204" pitchFamily="34" charset="-128"/>
              </a:rPr>
              <a:t>	Keitarou Kondou (HRCP) “</a:t>
            </a:r>
            <a:r>
              <a:rPr lang="en-US" sz="1600" dirty="0"/>
              <a:t>Extension of </a:t>
            </a:r>
            <a:r>
              <a:rPr lang="en-US" sz="1600" dirty="0" err="1"/>
              <a:t>Interframe</a:t>
            </a:r>
            <a:r>
              <a:rPr lang="en-US" sz="1600" dirty="0"/>
              <a:t> space for supporting long distance transmission</a:t>
            </a:r>
            <a:r>
              <a:rPr lang="en-US" sz="1600" dirty="0">
                <a:ea typeface="MS PGothic" panose="020B0600070205080204" pitchFamily="34" charset="-128"/>
              </a:rPr>
              <a:t> (21/0398)”</a:t>
            </a:r>
            <a:endParaRPr lang="de-DE" sz="1600" dirty="0">
              <a:ea typeface="MS PGothic" panose="020B0600070205080204" pitchFamily="34" charset="-128"/>
            </a:endParaRPr>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118</a:t>
            </a:fld>
            <a:endParaRPr lang="en-US"/>
          </a:p>
        </p:txBody>
      </p:sp>
    </p:spTree>
    <p:extLst>
      <p:ext uri="{BB962C8B-B14F-4D97-AF65-F5344CB8AC3E}">
        <p14:creationId xmlns:p14="http://schemas.microsoft.com/office/powerpoint/2010/main" val="181457698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355600" lvl="1" indent="-266700">
              <a:spcAft>
                <a:spcPts val="0"/>
              </a:spcAft>
              <a:buFont typeface="Arial" pitchFamily="34" charset="0"/>
              <a:buChar char="•"/>
            </a:pPr>
            <a:r>
              <a:rPr lang="de-DE" sz="1800" dirty="0">
                <a:ea typeface="Times New Roman"/>
              </a:rPr>
              <a:t>Next Meetings of </a:t>
            </a:r>
            <a:r>
              <a:rPr lang="de-DE" sz="1800" dirty="0" err="1">
                <a:ea typeface="Times New Roman"/>
              </a:rPr>
              <a:t>the</a:t>
            </a:r>
            <a:r>
              <a:rPr lang="de-DE" sz="1800" dirty="0">
                <a:ea typeface="Times New Roman"/>
              </a:rPr>
              <a:t> SC </a:t>
            </a:r>
            <a:r>
              <a:rPr lang="de-DE" sz="1800" dirty="0" err="1">
                <a:ea typeface="Times New Roman"/>
              </a:rPr>
              <a:t>THz</a:t>
            </a:r>
            <a:endParaRPr lang="de-DE" sz="1800" dirty="0">
              <a:ea typeface="Times New Roman"/>
            </a:endParaRPr>
          </a:p>
          <a:p>
            <a:pPr marL="88900" lvl="1" indent="0">
              <a:spcAft>
                <a:spcPts val="0"/>
              </a:spcAft>
              <a:buNone/>
            </a:pPr>
            <a:endParaRPr lang="de-DE" sz="1800" dirty="0">
              <a:ea typeface="Times New Roman"/>
            </a:endParaRPr>
          </a:p>
          <a:p>
            <a:pPr marL="698500" lvl="2" indent="-266700">
              <a:spcAft>
                <a:spcPts val="0"/>
              </a:spcAft>
              <a:buFont typeface="Arial" pitchFamily="34" charset="0"/>
              <a:buChar char="•"/>
            </a:pPr>
            <a:r>
              <a:rPr lang="en-US" sz="1800" dirty="0"/>
              <a:t>Friday 17  September 2021, 3-5 pm CEST (during next Electronic Plenary)</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Meetings for SG 15.3ma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a:t>Thursday, 16 September 2021, 3-5 pm CST</a:t>
            </a:r>
          </a:p>
          <a:p>
            <a:pPr marL="698500" lvl="2" indent="-266700">
              <a:spcAft>
                <a:spcPts val="0"/>
              </a:spcAft>
              <a:buFont typeface="Arial" pitchFamily="34" charset="0"/>
              <a:buChar char="•"/>
            </a:pPr>
            <a:r>
              <a:rPr lang="en-US" sz="1800" dirty="0"/>
              <a:t>Monday, 20 September 2021, 3-5 pm CST</a:t>
            </a:r>
          </a:p>
          <a:p>
            <a:pPr lvl="1">
              <a:spcAft>
                <a:spcPts val="0"/>
              </a:spcAft>
              <a:buNone/>
            </a:pPr>
            <a:endParaRPr lang="de-DE" sz="1800" dirty="0">
              <a:latin typeface="Times New Roman"/>
              <a:ea typeface="Times New Roman"/>
            </a:endParaRPr>
          </a:p>
          <a:p>
            <a:pPr marL="371475" lvl="1" indent="-171450">
              <a:buNone/>
            </a:pPr>
            <a:endParaRPr lang="de-DE" sz="1800" dirty="0"/>
          </a:p>
          <a:p>
            <a:pPr lvl="1">
              <a:buNone/>
            </a:pPr>
            <a:endParaRPr lang="de-DE" sz="18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119</a:t>
            </a:fld>
            <a:endParaRPr lang="en-US"/>
          </a:p>
        </p:txBody>
      </p:sp>
    </p:spTree>
    <p:extLst>
      <p:ext uri="{BB962C8B-B14F-4D97-AF65-F5344CB8AC3E}">
        <p14:creationId xmlns:p14="http://schemas.microsoft.com/office/powerpoint/2010/main" val="3846871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July 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001" dirty="0"/>
          </a:p>
        </p:txBody>
      </p:sp>
    </p:spTree>
    <p:extLst>
      <p:ext uri="{BB962C8B-B14F-4D97-AF65-F5344CB8AC3E}">
        <p14:creationId xmlns:p14="http://schemas.microsoft.com/office/powerpoint/2010/main" val="299443402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120</a:t>
            </a:fld>
            <a:endParaRPr lang="en-US"/>
          </a:p>
        </p:txBody>
      </p:sp>
      <p:sp>
        <p:nvSpPr>
          <p:cNvPr id="4098" name="Rectangle 2"/>
          <p:cNvSpPr>
            <a:spLocks noGrp="1" noChangeArrowheads="1"/>
          </p:cNvSpPr>
          <p:nvPr>
            <p:ph type="title"/>
          </p:nvPr>
        </p:nvSpPr>
        <p:spPr>
          <a:ln/>
        </p:spPr>
        <p:txBody>
          <a:bodyPr/>
          <a:lstStyle/>
          <a:p>
            <a:r>
              <a:rPr lang="de-DE" sz="3200" dirty="0"/>
              <a:t>WG Motion on </a:t>
            </a:r>
            <a:r>
              <a:rPr lang="de-DE" sz="3200" dirty="0" err="1"/>
              <a:t>Creating</a:t>
            </a:r>
            <a:r>
              <a:rPr lang="de-DE" sz="3200" dirty="0"/>
              <a:t> a Study Group on 300 GHz </a:t>
            </a:r>
            <a:r>
              <a:rPr lang="de-DE" sz="3200" dirty="0" err="1"/>
              <a:t>Frequency</a:t>
            </a:r>
            <a:r>
              <a:rPr lang="de-DE" sz="3200" dirty="0"/>
              <a:t> Extension </a:t>
            </a:r>
          </a:p>
        </p:txBody>
      </p:sp>
      <p:sp>
        <p:nvSpPr>
          <p:cNvPr id="4099" name="Rectangle 3"/>
          <p:cNvSpPr>
            <a:spLocks noGrp="1" noChangeArrowheads="1"/>
          </p:cNvSpPr>
          <p:nvPr>
            <p:ph type="body" idx="1"/>
          </p:nvPr>
        </p:nvSpPr>
        <p:spPr>
          <a:ln/>
        </p:spPr>
        <p:txBody>
          <a:bodyPr/>
          <a:lstStyle/>
          <a:p>
            <a:r>
              <a:rPr lang="en-US" sz="2000" dirty="0"/>
              <a:t>Motion: </a:t>
            </a:r>
            <a:r>
              <a:rPr lang="en-US" sz="2000" i="1" dirty="0"/>
              <a:t>The 802.15 Working Group seeks approval from the 802 EC to form a study group in 802.15 to develop the PAR and CSD documents for “SG15.3ma: revision of IEEE </a:t>
            </a:r>
            <a:r>
              <a:rPr lang="en-US" sz="2000" i="1" dirty="0" err="1"/>
              <a:t>Std</a:t>
            </a:r>
            <a:r>
              <a:rPr lang="en-US" sz="2000" i="1" dirty="0"/>
              <a:t> 802.15.3” and additionally authorize the 802.15 WG Chair to make any necessary changes to these docs required to support the submission.</a:t>
            </a:r>
            <a:endParaRPr lang="de-DE" sz="2000" dirty="0"/>
          </a:p>
          <a:p>
            <a:pPr marL="0" indent="0">
              <a:buNone/>
            </a:pP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Kürner</a:t>
            </a:r>
          </a:p>
          <a:p>
            <a:r>
              <a:rPr lang="de-DE" sz="2000" dirty="0" err="1"/>
              <a:t>Seonded</a:t>
            </a:r>
            <a:r>
              <a:rPr lang="de-DE" sz="2000" dirty="0"/>
              <a:t> </a:t>
            </a:r>
            <a:r>
              <a:rPr lang="de-DE" sz="2000" dirty="0" err="1"/>
              <a:t>by</a:t>
            </a:r>
            <a:r>
              <a:rPr lang="de-DE" sz="2000" dirty="0"/>
              <a:t>: </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Yes</a:t>
            </a:r>
            <a:r>
              <a:rPr lang="de-DE" sz="2000" dirty="0">
                <a:solidFill>
                  <a:schemeClr val="tx1"/>
                </a:solidFill>
                <a:latin typeface="+mn-lt"/>
                <a:ea typeface="+mn-ea"/>
                <a:cs typeface="+mn-cs"/>
              </a:rPr>
              <a:t>  / </a:t>
            </a:r>
            <a:r>
              <a:rPr lang="de-DE" sz="2000" dirty="0" err="1">
                <a:solidFill>
                  <a:schemeClr val="tx1"/>
                </a:solidFill>
                <a:latin typeface="+mn-lt"/>
                <a:ea typeface="+mn-ea"/>
                <a:cs typeface="+mn-cs"/>
              </a:rPr>
              <a:t>abstain</a:t>
            </a:r>
            <a:r>
              <a:rPr lang="de-DE" sz="2000" dirty="0">
                <a:solidFill>
                  <a:schemeClr val="tx1"/>
                </a:solidFill>
                <a:latin typeface="+mn-lt"/>
                <a:ea typeface="+mn-ea"/>
                <a:cs typeface="+mn-cs"/>
              </a:rPr>
              <a:t> / </a:t>
            </a:r>
            <a:r>
              <a:rPr lang="de-DE" sz="2000" dirty="0" err="1">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302058428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64" name="CustomShape 2"/>
          <p:cNvSpPr/>
          <p:nvPr/>
        </p:nvSpPr>
        <p:spPr>
          <a:xfrm>
            <a:off x="438120" y="60228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Agenda for July</a:t>
            </a:r>
            <a:endParaRPr lang="fi-FI" sz="4400" b="0" strike="noStrike" spc="-1">
              <a:latin typeface="Arial"/>
            </a:endParaRPr>
          </a:p>
        </p:txBody>
      </p:sp>
      <p:sp>
        <p:nvSpPr>
          <p:cNvPr id="165"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sp>
      <p:sp>
        <p:nvSpPr>
          <p:cNvPr id="166" name="CustomShape 4"/>
          <p:cNvSpPr/>
          <p:nvPr/>
        </p:nvSpPr>
        <p:spPr>
          <a:xfrm>
            <a:off x="457200" y="1604520"/>
            <a:ext cx="8221680" cy="39697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Discuss whats going on in the IETF, and what will be happening in the IETF 111 July 24 – 30, 2021. </a:t>
            </a:r>
            <a:endParaRPr lang="fi-FI" sz="3200" b="0" strike="noStrike" spc="-1">
              <a:latin typeface="Arial"/>
            </a:endParaRPr>
          </a:p>
        </p:txBody>
      </p:sp>
    </p:spTree>
    <p:extLst>
      <p:ext uri="{BB962C8B-B14F-4D97-AF65-F5344CB8AC3E}">
        <p14:creationId xmlns:p14="http://schemas.microsoft.com/office/powerpoint/2010/main" val="311806385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68" name="CustomShape 2"/>
          <p:cNvSpPr/>
          <p:nvPr/>
        </p:nvSpPr>
        <p:spPr>
          <a:xfrm>
            <a:off x="438120" y="60228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IETF 111</a:t>
            </a:r>
            <a:endParaRPr lang="fi-FI" sz="4400" b="0" strike="noStrike" spc="-1">
              <a:latin typeface="Arial"/>
            </a:endParaRPr>
          </a:p>
        </p:txBody>
      </p:sp>
      <p:sp>
        <p:nvSpPr>
          <p:cNvPr id="169"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sp>
      <p:sp>
        <p:nvSpPr>
          <p:cNvPr id="170" name="CustomShape 4"/>
          <p:cNvSpPr/>
          <p:nvPr/>
        </p:nvSpPr>
        <p:spPr>
          <a:xfrm>
            <a:off x="457200" y="1604520"/>
            <a:ext cx="8221680" cy="39697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9500" lnSpcReduction="20000"/>
          </a:bodyPr>
          <a:lstStyle/>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IETF 111 will be held as virtual meeting between Monday 26</a:t>
            </a:r>
            <a:r>
              <a:rPr lang="fi-FI" sz="3200" b="0" strike="noStrike" spc="-1" baseline="101000">
                <a:solidFill>
                  <a:srgbClr val="000000"/>
                </a:solidFill>
                <a:latin typeface="Arial"/>
                <a:ea typeface="DejaVu Sans"/>
              </a:rPr>
              <a:t>th</a:t>
            </a:r>
            <a:r>
              <a:rPr lang="fi-FI" sz="3200" b="0" strike="noStrike" spc="-1">
                <a:solidFill>
                  <a:srgbClr val="000000"/>
                </a:solidFill>
                <a:latin typeface="Arial"/>
                <a:ea typeface="DejaVu Sans"/>
              </a:rPr>
              <a:t> of July and Friday 30</a:t>
            </a:r>
            <a:r>
              <a:rPr lang="fi-FI" sz="3200" b="0" strike="noStrike" spc="-1" baseline="101000">
                <a:solidFill>
                  <a:srgbClr val="000000"/>
                </a:solidFill>
                <a:latin typeface="Arial"/>
                <a:ea typeface="DejaVu Sans"/>
              </a:rPr>
              <a:t>th</a:t>
            </a:r>
            <a:r>
              <a:rPr lang="fi-FI" sz="3200" b="0" strike="noStrike" spc="-1">
                <a:solidFill>
                  <a:srgbClr val="000000"/>
                </a:solidFill>
                <a:latin typeface="Arial"/>
                <a:ea typeface="DejaVu Sans"/>
              </a:rPr>
              <a:t> of July.</a:t>
            </a:r>
            <a:endParaRPr lang="fi-FI" sz="3200" b="0" strike="noStrike" spc="-1">
              <a:latin typeface="Arial"/>
            </a:endParaRPr>
          </a:p>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Timezone to be used in the virtual IETF meeting will be PDT (UTC +7) and sessions will be held between 12:00-18:00 PDT (UTC +7), or 19:00-01:00 UTC.</a:t>
            </a:r>
            <a:endParaRPr lang="fi-FI" sz="3200" b="0" strike="noStrike" spc="-1">
              <a:latin typeface="Arial"/>
            </a:endParaRPr>
          </a:p>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Meeting agenda can be found from </a:t>
            </a:r>
            <a:r>
              <a:rPr lang="fi-FI" sz="3200" b="0" u="sng" strike="noStrike" spc="-1">
                <a:solidFill>
                  <a:srgbClr val="0000FF"/>
                </a:solidFill>
                <a:uFillTx/>
                <a:latin typeface="Arial"/>
                <a:ea typeface="DejaVu Sans"/>
                <a:hlinkClick r:id="rId2"/>
              </a:rPr>
              <a:t>https://datatracker.ietf.org/meeting/agenda/</a:t>
            </a:r>
            <a:r>
              <a:rPr lang="fi-FI" sz="3200" b="0" strike="noStrike" spc="-1">
                <a:solidFill>
                  <a:srgbClr val="000000"/>
                </a:solidFill>
                <a:latin typeface="Arial"/>
                <a:ea typeface="DejaVu Sans"/>
              </a:rPr>
              <a:t>.</a:t>
            </a:r>
            <a:endParaRPr lang="fi-FI" sz="3200" b="0" strike="noStrike" spc="-1">
              <a:latin typeface="Arial"/>
            </a:endParaRPr>
          </a:p>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Registration is now open, and full rate is 330 USD.</a:t>
            </a:r>
            <a:endParaRPr lang="fi-FI" sz="3200" b="0" strike="noStrike" spc="-1">
              <a:latin typeface="Arial"/>
            </a:endParaRPr>
          </a:p>
        </p:txBody>
      </p:sp>
    </p:spTree>
    <p:extLst>
      <p:ext uri="{BB962C8B-B14F-4D97-AF65-F5344CB8AC3E}">
        <p14:creationId xmlns:p14="http://schemas.microsoft.com/office/powerpoint/2010/main" val="141297014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72" name="CustomShape 2"/>
          <p:cNvSpPr/>
          <p:nvPr/>
        </p:nvSpPr>
        <p:spPr>
          <a:xfrm>
            <a:off x="438120" y="60228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IETF 112</a:t>
            </a:r>
            <a:endParaRPr lang="fi-FI" sz="4400" b="0" strike="noStrike" spc="-1">
              <a:latin typeface="Arial"/>
            </a:endParaRPr>
          </a:p>
        </p:txBody>
      </p:sp>
      <p:sp>
        <p:nvSpPr>
          <p:cNvPr id="173"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sp>
      <p:sp>
        <p:nvSpPr>
          <p:cNvPr id="174" name="CustomShape 4"/>
          <p:cNvSpPr/>
          <p:nvPr/>
        </p:nvSpPr>
        <p:spPr>
          <a:xfrm>
            <a:off x="457200" y="1604520"/>
            <a:ext cx="8221680" cy="39697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0000" lnSpcReduction="10000"/>
          </a:bodyPr>
          <a:lstStyle/>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IETF 112 will be held either as a virtual meeting or face to face meeting in Madrid between Monday 6</a:t>
            </a:r>
            <a:r>
              <a:rPr lang="fi-FI" sz="3200" b="0" strike="noStrike" spc="-1" baseline="101000">
                <a:solidFill>
                  <a:srgbClr val="000000"/>
                </a:solidFill>
                <a:latin typeface="Arial"/>
                <a:ea typeface="DejaVu Sans"/>
              </a:rPr>
              <a:t>th</a:t>
            </a:r>
            <a:r>
              <a:rPr lang="fi-FI" sz="3200" b="0" strike="noStrike" spc="-1">
                <a:solidFill>
                  <a:srgbClr val="000000"/>
                </a:solidFill>
                <a:latin typeface="Arial"/>
                <a:ea typeface="DejaVu Sans"/>
              </a:rPr>
              <a:t> of November and Friday 12</a:t>
            </a:r>
            <a:r>
              <a:rPr lang="fi-FI" sz="3200" b="0" strike="noStrike" spc="-1" baseline="101000">
                <a:solidFill>
                  <a:srgbClr val="000000"/>
                </a:solidFill>
                <a:latin typeface="Arial"/>
                <a:ea typeface="DejaVu Sans"/>
              </a:rPr>
              <a:t>th</a:t>
            </a:r>
            <a:r>
              <a:rPr lang="fi-FI" sz="3200" b="0" strike="noStrike" spc="-1">
                <a:solidFill>
                  <a:srgbClr val="000000"/>
                </a:solidFill>
                <a:latin typeface="Arial"/>
                <a:ea typeface="DejaVu Sans"/>
              </a:rPr>
              <a:t> of November.</a:t>
            </a:r>
            <a:endParaRPr lang="fi-FI" sz="3200" b="0" strike="noStrike" spc="-1">
              <a:latin typeface="Arial"/>
            </a:endParaRPr>
          </a:p>
          <a:p>
            <a:pPr marL="432000" indent="-3164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As IETF can also held hybrid meeting, i.e., where some (or even most) of the attendees are joining virtually and only same attendees are present physically they might be able to start doing hybrid meetings earlier.</a:t>
            </a:r>
            <a:endParaRPr lang="fi-FI" sz="3200" b="0" strike="noStrike" spc="-1">
              <a:latin typeface="Arial"/>
            </a:endParaRPr>
          </a:p>
        </p:txBody>
      </p:sp>
    </p:spTree>
    <p:extLst>
      <p:ext uri="{BB962C8B-B14F-4D97-AF65-F5344CB8AC3E}">
        <p14:creationId xmlns:p14="http://schemas.microsoft.com/office/powerpoint/2010/main" val="31757635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76" name="CustomShape 2"/>
          <p:cNvSpPr/>
          <p:nvPr/>
        </p:nvSpPr>
        <p:spPr>
          <a:xfrm>
            <a:off x="438120" y="60228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Working groups to cover</a:t>
            </a:r>
            <a:endParaRPr lang="fi-FI" sz="4400" b="0" strike="noStrike" spc="-1">
              <a:latin typeface="Arial"/>
            </a:endParaRPr>
          </a:p>
        </p:txBody>
      </p:sp>
      <p:sp>
        <p:nvSpPr>
          <p:cNvPr id="177"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715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6tisch - IPv6 over the TSCH mode of IEEE 802.15.4e</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Raw - Reliable and Available Wireless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6lo - IPv6 over Networks of Resource-constrained Nodes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Roll - Routing Over Low power and Lossy networks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Suit - Software Updates for Internet of Things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Lpwan - IPv6 over Low Power Wide-Area Networks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Lake - Lightweight Authenticated Key Exchange</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Anima – Autonomic Networking Integrated Model and Approach</a:t>
            </a:r>
            <a:endParaRPr lang="fi-FI" sz="3200" b="0" strike="noStrike" spc="-1">
              <a:latin typeface="Arial"/>
            </a:endParaRPr>
          </a:p>
        </p:txBody>
      </p:sp>
    </p:spTree>
    <p:extLst>
      <p:ext uri="{BB962C8B-B14F-4D97-AF65-F5344CB8AC3E}">
        <p14:creationId xmlns:p14="http://schemas.microsoft.com/office/powerpoint/2010/main" val="40141286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79" name="CustomShape 2"/>
          <p:cNvSpPr/>
          <p:nvPr/>
        </p:nvSpPr>
        <p:spPr>
          <a:xfrm>
            <a:off x="438120" y="538560"/>
            <a:ext cx="8223120" cy="1157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6tisch -</a:t>
            </a:r>
            <a:r>
              <a:rPr lang="fi-FI" sz="3200" b="0" strike="noStrike" spc="-1">
                <a:solidFill>
                  <a:srgbClr val="000000"/>
                </a:solidFill>
                <a:latin typeface="Arial"/>
                <a:ea typeface="DejaVu Sans"/>
              </a:rPr>
              <a:t>IPv6 over the TSCH mode of IEEE 802.15.4e</a:t>
            </a:r>
            <a:endParaRPr lang="fi-FI" sz="3200" b="0" strike="noStrike" spc="-1">
              <a:latin typeface="Arial"/>
            </a:endParaRPr>
          </a:p>
        </p:txBody>
      </p:sp>
      <p:sp>
        <p:nvSpPr>
          <p:cNvPr id="180" name="CustomShape 3"/>
          <p:cNvSpPr/>
          <p:nvPr/>
        </p:nvSpPr>
        <p:spPr>
          <a:xfrm>
            <a:off x="450000" y="183708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750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Does not plan to meet in IETF 111</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All documents are now out as RFC.</a:t>
            </a:r>
            <a:endParaRPr lang="fi-FI" sz="3200" b="0" strike="noStrike" spc="-1">
              <a:latin typeface="Arial"/>
            </a:endParaRPr>
          </a:p>
          <a:p>
            <a:pPr marL="648000" lvl="2" indent="-21492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draft-ietf-6tisch-architecture</a:t>
            </a:r>
            <a:r>
              <a:rPr lang="fi-FI" sz="3200" b="0" strike="noStrike" spc="-1">
                <a:solidFill>
                  <a:srgbClr val="000000"/>
                </a:solidFill>
                <a:latin typeface="Arial"/>
                <a:ea typeface="DejaVu Sans"/>
              </a:rPr>
              <a:t> published as RFC9030</a:t>
            </a:r>
            <a:endParaRPr lang="fi-FI" sz="3200" b="0" strike="noStrike" spc="-1">
              <a:latin typeface="Arial"/>
            </a:endParaRPr>
          </a:p>
          <a:p>
            <a:pPr marL="648000" lvl="2" indent="-21492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3"/>
              </a:rPr>
              <a:t>draft-ietf-6tisch-enrollment-enhanced-beacon</a:t>
            </a:r>
            <a:r>
              <a:rPr lang="fi-FI" sz="3200" b="0" strike="noStrike" spc="-1">
                <a:solidFill>
                  <a:srgbClr val="0000FF"/>
                </a:solidFill>
                <a:latin typeface="Arial"/>
                <a:ea typeface="DejaVu Sans"/>
              </a:rPr>
              <a:t> </a:t>
            </a:r>
            <a:r>
              <a:rPr lang="fi-FI" sz="3200" b="0" strike="noStrike" spc="-1">
                <a:solidFill>
                  <a:srgbClr val="000000"/>
                </a:solidFill>
                <a:latin typeface="Arial"/>
                <a:ea typeface="DejaVu Sans"/>
              </a:rPr>
              <a:t>published as RFC9032</a:t>
            </a:r>
            <a:endParaRPr lang="fi-FI" sz="3200" b="0" strike="noStrike" spc="-1">
              <a:latin typeface="Arial"/>
            </a:endParaRPr>
          </a:p>
          <a:p>
            <a:pPr marL="648000" lvl="2" indent="-21492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4"/>
              </a:rPr>
              <a:t>draft-ietf-6tisch-minimal-security</a:t>
            </a:r>
            <a:r>
              <a:rPr lang="fi-FI" sz="3200" b="0" strike="noStrike" spc="-1">
                <a:solidFill>
                  <a:srgbClr val="000000"/>
                </a:solidFill>
                <a:latin typeface="Arial"/>
                <a:ea typeface="DejaVu Sans"/>
              </a:rPr>
              <a:t> published as RFC9031</a:t>
            </a:r>
            <a:endParaRPr lang="fi-FI" sz="3200" b="0" strike="noStrike" spc="-1">
              <a:latin typeface="Arial"/>
            </a:endParaRPr>
          </a:p>
          <a:p>
            <a:pPr marL="648000" lvl="2" indent="-21492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5"/>
              </a:rPr>
              <a:t>draft-ietf-6tisch-msf</a:t>
            </a:r>
            <a:r>
              <a:rPr lang="fi-FI" sz="3200" b="0" strike="noStrike" spc="-1">
                <a:solidFill>
                  <a:srgbClr val="000000"/>
                </a:solidFill>
                <a:latin typeface="Arial"/>
                <a:ea typeface="DejaVu Sans"/>
              </a:rPr>
              <a:t> published as RFC9033</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The working group will most likely be closed soon.</a:t>
            </a:r>
            <a:endParaRPr lang="fi-FI" sz="3200" b="0" strike="noStrike" spc="-1">
              <a:latin typeface="Arial"/>
            </a:endParaRPr>
          </a:p>
        </p:txBody>
      </p:sp>
    </p:spTree>
    <p:extLst>
      <p:ext uri="{BB962C8B-B14F-4D97-AF65-F5344CB8AC3E}">
        <p14:creationId xmlns:p14="http://schemas.microsoft.com/office/powerpoint/2010/main" val="56716261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82" name="CustomShape 2"/>
          <p:cNvSpPr/>
          <p:nvPr/>
        </p:nvSpPr>
        <p:spPr>
          <a:xfrm>
            <a:off x="438120" y="60156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Raw - </a:t>
            </a:r>
            <a:r>
              <a:rPr lang="fi-FI" sz="3200" b="0" strike="noStrike" spc="-1">
                <a:solidFill>
                  <a:srgbClr val="000000"/>
                </a:solidFill>
                <a:latin typeface="Arial"/>
                <a:ea typeface="DejaVu Sans"/>
              </a:rPr>
              <a:t>Reliable and Available Wireless</a:t>
            </a:r>
            <a:endParaRPr lang="fi-FI" sz="3200" b="0" strike="noStrike" spc="-1">
              <a:latin typeface="Arial"/>
            </a:endParaRPr>
          </a:p>
        </p:txBody>
      </p:sp>
      <p:sp>
        <p:nvSpPr>
          <p:cNvPr id="183"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325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no agenda yet.</a:t>
            </a:r>
            <a:endParaRPr lang="fi-FI" sz="3200" b="0" strike="noStrike" spc="-1">
              <a:latin typeface="Arial"/>
            </a:endParaRPr>
          </a:p>
          <a:p>
            <a:pPr marL="432000" lvl="1"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L-Band Digital Aeronautical Communications System (publication requested)</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Air-to-Ground and Air-to-Air plane communications</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draft-ietf-raw-ldacs</a:t>
            </a:r>
            <a:endParaRPr lang="fi-FI" sz="3200" b="0" strike="noStrike" spc="-1">
              <a:latin typeface="Arial"/>
            </a:endParaRPr>
          </a:p>
          <a:p>
            <a:pPr marL="432000" lvl="1"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Raw Technologies (new versions)</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Wi-Fi 6, IEEE Std 802.15.4 TSCH, 3GPP 5G, LDACS</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3"/>
              </a:rPr>
              <a:t>draft-ietf-raw-technologies</a:t>
            </a:r>
            <a:r>
              <a:rPr lang="fi-FI" sz="3200" b="0" strike="noStrike" spc="-1">
                <a:solidFill>
                  <a:srgbClr val="000000"/>
                </a:solidFill>
                <a:latin typeface="Arial"/>
                <a:ea typeface="DejaVu Sans"/>
              </a:rPr>
              <a:t>, </a:t>
            </a:r>
            <a:r>
              <a:rPr lang="fi-FI" sz="3200" b="0" u="sng" strike="noStrike" spc="-1">
                <a:solidFill>
                  <a:srgbClr val="0000FF"/>
                </a:solidFill>
                <a:uFillTx/>
                <a:latin typeface="Arial"/>
                <a:ea typeface="DejaVu Sans"/>
                <a:hlinkClick r:id="rId4"/>
              </a:rPr>
              <a:t>draft-pthubert-raw-architecture</a:t>
            </a:r>
            <a:endParaRPr lang="fi-FI" sz="3200" b="0" strike="noStrike" spc="-1">
              <a:latin typeface="Arial"/>
            </a:endParaRPr>
          </a:p>
          <a:p>
            <a:pPr marL="432000" lvl="1" indent="-2134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Use Cases (new version)</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5"/>
              </a:rPr>
              <a:t>draft-ietf-raw-use-cases</a:t>
            </a:r>
            <a:endParaRPr lang="fi-FI" sz="3200" b="0" strike="noStrike" spc="-1">
              <a:latin typeface="Arial"/>
            </a:endParaRPr>
          </a:p>
          <a:p>
            <a:pPr marL="648000" lvl="2" indent="-2152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Operations, Adminstration and Maintenance features for RAW (new version)</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lang="fi-FI" sz="3200" b="0" strike="noStrike" spc="-1">
              <a:latin typeface="Arial"/>
            </a:endParaRPr>
          </a:p>
          <a:p>
            <a:pPr marL="864000" lvl="3" indent="-21456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6"/>
              </a:rPr>
              <a:t>draft-ietf-raw-oam-support</a:t>
            </a:r>
            <a:endParaRPr lang="fi-FI" sz="3200" b="0" strike="noStrike" spc="-1">
              <a:latin typeface="Arial"/>
            </a:endParaRPr>
          </a:p>
        </p:txBody>
      </p:sp>
    </p:spTree>
    <p:extLst>
      <p:ext uri="{BB962C8B-B14F-4D97-AF65-F5344CB8AC3E}">
        <p14:creationId xmlns:p14="http://schemas.microsoft.com/office/powerpoint/2010/main" val="16324286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85" name="CustomShape 2"/>
          <p:cNvSpPr/>
          <p:nvPr/>
        </p:nvSpPr>
        <p:spPr>
          <a:xfrm>
            <a:off x="438120" y="557280"/>
            <a:ext cx="8223120" cy="97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6lo - IPv6 over Networks of Resource-constrained Nodes</a:t>
            </a:r>
            <a:endParaRPr lang="fi-FI" sz="3200" b="0" strike="noStrike" spc="-1">
              <a:latin typeface="Arial"/>
            </a:endParaRPr>
          </a:p>
        </p:txBody>
      </p:sp>
      <p:sp>
        <p:nvSpPr>
          <p:cNvPr id="186"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no agenda yet.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Most of stuff submitted for publication.</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Still working on the Applicability and Use Cases draft</a:t>
            </a:r>
            <a:endParaRPr lang="fi-FI" sz="3200" b="0" strike="noStrike" spc="-1">
              <a:latin typeface="Arial"/>
            </a:endParaRPr>
          </a:p>
        </p:txBody>
      </p:sp>
    </p:spTree>
    <p:extLst>
      <p:ext uri="{BB962C8B-B14F-4D97-AF65-F5344CB8AC3E}">
        <p14:creationId xmlns:p14="http://schemas.microsoft.com/office/powerpoint/2010/main" val="73396757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88" name="CustomShape 2"/>
          <p:cNvSpPr/>
          <p:nvPr/>
        </p:nvSpPr>
        <p:spPr>
          <a:xfrm>
            <a:off x="438120" y="557280"/>
            <a:ext cx="8223120" cy="97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Roll - Routing Over Low power and Lossy networks</a:t>
            </a:r>
            <a:endParaRPr lang="fi-FI" sz="3200" b="0" strike="noStrike" spc="-1">
              <a:latin typeface="Arial"/>
            </a:endParaRPr>
          </a:p>
        </p:txBody>
      </p:sp>
      <p:sp>
        <p:nvSpPr>
          <p:cNvPr id="189"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no agenda yet.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Published the documents 6tisch was waiting.</a:t>
            </a:r>
            <a:endParaRPr lang="fi-FI" sz="3200" b="0" strike="noStrike" spc="-1">
              <a:latin typeface="Arial"/>
            </a:endParaRPr>
          </a:p>
        </p:txBody>
      </p:sp>
    </p:spTree>
    <p:extLst>
      <p:ext uri="{BB962C8B-B14F-4D97-AF65-F5344CB8AC3E}">
        <p14:creationId xmlns:p14="http://schemas.microsoft.com/office/powerpoint/2010/main" val="310131133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91" name="CustomShape 2"/>
          <p:cNvSpPr/>
          <p:nvPr/>
        </p:nvSpPr>
        <p:spPr>
          <a:xfrm>
            <a:off x="438120" y="693000"/>
            <a:ext cx="8223120" cy="486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Suit - Software Updates for Internet of Things</a:t>
            </a:r>
            <a:endParaRPr lang="fi-FI" sz="3200" b="0" strike="noStrike" spc="-1">
              <a:latin typeface="Arial"/>
            </a:endParaRPr>
          </a:p>
        </p:txBody>
      </p:sp>
      <p:sp>
        <p:nvSpPr>
          <p:cNvPr id="192"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no agenda yet.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Information model is now in RFC editor queue.</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Working on manifest.</a:t>
            </a:r>
            <a:endParaRPr lang="fi-FI" sz="3200" b="0" strike="noStrike" spc="-1">
              <a:latin typeface="Arial"/>
            </a:endParaRPr>
          </a:p>
        </p:txBody>
      </p:sp>
    </p:spTree>
    <p:extLst>
      <p:ext uri="{BB962C8B-B14F-4D97-AF65-F5344CB8AC3E}">
        <p14:creationId xmlns:p14="http://schemas.microsoft.com/office/powerpoint/2010/main" val="359207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001" dirty="0"/>
          </a:p>
        </p:txBody>
      </p:sp>
    </p:spTree>
    <p:extLst>
      <p:ext uri="{BB962C8B-B14F-4D97-AF65-F5344CB8AC3E}">
        <p14:creationId xmlns:p14="http://schemas.microsoft.com/office/powerpoint/2010/main" val="195551087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94" name="CustomShape 2"/>
          <p:cNvSpPr/>
          <p:nvPr/>
        </p:nvSpPr>
        <p:spPr>
          <a:xfrm>
            <a:off x="438120" y="558000"/>
            <a:ext cx="8223120" cy="97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Lpwan - IPv6 over Low Power Wide-Area Networks</a:t>
            </a:r>
            <a:endParaRPr lang="fi-FI" sz="3200" b="0" strike="noStrike" spc="-1">
              <a:latin typeface="Arial"/>
            </a:endParaRPr>
          </a:p>
        </p:txBody>
      </p:sp>
      <p:sp>
        <p:nvSpPr>
          <p:cNvPr id="195"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Do not plan to meet in IETF 111.</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Do have lots of interim meetings.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Static Context Header Compression (SCHC) for CoAP was published as RFC8824.</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SCHC for NB-IoT and SigFox in progress.</a:t>
            </a:r>
            <a:endParaRPr lang="fi-FI" sz="3200" b="0" strike="noStrike" spc="-1">
              <a:latin typeface="Arial"/>
            </a:endParaRPr>
          </a:p>
        </p:txBody>
      </p:sp>
    </p:spTree>
    <p:extLst>
      <p:ext uri="{BB962C8B-B14F-4D97-AF65-F5344CB8AC3E}">
        <p14:creationId xmlns:p14="http://schemas.microsoft.com/office/powerpoint/2010/main" val="128308446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197" name="CustomShape 2"/>
          <p:cNvSpPr/>
          <p:nvPr/>
        </p:nvSpPr>
        <p:spPr>
          <a:xfrm>
            <a:off x="438120" y="558000"/>
            <a:ext cx="8223120" cy="97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Lake - Lightweight Authenticated Key Exchange</a:t>
            </a:r>
            <a:endParaRPr lang="fi-FI" sz="3200" b="0" strike="noStrike" spc="-1">
              <a:latin typeface="Arial"/>
            </a:endParaRPr>
          </a:p>
        </p:txBody>
      </p:sp>
      <p:sp>
        <p:nvSpPr>
          <p:cNvPr id="198"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8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no agenda yet.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They have some interim meetings.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Working on the Ephemeral Diffie-Hellman over COSE (EDHOC)</a:t>
            </a:r>
            <a:endParaRPr lang="fi-FI" sz="3200" b="0" strike="noStrike" spc="-1">
              <a:latin typeface="Arial"/>
            </a:endParaRPr>
          </a:p>
          <a:p>
            <a:pPr marL="648000" lvl="2" indent="-21456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draft-ietf-lake-edhoc</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EDHOC/OSCORE is something that is interesting for </a:t>
            </a:r>
            <a:r>
              <a:rPr lang="fi-FI" sz="3200" b="0" u="sng" strike="noStrike" spc="-1">
                <a:solidFill>
                  <a:srgbClr val="0000FF"/>
                </a:solidFill>
                <a:uFillTx/>
                <a:latin typeface="Arial"/>
                <a:ea typeface="DejaVu Sans"/>
                <a:hlinkClick r:id="rId3"/>
              </a:rPr>
              <a:t>draft-ietf-6tisch-minimal-security</a:t>
            </a:r>
            <a:r>
              <a:rPr lang="fi-FI" sz="3200" b="0" strike="noStrike" spc="-1">
                <a:solidFill>
                  <a:srgbClr val="000000"/>
                </a:solidFill>
                <a:latin typeface="Arial"/>
                <a:ea typeface="DejaVu Sans"/>
              </a:rPr>
              <a:t> </a:t>
            </a:r>
            <a:endParaRPr lang="fi-FI" sz="3200" b="0" strike="noStrike" spc="-1">
              <a:latin typeface="Arial"/>
            </a:endParaRPr>
          </a:p>
          <a:p>
            <a:pPr>
              <a:lnSpc>
                <a:spcPct val="100000"/>
              </a:lnSpc>
              <a:spcBef>
                <a:spcPts val="1417"/>
              </a:spcBef>
            </a:pPr>
            <a:endParaRPr lang="fi-FI" sz="3200" b="0" strike="noStrike" spc="-1">
              <a:latin typeface="Arial"/>
            </a:endParaRPr>
          </a:p>
        </p:txBody>
      </p:sp>
    </p:spTree>
    <p:extLst>
      <p:ext uri="{BB962C8B-B14F-4D97-AF65-F5344CB8AC3E}">
        <p14:creationId xmlns:p14="http://schemas.microsoft.com/office/powerpoint/2010/main" val="34286049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00" name="CustomShape 2"/>
          <p:cNvSpPr/>
          <p:nvPr/>
        </p:nvSpPr>
        <p:spPr>
          <a:xfrm>
            <a:off x="438120" y="558000"/>
            <a:ext cx="8223120" cy="97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Anima – Autonomic Networking Integrated Model and Approach </a:t>
            </a:r>
            <a:endParaRPr lang="fi-FI" sz="3200" b="0" strike="noStrike" spc="-1">
              <a:latin typeface="Arial"/>
            </a:endParaRPr>
          </a:p>
        </p:txBody>
      </p:sp>
      <p:sp>
        <p:nvSpPr>
          <p:cNvPr id="201"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735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 for two sessions, no agenda yet.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Basic core architecture drafts published as RFCs:</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draft-ietf-anima-grasp: RFC 8990</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draft-ietf-anima-grasp-api: RFC 8991</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draft-ietf-anima-prefix-management: RFC 8992</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draft-ietf-anima-reference-model: RFC 8993</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draft-ietf-anima-autonomic-control-plane: RFC 8994</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draft-ietf-anima-bootstrapping-keyinfra: RFC 8995</a:t>
            </a:r>
            <a:endParaRPr lang="fi-FI" sz="3200" b="0" strike="noStrike" spc="-1">
              <a:latin typeface="Arial"/>
            </a:endParaRPr>
          </a:p>
        </p:txBody>
      </p:sp>
    </p:spTree>
    <p:extLst>
      <p:ext uri="{BB962C8B-B14F-4D97-AF65-F5344CB8AC3E}">
        <p14:creationId xmlns:p14="http://schemas.microsoft.com/office/powerpoint/2010/main" val="383563316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03" name="CustomShape 2"/>
          <p:cNvSpPr/>
          <p:nvPr/>
        </p:nvSpPr>
        <p:spPr>
          <a:xfrm>
            <a:off x="438120" y="602280"/>
            <a:ext cx="822312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4400" b="0" strike="noStrike" spc="-1">
                <a:solidFill>
                  <a:srgbClr val="000000"/>
                </a:solidFill>
                <a:latin typeface="Arial"/>
                <a:ea typeface="DejaVu Sans"/>
              </a:rPr>
              <a:t>BoFs in IETF 111</a:t>
            </a:r>
            <a:endParaRPr lang="fi-FI" sz="4400" b="0" strike="noStrike" spc="-1">
              <a:latin typeface="Arial"/>
            </a:endParaRPr>
          </a:p>
        </p:txBody>
      </p:sp>
      <p:sp>
        <p:nvSpPr>
          <p:cNvPr id="204"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25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madinas – MAC address Device Identification for Network and Application Services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apn – Application-aware Networking</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danish – DANE AutheNtication for IoT Service Hardening</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sins – SCIM Industry Next Steps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ohttp – Oblivious HTTP</a:t>
            </a:r>
            <a:endParaRPr lang="fi-FI" sz="3200" b="0" strike="noStrike" spc="-1">
              <a:latin typeface="Arial"/>
            </a:endParaRPr>
          </a:p>
        </p:txBody>
      </p:sp>
    </p:spTree>
    <p:extLst>
      <p:ext uri="{BB962C8B-B14F-4D97-AF65-F5344CB8AC3E}">
        <p14:creationId xmlns:p14="http://schemas.microsoft.com/office/powerpoint/2010/main" val="6883004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06" name="CustomShape 2"/>
          <p:cNvSpPr/>
          <p:nvPr/>
        </p:nvSpPr>
        <p:spPr>
          <a:xfrm>
            <a:off x="416520" y="586800"/>
            <a:ext cx="8223120" cy="8528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2800" b="0" strike="noStrike" spc="-1">
                <a:solidFill>
                  <a:srgbClr val="000000"/>
                </a:solidFill>
                <a:latin typeface="Arial"/>
                <a:ea typeface="DejaVu Sans"/>
              </a:rPr>
              <a:t>madinas – MAC Address Device Identification for Network and Application Services</a:t>
            </a:r>
            <a:endParaRPr lang="fi-FI" sz="2800" b="0" strike="noStrike" spc="-1">
              <a:latin typeface="Arial"/>
            </a:endParaRPr>
          </a:p>
        </p:txBody>
      </p:sp>
      <p:sp>
        <p:nvSpPr>
          <p:cNvPr id="207"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75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Privacy addresses and their effect on protocols, and other types of stabile identifiers.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Proposed Charter:</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Charter email</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Framework document:</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3"/>
              </a:rPr>
              <a:t>draft-henry-madinas-framework</a:t>
            </a:r>
            <a:endParaRPr lang="fi-FI" sz="3200" b="0" strike="noStrike" spc="-1">
              <a:latin typeface="Arial"/>
            </a:endParaRPr>
          </a:p>
        </p:txBody>
      </p:sp>
    </p:spTree>
    <p:extLst>
      <p:ext uri="{BB962C8B-B14F-4D97-AF65-F5344CB8AC3E}">
        <p14:creationId xmlns:p14="http://schemas.microsoft.com/office/powerpoint/2010/main" val="94910366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09" name="CustomShape 2"/>
          <p:cNvSpPr/>
          <p:nvPr/>
        </p:nvSpPr>
        <p:spPr>
          <a:xfrm>
            <a:off x="416520" y="769320"/>
            <a:ext cx="8223120" cy="4878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3200" b="0" strike="noStrike" spc="-1">
                <a:solidFill>
                  <a:srgbClr val="000000"/>
                </a:solidFill>
                <a:latin typeface="Arial"/>
                <a:ea typeface="DejaVu Sans"/>
              </a:rPr>
              <a:t>apn – Application-aware Networking</a:t>
            </a:r>
            <a:endParaRPr lang="fi-FI" sz="3200" b="0" strike="noStrike" spc="-1">
              <a:latin typeface="Arial"/>
            </a:endParaRPr>
          </a:p>
        </p:txBody>
      </p:sp>
      <p:sp>
        <p:nvSpPr>
          <p:cNvPr id="210"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00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How application and network can be made aware of each other so they can provide required services.</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Poster:</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Poster link</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Framework document:</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3"/>
              </a:rPr>
              <a:t>draft-li-apn-framework</a:t>
            </a:r>
            <a:endParaRPr lang="fi-FI" sz="3200" b="0" strike="noStrike" spc="-1">
              <a:latin typeface="Arial"/>
            </a:endParaRPr>
          </a:p>
        </p:txBody>
      </p:sp>
    </p:spTree>
    <p:extLst>
      <p:ext uri="{BB962C8B-B14F-4D97-AF65-F5344CB8AC3E}">
        <p14:creationId xmlns:p14="http://schemas.microsoft.com/office/powerpoint/2010/main" val="371887527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12" name="CustomShape 2"/>
          <p:cNvSpPr/>
          <p:nvPr/>
        </p:nvSpPr>
        <p:spPr>
          <a:xfrm>
            <a:off x="416520" y="587160"/>
            <a:ext cx="8223120" cy="8524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2800" b="0" strike="noStrike" spc="-1">
                <a:solidFill>
                  <a:srgbClr val="000000"/>
                </a:solidFill>
                <a:latin typeface="Arial"/>
                <a:ea typeface="DejaVu Sans"/>
              </a:rPr>
              <a:t>danish – DANE AutheNtication for Iot Service Hardening</a:t>
            </a:r>
            <a:endParaRPr lang="fi-FI" sz="2800" b="0" strike="noStrike" spc="-1">
              <a:latin typeface="Arial"/>
            </a:endParaRPr>
          </a:p>
        </p:txBody>
      </p:sp>
      <p:sp>
        <p:nvSpPr>
          <p:cNvPr id="213"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How to do client authentication on IoT</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Proposed Charter:</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https://github.com/mcr/danish-bof/blob/main/charter.md</a:t>
            </a:r>
            <a:endParaRPr lang="fi-FI" sz="3200" b="0" strike="noStrike" spc="-1">
              <a:latin typeface="Arial"/>
            </a:endParaRPr>
          </a:p>
        </p:txBody>
      </p:sp>
    </p:spTree>
    <p:extLst>
      <p:ext uri="{BB962C8B-B14F-4D97-AF65-F5344CB8AC3E}">
        <p14:creationId xmlns:p14="http://schemas.microsoft.com/office/powerpoint/2010/main" val="280045886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15" name="CustomShape 2"/>
          <p:cNvSpPr/>
          <p:nvPr/>
        </p:nvSpPr>
        <p:spPr>
          <a:xfrm>
            <a:off x="416520" y="799920"/>
            <a:ext cx="8223120" cy="426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2800" b="0" strike="noStrike" spc="-1">
                <a:solidFill>
                  <a:srgbClr val="000000"/>
                </a:solidFill>
                <a:latin typeface="Arial"/>
                <a:ea typeface="DejaVu Sans"/>
              </a:rPr>
              <a:t>Sins – SCIM Industry Next Steps</a:t>
            </a:r>
            <a:endParaRPr lang="fi-FI" sz="2800" b="0" strike="noStrike" spc="-1">
              <a:latin typeface="Arial"/>
            </a:endParaRPr>
          </a:p>
        </p:txBody>
      </p:sp>
      <p:sp>
        <p:nvSpPr>
          <p:cNvPr id="216"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7000" lnSpcReduction="10000"/>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The System for Cross-domain Identity Management (SCIM) specification is an HTTP-based protocol that makes managing identities in multidomain scenarios easier to support via a standardized service.</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This is continuation work for that</a:t>
            </a:r>
            <a:endParaRPr lang="fi-FI" sz="3200" b="0" strike="noStrike" spc="-1">
              <a:latin typeface="Arial"/>
            </a:endParaRPr>
          </a:p>
        </p:txBody>
      </p:sp>
    </p:spTree>
    <p:extLst>
      <p:ext uri="{BB962C8B-B14F-4D97-AF65-F5344CB8AC3E}">
        <p14:creationId xmlns:p14="http://schemas.microsoft.com/office/powerpoint/2010/main" val="380030427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CustomShape 1"/>
          <p:cNvSpPr/>
          <p:nvPr/>
        </p:nvSpPr>
        <p:spPr>
          <a:xfrm>
            <a:off x="685800" y="685440"/>
            <a:ext cx="7764480" cy="1059120"/>
          </a:xfrm>
          <a:prstGeom prst="rect">
            <a:avLst/>
          </a:prstGeom>
          <a:noFill/>
          <a:ln>
            <a:noFill/>
          </a:ln>
        </p:spPr>
        <p:style>
          <a:lnRef idx="0">
            <a:scrgbClr r="0" g="0" b="0"/>
          </a:lnRef>
          <a:fillRef idx="0">
            <a:scrgbClr r="0" g="0" b="0"/>
          </a:fillRef>
          <a:effectRef idx="0">
            <a:scrgbClr r="0" g="0" b="0"/>
          </a:effectRef>
          <a:fontRef idx="minor"/>
        </p:style>
      </p:sp>
      <p:sp>
        <p:nvSpPr>
          <p:cNvPr id="218" name="CustomShape 2"/>
          <p:cNvSpPr/>
          <p:nvPr/>
        </p:nvSpPr>
        <p:spPr>
          <a:xfrm>
            <a:off x="416520" y="799920"/>
            <a:ext cx="8223120" cy="426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fi-FI" sz="2800" b="0" strike="noStrike" spc="-1">
                <a:solidFill>
                  <a:srgbClr val="000000"/>
                </a:solidFill>
                <a:latin typeface="Arial"/>
                <a:ea typeface="DejaVu Sans"/>
              </a:rPr>
              <a:t>ohttp – Oblivious HTTP</a:t>
            </a:r>
            <a:endParaRPr lang="fi-FI" sz="2800" b="0" strike="noStrike" spc="-1">
              <a:latin typeface="Arial"/>
            </a:endParaRPr>
          </a:p>
        </p:txBody>
      </p:sp>
      <p:sp>
        <p:nvSpPr>
          <p:cNvPr id="219" name="CustomShape 3"/>
          <p:cNvSpPr/>
          <p:nvPr/>
        </p:nvSpPr>
        <p:spPr>
          <a:xfrm>
            <a:off x="457200" y="1604520"/>
            <a:ext cx="8223120" cy="397116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Will be meeting in IETF 111</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Using http proxy to hide the client identity.</a:t>
            </a:r>
            <a:endParaRPr lang="fi-FI" sz="3200" b="0" strike="noStrike" spc="-1">
              <a:latin typeface="Arial"/>
            </a:endParaRPr>
          </a:p>
          <a:p>
            <a:pPr marL="432000" indent="-317880">
              <a:lnSpc>
                <a:spcPct val="100000"/>
              </a:lnSpc>
              <a:spcBef>
                <a:spcPts val="1417"/>
              </a:spcBef>
              <a:buClr>
                <a:srgbClr val="000000"/>
              </a:buClr>
              <a:buSzPct val="45000"/>
              <a:buFont typeface="Wingdings" charset="2"/>
              <a:buChar char=""/>
            </a:pPr>
            <a:r>
              <a:rPr lang="fi-FI" sz="3200" b="0" strike="noStrike" spc="-1">
                <a:solidFill>
                  <a:srgbClr val="000000"/>
                </a:solidFill>
                <a:latin typeface="Arial"/>
                <a:ea typeface="DejaVu Sans"/>
              </a:rPr>
              <a:t>Charter:</a:t>
            </a:r>
            <a:endParaRPr lang="fi-FI" sz="3200" b="0" strike="noStrike" spc="-1">
              <a:latin typeface="Arial"/>
            </a:endParaRPr>
          </a:p>
          <a:p>
            <a:pPr marL="648000" lvl="2" indent="-215640">
              <a:lnSpc>
                <a:spcPct val="100000"/>
              </a:lnSpc>
              <a:spcBef>
                <a:spcPts val="1417"/>
              </a:spcBef>
              <a:buClr>
                <a:srgbClr val="000000"/>
              </a:buClr>
              <a:buSzPct val="45000"/>
              <a:buFont typeface="Wingdings" charset="2"/>
              <a:buChar char=""/>
            </a:pPr>
            <a:r>
              <a:rPr lang="fi-FI" sz="3200" b="0" u="sng" strike="noStrike" spc="-1">
                <a:solidFill>
                  <a:srgbClr val="0000FF"/>
                </a:solidFill>
                <a:uFillTx/>
                <a:latin typeface="Arial"/>
                <a:ea typeface="DejaVu Sans"/>
                <a:hlinkClick r:id="rId2"/>
              </a:rPr>
              <a:t>https://datatracker.ietf.org/wg/ohttp/about/</a:t>
            </a:r>
            <a:endParaRPr lang="fi-FI" sz="3200" b="0" strike="noStrike" spc="-1">
              <a:latin typeface="Arial"/>
            </a:endParaRPr>
          </a:p>
        </p:txBody>
      </p:sp>
    </p:spTree>
    <p:extLst>
      <p:ext uri="{BB962C8B-B14F-4D97-AF65-F5344CB8AC3E}">
        <p14:creationId xmlns:p14="http://schemas.microsoft.com/office/powerpoint/2010/main" val="67735186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139</a:t>
            </a:fld>
            <a:endParaRPr lang="en-US"/>
          </a:p>
        </p:txBody>
      </p:sp>
      <p:sp>
        <p:nvSpPr>
          <p:cNvPr id="21509" name="Rectangle 2"/>
          <p:cNvSpPr>
            <a:spLocks noGrp="1" noChangeArrowheads="1"/>
          </p:cNvSpPr>
          <p:nvPr>
            <p:ph type="title" idx="4294967295"/>
          </p:nvPr>
        </p:nvSpPr>
        <p:spPr>
          <a:xfrm>
            <a:off x="509588"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(July 15, AM2 / July 20, AM2)</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Meeting preamble</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Operations Manual Review</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 for submission to EC for SA Ballot</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 for submission to </a:t>
            </a:r>
            <a:r>
              <a:rPr lang="en-US" sz="3200" dirty="0" err="1">
                <a:latin typeface="Calibri" panose="020F0502020204030204" pitchFamily="34" charset="0"/>
                <a:cs typeface="Calibri" panose="020F0502020204030204" pitchFamily="34" charset="0"/>
              </a:rPr>
              <a:t>Revcom</a:t>
            </a:r>
            <a:endParaRPr lang="en-US" sz="2400" dirty="0">
              <a:latin typeface="Calibri" panose="020F0502020204030204" pitchFamily="34" charset="0"/>
              <a:cs typeface="Calibri" panose="020F0502020204030204" pitchFamily="34" charset="0"/>
            </a:endParaRP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Any Other Business?</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Adjourn</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&lt;July 2021&gt;</a:t>
            </a:r>
            <a:endParaRPr lang="en-US" dirty="0"/>
          </a:p>
        </p:txBody>
      </p:sp>
    </p:spTree>
    <p:extLst>
      <p:ext uri="{BB962C8B-B14F-4D97-AF65-F5344CB8AC3E}">
        <p14:creationId xmlns:p14="http://schemas.microsoft.com/office/powerpoint/2010/main" val="4289538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US" altLang="ja-JP" dirty="0"/>
          </a:p>
        </p:txBody>
      </p:sp>
    </p:spTree>
    <p:extLst>
      <p:ext uri="{BB962C8B-B14F-4D97-AF65-F5344CB8AC3E}">
        <p14:creationId xmlns:p14="http://schemas.microsoft.com/office/powerpoint/2010/main" val="99810643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140</a:t>
            </a:fld>
            <a:endParaRPr lang="en-US"/>
          </a:p>
        </p:txBody>
      </p:sp>
      <p:sp>
        <p:nvSpPr>
          <p:cNvPr id="21509" name="Rectangle 2"/>
          <p:cNvSpPr>
            <a:spLocks noGrp="1" noChangeArrowheads="1"/>
          </p:cNvSpPr>
          <p:nvPr>
            <p:ph type="title" idx="4294967295"/>
          </p:nvPr>
        </p:nvSpPr>
        <p:spPr>
          <a:xfrm>
            <a:off x="609600" y="628519"/>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0" y="1447801"/>
            <a:ext cx="8589645" cy="4711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fontAlgn="b">
              <a:buClr>
                <a:srgbClr val="00B050"/>
              </a:buClr>
              <a:buFont typeface="Wingdings" panose="05000000000000000000" pitchFamily="2" charset="2"/>
              <a:buChar char="ü"/>
              <a:tabLst>
                <a:tab pos="5080000" algn="l"/>
              </a:tabLst>
            </a:pPr>
            <a:r>
              <a:rPr lang="en-US" sz="2800" dirty="0">
                <a:latin typeface="Calibri" panose="020F0502020204030204" pitchFamily="34" charset="0"/>
                <a:cs typeface="Calibri" panose="020F0502020204030204" pitchFamily="34" charset="0"/>
              </a:rPr>
              <a:t>Operations manual review (15-10-0235-27-0000)</a:t>
            </a:r>
          </a:p>
          <a:p>
            <a:pPr lvl="1" fontAlgn="b">
              <a:buClr>
                <a:srgbClr val="FF0000"/>
              </a:buClr>
              <a:tabLst>
                <a:tab pos="5080000" algn="l"/>
              </a:tabLst>
            </a:pPr>
            <a:endParaRPr lang="en-US" sz="2000" dirty="0">
              <a:latin typeface="Calibri" panose="020F0502020204030204" pitchFamily="34" charset="0"/>
              <a:cs typeface="Calibri" panose="020F0502020204030204" pitchFamily="34" charset="0"/>
            </a:endParaRPr>
          </a:p>
          <a:p>
            <a:pPr marL="914400" lvl="1" indent="-457200" fontAlgn="b">
              <a:buClr>
                <a:srgbClr val="00B050"/>
              </a:buClr>
              <a:buFont typeface="Wingdings" panose="05000000000000000000" pitchFamily="2" charset="2"/>
              <a:buChar char="ü"/>
              <a:tabLst>
                <a:tab pos="5080000" algn="l"/>
              </a:tabLst>
            </a:pPr>
            <a:r>
              <a:rPr lang="en-US" sz="2400" dirty="0">
                <a:latin typeface="Calibri" panose="020F0502020204030204" pitchFamily="34" charset="0"/>
                <a:cs typeface="Calibri" panose="020F0502020204030204" pitchFamily="34" charset="0"/>
              </a:rPr>
              <a:t>Add TG motions to initiate SA ballot </a:t>
            </a:r>
            <a:r>
              <a:rPr lang="en-US" sz="2400" dirty="0">
                <a:highlight>
                  <a:srgbClr val="00FF00"/>
                </a:highlight>
                <a:latin typeface="Calibri" panose="020F0502020204030204" pitchFamily="34" charset="0"/>
                <a:cs typeface="Calibri" panose="020F0502020204030204" pitchFamily="34" charset="0"/>
              </a:rPr>
              <a:t> </a:t>
            </a:r>
            <a:endParaRPr lang="en-US" sz="2400" dirty="0">
              <a:highlight>
                <a:srgbClr val="00FF00"/>
              </a:highlight>
              <a:latin typeface="Calibri" panose="020F0502020204030204" pitchFamily="34" charset="0"/>
              <a:cs typeface="Calibri" panose="020F0502020204030204" pitchFamily="34" charset="0"/>
              <a:sym typeface="Wingdings" panose="05000000000000000000" pitchFamily="2" charset="2"/>
            </a:endParaRPr>
          </a:p>
          <a:p>
            <a:pPr marL="914400" lvl="1" indent="-457200" fontAlgn="b">
              <a:buClr>
                <a:srgbClr val="00B050"/>
              </a:buClr>
              <a:buFont typeface="Wingdings" panose="05000000000000000000" pitchFamily="2" charset="2"/>
              <a:buChar char="ü"/>
              <a:tabLst>
                <a:tab pos="5080000" algn="l"/>
              </a:tabLst>
            </a:pPr>
            <a:r>
              <a:rPr lang="en-US" sz="2400" dirty="0">
                <a:latin typeface="Calibri" panose="020F0502020204030204" pitchFamily="34" charset="0"/>
                <a:cs typeface="Calibri" panose="020F0502020204030204" pitchFamily="34" charset="0"/>
              </a:rPr>
              <a:t>Add conditional inclusion of CA and CSD in motions </a:t>
            </a:r>
          </a:p>
          <a:p>
            <a:pPr lvl="1" fontAlgn="b">
              <a:buClr>
                <a:srgbClr val="00B050"/>
              </a:buClr>
              <a:tabLst>
                <a:tab pos="5080000" algn="l"/>
              </a:tabLst>
            </a:pPr>
            <a:endParaRPr lang="en-US" sz="2000" dirty="0">
              <a:highlight>
                <a:srgbClr val="00FF00"/>
              </a:highlight>
              <a:latin typeface="Calibri" panose="020F0502020204030204" pitchFamily="34" charset="0"/>
              <a:cs typeface="Calibri" panose="020F0502020204030204" pitchFamily="34" charset="0"/>
            </a:endParaRPr>
          </a:p>
          <a:p>
            <a:pPr marL="457200" indent="-457200" fontAlgn="b">
              <a:buClr>
                <a:srgbClr val="00B050"/>
              </a:buClr>
              <a:buFont typeface="Wingdings" panose="05000000000000000000" pitchFamily="2" charset="2"/>
              <a:buChar char="ü"/>
              <a:tabLst>
                <a:tab pos="5080000" algn="l"/>
              </a:tabLst>
            </a:pPr>
            <a:r>
              <a:rPr lang="en-US" sz="2800" dirty="0">
                <a:latin typeface="Calibri" panose="020F0502020204030204" pitchFamily="34" charset="0"/>
                <a:cs typeface="Calibri" panose="020F0502020204030204" pitchFamily="34" charset="0"/>
              </a:rPr>
              <a:t>Review Editors’ document 15-10-324-06 </a:t>
            </a:r>
            <a:endParaRPr lang="en-US" sz="2800" dirty="0">
              <a:highlight>
                <a:srgbClr val="00FF00"/>
              </a:highlight>
              <a:latin typeface="Calibri" panose="020F0502020204030204" pitchFamily="34" charset="0"/>
              <a:cs typeface="Calibri" panose="020F0502020204030204" pitchFamily="34" charset="0"/>
            </a:endParaRPr>
          </a:p>
          <a:p>
            <a:pPr marL="457200" indent="-457200" fontAlgn="b">
              <a:buClr>
                <a:srgbClr val="FF0000"/>
              </a:buClr>
              <a:buFont typeface="Arial" panose="020B0604020202020204" pitchFamily="34" charset="0"/>
              <a:buChar char="•"/>
              <a:tabLst>
                <a:tab pos="5080000" algn="l"/>
              </a:tabLst>
            </a:pPr>
            <a:endParaRPr lang="en-US" sz="2800" dirty="0">
              <a:latin typeface="Calibri" panose="020F0502020204030204" pitchFamily="34" charset="0"/>
              <a:cs typeface="Calibri" panose="020F0502020204030204" pitchFamily="34" charset="0"/>
            </a:endParaRPr>
          </a:p>
          <a:p>
            <a:pPr marL="457200" indent="-457200" fontAlgn="b">
              <a:buClr>
                <a:srgbClr val="FF0000"/>
              </a:buClr>
              <a:buFont typeface="Wingdings" panose="05000000000000000000" pitchFamily="2" charset="2"/>
              <a:buChar char="û"/>
              <a:tabLst>
                <a:tab pos="5080000" algn="l"/>
              </a:tabLst>
            </a:pPr>
            <a:r>
              <a:rPr lang="en-US" sz="2800" dirty="0">
                <a:latin typeface="Calibri" panose="020F0502020204030204" pitchFamily="34" charset="0"/>
                <a:cs typeface="Calibri" panose="020F0502020204030204" pitchFamily="34" charset="0"/>
              </a:rPr>
              <a:t>Review templates for SA ballot /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submissions</a:t>
            </a:r>
            <a:endParaRPr lang="en-US" sz="2800" dirty="0">
              <a:highlight>
                <a:srgbClr val="FF0000"/>
              </a:highlight>
              <a:latin typeface="Calibri" panose="020F0502020204030204" pitchFamily="34" charset="0"/>
              <a:cs typeface="Calibri" panose="020F0502020204030204" pitchFamily="34" charset="0"/>
            </a:endParaRPr>
          </a:p>
          <a:p>
            <a:pPr fontAlgn="b">
              <a:buClr>
                <a:srgbClr val="FF0000"/>
              </a:buClr>
              <a:tabLst>
                <a:tab pos="5080000" algn="l"/>
              </a:tabLst>
            </a:pPr>
            <a:r>
              <a:rPr lang="en-US" sz="2800" dirty="0">
                <a:latin typeface="Calibri" panose="020F0502020204030204" pitchFamily="34" charset="0"/>
                <a:cs typeface="Calibri" panose="020F0502020204030204" pitchFamily="34" charset="0"/>
              </a:rPr>
              <a:t> </a:t>
            </a:r>
          </a:p>
          <a:p>
            <a:pPr fontAlgn="b">
              <a:buClr>
                <a:srgbClr val="FF0000"/>
              </a:buClr>
              <a:tabLst>
                <a:tab pos="5080000" algn="l"/>
              </a:tabLst>
            </a:pPr>
            <a:endParaRPr lang="en-US" sz="32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&lt;July 2021&gt;</a:t>
            </a:r>
            <a:endParaRPr lang="en-US" dirty="0"/>
          </a:p>
        </p:txBody>
      </p:sp>
    </p:spTree>
    <p:extLst>
      <p:ext uri="{BB962C8B-B14F-4D97-AF65-F5344CB8AC3E}">
        <p14:creationId xmlns:p14="http://schemas.microsoft.com/office/powerpoint/2010/main" val="19517340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141</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September Interim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WG Review of Operations Manual (15-10-0235-28-0000)</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officers actions</a:t>
            </a:r>
          </a:p>
          <a:p>
            <a:pPr>
              <a:spcAft>
                <a:spcPts val="600"/>
              </a:spcAft>
            </a:pPr>
            <a:endParaRPr lang="en-US" sz="28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September Interim</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Approve updated Operations Manual (15-10-0235-28-0000)</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&lt;July 2021&gt;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601632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142</a:t>
            </a:fld>
            <a:endParaRPr lang="en-US"/>
          </a:p>
        </p:txBody>
      </p:sp>
      <p:sp>
        <p:nvSpPr>
          <p:cNvPr id="21509" name="Rectangle 2"/>
          <p:cNvSpPr>
            <a:spLocks noGrp="1" noChangeArrowheads="1"/>
          </p:cNvSpPr>
          <p:nvPr>
            <p:ph type="title" idx="4294967295"/>
          </p:nvPr>
        </p:nvSpPr>
        <p:spPr>
          <a:xfrm>
            <a:off x="723900" y="25146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Maintenance is </a:t>
            </a:r>
            <a:r>
              <a:rPr lang="en-US" b="1">
                <a:latin typeface="Calibri" panose="020F0502020204030204" pitchFamily="34" charset="0"/>
                <a:ea typeface="ＭＳ Ｐゴシック" charset="0"/>
                <a:cs typeface="Calibri" panose="020F0502020204030204" pitchFamily="34" charset="0"/>
              </a:rPr>
              <a:t>now adjourned</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a:spcAft>
                <a:spcPts val="600"/>
              </a:spcAft>
            </a:pPr>
            <a:endParaRPr lang="en-US" sz="2400" b="1" dirty="0"/>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683070B5-6A4C-4914-AE15-BB7E0C54E77D}"/>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&lt;July 2021&gt;</a:t>
            </a:r>
            <a:endParaRPr lang="en-US" dirty="0"/>
          </a:p>
        </p:txBody>
      </p:sp>
    </p:spTree>
    <p:extLst>
      <p:ext uri="{BB962C8B-B14F-4D97-AF65-F5344CB8AC3E}">
        <p14:creationId xmlns:p14="http://schemas.microsoft.com/office/powerpoint/2010/main" val="1604229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Continue on Session 1</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Continue on Session 2</a:t>
            </a:r>
            <a:endParaRPr lang="en-US" altLang="ja-JP" sz="110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US" altLang="ja-JP" dirty="0"/>
          </a:p>
        </p:txBody>
      </p:sp>
    </p:spTree>
    <p:extLst>
      <p:ext uri="{BB962C8B-B14F-4D97-AF65-F5344CB8AC3E}">
        <p14:creationId xmlns:p14="http://schemas.microsoft.com/office/powerpoint/2010/main" val="1322987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Review WG ballot results</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Two TG motions were moved.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SA ballot invitation sent and MEC review started.</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Planned September Interim(# of Sessions)</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posted(15-21-0382-00-04aa)</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001" dirty="0"/>
          </a:p>
        </p:txBody>
      </p:sp>
    </p:spTree>
    <p:extLst>
      <p:ext uri="{BB962C8B-B14F-4D97-AF65-F5344CB8AC3E}">
        <p14:creationId xmlns:p14="http://schemas.microsoft.com/office/powerpoint/2010/main" val="172237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WG ballot results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US" altLang="ja-JP" dirty="0"/>
          </a:p>
        </p:txBody>
      </p:sp>
    </p:spTree>
    <p:extLst>
      <p:ext uri="{BB962C8B-B14F-4D97-AF65-F5344CB8AC3E}">
        <p14:creationId xmlns:p14="http://schemas.microsoft.com/office/powerpoint/2010/main" val="2873920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conditional approval from the EC to submit P802.15.4aa_D8 (or current version)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335822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conditional approval from the EC to </a:t>
            </a:r>
            <a:r>
              <a:rPr lang="en-US" i="1"/>
              <a:t>submit P802.15.4aa_D8 (or current version) to </a:t>
            </a:r>
            <a:r>
              <a:rPr lang="en-US" i="1" dirty="0"/>
              <a:t>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111496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2021</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smtClean="0"/>
              <a:pPr>
                <a:defRPr/>
              </a:pPr>
              <a:t>2</a:t>
            </a:fld>
            <a:endParaRPr lang="en-US" sz="120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9" name="_s1029"/>
          <p:cNvCxnSpPr>
            <a:cxnSpLocks noChangeShapeType="1"/>
            <a:stCxn id="3104" idx="3"/>
            <a:endCxn id="3091" idx="2"/>
          </p:cNvCxnSpPr>
          <p:nvPr/>
        </p:nvCxnSpPr>
        <p:spPr bwMode="auto">
          <a:xfrm flipV="1">
            <a:off x="2538413" y="3297238"/>
            <a:ext cx="378619" cy="228548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a:stCxn id="3096" idx="1"/>
          </p:cNvCxnSpPr>
          <p:nvPr/>
        </p:nvCxnSpPr>
        <p:spPr bwMode="auto">
          <a:xfrm rot="10800000">
            <a:off x="2919852" y="4433890"/>
            <a:ext cx="326202" cy="17595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a:stCxn id="3095" idx="1"/>
          </p:cNvCxnSpPr>
          <p:nvPr/>
        </p:nvCxnSpPr>
        <p:spPr bwMode="auto">
          <a:xfrm rot="10800000">
            <a:off x="2916238" y="4506919"/>
            <a:ext cx="325054" cy="10758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flipH="1" flipV="1">
            <a:off x="2890840" y="4370388"/>
            <a:ext cx="360362" cy="2378"/>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a:stCxn id="3106" idx="3"/>
          </p:cNvCxnSpPr>
          <p:nvPr/>
        </p:nvCxnSpPr>
        <p:spPr bwMode="auto">
          <a:xfrm flipV="1">
            <a:off x="2532063" y="3378201"/>
            <a:ext cx="385762"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724401" y="721521"/>
            <a:ext cx="3810000"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Powell Wireless Consulting</a:t>
            </a:r>
          </a:p>
          <a:p>
            <a:pPr marL="114300"/>
            <a:r>
              <a:rPr lang="en-US" sz="1100" b="1" dirty="0"/>
              <a:t>802.15 Vice Chair:  Phil Beecher, Wi-SUN Alliance</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274220" y="1747046"/>
            <a:ext cx="2412205"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Powell Wireless Consulting</a:t>
            </a:r>
          </a:p>
        </p:txBody>
      </p:sp>
      <p:sp>
        <p:nvSpPr>
          <p:cNvPr id="3097" name="_s1047"/>
          <p:cNvSpPr>
            <a:spLocks noChangeArrowheads="1"/>
          </p:cNvSpPr>
          <p:nvPr/>
        </p:nvSpPr>
        <p:spPr bwMode="auto">
          <a:xfrm>
            <a:off x="3272635" y="2406650"/>
            <a:ext cx="2412204"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4220" y="405328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dirty="0"/>
              <a:t>Chair: Volker Jungnickel</a:t>
            </a:r>
          </a:p>
          <a:p>
            <a:pPr algn="ctr"/>
            <a:r>
              <a:rPr lang="en-US" sz="1000" dirty="0"/>
              <a:t>Fraunhofer Heinrich Hertz Institute</a:t>
            </a:r>
            <a:endParaRPr lang="en-US" sz="1000" b="1" dirty="0"/>
          </a:p>
        </p:txBody>
      </p:sp>
      <p:sp>
        <p:nvSpPr>
          <p:cNvPr id="3095" name="_s1051"/>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09551" y="5320784"/>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2416970"/>
            <a:ext cx="2449514" cy="402808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a:t>
            </a:r>
            <a:r>
              <a:rPr lang="en-US" sz="1000" dirty="0"/>
              <a:t>:</a:t>
            </a:r>
          </a:p>
          <a:p>
            <a:pPr>
              <a:spcAft>
                <a:spcPts val="0"/>
              </a:spcAft>
              <a:defRPr/>
            </a:pPr>
            <a:r>
              <a:rPr lang="en-US" sz="1000" b="1" dirty="0">
                <a:solidFill>
                  <a:srgbClr val="000000"/>
                </a:solidFill>
              </a:rPr>
              <a:t>SG15.3ma  (Revision)      </a:t>
            </a:r>
          </a:p>
          <a:p>
            <a:pPr>
              <a:spcAft>
                <a:spcPts val="0"/>
              </a:spcAft>
              <a:defRPr/>
            </a:pPr>
            <a:r>
              <a:rPr lang="en-US" sz="1000" b="1" dirty="0">
                <a:solidFill>
                  <a:srgbClr val="000000"/>
                </a:solidFill>
              </a:rPr>
              <a:t>    </a:t>
            </a:r>
            <a:r>
              <a:rPr lang="en-US" sz="1000" dirty="0">
                <a:solidFill>
                  <a:srgbClr val="000000"/>
                </a:solidFill>
              </a:rPr>
              <a:t>Chair Thomas Kürner, </a:t>
            </a:r>
          </a:p>
          <a:p>
            <a:pPr>
              <a:spcAft>
                <a:spcPts val="300"/>
              </a:spcAft>
              <a:defRPr/>
            </a:pPr>
            <a:r>
              <a:rPr lang="en-US" sz="1000" dirty="0">
                <a:solidFill>
                  <a:srgbClr val="000000"/>
                </a:solidFill>
              </a:rPr>
              <a:t>    </a:t>
            </a:r>
            <a:r>
              <a:rPr lang="de-DE" sz="1000" dirty="0"/>
              <a:t>Technische Universität Braunschweig</a:t>
            </a:r>
            <a:endParaRPr lang="en-US" sz="1000" b="1" dirty="0"/>
          </a:p>
          <a:p>
            <a:pPr marL="228600" indent="-219075">
              <a:spcAft>
                <a:spcPts val="0"/>
              </a:spcAft>
              <a:defRPr/>
            </a:pPr>
            <a:r>
              <a:rPr lang="en-US" sz="1000" b="1" dirty="0"/>
              <a:t>S15.4ab (UWB Next Generation)</a:t>
            </a:r>
          </a:p>
          <a:p>
            <a:pPr marL="228600" indent="-114300">
              <a:spcAft>
                <a:spcPts val="0"/>
              </a:spcAft>
              <a:defRPr/>
            </a:pPr>
            <a:r>
              <a:rPr lang="en-US" sz="1000" dirty="0">
                <a:cs typeface="Arial" charset="0"/>
              </a:rPr>
              <a:t>Chair: Ben Rolfe, </a:t>
            </a:r>
            <a:r>
              <a:rPr lang="en-US" sz="1000" dirty="0"/>
              <a:t>Blind Creek Associate</a:t>
            </a:r>
            <a:endParaRPr lang="en-US" sz="1000" b="1" dirty="0"/>
          </a:p>
          <a:p>
            <a:pPr marL="228600" indent="-219075">
              <a:spcAft>
                <a:spcPts val="0"/>
              </a:spcAft>
              <a:defRPr/>
            </a:pPr>
            <a:r>
              <a:rPr lang="en-US" sz="1000" b="1" dirty="0"/>
              <a:t>SG15.6a (Enhanced Dependability BAN)</a:t>
            </a:r>
          </a:p>
          <a:p>
            <a:pPr marL="228600" indent="-114300">
              <a:spcAft>
                <a:spcPts val="0"/>
              </a:spcAft>
              <a:defRPr/>
            </a:pPr>
            <a:r>
              <a:rPr lang="en-US" sz="1000" dirty="0"/>
              <a:t>Chair: Ryuji Kohno</a:t>
            </a:r>
          </a:p>
          <a:p>
            <a:pPr marL="228600" indent="-219075">
              <a:spcAft>
                <a:spcPts val="0"/>
              </a:spcAft>
              <a:defRPr/>
            </a:pPr>
            <a:r>
              <a:rPr lang="en-US" sz="1000" b="1" dirty="0"/>
              <a:t>SG15.14 (UWB New Standard)</a:t>
            </a:r>
          </a:p>
          <a:p>
            <a:pPr marL="228600" indent="-114300">
              <a:spcAft>
                <a:spcPts val="0"/>
              </a:spcAft>
              <a:defRPr/>
            </a:pPr>
            <a:r>
              <a:rPr lang="en-US" sz="1000" dirty="0"/>
              <a:t>Chair: Clint Powell, </a:t>
            </a:r>
            <a:br>
              <a:rPr lang="en-US" sz="1000" dirty="0"/>
            </a:br>
            <a:r>
              <a:rPr lang="en-US" sz="1000" dirty="0"/>
              <a:t>Powell Wireless Consulting</a:t>
            </a:r>
          </a:p>
          <a:p>
            <a:pPr marL="228600" indent="-219075">
              <a:spcAft>
                <a:spcPts val="0"/>
              </a:spcAft>
              <a:defRPr/>
            </a:pPr>
            <a:r>
              <a:rPr lang="en-US" sz="1000" b="1" dirty="0">
                <a:solidFill>
                  <a:srgbClr val="000000"/>
                </a:solidFill>
              </a:rPr>
              <a:t>SG15.15 (NB New Standard)</a:t>
            </a:r>
          </a:p>
          <a:p>
            <a:pPr marL="228600" indent="-114300">
              <a:spcAft>
                <a:spcPts val="0"/>
              </a:spcAft>
              <a:defRPr/>
            </a:pPr>
            <a:r>
              <a:rPr lang="en-US" sz="1000" dirty="0">
                <a:solidFill>
                  <a:srgbClr val="000000"/>
                </a:solidFill>
              </a:rPr>
              <a:t>Chair: Phil Beecher, Wi-SUN Alliance</a:t>
            </a:r>
          </a:p>
          <a:p>
            <a:pPr>
              <a:spcAft>
                <a:spcPts val="300"/>
              </a:spcAft>
              <a:defRPr/>
            </a:pPr>
            <a:r>
              <a:rPr lang="en-US" sz="1000" b="1" u="sng" dirty="0">
                <a:solidFill>
                  <a:srgbClr val="000000"/>
                </a:solidFill>
              </a:rPr>
              <a:t>INTEREST GROUPS</a:t>
            </a:r>
            <a:endParaRPr lang="en-US" sz="1000" b="1" u="sng" dirty="0"/>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 name="Rectangle 1029"/>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dirty="0"/>
              <a:t>Chair: Tim Godfrey, EPRI</a:t>
            </a:r>
          </a:p>
        </p:txBody>
      </p:sp>
      <p:sp>
        <p:nvSpPr>
          <p:cNvPr id="3102" name="_s1051"/>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TG4aa JRE</a:t>
            </a:r>
          </a:p>
          <a:p>
            <a:pPr algn="ctr"/>
            <a:r>
              <a:rPr lang="en-US" sz="1000" b="1" dirty="0"/>
              <a:t>Chair: </a:t>
            </a:r>
            <a:r>
              <a:rPr lang="en-US" sz="1000" dirty="0"/>
              <a:t>Takashi  Kuramochi, Lapis Semi</a:t>
            </a:r>
          </a:p>
          <a:p>
            <a:pPr algn="ctr"/>
            <a:endParaRPr lang="en-US" sz="1000" b="1" dirty="0"/>
          </a:p>
        </p:txBody>
      </p:sp>
      <p:sp>
        <p:nvSpPr>
          <p:cNvPr id="4" name="Rectangle 2"/>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a:t>
            </a:r>
            <a:r>
              <a:rPr lang="en-US" sz="1000" dirty="0"/>
              <a:t>TBD</a:t>
            </a:r>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03200" y="5941816"/>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TG7a </a:t>
            </a:r>
            <a:r>
              <a:rPr lang="en-US" sz="1000" b="1" dirty="0">
                <a:latin typeface="Arial" charset="0"/>
                <a:cs typeface="Arial" charset="0"/>
              </a:rPr>
              <a:t>Optical Camera Communication</a:t>
            </a:r>
          </a:p>
          <a:p>
            <a:pPr marL="228600" lvl="1">
              <a:defRPr/>
            </a:pPr>
            <a:r>
              <a:rPr lang="en-US" sz="1000" dirty="0"/>
              <a:t>Chair: Yeong Min Jang, Kookmin Uni</a:t>
            </a:r>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50904"/>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de-DE" sz="1000" dirty="0"/>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4684515"/>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49" name="_s1045">
            <a:extLst>
              <a:ext uri="{FF2B5EF4-FFF2-40B4-BE49-F238E27FC236}">
                <a16:creationId xmlns:a16="http://schemas.microsoft.com/office/drawing/2014/main" id="{C3BA115D-C3D7-0D48-89A8-2EC0B7C05D8C}"/>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19" name="Straight Connector 18">
            <a:extLst>
              <a:ext uri="{FF2B5EF4-FFF2-40B4-BE49-F238E27FC236}">
                <a16:creationId xmlns:a16="http://schemas.microsoft.com/office/drawing/2014/main" id="{44CF89E0-15B6-FB45-B796-99469959687E}"/>
              </a:ext>
            </a:extLst>
          </p:cNvPr>
          <p:cNvCxnSpPr>
            <a:stCxn id="3091" idx="3"/>
          </p:cNvCxnSpPr>
          <p:nvPr/>
        </p:nvCxnSpPr>
        <p:spPr bwMode="auto">
          <a:xfrm flipV="1">
            <a:off x="4081463" y="3124200"/>
            <a:ext cx="2347912" cy="1031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_s1041">
            <a:extLst>
              <a:ext uri="{FF2B5EF4-FFF2-40B4-BE49-F238E27FC236}">
                <a16:creationId xmlns:a16="http://schemas.microsoft.com/office/drawing/2014/main" id="{958EBADC-2001-8147-8D98-8868045A812D}"/>
              </a:ext>
            </a:extLst>
          </p:cNvPr>
          <p:cNvCxnSpPr>
            <a:cxnSpLocks noChangeShapeType="1"/>
            <a:stCxn id="49" idx="1"/>
            <a:endCxn id="3092" idx="3"/>
          </p:cNvCxnSpPr>
          <p:nvPr/>
        </p:nvCxnSpPr>
        <p:spPr bwMode="auto">
          <a:xfrm flipH="1">
            <a:off x="5686425" y="2004220"/>
            <a:ext cx="742950"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62" name="_s1041">
            <a:extLst>
              <a:ext uri="{FF2B5EF4-FFF2-40B4-BE49-F238E27FC236}">
                <a16:creationId xmlns:a16="http://schemas.microsoft.com/office/drawing/2014/main" id="{8F80BA73-71C1-F947-B87C-04DDFC4951B4}"/>
              </a:ext>
            </a:extLst>
          </p:cNvPr>
          <p:cNvCxnSpPr>
            <a:cxnSpLocks noChangeShapeType="1"/>
          </p:cNvCxnSpPr>
          <p:nvPr/>
        </p:nvCxnSpPr>
        <p:spPr bwMode="auto">
          <a:xfrm flipH="1">
            <a:off x="5698120" y="2631280"/>
            <a:ext cx="341524"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73A69F5B-504C-4041-B25F-154D93BA08D6}"/>
              </a:ext>
            </a:extLst>
          </p:cNvPr>
          <p:cNvSpPr/>
          <p:nvPr/>
        </p:nvSpPr>
        <p:spPr>
          <a:xfrm>
            <a:off x="276815" y="4121150"/>
            <a:ext cx="2255248" cy="430887"/>
          </a:xfrm>
          <a:prstGeom prst="rect">
            <a:avLst/>
          </a:prstGeom>
        </p:spPr>
        <p:txBody>
          <a:bodyPr wrap="square">
            <a:spAutoFit/>
          </a:bodyPr>
          <a:lstStyle/>
          <a:p>
            <a:pPr algn="ctr"/>
            <a:r>
              <a:rPr lang="en-US" sz="1100" b="1" dirty="0"/>
              <a:t>TG4 2020 Cor1</a:t>
            </a:r>
          </a:p>
          <a:p>
            <a:r>
              <a:rPr lang="en-US" sz="1100" b="1" dirty="0"/>
              <a:t>Chair</a:t>
            </a:r>
            <a:r>
              <a:rPr lang="en-US" sz="1100" dirty="0"/>
              <a:t>: Kunal Shah, Itron</a:t>
            </a:r>
          </a:p>
        </p:txBody>
      </p:sp>
      <p:sp>
        <p:nvSpPr>
          <p:cNvPr id="46" name="_s1051">
            <a:extLst>
              <a:ext uri="{FF2B5EF4-FFF2-40B4-BE49-F238E27FC236}">
                <a16:creationId xmlns:a16="http://schemas.microsoft.com/office/drawing/2014/main" id="{144CC50D-821D-164D-A4A5-BC37A3E82863}"/>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cxnSp>
        <p:nvCxnSpPr>
          <p:cNvPr id="47" name="_s1035">
            <a:extLst>
              <a:ext uri="{FF2B5EF4-FFF2-40B4-BE49-F238E27FC236}">
                <a16:creationId xmlns:a16="http://schemas.microsoft.com/office/drawing/2014/main" id="{6A75FFF1-2417-EC47-90BD-6D0448263CA4}"/>
              </a:ext>
            </a:extLst>
          </p:cNvPr>
          <p:cNvCxnSpPr>
            <a:cxnSpLocks noChangeShapeType="1"/>
            <a:stCxn id="46" idx="1"/>
          </p:cNvCxnSpPr>
          <p:nvPr/>
        </p:nvCxnSpPr>
        <p:spPr bwMode="auto">
          <a:xfrm rot="10800000">
            <a:off x="2921795" y="3892552"/>
            <a:ext cx="319880" cy="106104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986635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974643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645309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and resolve comments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US" altLang="ja-JP" dirty="0"/>
          </a:p>
        </p:txBody>
      </p:sp>
    </p:spTree>
    <p:extLst>
      <p:ext uri="{BB962C8B-B14F-4D97-AF65-F5344CB8AC3E}">
        <p14:creationId xmlns:p14="http://schemas.microsoft.com/office/powerpoint/2010/main" val="1919626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24</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&lt;July,2021&gt;</a:t>
            </a:r>
            <a:endParaRPr lang="en-001" dirty="0"/>
          </a:p>
        </p:txBody>
      </p:sp>
    </p:spTree>
    <p:extLst>
      <p:ext uri="{BB962C8B-B14F-4D97-AF65-F5344CB8AC3E}">
        <p14:creationId xmlns:p14="http://schemas.microsoft.com/office/powerpoint/2010/main" val="1747541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22, 2021</a:t>
            </a:r>
            <a:endParaRPr lang="ja-JP" altLang="ja-JP" dirty="0"/>
          </a:p>
        </p:txBody>
      </p:sp>
    </p:spTree>
    <p:extLst>
      <p:ext uri="{BB962C8B-B14F-4D97-AF65-F5344CB8AC3E}">
        <p14:creationId xmlns:p14="http://schemas.microsoft.com/office/powerpoint/2010/main" val="4247335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6 Slots (on Tues., Wed., Thu., Fri., Mon., and Tue.)</a:t>
            </a:r>
          </a:p>
          <a:p>
            <a:pPr algn="just"/>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for May Meeting Minutes (322-01)</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(1 full-proposal)</a:t>
            </a:r>
          </a:p>
          <a:p>
            <a:pPr lvl="2" algn="just"/>
            <a:r>
              <a:rPr lang="en-US" altLang="ja-JP" sz="2000" dirty="0">
                <a:latin typeface="Times New Roman" panose="02020603050405020304" pitchFamily="18" charset="0"/>
                <a:cs typeface="Times New Roman" panose="02020603050405020304" pitchFamily="18" charset="0"/>
              </a:rPr>
              <a:t>Rolling Shutter OFDM Scheme for Optical Camera Communication System (353-00)</a:t>
            </a:r>
          </a:p>
        </p:txBody>
      </p:sp>
    </p:spTree>
    <p:extLst>
      <p:ext uri="{BB962C8B-B14F-4D97-AF65-F5344CB8AC3E}">
        <p14:creationId xmlns:p14="http://schemas.microsoft.com/office/powerpoint/2010/main" val="3674709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(2 full-proposals):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Hybrid Waveform for High-speed </a:t>
            </a:r>
            <a:r>
              <a:rPr lang="en-US" altLang="ja-JP" sz="2400" dirty="0" err="1">
                <a:latin typeface="Times New Roman" panose="02020603050405020304" pitchFamily="18" charset="0"/>
                <a:cs typeface="Times New Roman" panose="02020603050405020304" pitchFamily="18" charset="0"/>
              </a:rPr>
              <a:t>RoI</a:t>
            </a:r>
            <a:r>
              <a:rPr lang="en-US" altLang="ja-JP" sz="2400" dirty="0">
                <a:latin typeface="Times New Roman" panose="02020603050405020304" pitchFamily="18" charset="0"/>
                <a:cs typeface="Times New Roman" panose="02020603050405020304" pitchFamily="18" charset="0"/>
              </a:rPr>
              <a:t> Signaling Optical Camera Communication (355-00)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MIMO C-OOK scheme in Optical Camera Communication System (354-01)</a:t>
            </a:r>
          </a:p>
        </p:txBody>
      </p:sp>
    </p:spTree>
    <p:extLst>
      <p:ext uri="{BB962C8B-B14F-4D97-AF65-F5344CB8AC3E}">
        <p14:creationId xmlns:p14="http://schemas.microsoft.com/office/powerpoint/2010/main" val="1392909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(2 full-proposals):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Design of a Power-domain Optical Non-orthogonal Multiple Access (PDO-NOMA) Mechanism with Ultra-massive-link Setup for the OCC System (358-00)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Optical Non-orthogonal Multiple Access (O-NOMA) Scheme for OCC System (359-00)</a:t>
            </a:r>
          </a:p>
          <a:p>
            <a:pPr marL="1085850" lvl="1" algn="jus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211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6674"/>
            <a:ext cx="868680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4</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(2 full-proposals):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Pothole Detection from the Rear LED Shapes of the Forwarding Vehicle using Optical Camera Communication (OCC) (360-00)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Bi-level Pulse Position Modulation (BPPM) for Single Camera-based Optical Vehicular Communication (352-00)</a:t>
            </a:r>
          </a:p>
        </p:txBody>
      </p:sp>
    </p:spTree>
    <p:extLst>
      <p:ext uri="{BB962C8B-B14F-4D97-AF65-F5344CB8AC3E}">
        <p14:creationId xmlns:p14="http://schemas.microsoft.com/office/powerpoint/2010/main" val="135120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73B0F-37FE-EE4B-A6FF-FF2CD1EC91A6}"/>
              </a:ext>
            </a:extLst>
          </p:cNvPr>
          <p:cNvSpPr>
            <a:spLocks noGrp="1"/>
          </p:cNvSpPr>
          <p:nvPr>
            <p:ph type="title"/>
          </p:nvPr>
        </p:nvSpPr>
        <p:spPr>
          <a:xfrm>
            <a:off x="685800" y="990600"/>
            <a:ext cx="7772400" cy="1219200"/>
          </a:xfrm>
        </p:spPr>
        <p:txBody>
          <a:bodyPr/>
          <a:lstStyle/>
          <a:p>
            <a:r>
              <a:rPr lang="en-US" dirty="0"/>
              <a:t>IEEE 802.15.4 2020 Cor1 Closing report</a:t>
            </a:r>
            <a:br>
              <a:rPr lang="en-US" dirty="0"/>
            </a:br>
            <a:r>
              <a:rPr lang="en-US" dirty="0"/>
              <a:t>March 17, 2020</a:t>
            </a:r>
          </a:p>
        </p:txBody>
      </p:sp>
      <p:sp>
        <p:nvSpPr>
          <p:cNvPr id="3" name="Date Placeholder 2">
            <a:extLst>
              <a:ext uri="{FF2B5EF4-FFF2-40B4-BE49-F238E27FC236}">
                <a16:creationId xmlns:a16="http://schemas.microsoft.com/office/drawing/2014/main" id="{80AD195D-B1B2-8D4A-831E-D7B260D8F2C2}"/>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426EE214-AA11-9940-B05E-3E5F50A5760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FC3FAB64-0248-0943-9804-BCF89B393FA6}"/>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3</a:t>
            </a:fld>
            <a:endParaRPr lang="en-US"/>
          </a:p>
        </p:txBody>
      </p:sp>
      <p:sp>
        <p:nvSpPr>
          <p:cNvPr id="6" name="Rectangle 5">
            <a:extLst>
              <a:ext uri="{FF2B5EF4-FFF2-40B4-BE49-F238E27FC236}">
                <a16:creationId xmlns:a16="http://schemas.microsoft.com/office/drawing/2014/main" id="{EFA48FD3-1394-A049-AA21-604424FECBBA}"/>
              </a:ext>
            </a:extLst>
          </p:cNvPr>
          <p:cNvSpPr/>
          <p:nvPr/>
        </p:nvSpPr>
        <p:spPr>
          <a:xfrm>
            <a:off x="912813" y="2971800"/>
            <a:ext cx="7924800" cy="1077218"/>
          </a:xfrm>
          <a:prstGeom prst="rect">
            <a:avLst/>
          </a:prstGeom>
        </p:spPr>
        <p:txBody>
          <a:bodyPr wrap="square">
            <a:spAutoFit/>
          </a:bodyPr>
          <a:lstStyle/>
          <a:p>
            <a:pPr algn="ctr"/>
            <a:r>
              <a:rPr lang="en-US" dirty="0"/>
              <a:t>Kunal Shah (Itron)</a:t>
            </a:r>
            <a:br>
              <a:rPr lang="en-US" dirty="0"/>
            </a:br>
            <a:r>
              <a:rPr lang="en-US" dirty="0"/>
              <a:t>IEEE 802.15.4 2020 Cor1 Chair</a:t>
            </a:r>
          </a:p>
        </p:txBody>
      </p:sp>
    </p:spTree>
    <p:extLst>
      <p:ext uri="{BB962C8B-B14F-4D97-AF65-F5344CB8AC3E}">
        <p14:creationId xmlns:p14="http://schemas.microsoft.com/office/powerpoint/2010/main" val="3276994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61060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5</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(2 full-proposals):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Performance Enhancement of Vehicular Communication using Neural Network (361-00)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Accurate Data Transmitting LED Detection Scheme Employing Support Vector Machine(SVM) Classifier (362-00)</a:t>
            </a:r>
          </a:p>
        </p:txBody>
      </p:sp>
    </p:spTree>
    <p:extLst>
      <p:ext uri="{BB962C8B-B14F-4D97-AF65-F5344CB8AC3E}">
        <p14:creationId xmlns:p14="http://schemas.microsoft.com/office/powerpoint/2010/main" val="2728536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371600"/>
            <a:ext cx="845820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6</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Call for Proposals and Agenda Approval (370-01)</a:t>
            </a:r>
          </a:p>
          <a:p>
            <a:pPr lvl="1" algn="just"/>
            <a:r>
              <a:rPr lang="en-US" altLang="ja-JP" sz="2400" dirty="0">
                <a:latin typeface="Times New Roman" panose="02020603050405020304" pitchFamily="18" charset="0"/>
                <a:cs typeface="Times New Roman" panose="02020603050405020304" pitchFamily="18" charset="0"/>
              </a:rPr>
              <a:t>Hear proposals (2 full-proposals):</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MIMO-OOK based </a:t>
            </a:r>
            <a:r>
              <a:rPr lang="en-US" altLang="ja-JP" sz="2400" dirty="0" err="1">
                <a:latin typeface="Times New Roman" panose="02020603050405020304" pitchFamily="18" charset="0"/>
                <a:cs typeface="Times New Roman" panose="02020603050405020304" pitchFamily="18" charset="0"/>
              </a:rPr>
              <a:t>RoI</a:t>
            </a:r>
            <a:r>
              <a:rPr lang="en-US" altLang="ja-JP" sz="2400" dirty="0">
                <a:latin typeface="Times New Roman" panose="02020603050405020304" pitchFamily="18" charset="0"/>
                <a:cs typeface="Times New Roman" panose="02020603050405020304" pitchFamily="18" charset="0"/>
              </a:rPr>
              <a:t> Signaling for Optical </a:t>
            </a:r>
            <a:r>
              <a:rPr lang="en-US" altLang="ja-JP" sz="2400" dirty="0" err="1">
                <a:latin typeface="Times New Roman" panose="02020603050405020304" pitchFamily="18" charset="0"/>
                <a:cs typeface="Times New Roman" panose="02020603050405020304" pitchFamily="18" charset="0"/>
              </a:rPr>
              <a:t>IoT</a:t>
            </a:r>
            <a:r>
              <a:rPr lang="en-US" altLang="ja-JP" sz="2400" dirty="0">
                <a:latin typeface="Times New Roman" panose="02020603050405020304" pitchFamily="18" charset="0"/>
                <a:cs typeface="Times New Roman" panose="02020603050405020304" pitchFamily="18" charset="0"/>
              </a:rPr>
              <a:t> System (357-00)</a:t>
            </a:r>
          </a:p>
          <a:p>
            <a:pPr marL="1085850"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Hybrid Rolling Shutter Signal for Optical Camera Communication (356-00)</a:t>
            </a:r>
          </a:p>
          <a:p>
            <a:pPr marL="1085850" lvl="1" algn="jus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510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28600" y="1417638"/>
            <a:ext cx="9056406" cy="4539208"/>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6</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Appointing Officer for IEEE 802.15.7a</a:t>
            </a:r>
          </a:p>
          <a:p>
            <a:pPr marL="142716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Chairman: </a:t>
            </a:r>
            <a:r>
              <a:rPr lang="en-US" altLang="ja-JP" sz="2400" dirty="0" err="1">
                <a:latin typeface="Times New Roman" panose="02020603050405020304" pitchFamily="18" charset="0"/>
                <a:cs typeface="Times New Roman" panose="02020603050405020304" pitchFamily="18" charset="0"/>
              </a:rPr>
              <a:t>Yeong</a:t>
            </a:r>
            <a:r>
              <a:rPr lang="en-US" altLang="ja-JP" sz="2400" dirty="0">
                <a:latin typeface="Times New Roman" panose="02020603050405020304" pitchFamily="18" charset="0"/>
                <a:cs typeface="Times New Roman" panose="02020603050405020304" pitchFamily="18" charset="0"/>
              </a:rPr>
              <a:t> Min Jang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a:t>
            </a:r>
          </a:p>
          <a:p>
            <a:pPr marL="142716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Vice Chairman: </a:t>
            </a:r>
            <a:r>
              <a:rPr lang="en-US" altLang="ja-JP" sz="2400" dirty="0" err="1">
                <a:latin typeface="Times New Roman" panose="02020603050405020304" pitchFamily="18" charset="0"/>
                <a:cs typeface="Times New Roman" panose="02020603050405020304" pitchFamily="18" charset="0"/>
              </a:rPr>
              <a:t>Sangsung</a:t>
            </a:r>
            <a:r>
              <a:rPr lang="en-US" altLang="ja-JP" sz="2400" dirty="0">
                <a:latin typeface="Times New Roman" panose="02020603050405020304" pitchFamily="18" charset="0"/>
                <a:cs typeface="Times New Roman" panose="02020603050405020304" pitchFamily="18" charset="0"/>
              </a:rPr>
              <a:t> Choi(</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a:t>
            </a:r>
            <a:r>
              <a:rPr lang="en-US" altLang="ja-JP" sz="2400" dirty="0" err="1">
                <a:latin typeface="Times New Roman" panose="02020603050405020304" pitchFamily="18" charset="0"/>
                <a:cs typeface="Times New Roman" panose="02020603050405020304" pitchFamily="18" charset="0"/>
              </a:rPr>
              <a:t>Sangkyu</a:t>
            </a:r>
            <a:r>
              <a:rPr lang="en-US" altLang="ja-JP" sz="2400" dirty="0">
                <a:latin typeface="Times New Roman" panose="02020603050405020304" pitchFamily="18" charset="0"/>
                <a:cs typeface="Times New Roman" panose="02020603050405020304" pitchFamily="18" charset="0"/>
              </a:rPr>
              <a:t> Lim(ETRI)</a:t>
            </a:r>
          </a:p>
          <a:p>
            <a:pPr marL="142716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Technical Editor: </a:t>
            </a:r>
            <a:r>
              <a:rPr lang="en-US" altLang="ja-JP" sz="2400" dirty="0" err="1">
                <a:latin typeface="Times New Roman" panose="02020603050405020304" pitchFamily="18" charset="0"/>
                <a:cs typeface="Times New Roman" panose="02020603050405020304" pitchFamily="18" charset="0"/>
              </a:rPr>
              <a:t>Vinayagam</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Mariappan</a:t>
            </a:r>
            <a:r>
              <a:rPr lang="en-US" altLang="ja-JP"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SMR Automotive Modules Korea)</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Huy</a:t>
            </a:r>
            <a:r>
              <a:rPr lang="en-US" altLang="ja-JP" sz="2400" dirty="0">
                <a:latin typeface="Times New Roman" panose="02020603050405020304" pitchFamily="18" charset="0"/>
                <a:cs typeface="Times New Roman" panose="02020603050405020304" pitchFamily="18" charset="0"/>
              </a:rPr>
              <a:t> Nguyen(</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a:t>
            </a:r>
          </a:p>
          <a:p>
            <a:pPr marL="1427163" lvl="1" algn="jus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a:p>
            <a:pPr marL="142716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Secretaries: </a:t>
            </a:r>
            <a:r>
              <a:rPr lang="en-US" altLang="ja-JP" sz="2400" dirty="0" err="1">
                <a:latin typeface="Times New Roman" panose="02020603050405020304" pitchFamily="18" charset="0"/>
                <a:cs typeface="Times New Roman" panose="02020603050405020304" pitchFamily="18" charset="0"/>
              </a:rPr>
              <a:t>Vinayagam</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Mariappan</a:t>
            </a:r>
            <a:r>
              <a:rPr lang="en-US" altLang="ja-JP" sz="2400" dirty="0">
                <a:latin typeface="Times New Roman" panose="02020603050405020304" pitchFamily="18" charset="0"/>
                <a:cs typeface="Times New Roman" panose="02020603050405020304" pitchFamily="18" charset="0"/>
              </a:rPr>
              <a:t> (</a:t>
            </a:r>
            <a:r>
              <a:rPr lang="en-US" altLang="ko-KR" sz="2400" dirty="0">
                <a:latin typeface="Times New Roman" panose="02020603050405020304" pitchFamily="18" charset="0"/>
                <a:cs typeface="Times New Roman" panose="02020603050405020304" pitchFamily="18" charset="0"/>
              </a:rPr>
              <a:t>SMR Automotive Modules Korea)</a:t>
            </a:r>
            <a:r>
              <a:rPr lang="en-US" altLang="ja-JP" sz="2400" dirty="0">
                <a:latin typeface="Times New Roman" panose="02020603050405020304" pitchFamily="18" charset="0"/>
                <a:cs typeface="Times New Roman" panose="02020603050405020304" pitchFamily="18" charset="0"/>
              </a:rPr>
              <a:t>, Md. Faisal Ahmed(</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a:t>
            </a:r>
          </a:p>
          <a:p>
            <a:pPr marL="1141413" lvl="1" indent="0" algn="just">
              <a:buNone/>
            </a:pP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Update Web Page   (https://www.ieee802.org/15/pub/TG7a.html)</a:t>
            </a:r>
          </a:p>
          <a:p>
            <a:pPr lvl="1" algn="just"/>
            <a:r>
              <a:rPr lang="en-US" altLang="ja-JP" sz="2400" dirty="0">
                <a:latin typeface="Times New Roman" panose="02020603050405020304" pitchFamily="18" charset="0"/>
                <a:cs typeface="Times New Roman" panose="02020603050405020304" pitchFamily="18" charset="0"/>
              </a:rPr>
              <a:t>Plan for September meeting</a:t>
            </a:r>
          </a:p>
          <a:p>
            <a:pPr lvl="1" algn="just"/>
            <a:endParaRPr lang="en-US" altLang="ja-JP" sz="2400" dirty="0">
              <a:latin typeface="Times New Roman" panose="02020603050405020304" pitchFamily="18" charset="0"/>
              <a:cs typeface="Times New Roman" panose="02020603050405020304" pitchFamily="18" charset="0"/>
            </a:endParaRPr>
          </a:p>
          <a:p>
            <a:pPr marL="1085850" lvl="1" algn="jus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825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6 slots (AM1 9:00am-11:00am)</a:t>
            </a:r>
          </a:p>
          <a:p>
            <a:pPr algn="just">
              <a:lnSpc>
                <a:spcPct val="80000"/>
              </a:lnSpc>
            </a:pPr>
            <a:r>
              <a:rPr lang="en-US" altLang="ko-KR" sz="2800" dirty="0"/>
              <a:t>Start proposal mergers</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r>
              <a:rPr lang="en-US" altLang="ko-KR" sz="2800" dirty="0"/>
              <a:t>Start preparation of revision baseline D0</a:t>
            </a: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532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62322" y="685800"/>
            <a:ext cx="8572500" cy="5765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u="sng" dirty="0">
                <a:solidFill>
                  <a:schemeClr val="tx2"/>
                </a:solidFill>
                <a:effectLst>
                  <a:outerShdw blurRad="38100" dist="38100" dir="2700000" algn="tl">
                    <a:srgbClr val="C0C0C0"/>
                  </a:outerShdw>
                </a:effectLst>
              </a:rPr>
              <a:t>Project: IEEE P802.15 Working Group for Wireless Specialty Networks (WSN)</a:t>
            </a:r>
            <a:endParaRPr lang="en-US" altLang="en-US" sz="2400" b="1" dirty="0">
              <a:solidFill>
                <a:schemeClr val="tx2"/>
              </a:solidFill>
            </a:endParaRPr>
          </a:p>
          <a:p>
            <a:r>
              <a:rPr lang="en-US" altLang="en-US" sz="2000" b="1" dirty="0">
                <a:solidFill>
                  <a:schemeClr val="tx2"/>
                </a:solidFill>
              </a:rPr>
              <a:t>Submission Title:</a:t>
            </a:r>
            <a:r>
              <a:rPr lang="en-US" altLang="en-US" sz="2000" dirty="0">
                <a:solidFill>
                  <a:schemeClr val="tx2"/>
                </a:solidFill>
              </a:rPr>
              <a:t> Licensed Narrowband Amendment TG16t </a:t>
            </a:r>
            <a:r>
              <a:rPr lang="en-US" sz="2000" dirty="0"/>
              <a:t>July 2021 Closing Report</a:t>
            </a:r>
            <a:br>
              <a:rPr lang="en-US" altLang="en-US" sz="2000" dirty="0">
                <a:solidFill>
                  <a:schemeClr val="tx2"/>
                </a:solidFill>
              </a:rPr>
            </a:br>
            <a:r>
              <a:rPr lang="en-US" altLang="en-US" sz="2000" dirty="0">
                <a:solidFill>
                  <a:schemeClr val="tx2"/>
                </a:solidFill>
              </a:rPr>
              <a:t>			</a:t>
            </a:r>
          </a:p>
          <a:p>
            <a:r>
              <a:rPr lang="en-US" altLang="en-US" sz="2000" b="1" dirty="0">
                <a:solidFill>
                  <a:schemeClr val="tx2"/>
                </a:solidFill>
              </a:rPr>
              <a:t>Date Submitted: </a:t>
            </a:r>
            <a:r>
              <a:rPr lang="en-US" altLang="en-US" sz="2000" dirty="0">
                <a:solidFill>
                  <a:schemeClr val="tx2"/>
                </a:solidFill>
              </a:rPr>
              <a:t>2021-07-20</a:t>
            </a:r>
          </a:p>
          <a:p>
            <a:endParaRPr lang="en-US" altLang="en-US" sz="2000" dirty="0">
              <a:solidFill>
                <a:schemeClr val="tx2"/>
              </a:solidFill>
            </a:endParaRPr>
          </a:p>
          <a:p>
            <a:r>
              <a:rPr lang="en-US" altLang="en-US" sz="2000" b="1" dirty="0">
                <a:solidFill>
                  <a:schemeClr val="tx2"/>
                </a:solidFill>
              </a:rPr>
              <a:t>Source:</a:t>
            </a:r>
            <a:r>
              <a:rPr lang="en-US" altLang="en-US" sz="2000" dirty="0">
                <a:solidFill>
                  <a:schemeClr val="tx2"/>
                </a:solidFill>
              </a:rPr>
              <a:t> Tim Godfrey, EPRI</a:t>
            </a:r>
          </a:p>
          <a:p>
            <a:pPr>
              <a:spcBef>
                <a:spcPts val="450"/>
              </a:spcBef>
              <a:spcAft>
                <a:spcPts val="450"/>
              </a:spcAft>
            </a:pPr>
            <a:r>
              <a:rPr lang="en-US" altLang="en-US" sz="2000" b="1" dirty="0">
                <a:solidFill>
                  <a:schemeClr val="tx2"/>
                </a:solidFill>
              </a:rPr>
              <a:t>Abstract:</a:t>
            </a:r>
            <a:r>
              <a:rPr lang="en-US" altLang="en-US" sz="2000" dirty="0">
                <a:solidFill>
                  <a:schemeClr val="tx2"/>
                </a:solidFill>
              </a:rPr>
              <a:t>	July 2021 Closing Report</a:t>
            </a:r>
          </a:p>
          <a:p>
            <a:pPr>
              <a:spcBef>
                <a:spcPts val="450"/>
              </a:spcBef>
              <a:spcAft>
                <a:spcPts val="450"/>
              </a:spcAft>
            </a:pPr>
            <a:r>
              <a:rPr lang="en-US" altLang="en-US" sz="2000" b="1" dirty="0">
                <a:solidFill>
                  <a:schemeClr val="tx2"/>
                </a:solidFill>
              </a:rPr>
              <a:t>Purpose:</a:t>
            </a:r>
            <a:r>
              <a:rPr lang="en-US" altLang="en-US" sz="2000" dirty="0">
                <a:solidFill>
                  <a:schemeClr val="tx2"/>
                </a:solidFill>
              </a:rPr>
              <a:t>	Chair’s presentation for task group meeting</a:t>
            </a:r>
          </a:p>
          <a:p>
            <a:r>
              <a:rPr lang="en-US" altLang="en-US" sz="2000" b="1" dirty="0">
                <a:solidFill>
                  <a:schemeClr val="tx2"/>
                </a:solidFill>
              </a:rPr>
              <a:t>Notice:</a:t>
            </a:r>
            <a:r>
              <a:rPr lang="en-US" altLang="en-US" sz="20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2000" b="1" dirty="0">
                <a:solidFill>
                  <a:schemeClr val="tx2"/>
                </a:solidFill>
              </a:rPr>
              <a:t>Release:</a:t>
            </a:r>
            <a:r>
              <a:rPr lang="en-US" altLang="en-US" sz="2000" dirty="0">
                <a:solidFill>
                  <a:schemeClr val="tx2"/>
                </a:solidFill>
              </a:rPr>
              <a:t>	The contributor acknowledges and accepts that this contribution becomes the property of IEEE and may be made publicly available by P802.15.</a:t>
            </a:r>
            <a:r>
              <a:rPr lang="en-US" altLang="en-US" sz="2400" dirty="0">
                <a:solidFill>
                  <a:schemeClr val="tx2"/>
                </a:solidFill>
              </a:rPr>
              <a:t>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a:xfrm>
            <a:off x="4571628" y="6475413"/>
            <a:ext cx="76944" cy="184666"/>
          </a:xfrm>
        </p:spPr>
        <p:txBody>
          <a:bodyPr/>
          <a:lstStyle/>
          <a:p>
            <a:fld id="{20092462-9859-4223-AEDC-0764803AB50E}" type="slidenum">
              <a:rPr lang="en-US" smtClean="0"/>
              <a:pPr/>
              <a:t>34</a:t>
            </a:fld>
            <a:endParaRPr lang="en-US" dirty="0"/>
          </a:p>
        </p:txBody>
      </p:sp>
    </p:spTree>
    <p:extLst>
      <p:ext uri="{BB962C8B-B14F-4D97-AF65-F5344CB8AC3E}">
        <p14:creationId xmlns:p14="http://schemas.microsoft.com/office/powerpoint/2010/main" val="498979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July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628650" y="2226469"/>
            <a:ext cx="4286250" cy="3263504"/>
          </a:xfrm>
        </p:spPr>
        <p:txBody>
          <a:bodyPr>
            <a:normAutofit fontScale="70000" lnSpcReduction="20000"/>
          </a:bodyPr>
          <a:lstStyle/>
          <a:p>
            <a:r>
              <a:rPr lang="en-US" dirty="0"/>
              <a:t>Introductions, Secretary, Review and Approve Agenda</a:t>
            </a:r>
          </a:p>
          <a:p>
            <a:r>
              <a:rPr lang="en-US" dirty="0"/>
              <a:t>Policy Review</a:t>
            </a:r>
          </a:p>
          <a:p>
            <a:r>
              <a:rPr lang="en-US" dirty="0"/>
              <a:t>Updates for use cases and SRD based on “goodput” values</a:t>
            </a:r>
          </a:p>
          <a:p>
            <a:r>
              <a:rPr lang="en-US" dirty="0"/>
              <a:t>Contributions and 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3028950" y="5624513"/>
            <a:ext cx="3086100" cy="184666"/>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35</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a:xfrm>
            <a:off x="685800" y="378281"/>
            <a:ext cx="1600200" cy="215444"/>
          </a:xfrm>
        </p:spPr>
        <p:txBody>
          <a:bodyPr/>
          <a:lstStyle/>
          <a:p>
            <a:r>
              <a:rPr lang="en-US" dirty="0"/>
              <a:t>July_2021</a:t>
            </a:r>
          </a:p>
        </p:txBody>
      </p:sp>
      <p:sp>
        <p:nvSpPr>
          <p:cNvPr id="7" name="Content Placeholder 5">
            <a:extLst>
              <a:ext uri="{FF2B5EF4-FFF2-40B4-BE49-F238E27FC236}">
                <a16:creationId xmlns:a16="http://schemas.microsoft.com/office/drawing/2014/main" id="{F4839353-B161-4EF1-8A39-8F94C215AAFB}"/>
              </a:ext>
            </a:extLst>
          </p:cNvPr>
          <p:cNvSpPr txBox="1">
            <a:spLocks/>
          </p:cNvSpPr>
          <p:nvPr/>
        </p:nvSpPr>
        <p:spPr>
          <a:xfrm>
            <a:off x="5372100" y="2226469"/>
            <a:ext cx="3680460" cy="297775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Meetings for July Plenary</a:t>
            </a:r>
          </a:p>
          <a:p>
            <a:pPr lvl="1"/>
            <a:r>
              <a:rPr lang="en-US" sz="1800" dirty="0"/>
              <a:t>Tuesday July 13</a:t>
            </a:r>
            <a:r>
              <a:rPr lang="en-US" sz="1800" baseline="30000" dirty="0"/>
              <a:t>th</a:t>
            </a:r>
            <a:r>
              <a:rPr lang="en-US" sz="1800" dirty="0"/>
              <a:t> (PM1 slot)</a:t>
            </a:r>
          </a:p>
          <a:p>
            <a:pPr lvl="1"/>
            <a:r>
              <a:rPr lang="en-US" sz="1800" dirty="0"/>
              <a:t>Tuesday July 20</a:t>
            </a:r>
            <a:r>
              <a:rPr lang="en-US" sz="1800" baseline="30000" dirty="0"/>
              <a:t>th</a:t>
            </a:r>
            <a:r>
              <a:rPr lang="en-US" sz="1800" dirty="0"/>
              <a:t> (PM1 slot)</a:t>
            </a:r>
          </a:p>
        </p:txBody>
      </p:sp>
    </p:spTree>
    <p:extLst>
      <p:ext uri="{BB962C8B-B14F-4D97-AF65-F5344CB8AC3E}">
        <p14:creationId xmlns:p14="http://schemas.microsoft.com/office/powerpoint/2010/main" val="425990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Nathan  Clanney</a:t>
            </a:r>
          </a:p>
          <a:p>
            <a:endParaRPr lang="en-US" dirty="0"/>
          </a:p>
          <a:p>
            <a:r>
              <a:rPr lang="en-US" dirty="0"/>
              <a:t>Agenda review and Approval</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3028950" y="5624513"/>
            <a:ext cx="3086100" cy="184666"/>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36</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a:xfrm>
            <a:off x="685800" y="378281"/>
            <a:ext cx="1600200" cy="215444"/>
          </a:xfrm>
        </p:spPr>
        <p:txBody>
          <a:bodyPr/>
          <a:lstStyle/>
          <a:p>
            <a:r>
              <a:rPr lang="en-US" dirty="0"/>
              <a:t>July_2021</a:t>
            </a:r>
          </a:p>
        </p:txBody>
      </p:sp>
    </p:spTree>
    <p:extLst>
      <p:ext uri="{BB962C8B-B14F-4D97-AF65-F5344CB8AC3E}">
        <p14:creationId xmlns:p14="http://schemas.microsoft.com/office/powerpoint/2010/main" val="1007353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Electronic Plenary</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37</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a:xfrm>
            <a:off x="685800" y="378281"/>
            <a:ext cx="1600200" cy="215444"/>
          </a:xfrm>
        </p:spPr>
        <p:txBody>
          <a:bodyPr/>
          <a:lstStyle/>
          <a:p>
            <a:r>
              <a:rPr lang="en-US" dirty="0"/>
              <a:t>July_2021</a:t>
            </a:r>
          </a:p>
        </p:txBody>
      </p:sp>
      <p:graphicFrame>
        <p:nvGraphicFramePr>
          <p:cNvPr id="3" name="Content Placeholder 2">
            <a:extLst>
              <a:ext uri="{FF2B5EF4-FFF2-40B4-BE49-F238E27FC236}">
                <a16:creationId xmlns:a16="http://schemas.microsoft.com/office/drawing/2014/main" id="{88252E1B-C941-4D24-A8A6-2E827D6BFDAE}"/>
              </a:ext>
            </a:extLst>
          </p:cNvPr>
          <p:cNvGraphicFramePr>
            <a:graphicFrameLocks noGrp="1"/>
          </p:cNvGraphicFramePr>
          <p:nvPr>
            <p:ph idx="1"/>
            <p:extLst>
              <p:ext uri="{D42A27DB-BD31-4B8C-83A1-F6EECF244321}">
                <p14:modId xmlns:p14="http://schemas.microsoft.com/office/powerpoint/2010/main" val="4059285679"/>
              </p:ext>
            </p:extLst>
          </p:nvPr>
        </p:nvGraphicFramePr>
        <p:xfrm>
          <a:off x="637248" y="2057400"/>
          <a:ext cx="7886700" cy="685800"/>
        </p:xfrm>
        <a:graphic>
          <a:graphicData uri="http://schemas.openxmlformats.org/drawingml/2006/table">
            <a:tbl>
              <a:tblPr/>
              <a:tblGrid>
                <a:gridCol w="1314450">
                  <a:extLst>
                    <a:ext uri="{9D8B030D-6E8A-4147-A177-3AD203B41FA5}">
                      <a16:colId xmlns:a16="http://schemas.microsoft.com/office/drawing/2014/main" val="3230798277"/>
                    </a:ext>
                  </a:extLst>
                </a:gridCol>
                <a:gridCol w="1314450">
                  <a:extLst>
                    <a:ext uri="{9D8B030D-6E8A-4147-A177-3AD203B41FA5}">
                      <a16:colId xmlns:a16="http://schemas.microsoft.com/office/drawing/2014/main" val="1136711943"/>
                    </a:ext>
                  </a:extLst>
                </a:gridCol>
                <a:gridCol w="1314450">
                  <a:extLst>
                    <a:ext uri="{9D8B030D-6E8A-4147-A177-3AD203B41FA5}">
                      <a16:colId xmlns:a16="http://schemas.microsoft.com/office/drawing/2014/main" val="1882883713"/>
                    </a:ext>
                  </a:extLst>
                </a:gridCol>
                <a:gridCol w="1314450">
                  <a:extLst>
                    <a:ext uri="{9D8B030D-6E8A-4147-A177-3AD203B41FA5}">
                      <a16:colId xmlns:a16="http://schemas.microsoft.com/office/drawing/2014/main" val="4272473774"/>
                    </a:ext>
                  </a:extLst>
                </a:gridCol>
                <a:gridCol w="1314450">
                  <a:extLst>
                    <a:ext uri="{9D8B030D-6E8A-4147-A177-3AD203B41FA5}">
                      <a16:colId xmlns:a16="http://schemas.microsoft.com/office/drawing/2014/main" val="3014055356"/>
                    </a:ext>
                  </a:extLst>
                </a:gridCol>
                <a:gridCol w="1314450">
                  <a:extLst>
                    <a:ext uri="{9D8B030D-6E8A-4147-A177-3AD203B41FA5}">
                      <a16:colId xmlns:a16="http://schemas.microsoft.com/office/drawing/2014/main" val="226434913"/>
                    </a:ext>
                  </a:extLst>
                </a:gridCol>
              </a:tblGrid>
              <a:tr h="891540">
                <a:tc>
                  <a:txBody>
                    <a:bodyPr/>
                    <a:lstStyle/>
                    <a:p>
                      <a:r>
                        <a:rPr lang="en-US" sz="1400"/>
                        <a:t>213</a:t>
                      </a:r>
                    </a:p>
                  </a:txBody>
                  <a:tcPr marL="68580" marR="68580" marT="34290" marB="34290" anchor="ctr">
                    <a:lnL>
                      <a:noFill/>
                    </a:lnL>
                    <a:lnR>
                      <a:noFill/>
                    </a:lnR>
                    <a:lnT>
                      <a:noFill/>
                    </a:lnT>
                    <a:lnB>
                      <a:noFill/>
                    </a:lnB>
                  </a:tcPr>
                </a:tc>
                <a:tc>
                  <a:txBody>
                    <a:bodyPr/>
                    <a:lstStyle/>
                    <a:p>
                      <a:r>
                        <a:rPr lang="en-US" sz="1400"/>
                        <a:t>10</a:t>
                      </a:r>
                    </a:p>
                  </a:txBody>
                  <a:tcPr marL="68580" marR="68580" marT="34290" marB="34290" anchor="ctr">
                    <a:lnL>
                      <a:noFill/>
                    </a:lnL>
                    <a:lnR>
                      <a:noFill/>
                    </a:lnR>
                    <a:lnT>
                      <a:noFill/>
                    </a:lnT>
                    <a:lnB>
                      <a:noFill/>
                    </a:lnB>
                  </a:tcPr>
                </a:tc>
                <a:tc>
                  <a:txBody>
                    <a:bodyPr/>
                    <a:lstStyle/>
                    <a:p>
                      <a:r>
                        <a:rPr lang="en-US" sz="1400"/>
                        <a:t>TG16t</a:t>
                      </a:r>
                    </a:p>
                  </a:txBody>
                  <a:tcPr marL="68580" marR="68580" marT="34290" marB="34290" anchor="ctr">
                    <a:lnL>
                      <a:noFill/>
                    </a:lnL>
                    <a:lnR>
                      <a:noFill/>
                    </a:lnR>
                    <a:lnT>
                      <a:noFill/>
                    </a:lnT>
                    <a:lnB>
                      <a:noFill/>
                    </a:lnB>
                  </a:tcPr>
                </a:tc>
                <a:tc>
                  <a:txBody>
                    <a:bodyPr/>
                    <a:lstStyle/>
                    <a:p>
                      <a:r>
                        <a:rPr lang="en-US" sz="1400"/>
                        <a:t>IEEE 802.16t Use Cases</a:t>
                      </a:r>
                    </a:p>
                  </a:txBody>
                  <a:tcPr marL="68580" marR="68580" marT="34290" marB="34290" anchor="ctr">
                    <a:lnL>
                      <a:noFill/>
                    </a:lnL>
                    <a:lnR>
                      <a:noFill/>
                    </a:lnR>
                    <a:lnT>
                      <a:noFill/>
                    </a:lnT>
                    <a:lnB>
                      <a:noFill/>
                    </a:lnB>
                  </a:tcPr>
                </a:tc>
                <a:tc>
                  <a:txBody>
                    <a:bodyPr/>
                    <a:lstStyle/>
                    <a:p>
                      <a:r>
                        <a:rPr lang="en-US" sz="1400"/>
                        <a:t>Nathan Clanney (Siemens Mobility, Inc)</a:t>
                      </a:r>
                    </a:p>
                  </a:txBody>
                  <a:tcPr marL="68580" marR="68580" marT="34290" marB="34290" anchor="ctr">
                    <a:lnL>
                      <a:noFill/>
                    </a:lnL>
                    <a:lnR>
                      <a:noFill/>
                    </a:lnR>
                    <a:lnT>
                      <a:noFill/>
                    </a:lnT>
                    <a:lnB>
                      <a:noFill/>
                    </a:lnB>
                  </a:tcPr>
                </a:tc>
                <a:tc>
                  <a:txBody>
                    <a:bodyPr/>
                    <a:lstStyle/>
                    <a:p>
                      <a:r>
                        <a:rPr lang="en-US" sz="1400" dirty="0"/>
                        <a:t>14-Jul-2021 15:00:51 ET</a:t>
                      </a:r>
                    </a:p>
                  </a:txBody>
                  <a:tcPr marL="68580" marR="68580" marT="34290" marB="34290" anchor="ctr">
                    <a:lnL>
                      <a:noFill/>
                    </a:lnL>
                    <a:lnR>
                      <a:noFill/>
                    </a:lnR>
                    <a:lnT>
                      <a:noFill/>
                    </a:lnT>
                    <a:lnB>
                      <a:noFill/>
                    </a:lnB>
                  </a:tcPr>
                </a:tc>
                <a:extLst>
                  <a:ext uri="{0D108BD9-81ED-4DB2-BD59-A6C34878D82A}">
                    <a16:rowId xmlns:a16="http://schemas.microsoft.com/office/drawing/2014/main" val="2134592705"/>
                  </a:ext>
                </a:extLst>
              </a:tr>
            </a:tbl>
          </a:graphicData>
        </a:graphic>
      </p:graphicFrame>
    </p:spTree>
    <p:extLst>
      <p:ext uri="{BB962C8B-B14F-4D97-AF65-F5344CB8AC3E}">
        <p14:creationId xmlns:p14="http://schemas.microsoft.com/office/powerpoint/2010/main" val="113569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p:txBody>
          <a:bodyPr>
            <a:normAutofit fontScale="55000" lnSpcReduction="20000"/>
          </a:bodyPr>
          <a:lstStyle/>
          <a:p>
            <a:r>
              <a:rPr lang="en-US" dirty="0"/>
              <a:t>Nathan will review the Siemens use cases with respect to throughput and try to understand why they are outliers. He will report to Daoud.</a:t>
            </a:r>
          </a:p>
          <a:p>
            <a:endParaRPr lang="en-US" dirty="0"/>
          </a:p>
          <a:p>
            <a:r>
              <a:rPr lang="en-US" dirty="0"/>
              <a:t>Need review of electrical use cases to validate throughput “goodput” vs data rate. Tim will review and provide an assessment. </a:t>
            </a:r>
          </a:p>
          <a:p>
            <a:pPr lvl="1"/>
            <a:r>
              <a:rPr lang="en-US" dirty="0" err="1"/>
              <a:t>OpenSG</a:t>
            </a:r>
            <a:r>
              <a:rPr lang="en-US" dirty="0"/>
              <a:t> use case summary spreadsheet from 10 years ago – may be a point of reference, but some values may be outdated. </a:t>
            </a:r>
          </a:p>
          <a:p>
            <a:pPr lvl="1"/>
            <a:r>
              <a:rPr lang="en-US" dirty="0"/>
              <a:t>This table has a huge amount of detail – will provide a ballpark estimate for the most common deployment scenarios. </a:t>
            </a:r>
          </a:p>
          <a:p>
            <a:pPr lvl="1"/>
            <a:endParaRPr lang="en-US" dirty="0"/>
          </a:p>
          <a:p>
            <a:r>
              <a:rPr lang="en-US" dirty="0"/>
              <a:t>Discussion on goodput should include periodicity (ratio between active and non-active) </a:t>
            </a:r>
          </a:p>
          <a:p>
            <a:pPr lvl="1"/>
            <a:r>
              <a:rPr lang="en-US" dirty="0"/>
              <a:t>Interactions between duty cycle and latency</a:t>
            </a:r>
          </a:p>
          <a:p>
            <a:pPr lvl="1"/>
            <a:r>
              <a:rPr lang="en-US" dirty="0"/>
              <a:t>Should we specify a “peak value” for goodput? </a:t>
            </a:r>
          </a:p>
          <a:p>
            <a:pPr lvl="1"/>
            <a:r>
              <a:rPr lang="en-US" dirty="0"/>
              <a:t>Should this be considered in the SRD? </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a:xfrm>
            <a:off x="685800" y="378281"/>
            <a:ext cx="1600200" cy="215444"/>
          </a:xfrm>
        </p:spPr>
        <p:txBody>
          <a:bodyPr/>
          <a:lstStyle/>
          <a:p>
            <a:r>
              <a:rPr lang="en-US"/>
              <a:t>July_2021</a:t>
            </a:r>
            <a:endParaRPr lang="en-US" dirty="0"/>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38</a:t>
            </a:fld>
            <a:endParaRPr lang="en-US" dirty="0"/>
          </a:p>
        </p:txBody>
      </p:sp>
    </p:spTree>
    <p:extLst>
      <p:ext uri="{BB962C8B-B14F-4D97-AF65-F5344CB8AC3E}">
        <p14:creationId xmlns:p14="http://schemas.microsoft.com/office/powerpoint/2010/main" val="1669409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May 2021: Adopted document 15-21-306r0 as baseline SDD for further development.</a:t>
            </a:r>
          </a:p>
          <a:p>
            <a:pPr lvl="1"/>
            <a:r>
              <a:rPr lang="en-US" dirty="0"/>
              <a:t>Approved with unanimous consent.</a:t>
            </a:r>
          </a:p>
          <a:p>
            <a:pPr lvl="1"/>
            <a:endParaRPr lang="en-US" dirty="0"/>
          </a:p>
          <a:p>
            <a:endParaRPr lang="en-US" dirty="0"/>
          </a:p>
          <a:p>
            <a:r>
              <a:rPr lang="en-US" dirty="0"/>
              <a:t>Latest revision after July 2021 uploaded as </a:t>
            </a:r>
            <a:r>
              <a:rPr lang="en-US" dirty="0">
                <a:hlinkClick r:id="rId2"/>
              </a:rPr>
              <a:t>802.15-21-306r2</a:t>
            </a:r>
            <a:r>
              <a:rPr lang="en-US" dirty="0"/>
              <a:t>)</a:t>
            </a:r>
          </a:p>
          <a:p>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a:xfrm>
            <a:off x="685800" y="378281"/>
            <a:ext cx="1600200" cy="215444"/>
          </a:xfrm>
        </p:spPr>
        <p:txBody>
          <a:bodyPr/>
          <a:lstStyle/>
          <a:p>
            <a:r>
              <a:rPr lang="en-US" dirty="0"/>
              <a:t>July_2021</a:t>
            </a:r>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39</a:t>
            </a:fld>
            <a:endParaRPr lang="en-US" dirty="0"/>
          </a:p>
        </p:txBody>
      </p:sp>
    </p:spTree>
    <p:extLst>
      <p:ext uri="{BB962C8B-B14F-4D97-AF65-F5344CB8AC3E}">
        <p14:creationId xmlns:p14="http://schemas.microsoft.com/office/powerpoint/2010/main" val="16021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p:txBody>
          <a:bodyPr/>
          <a:lstStyle/>
          <a:p>
            <a:r>
              <a:rPr lang="en-US" dirty="0"/>
              <a:t>802.15.4 2020 Cor1 Scope </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4</a:t>
            </a:fld>
            <a:endParaRPr lang="en-US"/>
          </a:p>
        </p:txBody>
      </p:sp>
      <p:sp>
        <p:nvSpPr>
          <p:cNvPr id="10" name="Rectangle 9">
            <a:extLst>
              <a:ext uri="{FF2B5EF4-FFF2-40B4-BE49-F238E27FC236}">
                <a16:creationId xmlns:a16="http://schemas.microsoft.com/office/drawing/2014/main" id="{9B2E0D85-753C-4B41-824C-C617A13F6CF8}"/>
              </a:ext>
            </a:extLst>
          </p:cNvPr>
          <p:cNvSpPr/>
          <p:nvPr/>
        </p:nvSpPr>
        <p:spPr>
          <a:xfrm>
            <a:off x="152400" y="1981200"/>
            <a:ext cx="8991600" cy="2062103"/>
          </a:xfrm>
          <a:prstGeom prst="rect">
            <a:avLst/>
          </a:prstGeom>
        </p:spPr>
        <p:txBody>
          <a:bodyPr wrap="square">
            <a:spAutoFit/>
          </a:bodyPr>
          <a:lstStyle/>
          <a:p>
            <a:r>
              <a:rPr lang="en-US" dirty="0"/>
              <a:t>Project: </a:t>
            </a:r>
          </a:p>
          <a:p>
            <a:pPr lvl="1"/>
            <a:r>
              <a:rPr lang="en-US" dirty="0"/>
              <a:t>This corrigendum addresses significant errors found in IEEE Std 802.15.4-2020 and its amendments. </a:t>
            </a:r>
            <a:endParaRPr lang="en-US" dirty="0">
              <a:effectLst/>
            </a:endParaRPr>
          </a:p>
        </p:txBody>
      </p:sp>
    </p:spTree>
    <p:extLst>
      <p:ext uri="{BB962C8B-B14F-4D97-AF65-F5344CB8AC3E}">
        <p14:creationId xmlns:p14="http://schemas.microsoft.com/office/powerpoint/2010/main" val="2814607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3028950" y="5624513"/>
            <a:ext cx="3086100" cy="184666"/>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434368311"/>
              </p:ext>
            </p:extLst>
          </p:nvPr>
        </p:nvGraphicFramePr>
        <p:xfrm>
          <a:off x="971550" y="1885950"/>
          <a:ext cx="6572251" cy="3543298"/>
        </p:xfrm>
        <a:graphic>
          <a:graphicData uri="http://schemas.openxmlformats.org/drawingml/2006/table">
            <a:tbl>
              <a:tblPr firstRow="1" bandRow="1">
                <a:tableStyleId>{5C22544A-7EE6-4342-B048-85BDC9FD1C3A}</a:tableStyleId>
              </a:tblPr>
              <a:tblGrid>
                <a:gridCol w="4792266">
                  <a:extLst>
                    <a:ext uri="{9D8B030D-6E8A-4147-A177-3AD203B41FA5}">
                      <a16:colId xmlns:a16="http://schemas.microsoft.com/office/drawing/2014/main" val="3384751907"/>
                    </a:ext>
                  </a:extLst>
                </a:gridCol>
                <a:gridCol w="1779985">
                  <a:extLst>
                    <a:ext uri="{9D8B030D-6E8A-4147-A177-3AD203B41FA5}">
                      <a16:colId xmlns:a16="http://schemas.microsoft.com/office/drawing/2014/main" val="434009601"/>
                    </a:ext>
                  </a:extLst>
                </a:gridCol>
              </a:tblGrid>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68580" marR="68580" marT="34290" marB="34290"/>
                </a:tc>
                <a:tc>
                  <a:txBody>
                    <a:bodyPr/>
                    <a:lstStyle/>
                    <a:p>
                      <a:r>
                        <a:rPr lang="en-US" sz="1800" dirty="0"/>
                        <a:t>Date</a:t>
                      </a:r>
                    </a:p>
                  </a:txBody>
                  <a:tcPr marL="68580" marR="68580" marT="34290" marB="34290"/>
                </a:tc>
                <a:extLst>
                  <a:ext uri="{0D108BD9-81ED-4DB2-BD59-A6C34878D82A}">
                    <a16:rowId xmlns:a16="http://schemas.microsoft.com/office/drawing/2014/main" val="4207709845"/>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68580" marR="68580" marT="34290" marB="34290"/>
                </a:tc>
                <a:tc>
                  <a:txBody>
                    <a:bodyPr/>
                    <a:lstStyle/>
                    <a:p>
                      <a:r>
                        <a:rPr lang="en-US" sz="1800" dirty="0">
                          <a:solidFill>
                            <a:schemeClr val="bg1">
                              <a:lumMod val="65000"/>
                            </a:schemeClr>
                          </a:solidFill>
                        </a:rPr>
                        <a:t>Jan 2020</a:t>
                      </a:r>
                    </a:p>
                  </a:txBody>
                  <a:tcPr marL="68580" marR="68580" marT="34290" marB="34290"/>
                </a:tc>
                <a:extLst>
                  <a:ext uri="{0D108BD9-81ED-4DB2-BD59-A6C34878D82A}">
                    <a16:rowId xmlns:a16="http://schemas.microsoft.com/office/drawing/2014/main" val="166859690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SRD Approval</a:t>
                      </a:r>
                    </a:p>
                  </a:txBody>
                  <a:tcPr marL="68580" marR="68580" marT="34290" marB="34290"/>
                </a:tc>
                <a:tc>
                  <a:txBody>
                    <a:bodyPr/>
                    <a:lstStyle/>
                    <a:p>
                      <a:r>
                        <a:rPr lang="en-US" sz="1800" dirty="0"/>
                        <a:t>April 2021</a:t>
                      </a:r>
                    </a:p>
                  </a:txBody>
                  <a:tcPr marL="68580" marR="68580" marT="34290" marB="34290"/>
                </a:tc>
                <a:extLst>
                  <a:ext uri="{0D108BD9-81ED-4DB2-BD59-A6C34878D82A}">
                    <a16:rowId xmlns:a16="http://schemas.microsoft.com/office/drawing/2014/main" val="3428218732"/>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SDD Approval</a:t>
                      </a:r>
                    </a:p>
                  </a:txBody>
                  <a:tcPr marL="68580" marR="68580" marT="34290" marB="34290"/>
                </a:tc>
                <a:tc>
                  <a:txBody>
                    <a:bodyPr/>
                    <a:lstStyle/>
                    <a:p>
                      <a:r>
                        <a:rPr lang="en-US" sz="1800" dirty="0"/>
                        <a:t>Sept 2021</a:t>
                      </a:r>
                    </a:p>
                  </a:txBody>
                  <a:tcPr marL="68580" marR="68580" marT="34290" marB="34290"/>
                </a:tc>
                <a:extLst>
                  <a:ext uri="{0D108BD9-81ED-4DB2-BD59-A6C34878D82A}">
                    <a16:rowId xmlns:a16="http://schemas.microsoft.com/office/drawing/2014/main" val="3689323579"/>
                  </a:ext>
                </a:extLst>
              </a:tr>
              <a:tr h="393700">
                <a:tc>
                  <a:txBody>
                    <a:bodyPr/>
                    <a:lstStyle/>
                    <a:p>
                      <a:r>
                        <a:rPr lang="en-US" sz="1800" dirty="0"/>
                        <a:t>Informal TG review of draft</a:t>
                      </a:r>
                    </a:p>
                  </a:txBody>
                  <a:tcPr marL="68580" marR="68580" marT="34290" marB="34290"/>
                </a:tc>
                <a:tc>
                  <a:txBody>
                    <a:bodyPr/>
                    <a:lstStyle/>
                    <a:p>
                      <a:r>
                        <a:rPr lang="en-US" sz="1800" dirty="0"/>
                        <a:t>Jan 2022</a:t>
                      </a:r>
                    </a:p>
                  </a:txBody>
                  <a:tcPr marL="68580" marR="68580" marT="34290" marB="34290"/>
                </a:tc>
                <a:extLst>
                  <a:ext uri="{0D108BD9-81ED-4DB2-BD59-A6C34878D82A}">
                    <a16:rowId xmlns:a16="http://schemas.microsoft.com/office/drawing/2014/main" val="1866948594"/>
                  </a:ext>
                </a:extLst>
              </a:tr>
              <a:tr h="393700">
                <a:tc>
                  <a:txBody>
                    <a:bodyPr/>
                    <a:lstStyle/>
                    <a:p>
                      <a:r>
                        <a:rPr lang="en-US" sz="1800" dirty="0"/>
                        <a:t>Working Group Letter Ballot</a:t>
                      </a:r>
                    </a:p>
                  </a:txBody>
                  <a:tcPr marL="68580" marR="68580" marT="34290" marB="34290"/>
                </a:tc>
                <a:tc>
                  <a:txBody>
                    <a:bodyPr/>
                    <a:lstStyle/>
                    <a:p>
                      <a:r>
                        <a:rPr lang="en-US" sz="1800" dirty="0"/>
                        <a:t>March 2022</a:t>
                      </a:r>
                    </a:p>
                  </a:txBody>
                  <a:tcPr marL="68580" marR="68580" marT="34290" marB="34290"/>
                </a:tc>
                <a:extLst>
                  <a:ext uri="{0D108BD9-81ED-4DB2-BD59-A6C34878D82A}">
                    <a16:rowId xmlns:a16="http://schemas.microsoft.com/office/drawing/2014/main" val="634721270"/>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marL="68580" marR="68580" marT="34290" marB="34290"/>
                </a:tc>
                <a:tc>
                  <a:txBody>
                    <a:bodyPr/>
                    <a:lstStyle/>
                    <a:p>
                      <a:r>
                        <a:rPr lang="en-US" sz="1800" dirty="0"/>
                        <a:t>July 2022</a:t>
                      </a:r>
                    </a:p>
                  </a:txBody>
                  <a:tcPr marL="68580" marR="68580" marT="34290" marB="34290"/>
                </a:tc>
                <a:extLst>
                  <a:ext uri="{0D108BD9-81ED-4DB2-BD59-A6C34878D82A}">
                    <a16:rowId xmlns:a16="http://schemas.microsoft.com/office/drawing/2014/main" val="197094696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marL="68580" marR="68580" marT="34290" marB="34290"/>
                </a:tc>
                <a:tc>
                  <a:txBody>
                    <a:bodyPr/>
                    <a:lstStyle/>
                    <a:p>
                      <a:r>
                        <a:rPr lang="en-US" sz="1800" dirty="0"/>
                        <a:t>Jan 2023</a:t>
                      </a:r>
                    </a:p>
                  </a:txBody>
                  <a:tcPr marL="68580" marR="68580" marT="34290" marB="34290"/>
                </a:tc>
                <a:extLst>
                  <a:ext uri="{0D108BD9-81ED-4DB2-BD59-A6C34878D82A}">
                    <a16:rowId xmlns:a16="http://schemas.microsoft.com/office/drawing/2014/main" val="101810564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68580" marR="68580" marT="34290" marB="34290"/>
                </a:tc>
                <a:tc>
                  <a:txBody>
                    <a:bodyPr/>
                    <a:lstStyle/>
                    <a:p>
                      <a:r>
                        <a:rPr lang="en-US" sz="1800" dirty="0"/>
                        <a:t>July 2023</a:t>
                      </a:r>
                    </a:p>
                  </a:txBody>
                  <a:tcPr marL="68580" marR="68580" marT="34290" marB="34290"/>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8058150" y="4052923"/>
            <a:ext cx="971550" cy="8001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8058150" y="2861197"/>
            <a:ext cx="733806" cy="729396"/>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40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a:xfrm>
            <a:off x="685800" y="378281"/>
            <a:ext cx="1600200" cy="215444"/>
          </a:xfrm>
        </p:spPr>
        <p:txBody>
          <a:bodyPr/>
          <a:lstStyle/>
          <a:p>
            <a:r>
              <a:rPr lang="en-US" dirty="0"/>
              <a:t>July_2021</a:t>
            </a:r>
          </a:p>
        </p:txBody>
      </p:sp>
    </p:spTree>
    <p:extLst>
      <p:ext uri="{BB962C8B-B14F-4D97-AF65-F5344CB8AC3E}">
        <p14:creationId xmlns:p14="http://schemas.microsoft.com/office/powerpoint/2010/main" val="1978563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pPr lvl="1"/>
            <a:endParaRPr lang="en-US" dirty="0"/>
          </a:p>
          <a:p>
            <a:r>
              <a:rPr lang="en-US" dirty="0"/>
              <a:t>August Teleconferences</a:t>
            </a:r>
          </a:p>
          <a:p>
            <a:pPr lvl="1"/>
            <a:r>
              <a:rPr lang="en-US" dirty="0"/>
              <a:t>August 11, 1pm PT / 4pm ET</a:t>
            </a:r>
          </a:p>
          <a:p>
            <a:pPr lvl="1"/>
            <a:r>
              <a:rPr lang="en-US" dirty="0"/>
              <a:t>August 31, 1pm PT / 4pm ET</a:t>
            </a:r>
          </a:p>
          <a:p>
            <a:endParaRPr lang="en-US" dirty="0"/>
          </a:p>
          <a:p>
            <a:r>
              <a:rPr lang="en-US" dirty="0"/>
              <a:t>September Wireless Interim</a:t>
            </a:r>
          </a:p>
          <a:p>
            <a:pPr lvl="1"/>
            <a:r>
              <a:rPr lang="en-US" dirty="0"/>
              <a:t>September 14</a:t>
            </a:r>
          </a:p>
          <a:p>
            <a:pPr lvl="1"/>
            <a:r>
              <a:rPr lang="en-US" dirty="0"/>
              <a:t>September 21</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3028950" y="5624513"/>
            <a:ext cx="3086100" cy="184666"/>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41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a:xfrm>
            <a:off x="685800" y="378281"/>
            <a:ext cx="1600200" cy="215444"/>
          </a:xfrm>
        </p:spPr>
        <p:txBody>
          <a:bodyPr/>
          <a:lstStyle/>
          <a:p>
            <a:r>
              <a:rPr lang="en-US" dirty="0"/>
              <a:t>July_2021</a:t>
            </a:r>
          </a:p>
        </p:txBody>
      </p:sp>
    </p:spTree>
    <p:extLst>
      <p:ext uri="{BB962C8B-B14F-4D97-AF65-F5344CB8AC3E}">
        <p14:creationId xmlns:p14="http://schemas.microsoft.com/office/powerpoint/2010/main" val="19938313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Continue improvements to Use Cases</a:t>
            </a:r>
          </a:p>
          <a:p>
            <a:pPr lvl="1"/>
            <a:r>
              <a:rPr lang="en-US" dirty="0"/>
              <a:t>Update SRD with new graph</a:t>
            </a:r>
          </a:p>
          <a:p>
            <a:pPr lvl="1"/>
            <a:r>
              <a:rPr lang="en-US" dirty="0"/>
              <a:t>Contributions and review for SDD  (Latest revision is </a:t>
            </a:r>
            <a:r>
              <a:rPr lang="en-US" dirty="0">
                <a:hlinkClick r:id="rId2"/>
              </a:rPr>
              <a:t>802.15-21-306r2</a:t>
            </a:r>
            <a:r>
              <a:rPr lang="en-US" dirty="0"/>
              <a:t>)</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3028950" y="5624513"/>
            <a:ext cx="3086100" cy="184666"/>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a:xfrm>
            <a:off x="4571628" y="6475413"/>
            <a:ext cx="76944" cy="184666"/>
          </a:xfrm>
        </p:spPr>
        <p:txBody>
          <a:bodyPr/>
          <a:lstStyle/>
          <a:p>
            <a:fld id="{A1C9EF53-BD90-4B75-A223-F9525C143888}" type="slidenum">
              <a:rPr lang="en-US" smtClean="0"/>
              <a:pPr/>
              <a:t>42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a:xfrm>
            <a:off x="685800" y="378281"/>
            <a:ext cx="1600200" cy="215444"/>
          </a:xfrm>
        </p:spPr>
        <p:txBody>
          <a:bodyPr/>
          <a:lstStyle/>
          <a:p>
            <a:r>
              <a:rPr lang="en-US" dirty="0"/>
              <a:t>July_2021</a:t>
            </a:r>
          </a:p>
        </p:txBody>
      </p:sp>
    </p:spTree>
    <p:extLst>
      <p:ext uri="{BB962C8B-B14F-4D97-AF65-F5344CB8AC3E}">
        <p14:creationId xmlns:p14="http://schemas.microsoft.com/office/powerpoint/2010/main" val="22712343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a:p>
            <a:r>
              <a:rPr lang="en-US" dirty="0"/>
              <a:t>Closing Report</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43</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372357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Wingdings" panose="05000000000000000000" pitchFamily="2" charset="2"/>
              <a:buChar char="ü"/>
            </a:pPr>
            <a:r>
              <a:rPr lang="en-US" dirty="0"/>
              <a:t>Review and Resolve Comments on the PAR and CSD</a:t>
            </a:r>
          </a:p>
          <a:p>
            <a:pPr marL="514350" indent="-514350">
              <a:buFont typeface="Wingdings" panose="05000000000000000000" pitchFamily="2" charset="2"/>
              <a:buChar char="ü"/>
            </a:pPr>
            <a:r>
              <a:rPr lang="en-US" dirty="0"/>
              <a:t>Consider technical contributions</a:t>
            </a:r>
          </a:p>
          <a:p>
            <a:pPr marL="514350" indent="-514350">
              <a:buFont typeface="Wingdings" panose="05000000000000000000" pitchFamily="2" charset="2"/>
              <a:buChar char="ü"/>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44</a:t>
            </a:fld>
            <a:endParaRPr lang="en-US" altLang="en-US"/>
          </a:p>
        </p:txBody>
      </p:sp>
    </p:spTree>
    <p:extLst>
      <p:ext uri="{BB962C8B-B14F-4D97-AF65-F5344CB8AC3E}">
        <p14:creationId xmlns:p14="http://schemas.microsoft.com/office/powerpoint/2010/main" val="18702541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45</a:t>
            </a:fld>
            <a:endParaRPr lang="en-US" altLang="en-US"/>
          </a:p>
        </p:txBody>
      </p:sp>
    </p:spTree>
    <p:extLst>
      <p:ext uri="{BB962C8B-B14F-4D97-AF65-F5344CB8AC3E}">
        <p14:creationId xmlns:p14="http://schemas.microsoft.com/office/powerpoint/2010/main" val="265241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Useful Links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46</a:t>
            </a:fld>
            <a:endParaRPr lang="en-US" altLang="en-US">
              <a:solidFill>
                <a:schemeClr val="tx1"/>
              </a:solidFill>
            </a:endParaRPr>
          </a:p>
        </p:txBody>
      </p:sp>
      <p:sp>
        <p:nvSpPr>
          <p:cNvPr id="2" name="Content Placeholder 1">
            <a:extLst>
              <a:ext uri="{FF2B5EF4-FFF2-40B4-BE49-F238E27FC236}">
                <a16:creationId xmlns:a16="http://schemas.microsoft.com/office/drawing/2014/main" id="{5ADA0C8A-873C-46D4-96B7-DAE0A8FF5FEC}"/>
              </a:ext>
            </a:extLst>
          </p:cNvPr>
          <p:cNvSpPr>
            <a:spLocks noGrp="1"/>
          </p:cNvSpPr>
          <p:nvPr>
            <p:ph idx="1"/>
          </p:nvPr>
        </p:nvSpPr>
        <p:spPr>
          <a:xfrm>
            <a:off x="767977" y="1371600"/>
            <a:ext cx="7764463" cy="4289647"/>
          </a:xfrm>
        </p:spPr>
        <p:txBody>
          <a:bodyPr>
            <a:normAutofit fontScale="47500" lnSpcReduction="20000"/>
          </a:bodyPr>
          <a:lstStyle/>
          <a:p>
            <a:r>
              <a:rPr lang="en-US" dirty="0"/>
              <a:t>Agenda: </a:t>
            </a:r>
            <a:r>
              <a:rPr lang="en-US" dirty="0">
                <a:hlinkClick r:id="rId2"/>
              </a:rPr>
              <a:t> https://mentor.ieee.org/802.15/dcn/21/15-21-0345-08-04ab-sg-15-4ab-agenda-july-2021.xlsx</a:t>
            </a:r>
            <a:endParaRPr lang="en-US" dirty="0"/>
          </a:p>
          <a:p>
            <a:r>
              <a:rPr lang="en-US" dirty="0"/>
              <a:t>Meeting Slides: </a:t>
            </a:r>
            <a:r>
              <a:rPr lang="en-US" dirty="0">
                <a:hlinkClick r:id="rId3"/>
              </a:rPr>
              <a:t>https://mentor.ieee.org/802.15/dcn/21/15-21-0373-06-04ab-july-plenary-meeting-slides.pptx</a:t>
            </a:r>
            <a:endParaRPr lang="en-US" dirty="0"/>
          </a:p>
          <a:p>
            <a:r>
              <a:rPr lang="en-US" dirty="0"/>
              <a:t>Revised PAR draft generated from </a:t>
            </a:r>
            <a:r>
              <a:rPr lang="en-US" dirty="0" err="1"/>
              <a:t>myProjct</a:t>
            </a:r>
            <a:r>
              <a:rPr lang="en-US" dirty="0"/>
              <a:t>:  </a:t>
            </a:r>
            <a:r>
              <a:rPr lang="en-US" dirty="0">
                <a:hlinkClick r:id="rId4"/>
              </a:rPr>
              <a:t>https://mentor.ieee.org/802.15/dcn/21/15-21-0126-04-nuwb-p802-15-4ab-par-draft-from-myproject.pdf</a:t>
            </a:r>
            <a:endParaRPr lang="en-US" dirty="0"/>
          </a:p>
          <a:p>
            <a:r>
              <a:rPr lang="en-US" dirty="0"/>
              <a:t>Revised CSD: </a:t>
            </a:r>
            <a:r>
              <a:rPr lang="en-US" dirty="0">
                <a:hlinkClick r:id="rId5"/>
              </a:rPr>
              <a:t>https://mentor.ieee.org/802.15/dcn/21/15-21-0047-08-nuwb-draft-csd-ng-uwb.doc</a:t>
            </a:r>
            <a:endParaRPr lang="en-US" dirty="0"/>
          </a:p>
          <a:p>
            <a:r>
              <a:rPr lang="en-US" dirty="0"/>
              <a:t>Technical Presentations:  </a:t>
            </a:r>
          </a:p>
          <a:p>
            <a:r>
              <a:rPr lang="en-US" dirty="0">
                <a:hlinkClick r:id="rId6"/>
              </a:rPr>
              <a:t>https://mentor.ieee.org/802.15/dcn/21/15-21-0409-01-04ab-narrowband-assisted-multi-millisecond-uwb.pptx</a:t>
            </a:r>
            <a:endParaRPr lang="en-US" dirty="0"/>
          </a:p>
          <a:p>
            <a:r>
              <a:rPr lang="en-US" dirty="0">
                <a:hlinkClick r:id="rId7"/>
              </a:rPr>
              <a:t>https://mentor.ieee.org/802.15/dcn/21/15-21-0412-01-04ab-channel-accesss-using-clear-channel-assessment-cca-useful-tool-for-efficient-uwb-communication.pdf</a:t>
            </a:r>
            <a:endParaRPr lang="en-US" dirty="0"/>
          </a:p>
          <a:p>
            <a:r>
              <a:rPr lang="en-US" dirty="0">
                <a:hlinkClick r:id="rId8"/>
              </a:rPr>
              <a:t>https://mentor.ieee.org/802.15/dcn/21/15-21-0377-00-04ab-preamble-codes-for-data-communications.pptx</a:t>
            </a:r>
            <a:endParaRPr lang="en-US" dirty="0"/>
          </a:p>
          <a:p>
            <a:r>
              <a:rPr lang="en-US" dirty="0">
                <a:hlinkClick r:id="rId9"/>
              </a:rPr>
              <a:t>https://mentor.ieee.org/802.15/dcn/21/15-21-0399-00-04ab-uwb-sensing-in-802-15.pptx</a:t>
            </a:r>
            <a:endParaRPr lang="en-US" dirty="0"/>
          </a:p>
          <a:p>
            <a:r>
              <a:rPr lang="en-US" dirty="0">
                <a:hlinkClick r:id="rId10"/>
              </a:rPr>
              <a:t>https://mentor.ieee.org/802.15/dcn/21/15-21-0394-02-04ab-ir-uwb-link-budget-analysis-and-comparison-with-nb-signaling.pptx</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543261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a:bodyPr>
          <a:lstStyle/>
          <a:p>
            <a:r>
              <a:rPr lang="en-US" dirty="0"/>
              <a:t>Approval of PAR and CSD Responses</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15-21-0373-06 be approved for submission to the WG for its approval.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Chaplin (Samsung Research America)</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Powell (Facebook)</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Motion carries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47</a:t>
            </a:fld>
            <a:endParaRPr lang="en-US" altLang="en-US"/>
          </a:p>
        </p:txBody>
      </p:sp>
    </p:spTree>
    <p:extLst>
      <p:ext uri="{BB962C8B-B14F-4D97-AF65-F5344CB8AC3E}">
        <p14:creationId xmlns:p14="http://schemas.microsoft.com/office/powerpoint/2010/main" val="8217500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t>Review of Revised PAR and CSD</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Powell</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Chaplin</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Approved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48</a:t>
            </a:fld>
            <a:endParaRPr lang="en-US" altLang="en-US"/>
          </a:p>
        </p:txBody>
      </p:sp>
    </p:spTree>
    <p:extLst>
      <p:ext uri="{BB962C8B-B14F-4D97-AF65-F5344CB8AC3E}">
        <p14:creationId xmlns:p14="http://schemas.microsoft.com/office/powerpoint/2010/main" val="28251654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solidFill>
                  <a:schemeClr val="accent1">
                    <a:lumMod val="50000"/>
                  </a:schemeClr>
                </a:solidFill>
              </a:rPr>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 </a:t>
            </a:r>
          </a:p>
          <a:p>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 be approved for submission to the WG for its approval and that the EC be requested to forward the PAR to </a:t>
            </a:r>
            <a:r>
              <a:rPr lang="en-US" sz="1800" i="1"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Rick Alfvin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49</a:t>
            </a:fld>
            <a:endParaRPr lang="en-US" altLang="en-US"/>
          </a:p>
        </p:txBody>
      </p:sp>
    </p:spTree>
    <p:extLst>
      <p:ext uri="{BB962C8B-B14F-4D97-AF65-F5344CB8AC3E}">
        <p14:creationId xmlns:p14="http://schemas.microsoft.com/office/powerpoint/2010/main" val="30656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p:txBody>
          <a:bodyPr/>
          <a:lstStyle/>
          <a:p>
            <a:r>
              <a:rPr lang="en-US" dirty="0"/>
              <a:t>Achievements</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5</a:t>
            </a:fld>
            <a:endParaRPr lang="en-US"/>
          </a:p>
        </p:txBody>
      </p:sp>
      <p:sp>
        <p:nvSpPr>
          <p:cNvPr id="10" name="Rectangle 9">
            <a:extLst>
              <a:ext uri="{FF2B5EF4-FFF2-40B4-BE49-F238E27FC236}">
                <a16:creationId xmlns:a16="http://schemas.microsoft.com/office/drawing/2014/main" id="{9B2E0D85-753C-4B41-824C-C617A13F6CF8}"/>
              </a:ext>
            </a:extLst>
          </p:cNvPr>
          <p:cNvSpPr/>
          <p:nvPr/>
        </p:nvSpPr>
        <p:spPr>
          <a:xfrm>
            <a:off x="152400" y="1981200"/>
            <a:ext cx="8991600" cy="2554545"/>
          </a:xfrm>
          <a:prstGeom prst="rect">
            <a:avLst/>
          </a:prstGeom>
        </p:spPr>
        <p:txBody>
          <a:bodyPr wrap="square">
            <a:spAutoFit/>
          </a:bodyPr>
          <a:lstStyle/>
          <a:p>
            <a:pPr marL="457200" indent="-457200">
              <a:buFont typeface="Wingdings" pitchFamily="2" charset="2"/>
              <a:buChar char="ü"/>
            </a:pPr>
            <a:r>
              <a:rPr lang="en-US" dirty="0"/>
              <a:t>3 sessions held during this Interim</a:t>
            </a:r>
          </a:p>
          <a:p>
            <a:pPr marL="457200" indent="-457200">
              <a:buFont typeface="Wingdings" pitchFamily="2" charset="2"/>
              <a:buChar char="ü"/>
            </a:pPr>
            <a:r>
              <a:rPr lang="en-US" dirty="0"/>
              <a:t>Reviewed and resolved comments received on PAR from IEEE 802.3 and 802.11 WG</a:t>
            </a:r>
          </a:p>
          <a:p>
            <a:pPr marL="457200" indent="-457200">
              <a:buFont typeface="Wingdings" pitchFamily="2" charset="2"/>
              <a:buChar char="ü"/>
            </a:pPr>
            <a:r>
              <a:rPr lang="en-US" dirty="0"/>
              <a:t>Reviewed Preliminary draft Draft timeline discussed</a:t>
            </a:r>
          </a:p>
        </p:txBody>
      </p:sp>
    </p:spTree>
    <p:extLst>
      <p:ext uri="{BB962C8B-B14F-4D97-AF65-F5344CB8AC3E}">
        <p14:creationId xmlns:p14="http://schemas.microsoft.com/office/powerpoint/2010/main" val="20248595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solidFill>
                  <a:schemeClr val="accent1">
                    <a:lumMod val="50000"/>
                  </a:schemeClr>
                </a:solidFill>
              </a:rPr>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 </a:t>
            </a:r>
          </a:p>
          <a:p>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Motion: that the 802.15 Working Group seeks approval from the 802 EC to extend the study group in 802.15 to develop the PAR and CSD documents for SG15.4ab.</a:t>
            </a:r>
          </a:p>
          <a:p>
            <a:endPar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Rick Alfvin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50</a:t>
            </a:fld>
            <a:endParaRPr lang="en-US" altLang="en-US"/>
          </a:p>
        </p:txBody>
      </p:sp>
    </p:spTree>
    <p:extLst>
      <p:ext uri="{BB962C8B-B14F-4D97-AF65-F5344CB8AC3E}">
        <p14:creationId xmlns:p14="http://schemas.microsoft.com/office/powerpoint/2010/main" val="33887242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10000"/>
          </a:bodyPr>
          <a:lstStyle/>
          <a:p>
            <a:pPr marL="0" indent="0">
              <a:defRPr/>
            </a:pPr>
            <a:r>
              <a:rPr lang="en-US" dirty="0"/>
              <a:t>Frequency: Bi-weekly </a:t>
            </a:r>
          </a:p>
          <a:p>
            <a:pPr marL="0" indent="0">
              <a:defRPr/>
            </a:pPr>
            <a:r>
              <a:rPr lang="en-US" dirty="0"/>
              <a:t>Phase: Tuesday  </a:t>
            </a:r>
          </a:p>
          <a:p>
            <a:pPr marL="0" indent="0">
              <a:defRPr/>
            </a:pPr>
            <a:r>
              <a:rPr lang="en-US" dirty="0"/>
              <a:t>Offset: now + 14</a:t>
            </a:r>
          </a:p>
          <a:p>
            <a:pPr marL="0" indent="0">
              <a:defRPr/>
            </a:pPr>
            <a:r>
              <a:rPr lang="en-US" dirty="0"/>
              <a:t>Time: 10:00 ET (07:00 PT)</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51</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078314161"/>
              </p:ext>
            </p:extLst>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140968"/>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204864"/>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4093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051E5-3BEE-4AD4-95A8-A586BAA582AB}"/>
              </a:ext>
            </a:extLst>
          </p:cNvPr>
          <p:cNvSpPr>
            <a:spLocks noGrp="1"/>
          </p:cNvSpPr>
          <p:nvPr>
            <p:ph type="title"/>
          </p:nvPr>
        </p:nvSpPr>
        <p:spPr/>
        <p:txBody>
          <a:bodyPr/>
          <a:lstStyle/>
          <a:p>
            <a:r>
              <a:rPr lang="en-US" dirty="0"/>
              <a:t>September Interim</a:t>
            </a:r>
          </a:p>
        </p:txBody>
      </p:sp>
      <p:sp>
        <p:nvSpPr>
          <p:cNvPr id="3" name="Content Placeholder 2">
            <a:extLst>
              <a:ext uri="{FF2B5EF4-FFF2-40B4-BE49-F238E27FC236}">
                <a16:creationId xmlns:a16="http://schemas.microsoft.com/office/drawing/2014/main" id="{97A22A98-10F0-4D10-9FB0-4C782BA31C72}"/>
              </a:ext>
            </a:extLst>
          </p:cNvPr>
          <p:cNvSpPr>
            <a:spLocks noGrp="1"/>
          </p:cNvSpPr>
          <p:nvPr>
            <p:ph idx="1"/>
          </p:nvPr>
        </p:nvSpPr>
        <p:spPr/>
        <p:txBody>
          <a:bodyPr/>
          <a:lstStyle/>
          <a:p>
            <a:pPr marL="457200" indent="-457200">
              <a:buFont typeface="Arial" panose="020B0604020202020204" pitchFamily="34" charset="0"/>
              <a:buChar char="•"/>
            </a:pPr>
            <a:r>
              <a:rPr lang="en-US" dirty="0"/>
              <a:t>September 10-23, 202</a:t>
            </a:r>
          </a:p>
          <a:p>
            <a:pPr marL="457200" indent="-457200">
              <a:buFont typeface="Arial" panose="020B0604020202020204" pitchFamily="34" charset="0"/>
              <a:buChar char="•"/>
            </a:pPr>
            <a:r>
              <a:rPr lang="en-US" dirty="0"/>
              <a:t>5 dedicated meetings </a:t>
            </a:r>
          </a:p>
          <a:p>
            <a:pPr marL="457200" indent="-457200">
              <a:buFont typeface="Arial" panose="020B0604020202020204" pitchFamily="34" charset="0"/>
              <a:buChar char="•"/>
            </a:pPr>
            <a:r>
              <a:rPr lang="en-US" dirty="0"/>
              <a:t>2 joint meetings</a:t>
            </a:r>
          </a:p>
          <a:p>
            <a:pPr marL="457200"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Guidance for technical contribution to be worked on telecons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80A2BE-5A36-4EBE-9ADD-121B3B35E29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52</a:t>
            </a:fld>
            <a:endParaRPr lang="en-US" altLang="en-US"/>
          </a:p>
        </p:txBody>
      </p:sp>
    </p:spTree>
    <p:extLst>
      <p:ext uri="{BB962C8B-B14F-4D97-AF65-F5344CB8AC3E}">
        <p14:creationId xmlns:p14="http://schemas.microsoft.com/office/powerpoint/2010/main" val="14656567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normAutofit fontScale="55000" lnSpcReduction="20000"/>
          </a:bodyPr>
          <a:lstStyle/>
          <a:p>
            <a:r>
              <a:rPr lang="en-US" dirty="0"/>
              <a:t>Wednesday (requests withdrawn)</a:t>
            </a:r>
          </a:p>
          <a:p>
            <a:r>
              <a:rPr lang="en-US" dirty="0"/>
              <a:t>Thursday</a:t>
            </a:r>
          </a:p>
          <a:p>
            <a:r>
              <a:rPr lang="en-US" dirty="0">
                <a:hlinkClick r:id="rId2"/>
              </a:rPr>
              <a:t>https://mentor.ieee.org/802.15/dcn/21/15-21-0394-02-04ab-ir-uwb-link-budget-analysis-and-comparison-with-nb-signaling.pptx</a:t>
            </a:r>
            <a:endParaRPr lang="en-US" dirty="0"/>
          </a:p>
          <a:p>
            <a:r>
              <a:rPr lang="en-US" dirty="0"/>
              <a:t>Friday</a:t>
            </a:r>
          </a:p>
          <a:p>
            <a:r>
              <a:rPr lang="en-US" dirty="0">
                <a:hlinkClick r:id="" action="ppaction://noaction"/>
              </a:rPr>
              <a:t>https://mentor.ieee.org/802.15/dcn/21/15-21-0377-00-04ab-preamble-codes-for-data-communications.pptx</a:t>
            </a:r>
          </a:p>
          <a:p>
            <a:r>
              <a:rPr lang="en-US" dirty="0">
                <a:hlinkClick r:id="" action="ppaction://noaction"/>
              </a:rPr>
              <a:t>https://mentor.ieee.org/802.15/dcn/21/15-21-0399-00-04ab-uwb-sensing-in-802-15.pptx</a:t>
            </a:r>
            <a:endParaRPr lang="en-US" dirty="0"/>
          </a:p>
          <a:p>
            <a:r>
              <a:rPr lang="en-US" dirty="0"/>
              <a:t>Tuesday</a:t>
            </a:r>
          </a:p>
          <a:p>
            <a:r>
              <a:rPr lang="en-US" dirty="0">
                <a:hlinkClick r:id="rId3"/>
              </a:rPr>
              <a:t>https://mentor.ieee.org/802.15/dcn/21/15-21-0409-01-04ab-narrowband-assisted-multi-millisecond-uwb.pptx</a:t>
            </a:r>
            <a:endParaRPr lang="en-US" dirty="0"/>
          </a:p>
          <a:p>
            <a:r>
              <a:rPr lang="en-US" dirty="0">
                <a:hlinkClick r:id="rId4"/>
              </a:rPr>
              <a:t>https://mentor.ieee.org/802.15/dcn/21/15-21-0412-01-04ab-channel-accesss-using-clear-channel-assessment-cca-useful-tool-for-efficient-uwb-communication.pdf</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53</a:t>
            </a:fld>
            <a:endParaRPr lang="en-US" altLang="en-US"/>
          </a:p>
        </p:txBody>
      </p:sp>
    </p:spTree>
    <p:extLst>
      <p:ext uri="{BB962C8B-B14F-4D97-AF65-F5344CB8AC3E}">
        <p14:creationId xmlns:p14="http://schemas.microsoft.com/office/powerpoint/2010/main" val="67965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54</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July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r>
              <a:rPr lang="en-US" altLang="ja-JP" sz="2800" dirty="0">
                <a:ea typeface="ＭＳ Ｐゴシック" pitchFamily="50" charset="-128"/>
              </a:rPr>
              <a:t>Marco Hernandez (YRP-IAI)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213101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b="1" dirty="0"/>
              <a:t>SG15.6a for amendment of existing IEEE802.15.6-2012 for WBAN with enhanced dependability</a:t>
            </a:r>
            <a:r>
              <a:rPr lang="en-US" altLang="ja-JP" sz="1400" dirty="0"/>
              <a:t> finalize draft </a:t>
            </a:r>
            <a:r>
              <a:rPr lang="en-US" altLang="ja-JP" sz="1400" b="1" dirty="0"/>
              <a:t>PAR and CSD  in cases of WBAN for medical use case of human body and for automotive use case of human and vehicle body area networks(HBAN and VBAN).</a:t>
            </a:r>
          </a:p>
          <a:p>
            <a:pPr algn="just">
              <a:lnSpc>
                <a:spcPts val="2400"/>
              </a:lnSpc>
            </a:pPr>
            <a:r>
              <a:rPr lang="en-US" altLang="ja-JP" sz="1400" b="1" dirty="0"/>
              <a:t>For this objective, SG15.6a makes all responses for comments from other WGs in 802 as well as comments from EC meeting.</a:t>
            </a:r>
          </a:p>
          <a:p>
            <a:pPr algn="just">
              <a:lnSpc>
                <a:spcPts val="2400"/>
              </a:lnSpc>
            </a:pPr>
            <a:r>
              <a:rPr lang="en-US" altLang="ja-JP" sz="1400" b="1" dirty="0"/>
              <a:t>All responses for comments from 802.1, 802.3 and 802.11 have been completed and in conclusion PAR and CSD have been updated corresponding the comments.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b="1" dirty="0"/>
              <a:t>Corresponding to the comments and their responses,  SG15.6a</a:t>
            </a:r>
            <a:r>
              <a:rPr lang="en-US" altLang="ja-JP" sz="1400" dirty="0"/>
              <a:t> has prepared the updated PAR and CSD with tall the responses for the comments for motion to WG in closing session this week.</a:t>
            </a:r>
          </a:p>
          <a:p>
            <a:pPr algn="just">
              <a:lnSpc>
                <a:spcPts val="2400"/>
              </a:lnSpc>
            </a:pPr>
            <a:r>
              <a:rPr lang="en-US" altLang="ja-JP" sz="1400" b="1" dirty="0"/>
              <a:t>To avoid confliction with SG15.4ab (NG-UWB) and TG15.14(NS-UWB), we have discussed and gotten consensus for  harmonization. In joint session.</a:t>
            </a:r>
          </a:p>
          <a:p>
            <a:pPr algn="just">
              <a:lnSpc>
                <a:spcPts val="2400"/>
              </a:lnSpc>
            </a:pPr>
            <a:r>
              <a:rPr lang="en-US" altLang="ja-JP" sz="1400" dirty="0"/>
              <a:t>Preparation for motion to WG and timeline to  next step  in September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55</a:t>
            </a:fld>
            <a:endParaRPr lang="en-US" altLang="ja-JP" dirty="0"/>
          </a:p>
        </p:txBody>
      </p:sp>
      <p:sp>
        <p:nvSpPr>
          <p:cNvPr id="6" name="日付プレースホルダー 1">
            <a:extLst>
              <a:ext uri="{FF2B5EF4-FFF2-40B4-BE49-F238E27FC236}">
                <a16:creationId xmlns:a16="http://schemas.microsoft.com/office/drawing/2014/main" id="{41D9F17F-C7E8-40C6-9371-EEC5F44AA258}"/>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38585228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56</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222</a:t>
                      </a:r>
                      <a:r>
                        <a:rPr kumimoji="1" lang="en-US" altLang="ja-JP" sz="1400" baseline="30000" dirty="0"/>
                        <a:t>nd</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
        <p:nvSpPr>
          <p:cNvPr id="6" name="日付プレースホルダー 1">
            <a:extLst>
              <a:ext uri="{FF2B5EF4-FFF2-40B4-BE49-F238E27FC236}">
                <a16:creationId xmlns:a16="http://schemas.microsoft.com/office/drawing/2014/main" id="{A3BC4E10-6BE3-443A-BD6A-7F572F9C76A9}"/>
              </a:ext>
            </a:extLst>
          </p:cNvPr>
          <p:cNvSpPr txBox="1">
            <a:spLocks/>
          </p:cNvSpPr>
          <p:nvPr/>
        </p:nvSpPr>
        <p:spPr>
          <a:xfrm>
            <a:off x="684483" y="367652"/>
            <a:ext cx="1600200" cy="2154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400"/>
              <a:t>July 2021</a:t>
            </a:r>
            <a:endParaRPr lang="en-US" altLang="ja-JP" sz="1400" dirty="0"/>
          </a:p>
        </p:txBody>
      </p:sp>
      <p:sp>
        <p:nvSpPr>
          <p:cNvPr id="2" name="フッター プレースホルダー 1">
            <a:extLst>
              <a:ext uri="{FF2B5EF4-FFF2-40B4-BE49-F238E27FC236}">
                <a16:creationId xmlns:a16="http://schemas.microsoft.com/office/drawing/2014/main" id="{8CFD6836-4DB6-42BB-8207-AA3959047C0A}"/>
              </a:ext>
            </a:extLst>
          </p:cNvPr>
          <p:cNvSpPr>
            <a:spLocks noGrp="1"/>
          </p:cNvSpPr>
          <p:nvPr>
            <p:ph type="ftr" sz="quarter" idx="10"/>
          </p:nvPr>
        </p:nvSpPr>
        <p:spPr/>
        <p:txBody>
          <a:bodyPr/>
          <a:lstStyle/>
          <a:p>
            <a:pPr>
              <a:defRPr/>
            </a:pPr>
            <a:r>
              <a:rPr lang="en-US" altLang="ja-JP"/>
              <a:t>Ryuji Kohno(YNU/YRP-IAI)</a:t>
            </a:r>
          </a:p>
        </p:txBody>
      </p:sp>
    </p:spTree>
    <p:extLst>
      <p:ext uri="{BB962C8B-B14F-4D97-AF65-F5344CB8AC3E}">
        <p14:creationId xmlns:p14="http://schemas.microsoft.com/office/powerpoint/2010/main" val="13389059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57</a:t>
            </a:fld>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ISG15.6a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15-21-0314-01-0d6a-dSG15.6a Meeting Minutes in July 2021</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IG DEP &amp; SG15.6a Activity for Amendment of IEEE802.15.6 Wireless BAN with Enhanced Dependability     doc.#15-21-0023-02-0dep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Review of discussion  for SG15.6a in May Meeting                                                                doc.#15-21-0314-01-06a</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a:t>
            </a:r>
            <a:r>
              <a:rPr lang="en-US" altLang="ja-JP" sz="1200" dirty="0">
                <a:solidFill>
                  <a:srgbClr val="000000"/>
                </a:solidFill>
                <a:latin typeface="Arial"/>
                <a:cs typeface="Times New Roman" pitchFamily="18" charset="0"/>
              </a:rPr>
              <a:t>from EC meeting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 March                                                              doc.#15-21-0154-01-06a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IEEE802.3                                                                              doc.#15-21-0384-04-06a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IEEE802.1                                                                               doc.#15-21-0391-04-06a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 for Comments from IEEE802.11                                                                             doc.#15-21-0392-06-06a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PAR                                                                                                 doc.#15-21-0259-03-06a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CSD                                                                                                 doc.#15-21-0260-04-06a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300" b="0" i="0" u="none" strike="noStrike" kern="0" cap="none" spc="0" normalizeH="0" baseline="0" noProof="0" dirty="0">
                <a:ln>
                  <a:noFill/>
                </a:ln>
                <a:solidFill>
                  <a:srgbClr val="000000"/>
                </a:solidFill>
                <a:effectLst/>
                <a:uLnTx/>
                <a:uFillTx/>
                <a:latin typeface="Arial"/>
              </a:rPr>
              <a:t>Motion in SG15.6a </a:t>
            </a:r>
            <a:r>
              <a:rPr lang="en-US" altLang="ja-JP" sz="1300" dirty="0">
                <a:solidFill>
                  <a:srgbClr val="000000"/>
                </a:solidFill>
                <a:latin typeface="Arial"/>
              </a:rPr>
              <a:t>for the responses                                                                            </a:t>
            </a:r>
            <a:r>
              <a:rPr kumimoji="1" lang="en-US" altLang="ja-JP" sz="1200" b="0" i="0" u="none" strike="noStrike" kern="0" cap="none" spc="0" normalizeH="0" baseline="0" noProof="0" dirty="0">
                <a:ln>
                  <a:noFill/>
                </a:ln>
                <a:solidFill>
                  <a:srgbClr val="000000"/>
                </a:solidFill>
                <a:effectLst/>
                <a:uLnTx/>
                <a:uFillTx/>
                <a:latin typeface="Arial"/>
              </a:rPr>
              <a:t>doc.$15-21-0403-01-06a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rPr>
              <a:t>Motion in SG15.6a for the updated PAR and CSD                                                                   doc.#15-21-0404-00-06a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a:t>
            </a:r>
            <a:r>
              <a:rPr lang="en-US" altLang="ja-JP" sz="1200" dirty="0">
                <a:solidFill>
                  <a:srgbClr val="000000"/>
                </a:solidFill>
                <a:latin typeface="Arial"/>
              </a:rPr>
              <a:t>in MAC layer                              doc.#15-19-0503-02-0dep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in PHY layer                               doc.#15-21-0387-00-06a</a:t>
            </a:r>
            <a:endParaRPr kumimoji="1" lang="en-US" altLang="ja-JP" sz="1300" b="0" i="0" u="none" strike="noStrike" kern="0" cap="none" spc="0" normalizeH="0" baseline="0" noProof="0" dirty="0">
              <a:ln>
                <a:noFill/>
              </a:ln>
              <a:solidFill>
                <a:srgbClr val="000000"/>
              </a:solidFill>
              <a:effectLst/>
              <a:uLnTx/>
              <a:uFillTx/>
              <a:latin typeface="Arial"/>
            </a:endParaRP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Harmonization among SG 15.6a, SG 15.4ab: and TG15.14 using UWB PHY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doc.#15-21-0153-00-odep</a:t>
            </a:r>
            <a:endParaRPr kumimoji="1" lang="en-US" altLang="ja-JP" sz="13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2</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Specification of amendment of IEEE802.15.6-2012 WBAN with Enhanced Dependability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Updating Technical Requirement for Amendment of WBAN IEEE802.15.6-2012</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4</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Timeline for September meeting and  later                                                                              </a:t>
            </a:r>
          </a:p>
          <a:p>
            <a:pPr marL="0" indent="355600">
              <a:lnSpc>
                <a:spcPts val="1500"/>
              </a:lnSpc>
            </a:pPr>
            <a:r>
              <a:rPr lang="en-US" altLang="ja-JP" sz="1100" dirty="0"/>
              <a:t>PAR and CSD</a:t>
            </a:r>
            <a:endParaRPr lang="en-US" altLang="ja-JP" sz="1600" dirty="0"/>
          </a:p>
          <a:p>
            <a:pPr marL="0" indent="0">
              <a:lnSpc>
                <a:spcPts val="1500"/>
              </a:lnSpc>
              <a:buNone/>
            </a:pPr>
            <a:r>
              <a:rPr lang="en-US" altLang="ja-JP" sz="1400" dirty="0"/>
              <a:t>      </a:t>
            </a:r>
            <a:r>
              <a:rPr lang="en-US" altLang="ja-JP" sz="1200" dirty="0"/>
              <a:t>Motion: that the 802.15 Working Group seeks approval from the 802 EC to form a task group in 802.15 to develop the PAR and CSD documents, an amendment to IEEE Std 802.15.6 for enhanced dependability, and additionally authorize the 802.15 WG Chair to make any necessary changes to these docs required to support the submission.</a:t>
            </a:r>
            <a:endParaRPr lang="en-US" altLang="ja-JP" sz="1400" dirty="0"/>
          </a:p>
        </p:txBody>
      </p:sp>
      <p:sp>
        <p:nvSpPr>
          <p:cNvPr id="9" name="日付プレースホルダー 1">
            <a:extLst>
              <a:ext uri="{FF2B5EF4-FFF2-40B4-BE49-F238E27FC236}">
                <a16:creationId xmlns:a16="http://schemas.microsoft.com/office/drawing/2014/main" id="{EEEBA115-E545-431F-B8D9-71714BF380B9}"/>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19688862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41744E-82F6-4F7A-89A9-CE5AEE7C6A88}"/>
              </a:ext>
            </a:extLst>
          </p:cNvPr>
          <p:cNvSpPr>
            <a:spLocks noGrp="1"/>
          </p:cNvSpPr>
          <p:nvPr>
            <p:ph idx="1"/>
          </p:nvPr>
        </p:nvSpPr>
        <p:spPr>
          <a:xfrm>
            <a:off x="340963" y="1981200"/>
            <a:ext cx="8338087" cy="4114800"/>
          </a:xfrm>
        </p:spPr>
        <p:txBody>
          <a:bodyPr/>
          <a:lstStyle/>
          <a:p>
            <a:r>
              <a:rPr lang="en-US" altLang="ja-JP" sz="2800" dirty="0"/>
              <a:t>Updated</a:t>
            </a:r>
            <a:r>
              <a:rPr kumimoji="1" lang="en-US" altLang="ja-JP" sz="2800" dirty="0"/>
              <a:t> PAR for amendment of IEEE802.15.6-2012 WBAN with Enhanced Dependability :</a:t>
            </a:r>
          </a:p>
          <a:p>
            <a:pPr marL="0" indent="0">
              <a:buNone/>
            </a:pPr>
            <a:r>
              <a:rPr kumimoji="1" lang="en-US" altLang="ja-JP" sz="2800" dirty="0"/>
              <a:t>   15-21-0259-04-006a-ieee-802-15-6a-par-draft</a:t>
            </a:r>
          </a:p>
          <a:p>
            <a:endParaRPr kumimoji="1" lang="en-US" altLang="ja-JP" sz="2800" dirty="0"/>
          </a:p>
          <a:p>
            <a:r>
              <a:rPr kumimoji="1" lang="en-US" altLang="ja-JP" sz="2800" dirty="0"/>
              <a:t>Updated CSD for amendment of IEEE802.15.6-2012 WBAN with Enhanced Dependability :</a:t>
            </a:r>
          </a:p>
          <a:p>
            <a:pPr marL="0" indent="0">
              <a:buNone/>
            </a:pPr>
            <a:r>
              <a:rPr kumimoji="1" lang="en-US" altLang="ja-JP" sz="2800" dirty="0"/>
              <a:t>   15-21-0260-03-006a-ieee-802-15-6a-csd-draft</a:t>
            </a:r>
          </a:p>
          <a:p>
            <a:endParaRPr kumimoji="1" lang="ja-JP" altLang="en-US" sz="2800" dirty="0"/>
          </a:p>
        </p:txBody>
      </p:sp>
      <p:sp>
        <p:nvSpPr>
          <p:cNvPr id="3" name="タイトル 2">
            <a:extLst>
              <a:ext uri="{FF2B5EF4-FFF2-40B4-BE49-F238E27FC236}">
                <a16:creationId xmlns:a16="http://schemas.microsoft.com/office/drawing/2014/main" id="{92A7EB2A-9A4D-4274-9A11-75E7F44A94EB}"/>
              </a:ext>
            </a:extLst>
          </p:cNvPr>
          <p:cNvSpPr>
            <a:spLocks noGrp="1"/>
          </p:cNvSpPr>
          <p:nvPr>
            <p:ph type="title"/>
          </p:nvPr>
        </p:nvSpPr>
        <p:spPr/>
        <p:txBody>
          <a:bodyPr/>
          <a:lstStyle/>
          <a:p>
            <a:r>
              <a:rPr kumimoji="1" lang="en-US" altLang="ja-JP" dirty="0"/>
              <a:t>Updated PAR and CSD of SG15.6a</a:t>
            </a:r>
            <a:endParaRPr kumimoji="1" lang="ja-JP" altLang="en-US" dirty="0"/>
          </a:p>
        </p:txBody>
      </p:sp>
      <p:sp>
        <p:nvSpPr>
          <p:cNvPr id="4" name="スライド番号プレースホルダー 3">
            <a:extLst>
              <a:ext uri="{FF2B5EF4-FFF2-40B4-BE49-F238E27FC236}">
                <a16:creationId xmlns:a16="http://schemas.microsoft.com/office/drawing/2014/main" id="{73EF8F49-A1F7-4BD8-A647-59D7E6D6E85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58</a:t>
            </a:fld>
            <a:endParaRPr lang="en-US" altLang="ja-JP" dirty="0"/>
          </a:p>
        </p:txBody>
      </p:sp>
      <p:sp>
        <p:nvSpPr>
          <p:cNvPr id="6" name="日付プレースホルダー 1">
            <a:extLst>
              <a:ext uri="{FF2B5EF4-FFF2-40B4-BE49-F238E27FC236}">
                <a16:creationId xmlns:a16="http://schemas.microsoft.com/office/drawing/2014/main" id="{104AC22F-D281-492A-9078-874141BEDA96}"/>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41854327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 Comment Reponses</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000" b="1" i="1" dirty="0">
                <a:latin typeface="+mn-lt"/>
              </a:rPr>
              <a:t>SG Motion 1</a:t>
            </a:r>
            <a:r>
              <a:rPr lang="en-US" sz="2000" i="1" dirty="0">
                <a:latin typeface="+mn-lt"/>
              </a:rPr>
              <a:t>: 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p>
          <a:p>
            <a:endParaRPr lang="en-US" sz="2000" dirty="0">
              <a:latin typeface="+mn-lt"/>
            </a:endParaRPr>
          </a:p>
          <a:p>
            <a:pPr lvl="1"/>
            <a:r>
              <a:rPr lang="en-US" sz="1800" dirty="0">
                <a:latin typeface="+mn-lt"/>
              </a:rPr>
              <a:t>Move: Ryuji Kohno.</a:t>
            </a:r>
          </a:p>
          <a:p>
            <a:pPr lvl="1"/>
            <a:r>
              <a:rPr lang="en-US" sz="1800" dirty="0">
                <a:latin typeface="+mn-lt"/>
              </a:rPr>
              <a:t>Second: Marco Hernandez.</a:t>
            </a:r>
          </a:p>
          <a:p>
            <a:r>
              <a:rPr lang="en-US" sz="2000" dirty="0">
                <a:latin typeface="+mn-lt"/>
              </a:rPr>
              <a:t>unanimous consent</a:t>
            </a:r>
            <a:endParaRPr lang="en-US" sz="1800" dirty="0">
              <a:latin typeface="+mj-lt"/>
            </a:endParaRPr>
          </a:p>
          <a:p>
            <a:pPr marL="25400" indent="0">
              <a:buNone/>
            </a:pPr>
            <a:br>
              <a:rPr lang="en-US" sz="2000" dirty="0"/>
            </a:br>
            <a:endParaRPr lang="en-US" sz="20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59</a:t>
            </a:fld>
            <a:endParaRPr dirty="0"/>
          </a:p>
        </p:txBody>
      </p:sp>
    </p:spTree>
    <p:extLst>
      <p:ext uri="{BB962C8B-B14F-4D97-AF65-F5344CB8AC3E}">
        <p14:creationId xmlns:p14="http://schemas.microsoft.com/office/powerpoint/2010/main" val="426585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p:txBody>
          <a:bodyPr/>
          <a:lstStyle/>
          <a:p>
            <a:r>
              <a:rPr lang="en-US" dirty="0"/>
              <a:t>Modified PAR</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6</a:t>
            </a:fld>
            <a:endParaRPr lang="en-US"/>
          </a:p>
        </p:txBody>
      </p:sp>
      <p:sp>
        <p:nvSpPr>
          <p:cNvPr id="10" name="Rectangle 9">
            <a:extLst>
              <a:ext uri="{FF2B5EF4-FFF2-40B4-BE49-F238E27FC236}">
                <a16:creationId xmlns:a16="http://schemas.microsoft.com/office/drawing/2014/main" id="{9B2E0D85-753C-4B41-824C-C617A13F6CF8}"/>
              </a:ext>
            </a:extLst>
          </p:cNvPr>
          <p:cNvSpPr/>
          <p:nvPr/>
        </p:nvSpPr>
        <p:spPr>
          <a:xfrm>
            <a:off x="152400" y="1981200"/>
            <a:ext cx="8991600" cy="3046988"/>
          </a:xfrm>
          <a:prstGeom prst="rect">
            <a:avLst/>
          </a:prstGeom>
        </p:spPr>
        <p:txBody>
          <a:bodyPr wrap="square">
            <a:spAutoFit/>
          </a:bodyPr>
          <a:lstStyle/>
          <a:p>
            <a:r>
              <a:rPr lang="en-US" dirty="0"/>
              <a:t>PAR</a:t>
            </a:r>
          </a:p>
          <a:p>
            <a:pPr lvl="1"/>
            <a:r>
              <a:rPr lang="en-US" dirty="0"/>
              <a:t>15-20-0270-04-Cor2-p802-15-4-2020-cor-1-parUpdate-detail</a:t>
            </a:r>
          </a:p>
          <a:p>
            <a:endParaRPr lang="en-US" dirty="0"/>
          </a:p>
          <a:p>
            <a:r>
              <a:rPr lang="en-US" dirty="0"/>
              <a:t>https://</a:t>
            </a:r>
            <a:r>
              <a:rPr lang="en-US" dirty="0" err="1"/>
              <a:t>development.standards.ieee.org</a:t>
            </a:r>
            <a:r>
              <a:rPr lang="en-US" dirty="0"/>
              <a:t>/</a:t>
            </a:r>
            <a:r>
              <a:rPr lang="en-US" dirty="0" err="1"/>
              <a:t>myprojectweb</a:t>
            </a:r>
            <a:r>
              <a:rPr lang="en-US" dirty="0"/>
              <a:t>/</a:t>
            </a:r>
            <a:r>
              <a:rPr lang="en-US" dirty="0" err="1"/>
              <a:t>app#viewpar</a:t>
            </a:r>
            <a:r>
              <a:rPr lang="en-US" dirty="0"/>
              <a:t>/12753/9245</a:t>
            </a:r>
          </a:p>
        </p:txBody>
      </p:sp>
    </p:spTree>
    <p:extLst>
      <p:ext uri="{BB962C8B-B14F-4D97-AF65-F5344CB8AC3E}">
        <p14:creationId xmlns:p14="http://schemas.microsoft.com/office/powerpoint/2010/main" val="11977086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–PAR &amp; CSD</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pPr lvl="0">
              <a:buClr>
                <a:srgbClr val="000000"/>
              </a:buClr>
            </a:pPr>
            <a:r>
              <a:rPr lang="en-US" sz="2400" b="1" i="1" dirty="0">
                <a:solidFill>
                  <a:srgbClr val="000000"/>
                </a:solidFill>
                <a:latin typeface="Times New Roman"/>
              </a:rPr>
              <a:t>SG Motion 2</a:t>
            </a:r>
            <a:r>
              <a:rPr lang="en-US" sz="2400" dirty="0">
                <a:solidFill>
                  <a:srgbClr val="000000"/>
                </a:solidFill>
                <a:latin typeface="Times New Roman"/>
              </a:rPr>
              <a:t>: </a:t>
            </a:r>
            <a:r>
              <a:rPr lang="en-US" sz="2400" i="1" dirty="0">
                <a:solidFill>
                  <a:srgbClr val="000000"/>
                </a:solidFill>
                <a:latin typeface="Times New Roman"/>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a:rPr>
              <a:t>NesCom</a:t>
            </a:r>
            <a:r>
              <a:rPr lang="en-US" sz="2400" i="1" dirty="0">
                <a:solidFill>
                  <a:srgbClr val="000000"/>
                </a:solidFill>
                <a:latin typeface="Times New Roman"/>
              </a:rPr>
              <a:t>.</a:t>
            </a:r>
          </a:p>
          <a:p>
            <a:pPr lvl="0">
              <a:buClr>
                <a:srgbClr val="000000"/>
              </a:buClr>
            </a:pPr>
            <a:endParaRPr lang="en-US" sz="2400" i="1" dirty="0">
              <a:solidFill>
                <a:srgbClr val="000000"/>
              </a:solidFill>
              <a:latin typeface="Times New Roman"/>
            </a:endParaRPr>
          </a:p>
          <a:p>
            <a:pPr lvl="1"/>
            <a:r>
              <a:rPr lang="en-US" sz="2000" dirty="0">
                <a:latin typeface="+mn-lt"/>
              </a:rPr>
              <a:t>Move: Ryuji Kohno.</a:t>
            </a:r>
          </a:p>
          <a:p>
            <a:pPr lvl="1"/>
            <a:r>
              <a:rPr lang="en-US" sz="2000" dirty="0">
                <a:latin typeface="+mn-lt"/>
              </a:rPr>
              <a:t>Second: Marco Hernandez.</a:t>
            </a:r>
          </a:p>
          <a:p>
            <a:r>
              <a:rPr lang="en-US" sz="2400" dirty="0">
                <a:latin typeface="+mn-lt"/>
              </a:rPr>
              <a:t>unanimous consent </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60</a:t>
            </a:fld>
            <a:endParaRPr dirty="0"/>
          </a:p>
        </p:txBody>
      </p:sp>
    </p:spTree>
    <p:extLst>
      <p:ext uri="{BB962C8B-B14F-4D97-AF65-F5344CB8AC3E}">
        <p14:creationId xmlns:p14="http://schemas.microsoft.com/office/powerpoint/2010/main" val="336445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89768" y="1776561"/>
            <a:ext cx="7764463" cy="4395639"/>
          </a:xfrm>
        </p:spPr>
        <p:txBody>
          <a:bodyPr>
            <a:normAutofit fontScale="92500" lnSpcReduction="20000"/>
          </a:bodyPr>
          <a:lstStyle/>
          <a:p>
            <a:pPr marL="461963" indent="-461963"/>
            <a:r>
              <a:rPr lang="en-US" sz="1800" b="1" i="1" dirty="0">
                <a:solidFill>
                  <a:srgbClr val="000000"/>
                </a:solidFill>
                <a:effectLst/>
                <a:ea typeface="Calibri" panose="020F0502020204030204" pitchFamily="34" charset="0"/>
              </a:rPr>
              <a:t>WG Motion1 from SG15.6a</a:t>
            </a:r>
            <a:r>
              <a:rPr lang="en-US" sz="1800" i="1" dirty="0">
                <a:solidFill>
                  <a:srgbClr val="000000"/>
                </a:solidFill>
                <a:effectLst/>
                <a:ea typeface="Calibri" panose="020F0502020204030204" pitchFamily="34" charset="0"/>
              </a:rPr>
              <a:t>:  Request that the PAR and CSD contained in documents [15-21-0259-04] and [15-21-0260-03], respectively, be approved for submission to the WG for its approval and that the EC be requested to forward the PAR to </a:t>
            </a:r>
            <a:r>
              <a:rPr lang="en-US" sz="1800" i="1" dirty="0" err="1">
                <a:solidFill>
                  <a:srgbClr val="000000"/>
                </a:solidFill>
                <a:effectLst/>
                <a:ea typeface="Calibri" panose="020F0502020204030204" pitchFamily="34" charset="0"/>
              </a:rPr>
              <a:t>NesCom</a:t>
            </a:r>
            <a:r>
              <a:rPr lang="en-US" sz="1800" i="1" dirty="0">
                <a:solidFill>
                  <a:srgbClr val="000000"/>
                </a:solidFill>
                <a:effectLst/>
                <a:ea typeface="Calibri" panose="020F0502020204030204" pitchFamily="34" charset="0"/>
              </a:rPr>
              <a:t>. The 802.15 working group chair and technical editor are authorized to make additional modifications to the PAR and CSD as needed to reflect EC discussion at its closing meeting.</a:t>
            </a:r>
          </a:p>
          <a:p>
            <a:pPr marL="461963" indent="-461963"/>
            <a:r>
              <a:rPr lang="en-US" sz="1800" i="1" dirty="0">
                <a:solidFill>
                  <a:srgbClr val="000000"/>
                </a:solidFill>
                <a:effectLst/>
                <a:ea typeface="Calibri" panose="020F0502020204030204" pitchFamily="34" charset="0"/>
              </a:rPr>
              <a:t>Moved by: Ryuji Kohno (YNU/YRP-IAI)</a:t>
            </a:r>
          </a:p>
          <a:p>
            <a:pPr marL="461963" indent="-461963"/>
            <a:r>
              <a:rPr lang="en-US" sz="1800" i="1" dirty="0">
                <a:solidFill>
                  <a:srgbClr val="000000"/>
                </a:solidFill>
                <a:effectLst/>
                <a:ea typeface="Calibri" panose="020F0502020204030204" pitchFamily="34" charset="0"/>
              </a:rPr>
              <a:t>Seconded by: Rick </a:t>
            </a:r>
            <a:r>
              <a:rPr lang="en-US" sz="1800" i="1" dirty="0" err="1">
                <a:solidFill>
                  <a:srgbClr val="000000"/>
                </a:solidFill>
                <a:effectLst/>
                <a:ea typeface="Calibri" panose="020F0502020204030204" pitchFamily="34" charset="0"/>
              </a:rPr>
              <a:t>Alfvin</a:t>
            </a:r>
            <a:r>
              <a:rPr lang="en-US" sz="1800" i="1" dirty="0">
                <a:solidFill>
                  <a:srgbClr val="000000"/>
                </a:solidFill>
                <a:effectLst/>
                <a:ea typeface="Calibri" panose="020F0502020204030204" pitchFamily="34" charset="0"/>
              </a:rPr>
              <a:t> (</a:t>
            </a:r>
            <a:r>
              <a:rPr lang="en-US" sz="1800" i="1" dirty="0" err="1">
                <a:solidFill>
                  <a:srgbClr val="000000"/>
                </a:solidFill>
                <a:effectLst/>
                <a:ea typeface="Calibri" panose="020F0502020204030204" pitchFamily="34" charset="0"/>
              </a:rPr>
              <a:t>Linespeed</a:t>
            </a:r>
            <a:r>
              <a:rPr lang="en-US" sz="1800" i="1" dirty="0">
                <a:solidFill>
                  <a:srgbClr val="000000"/>
                </a:solidFill>
                <a:effectLst/>
                <a:ea typeface="Calibri" panose="020F0502020204030204" pitchFamily="34" charset="0"/>
              </a:rPr>
              <a:t>)</a:t>
            </a:r>
          </a:p>
          <a:p>
            <a:pPr marL="461963" indent="-461963"/>
            <a:r>
              <a:rPr lang="en-US" sz="1800" i="1" dirty="0">
                <a:solidFill>
                  <a:srgbClr val="000000"/>
                </a:solidFill>
                <a:effectLst/>
                <a:ea typeface="Calibri" panose="020F0502020204030204" pitchFamily="34" charset="0"/>
              </a:rPr>
              <a:t>xx out of </a:t>
            </a:r>
            <a:r>
              <a:rPr lang="en-US" sz="1800" i="1" dirty="0" err="1">
                <a:solidFill>
                  <a:srgbClr val="000000"/>
                </a:solidFill>
                <a:effectLst/>
                <a:ea typeface="Calibri" panose="020F0502020204030204" pitchFamily="34" charset="0"/>
              </a:rPr>
              <a:t>yy</a:t>
            </a:r>
            <a:r>
              <a:rPr lang="en-US" sz="1800" i="1" dirty="0">
                <a:solidFill>
                  <a:srgbClr val="000000"/>
                </a:solidFill>
                <a:effectLst/>
                <a:ea typeface="Calibri" panose="020F0502020204030204" pitchFamily="34" charset="0"/>
              </a:rPr>
              <a:t> on DVL voted</a:t>
            </a:r>
          </a:p>
          <a:p>
            <a:pPr marL="461963" indent="-461963"/>
            <a:r>
              <a:rPr lang="en-US" sz="1800" i="1" dirty="0">
                <a:solidFill>
                  <a:srgbClr val="000000"/>
                </a:solidFill>
                <a:effectLst/>
                <a:ea typeface="Calibri" panose="020F0502020204030204" pitchFamily="34" charset="0"/>
              </a:rPr>
              <a:t>Upon no discussion the vote was taken with the results of x/y/z, motion carries.</a:t>
            </a:r>
          </a:p>
          <a:p>
            <a:pPr marL="0" indent="0">
              <a:buNone/>
            </a:pPr>
            <a:endParaRPr lang="en-US" altLang="en-US" sz="1800" dirty="0">
              <a:cs typeface="Arial" panose="020B0604020202020204" pitchFamily="34" charset="0"/>
            </a:endParaRPr>
          </a:p>
          <a:p>
            <a:pPr marL="461963" indent="-461963"/>
            <a:r>
              <a:rPr lang="en-US" altLang="en-US" sz="1800" dirty="0">
                <a:cs typeface="Arial" panose="020B0604020202020204" pitchFamily="34" charset="0"/>
              </a:rPr>
              <a:t>In favor: 32</a:t>
            </a:r>
          </a:p>
          <a:p>
            <a:pPr marL="461963" indent="-461963"/>
            <a:r>
              <a:rPr lang="en-US" altLang="en-US" sz="1800" dirty="0">
                <a:cs typeface="Arial" panose="020B0604020202020204" pitchFamily="34" charset="0"/>
              </a:rPr>
              <a:t>Oppose: 2</a:t>
            </a:r>
          </a:p>
          <a:p>
            <a:pPr marL="461963" indent="-461963"/>
            <a:r>
              <a:rPr lang="en-US" altLang="en-US" sz="1800" dirty="0">
                <a:cs typeface="Arial" panose="020B0604020202020204" pitchFamily="34" charset="0"/>
              </a:rPr>
              <a:t>Abstain: 6</a:t>
            </a:r>
          </a:p>
          <a:p>
            <a:pPr marL="461963" indent="-461963"/>
            <a:r>
              <a:rPr lang="en-US" altLang="en-US" sz="1800" dirty="0">
                <a:cs typeface="Arial" panose="020B0604020202020204" pitchFamily="34" charset="0"/>
              </a:rPr>
              <a:t>   Motion carried</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61</a:t>
            </a:fld>
            <a:endParaRPr lang="en-US" altLang="en-US" dirty="0">
              <a:solidFill>
                <a:schemeClr val="tx1"/>
              </a:solidFill>
            </a:endParaRPr>
          </a:p>
        </p:txBody>
      </p:sp>
    </p:spTree>
    <p:extLst>
      <p:ext uri="{BB962C8B-B14F-4D97-AF65-F5344CB8AC3E}">
        <p14:creationId xmlns:p14="http://schemas.microsoft.com/office/powerpoint/2010/main" val="33387145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04C-77F1-4964-B156-CB3143972ED3}"/>
              </a:ext>
            </a:extLst>
          </p:cNvPr>
          <p:cNvSpPr>
            <a:spLocks noGrp="1"/>
          </p:cNvSpPr>
          <p:nvPr>
            <p:ph type="title"/>
          </p:nvPr>
        </p:nvSpPr>
        <p:spPr>
          <a:xfrm>
            <a:off x="831273" y="626425"/>
            <a:ext cx="7626926" cy="762990"/>
          </a:xfrm>
        </p:spPr>
        <p:txBody>
          <a:bodyPr/>
          <a:lstStyle/>
          <a:p>
            <a:r>
              <a:rPr lang="en-US" dirty="0"/>
              <a:t>WG Motion -  PAR &amp; CSD</a:t>
            </a:r>
          </a:p>
        </p:txBody>
      </p:sp>
      <p:sp>
        <p:nvSpPr>
          <p:cNvPr id="3" name="Text Placeholder 2">
            <a:extLst>
              <a:ext uri="{FF2B5EF4-FFF2-40B4-BE49-F238E27FC236}">
                <a16:creationId xmlns:a16="http://schemas.microsoft.com/office/drawing/2014/main" id="{2195B5BE-FD7F-4213-8B4D-BA9B41D8042C}"/>
              </a:ext>
            </a:extLst>
          </p:cNvPr>
          <p:cNvSpPr>
            <a:spLocks noGrp="1"/>
          </p:cNvSpPr>
          <p:nvPr>
            <p:ph type="body" idx="1"/>
          </p:nvPr>
        </p:nvSpPr>
        <p:spPr>
          <a:xfrm>
            <a:off x="685800" y="1191533"/>
            <a:ext cx="7772400" cy="5212630"/>
          </a:xfrm>
        </p:spPr>
        <p:txBody>
          <a:bodyPr/>
          <a:lstStyle/>
          <a:p>
            <a:pPr lvl="0">
              <a:buClr>
                <a:srgbClr val="000000"/>
              </a:buClr>
            </a:pPr>
            <a:r>
              <a:rPr lang="en-US" sz="1800" b="1" i="1" dirty="0">
                <a:solidFill>
                  <a:srgbClr val="000000"/>
                </a:solidFill>
                <a:latin typeface="+mn-ea"/>
                <a:ea typeface="+mn-ea"/>
              </a:rPr>
              <a:t>WG Motion2 from SG15.6a:</a:t>
            </a:r>
            <a:r>
              <a:rPr lang="en-US" sz="1800" dirty="0">
                <a:solidFill>
                  <a:srgbClr val="000000"/>
                </a:solidFill>
                <a:latin typeface="+mn-ea"/>
                <a:ea typeface="+mn-ea"/>
              </a:rPr>
              <a:t> </a:t>
            </a:r>
            <a:r>
              <a:rPr lang="en-US" sz="1800" i="1" dirty="0">
                <a:solidFill>
                  <a:srgbClr val="000000"/>
                </a:solidFill>
                <a:latin typeface="+mn-ea"/>
                <a:ea typeface="+mn-ea"/>
              </a:rPr>
              <a:t>Motion that the 802.15 Working Group seeks approval from the 802 EC to extend the study group in 802.15 to develop the PAR and CSD documents for SG15.6a.</a:t>
            </a:r>
          </a:p>
          <a:p>
            <a:pPr lvl="0">
              <a:buClr>
                <a:srgbClr val="000000"/>
              </a:buClr>
            </a:pPr>
            <a:r>
              <a:rPr lang="en-US" sz="1800" i="1" dirty="0">
                <a:solidFill>
                  <a:srgbClr val="000000"/>
                </a:solidFill>
                <a:latin typeface="+mn-ea"/>
                <a:ea typeface="+mn-ea"/>
              </a:rPr>
              <a:t>Moved by: Ryuji Kohno (YNU/YRP-IAI)</a:t>
            </a:r>
          </a:p>
          <a:p>
            <a:pPr lvl="0">
              <a:buClr>
                <a:srgbClr val="000000"/>
              </a:buClr>
            </a:pPr>
            <a:r>
              <a:rPr lang="en-US" sz="1800" i="1" dirty="0">
                <a:solidFill>
                  <a:srgbClr val="000000"/>
                </a:solidFill>
                <a:latin typeface="+mn-ea"/>
                <a:ea typeface="+mn-ea"/>
              </a:rPr>
              <a:t>Seconded by: Rick </a:t>
            </a:r>
            <a:r>
              <a:rPr lang="en-US" sz="1800" i="1" dirty="0" err="1">
                <a:solidFill>
                  <a:srgbClr val="000000"/>
                </a:solidFill>
                <a:latin typeface="+mn-ea"/>
                <a:ea typeface="+mn-ea"/>
              </a:rPr>
              <a:t>Alfvin</a:t>
            </a:r>
            <a:r>
              <a:rPr lang="en-US" sz="1800" i="1" dirty="0">
                <a:solidFill>
                  <a:srgbClr val="000000"/>
                </a:solidFill>
                <a:latin typeface="+mn-ea"/>
                <a:ea typeface="+mn-ea"/>
              </a:rPr>
              <a:t> (</a:t>
            </a:r>
            <a:r>
              <a:rPr lang="en-US" sz="1800" i="1" dirty="0" err="1">
                <a:solidFill>
                  <a:srgbClr val="000000"/>
                </a:solidFill>
                <a:latin typeface="+mn-ea"/>
                <a:ea typeface="+mn-ea"/>
              </a:rPr>
              <a:t>Linespeed</a:t>
            </a:r>
            <a:r>
              <a:rPr lang="en-US" sz="1800" i="1" dirty="0">
                <a:solidFill>
                  <a:srgbClr val="000000"/>
                </a:solidFill>
                <a:latin typeface="+mn-ea"/>
                <a:ea typeface="+mn-ea"/>
              </a:rPr>
              <a:t>)</a:t>
            </a:r>
          </a:p>
          <a:p>
            <a:pPr lvl="0">
              <a:buClr>
                <a:srgbClr val="000000"/>
              </a:buClr>
            </a:pPr>
            <a:r>
              <a:rPr lang="en-US" sz="1800" i="1" dirty="0">
                <a:solidFill>
                  <a:srgbClr val="000000"/>
                </a:solidFill>
                <a:latin typeface="+mn-ea"/>
                <a:ea typeface="+mn-ea"/>
              </a:rPr>
              <a:t>xx out of </a:t>
            </a:r>
            <a:r>
              <a:rPr lang="en-US" sz="1800" i="1" dirty="0" err="1">
                <a:solidFill>
                  <a:srgbClr val="000000"/>
                </a:solidFill>
                <a:latin typeface="+mn-ea"/>
                <a:ea typeface="+mn-ea"/>
              </a:rPr>
              <a:t>yy</a:t>
            </a:r>
            <a:r>
              <a:rPr lang="en-US" sz="1800" i="1" dirty="0">
                <a:solidFill>
                  <a:srgbClr val="000000"/>
                </a:solidFill>
                <a:latin typeface="+mn-ea"/>
                <a:ea typeface="+mn-ea"/>
              </a:rPr>
              <a:t> on DVL voted</a:t>
            </a:r>
          </a:p>
          <a:p>
            <a:pPr lvl="0">
              <a:buClr>
                <a:srgbClr val="000000"/>
              </a:buClr>
            </a:pPr>
            <a:r>
              <a:rPr lang="en-US" sz="1800" i="1" dirty="0">
                <a:solidFill>
                  <a:srgbClr val="000000"/>
                </a:solidFill>
                <a:latin typeface="+mn-ea"/>
                <a:ea typeface="+mn-ea"/>
              </a:rPr>
              <a:t>Upon no discussion the vote was taken with the results of x/y/z, motion carries.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31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6</a:t>
            </a:r>
            <a:endParaRPr kumimoji="1" lang="en-US" altLang="ja-JP" sz="2800" b="0" i="0" u="none" strike="noStrike" kern="0" cap="none" spc="0" normalizeH="0" baseline="0" noProof="0" dirty="0">
              <a:ln>
                <a:noFill/>
              </a:ln>
              <a:solidFill>
                <a:srgbClr val="000000"/>
              </a:solidFill>
              <a:effectLst/>
              <a:uLnTx/>
              <a:uFillTx/>
              <a:latin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Motion carried</a:t>
            </a:r>
            <a:endParaRPr lang="en-US" sz="2400" i="1" dirty="0">
              <a:solidFill>
                <a:srgbClr val="000000"/>
              </a:solidFill>
              <a:latin typeface="Times New Roman" panose="02020603050405020304" pitchFamily="18"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1D95EB6-1853-49DF-83B1-797F4C8D7F78}"/>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E764EC83-FC5A-4A08-B5D0-16679CE47BD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62</a:t>
            </a:fld>
            <a:endParaRPr dirty="0"/>
          </a:p>
        </p:txBody>
      </p:sp>
    </p:spTree>
    <p:extLst>
      <p:ext uri="{BB962C8B-B14F-4D97-AF65-F5344CB8AC3E}">
        <p14:creationId xmlns:p14="http://schemas.microsoft.com/office/powerpoint/2010/main" val="26427603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219100"/>
            <a:ext cx="8969829" cy="5244744"/>
          </a:xfrm>
        </p:spPr>
        <p:txBody>
          <a:bodyPr/>
          <a:lstStyle/>
          <a:p>
            <a:pPr>
              <a:buFont typeface="Arial" panose="020B0604020202020204" pitchFamily="34" charset="0"/>
              <a:buChar char="•"/>
            </a:pPr>
            <a:r>
              <a:rPr lang="is-IS" altLang="ja-JP" sz="1400" dirty="0"/>
              <a:t>SG15.6a opening report for July 2021 meeting                                                         15-21-0363-01-06a</a:t>
            </a:r>
          </a:p>
          <a:p>
            <a:pPr>
              <a:buFont typeface="Arial" panose="020B0604020202020204" pitchFamily="34" charset="0"/>
              <a:buChar char="•"/>
            </a:pPr>
            <a:r>
              <a:rPr lang="is-IS" altLang="ja-JP" sz="1400" dirty="0"/>
              <a:t>SG15.6a Agenda of July Meeting in 2021                                                                  15-21-0364-05-06a</a:t>
            </a:r>
          </a:p>
          <a:p>
            <a:pPr>
              <a:buFont typeface="Arial" panose="020B0604020202020204" pitchFamily="34" charset="0"/>
              <a:buChar char="•"/>
            </a:pPr>
            <a:r>
              <a:rPr lang="is-IS" altLang="ja-JP" sz="1400" dirty="0"/>
              <a:t>IG DEP &amp; SG15.6a  Activity for Amendment of IEEE802.15.6 Wireless BAN with Enhanced Dependability                                                                              </a:t>
            </a:r>
          </a:p>
          <a:p>
            <a:pPr marL="0" indent="0">
              <a:buNone/>
            </a:pPr>
            <a:r>
              <a:rPr lang="is-IS" altLang="ja-JP" sz="1400" dirty="0"/>
              <a:t>                                                                                                                                          15-21-0023-02-06a</a:t>
            </a:r>
          </a:p>
          <a:p>
            <a:pPr>
              <a:buFont typeface="Arial" panose="020B0604020202020204" pitchFamily="34" charset="0"/>
              <a:buChar char="•"/>
            </a:pPr>
            <a:r>
              <a:rPr lang="en-US" altLang="ja-JP" sz="1400" dirty="0"/>
              <a:t>Responses to Comments from 802.3                                                                         15-21-0384-04-06a</a:t>
            </a:r>
          </a:p>
          <a:p>
            <a:pPr>
              <a:buFont typeface="Arial" panose="020B0604020202020204" pitchFamily="34" charset="0"/>
              <a:buChar char="•"/>
            </a:pPr>
            <a:r>
              <a:rPr lang="en-US" altLang="ja-JP" sz="1400" dirty="0"/>
              <a:t>Responses to Comments from 802.1                                                                         15-21-0391-04-06a</a:t>
            </a:r>
          </a:p>
          <a:p>
            <a:pPr>
              <a:buFont typeface="Arial" panose="020B0604020202020204" pitchFamily="34" charset="0"/>
              <a:buChar char="•"/>
            </a:pPr>
            <a:r>
              <a:rPr lang="en-US" altLang="ja-JP" sz="1400" dirty="0"/>
              <a:t>Responses to Comments from 802.11                                                                       15-21-0392-06-06a</a:t>
            </a:r>
            <a:endParaRPr lang="is-IS" altLang="ja-JP" sz="1400" dirty="0"/>
          </a:p>
          <a:p>
            <a:pPr>
              <a:buFont typeface="Arial" panose="020B0604020202020204" pitchFamily="34" charset="0"/>
              <a:buChar char="•"/>
            </a:pPr>
            <a:r>
              <a:rPr lang="is-IS" altLang="ja-JP" sz="1400" dirty="0"/>
              <a:t>Updated PAR for amendment of IEEE802.15.6a                                                       15-21-0259-04-06a</a:t>
            </a:r>
          </a:p>
          <a:p>
            <a:pPr>
              <a:buFont typeface="Arial" panose="020B0604020202020204" pitchFamily="34" charset="0"/>
              <a:buChar char="•"/>
            </a:pPr>
            <a:r>
              <a:rPr lang="is-IS" altLang="ja-JP" sz="1400" dirty="0"/>
              <a:t>Updated CSD for amendment of IEEE802.15.6a                                                       15-21-0260-03-06a</a:t>
            </a:r>
          </a:p>
          <a:p>
            <a:pPr>
              <a:buFont typeface="Arial" panose="020B0604020202020204" pitchFamily="34" charset="0"/>
              <a:buChar char="•"/>
            </a:pPr>
            <a:r>
              <a:rPr lang="is-IS" altLang="ja-JP" sz="1400" dirty="0"/>
              <a:t>Discussion for Harmonization among SG15.6a, 15.4ab, and TG15.14                      15-21-0386-00-0dep</a:t>
            </a:r>
          </a:p>
          <a:p>
            <a:pPr>
              <a:buFont typeface="Arial" panose="020B0604020202020204" pitchFamily="34" charset="0"/>
              <a:buChar char="•"/>
            </a:pPr>
            <a:r>
              <a:rPr lang="en-US" altLang="ja-JP" sz="1400" dirty="0"/>
              <a:t>SG15.6a Motion  for responses to comments from 802.1, .3, .11                               15-21-403-01-o6a</a:t>
            </a:r>
          </a:p>
          <a:p>
            <a:pPr>
              <a:buFont typeface="Arial" panose="020B0604020202020204" pitchFamily="34" charset="0"/>
              <a:buChar char="•"/>
            </a:pPr>
            <a:r>
              <a:rPr lang="en-US" altLang="ja-JP" sz="1400" dirty="0"/>
              <a:t>SG15.6a Motion  for PAR and CSD to be approved for submission to the WG          15-21-0404-00-06a</a:t>
            </a:r>
            <a:endParaRPr lang="is-IS" altLang="ja-JP" sz="1400" dirty="0"/>
          </a:p>
          <a:p>
            <a:pPr>
              <a:buFont typeface="Arial" panose="020B0604020202020204" pitchFamily="34" charset="0"/>
              <a:buChar char="•"/>
            </a:pPr>
            <a:r>
              <a:rPr lang="en-US" altLang="ja-JP" sz="1400" dirty="0"/>
              <a:t>MAC Solution for Coexisting BANs and Other Networks with MAC-Bridge and Integrated Terminal</a:t>
            </a:r>
          </a:p>
          <a:p>
            <a:pPr>
              <a:buFont typeface="Arial" panose="020B0604020202020204" pitchFamily="34" charset="0"/>
              <a:buChar char="•"/>
            </a:pPr>
            <a:r>
              <a:rPr lang="en-US" altLang="ja-JP" sz="1400" dirty="0"/>
              <a:t>                                                                                                                                     15-19-0507-03-0dep</a:t>
            </a:r>
          </a:p>
          <a:p>
            <a:pPr>
              <a:buFont typeface="Arial" panose="020B0604020202020204" pitchFamily="34" charset="0"/>
              <a:buChar char="•"/>
            </a:pPr>
            <a:r>
              <a:rPr lang="en-US" altLang="ja-JP" sz="1400" dirty="0"/>
              <a:t>PHY Solution for Coexisting BANs and Other Networks with Space-Time Interference </a:t>
            </a:r>
            <a:r>
              <a:rPr lang="en-US" altLang="ja-JP" sz="1400" dirty="0" err="1"/>
              <a:t>Mittigation</a:t>
            </a:r>
            <a:endParaRPr lang="is-IS" altLang="ja-JP" sz="1400" dirty="0"/>
          </a:p>
          <a:p>
            <a:pPr>
              <a:buFont typeface="Arial" panose="020B0604020202020204" pitchFamily="34" charset="0"/>
              <a:buChar char="•"/>
            </a:pPr>
            <a:r>
              <a:rPr lang="is-IS" altLang="ja-JP" sz="1400" dirty="0"/>
              <a:t>                                                                                                                                      15-21-0387-00-06a</a:t>
            </a:r>
          </a:p>
          <a:p>
            <a:pPr>
              <a:buFont typeface="Arial" panose="020B0604020202020204" pitchFamily="34" charset="0"/>
              <a:buChar char="•"/>
            </a:pPr>
            <a:r>
              <a:rPr lang="en-US" altLang="ja-JP" sz="1400" dirty="0"/>
              <a:t>SG15.6a Meeting Minutes for July 2021                                                                       15-21-0407-01-06a</a:t>
            </a:r>
          </a:p>
          <a:p>
            <a:pPr>
              <a:buFont typeface="Arial" panose="020B0604020202020204" pitchFamily="34" charset="0"/>
              <a:buChar char="•"/>
            </a:pPr>
            <a:r>
              <a:rPr lang="en-US" altLang="ja-JP" sz="1400" dirty="0"/>
              <a:t>SG15.6a Closing Report for July 2021                                                                          15-21-0406-01-06a </a:t>
            </a:r>
          </a:p>
          <a:p>
            <a:pPr>
              <a:lnSpc>
                <a:spcPts val="1600"/>
              </a:lnSpc>
              <a:buFont typeface="Arial" panose="020B0604020202020204" pitchFamily="34" charset="0"/>
              <a:buChar char="•"/>
            </a:pPr>
            <a:endParaRPr lang="fi-FI" altLang="ja-JP" sz="1400" dirty="0"/>
          </a:p>
          <a:p>
            <a:pPr>
              <a:lnSpc>
                <a:spcPts val="16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63</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34218281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r>
              <a:rPr kumimoji="1" lang="en-US" altLang="ja-JP" sz="1800" dirty="0"/>
              <a:t>September 10-23, 2021</a:t>
            </a:r>
          </a:p>
          <a:p>
            <a:pPr marL="0" indent="0">
              <a:buNone/>
            </a:pPr>
            <a:endParaRPr kumimoji="1" lang="en-US" altLang="ja-JP" sz="1800" dirty="0"/>
          </a:p>
          <a:p>
            <a:pPr marL="0" indent="0">
              <a:buNone/>
            </a:pPr>
            <a:r>
              <a:rPr kumimoji="1" lang="en-US" altLang="ja-JP" sz="1800" dirty="0"/>
              <a:t>The September 2021 IEEE 802 Wireless will be held electronically, September 10-23, 2021.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September meeting.</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September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64</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16544708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65</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July 2021</a:t>
            </a:r>
            <a:endParaRPr lang="en-US" altLang="ja-JP" dirty="0"/>
          </a:p>
        </p:txBody>
      </p:sp>
    </p:spTree>
    <p:extLst>
      <p:ext uri="{BB962C8B-B14F-4D97-AF65-F5344CB8AC3E}">
        <p14:creationId xmlns:p14="http://schemas.microsoft.com/office/powerpoint/2010/main" val="32084064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SG15.14</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22, 2021</a:t>
            </a:r>
            <a:endParaRPr lang="ja-JP" altLang="ja-JP" dirty="0"/>
          </a:p>
        </p:txBody>
      </p:sp>
    </p:spTree>
    <p:extLst>
      <p:ext uri="{BB962C8B-B14F-4D97-AF65-F5344CB8AC3E}">
        <p14:creationId xmlns:p14="http://schemas.microsoft.com/office/powerpoint/2010/main" val="36749917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67</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4500576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457200" indent="-457200">
              <a:buClr>
                <a:srgbClr val="00B050"/>
              </a:buClr>
              <a:buFont typeface="Wingdings" panose="05000000000000000000" pitchFamily="2" charset="2"/>
              <a:buChar char="ü"/>
            </a:pPr>
            <a:r>
              <a:rPr lang="en-US" altLang="en-US" sz="2400" dirty="0"/>
              <a:t>Opening and meeting preamble</a:t>
            </a:r>
          </a:p>
          <a:p>
            <a:pPr marL="457200" indent="-457200">
              <a:buClr>
                <a:srgbClr val="00B050"/>
              </a:buClr>
              <a:buFont typeface="Wingdings" panose="05000000000000000000" pitchFamily="2" charset="2"/>
              <a:buChar char="ü"/>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457200" indent="-457200">
              <a:buClr>
                <a:srgbClr val="00B050"/>
              </a:buClr>
              <a:buFont typeface="Wingdings" panose="05000000000000000000" pitchFamily="2" charset="2"/>
              <a:buChar char="ü"/>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457200" indent="-457200">
              <a:buClr>
                <a:srgbClr val="00B050"/>
              </a:buClr>
              <a:buFont typeface="Wingdings" panose="05000000000000000000" pitchFamily="2" charset="2"/>
              <a:buChar char="ü"/>
            </a:pPr>
            <a:r>
              <a:rPr lang="en-US" altLang="en-US" sz="2400" dirty="0"/>
              <a:t>Review and respond to comments received on PAR and CSD</a:t>
            </a:r>
          </a:p>
          <a:p>
            <a:pPr marL="457200" indent="-457200">
              <a:buClr>
                <a:srgbClr val="00B050"/>
              </a:buClr>
              <a:buFont typeface="Wingdings" panose="05000000000000000000" pitchFamily="2" charset="2"/>
              <a:buChar char="ü"/>
            </a:pPr>
            <a:r>
              <a:rPr lang="en-US" altLang="en-US" sz="2400" dirty="0"/>
              <a:t>Update PAR and CSD as required, make motions</a:t>
            </a:r>
          </a:p>
          <a:p>
            <a:pPr marL="457200" indent="-457200">
              <a:buClr>
                <a:srgbClr val="00B050"/>
              </a:buClr>
              <a:buFont typeface="Wingdings" panose="05000000000000000000" pitchFamily="2" charset="2"/>
              <a:buChar char="ü"/>
            </a:pPr>
            <a:r>
              <a:rPr lang="en-US" altLang="en-US" sz="2400" dirty="0"/>
              <a:t>Next Steps</a:t>
            </a:r>
          </a:p>
          <a:p>
            <a:pPr marL="457200" indent="-457200">
              <a:buClr>
                <a:srgbClr val="00B050"/>
              </a:buClr>
              <a:buFont typeface="Wingdings" panose="05000000000000000000" pitchFamily="2" charset="2"/>
              <a:buChar char="ü"/>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68</a:t>
            </a:fld>
            <a:endParaRPr lang="en-US" altLang="en-US" dirty="0">
              <a:solidFill>
                <a:schemeClr val="tx1"/>
              </a:solidFill>
            </a:endParaRPr>
          </a:p>
        </p:txBody>
      </p:sp>
    </p:spTree>
    <p:extLst>
      <p:ext uri="{BB962C8B-B14F-4D97-AF65-F5344CB8AC3E}">
        <p14:creationId xmlns:p14="http://schemas.microsoft.com/office/powerpoint/2010/main" val="36610660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69</a:t>
            </a:fld>
            <a:endParaRPr lang="en-US" altLang="en-US" dirty="0">
              <a:solidFill>
                <a:schemeClr val="tx1"/>
              </a:solidFill>
            </a:endParaRPr>
          </a:p>
        </p:txBody>
      </p:sp>
    </p:spTree>
    <p:extLst>
      <p:ext uri="{BB962C8B-B14F-4D97-AF65-F5344CB8AC3E}">
        <p14:creationId xmlns:p14="http://schemas.microsoft.com/office/powerpoint/2010/main" val="48750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a:xfrm>
            <a:off x="1449114" y="593725"/>
            <a:ext cx="7772400" cy="533400"/>
          </a:xfrm>
        </p:spPr>
        <p:txBody>
          <a:bodyPr/>
          <a:lstStyle/>
          <a:p>
            <a:r>
              <a:rPr lang="en-US" dirty="0"/>
              <a:t>List of Proposals</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7</a:t>
            </a:fld>
            <a:endParaRPr lang="en-US"/>
          </a:p>
        </p:txBody>
      </p:sp>
      <p:sp>
        <p:nvSpPr>
          <p:cNvPr id="6" name="Rectangle 5">
            <a:extLst>
              <a:ext uri="{FF2B5EF4-FFF2-40B4-BE49-F238E27FC236}">
                <a16:creationId xmlns:a16="http://schemas.microsoft.com/office/drawing/2014/main" id="{03766DBB-ADFC-2E49-97DD-06A5895A905A}"/>
              </a:ext>
            </a:extLst>
          </p:cNvPr>
          <p:cNvSpPr/>
          <p:nvPr/>
        </p:nvSpPr>
        <p:spPr>
          <a:xfrm>
            <a:off x="228600" y="1305691"/>
            <a:ext cx="8763000" cy="5198667"/>
          </a:xfrm>
          <a:prstGeom prst="rect">
            <a:avLst/>
          </a:prstGeom>
        </p:spPr>
        <p:txBody>
          <a:bodyPr wrap="square">
            <a:spAutoFit/>
          </a:bodyPr>
          <a:lstStyle/>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 SUN OFDM PHY PHR – doc#171rev0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2. SUN-OFDM PHR MCS ambiguity problem and the resolution – Doc#305rev2</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3. 870 MHz Band Designator Issue – Doc# 330rev0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4. Resolution to OFDM PHY PHR – Doc#386rev0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5. Proposal for OFDM PHR Clarifications – Doc#393Rev0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6. Proposal for SUN FSK/OFDM Channel Plan – Doc#397rev0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7. Comparison of SUN OFDM PHR proposals– doc#29rev0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8. Correction of Mode Switch PHR Parity Formula– Doc#9rev0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9. Proposal for OFDM PHR Clarifications– Doc# 393rev0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10. Proposal for SUN FSK/OFDM Channel Plan – Doc#397rev0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11. Error in Clause 18.6 LRP UWB</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12. Candidates for SUN-OFDM PHR of New Low Rates – Doc#37rev0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13. Clarification in clause 7.4 IEs</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14. SUN OFDM PHR Consolidated proposal – Doc#158rev01</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15. Enhanced Ack Timing Issue – Doc#107rev01</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16. Padding issue in SUN-OFDM PHY – Doc#173rev0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17. 802.15.4z - HRP UWB PHY - HPRF mode preamble sequence cross-correlation properties Doc#152rev0</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18. Errors in SRM</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19. 15.4y PICS - Doc#295rev01</a:t>
            </a:r>
          </a:p>
          <a:p>
            <a:pPr marR="0" lvl="0">
              <a:lnSpc>
                <a:spcPts val="1990"/>
              </a:lnSpc>
              <a:spcBef>
                <a:spcPts val="0"/>
              </a:spcBef>
              <a:spcAft>
                <a:spcPts val="0"/>
              </a:spcAft>
              <a:buSzPts val="2300"/>
              <a:tabLst>
                <a:tab pos="520065" algn="l"/>
              </a:tabLst>
            </a:pPr>
            <a:r>
              <a:rPr lang="en-US" sz="1400" dirty="0">
                <a:latin typeface="Arial" panose="020B0604020202020204" pitchFamily="34" charset="0"/>
                <a:ea typeface="Wingdings" pitchFamily="2" charset="2"/>
                <a:cs typeface="Wingdings" pitchFamily="2" charset="2"/>
              </a:rPr>
              <a:t>20. Convolutional </a:t>
            </a:r>
            <a:r>
              <a:rPr lang="en-US" sz="1400" dirty="0" err="1">
                <a:latin typeface="Arial" panose="020B0604020202020204" pitchFamily="34" charset="0"/>
                <a:ea typeface="Wingdings" pitchFamily="2" charset="2"/>
                <a:cs typeface="Wingdings" pitchFamily="2" charset="2"/>
              </a:rPr>
              <a:t>Interleaver</a:t>
            </a:r>
            <a:r>
              <a:rPr lang="en-US" sz="1400" dirty="0">
                <a:latin typeface="Arial" panose="020B0604020202020204" pitchFamily="34" charset="0"/>
                <a:ea typeface="Wingdings" pitchFamily="2" charset="2"/>
                <a:cs typeface="Wingdings" pitchFamily="2" charset="2"/>
              </a:rPr>
              <a:t> Definition - Doc# 302rev00</a:t>
            </a:r>
            <a:endParaRPr lang="en-US" sz="1400" dirty="0">
              <a:effectLst/>
              <a:latin typeface="Arial" panose="020B0604020202020204" pitchFamily="34" charset="0"/>
              <a:ea typeface="Wingdings" pitchFamily="2" charset="2"/>
              <a:cs typeface="Wingdings" pitchFamily="2" charset="2"/>
            </a:endParaRPr>
          </a:p>
        </p:txBody>
      </p:sp>
    </p:spTree>
    <p:extLst>
      <p:ext uri="{BB962C8B-B14F-4D97-AF65-F5344CB8AC3E}">
        <p14:creationId xmlns:p14="http://schemas.microsoft.com/office/powerpoint/2010/main" val="7207767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5611C87-89D7-4B6C-A175-AC8592018E2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70</a:t>
            </a:fld>
            <a:endParaRPr lang="en-US" altLang="en-US" dirty="0">
              <a:solidFill>
                <a:schemeClr val="tx1"/>
              </a:solidFill>
            </a:endParaRPr>
          </a:p>
        </p:txBody>
      </p:sp>
      <p:pic>
        <p:nvPicPr>
          <p:cNvPr id="3" name="Picture 2" descr="Text&#10;&#10;Description automatically generated">
            <a:extLst>
              <a:ext uri="{FF2B5EF4-FFF2-40B4-BE49-F238E27FC236}">
                <a16:creationId xmlns:a16="http://schemas.microsoft.com/office/drawing/2014/main" id="{26FF3E58-9693-476F-9963-0AE5154666D3}"/>
              </a:ext>
            </a:extLst>
          </p:cNvPr>
          <p:cNvPicPr>
            <a:picLocks noChangeAspect="1"/>
          </p:cNvPicPr>
          <p:nvPr/>
        </p:nvPicPr>
        <p:blipFill>
          <a:blip r:embed="rId3"/>
          <a:stretch>
            <a:fillRect/>
          </a:stretch>
        </p:blipFill>
        <p:spPr>
          <a:xfrm>
            <a:off x="769338" y="1988840"/>
            <a:ext cx="7704856" cy="2321393"/>
          </a:xfrm>
          <a:prstGeom prst="rect">
            <a:avLst/>
          </a:prstGeom>
        </p:spPr>
      </p:pic>
      <p:sp>
        <p:nvSpPr>
          <p:cNvPr id="6" name="Title 1">
            <a:extLst>
              <a:ext uri="{FF2B5EF4-FFF2-40B4-BE49-F238E27FC236}">
                <a16:creationId xmlns:a16="http://schemas.microsoft.com/office/drawing/2014/main" id="{AC4BAE57-AF10-49B4-A1E5-C84EA1C4375D}"/>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7" name="object 14">
            <a:extLst>
              <a:ext uri="{FF2B5EF4-FFF2-40B4-BE49-F238E27FC236}">
                <a16:creationId xmlns:a16="http://schemas.microsoft.com/office/drawing/2014/main" id="{82C4ADDB-EE42-46A1-B797-18B528C8488F}"/>
              </a:ext>
            </a:extLst>
          </p:cNvPr>
          <p:cNvSpPr txBox="1"/>
          <p:nvPr/>
        </p:nvSpPr>
        <p:spPr>
          <a:xfrm>
            <a:off x="1000167" y="4442495"/>
            <a:ext cx="7078578" cy="990015"/>
          </a:xfrm>
          <a:prstGeom prst="rect">
            <a:avLst/>
          </a:prstGeom>
        </p:spPr>
        <p:txBody>
          <a:bodyPr vert="horz" wrap="square" lIns="0" tIns="40640" rIns="0" bIns="0" rtlCol="0">
            <a:spAutoFit/>
          </a:bodyPr>
          <a:lstStyle/>
          <a:p>
            <a:pPr marL="241300">
              <a:lnSpc>
                <a:spcPct val="100000"/>
              </a:lnSpc>
              <a:spcBef>
                <a:spcPts val="320"/>
              </a:spcBef>
            </a:pPr>
            <a:r>
              <a:rPr lang="en-US" sz="2000" dirty="0">
                <a:solidFill>
                  <a:srgbClr val="0000FF"/>
                </a:solidFill>
                <a:latin typeface="Arial"/>
                <a:cs typeface="Arial"/>
              </a:rPr>
              <a:t>All instances of the use of data link layer have been changed to media access control (MAC) sublayer.</a:t>
            </a:r>
          </a:p>
          <a:p>
            <a:pPr marL="12700">
              <a:lnSpc>
                <a:spcPct val="100000"/>
              </a:lnSpc>
              <a:spcBef>
                <a:spcPts val="244"/>
              </a:spcBef>
              <a:tabLst>
                <a:tab pos="240665" algn="l"/>
                <a:tab pos="241300" algn="l"/>
              </a:tabLst>
            </a:pPr>
            <a:endParaRPr sz="2000" dirty="0">
              <a:latin typeface="Arial"/>
              <a:cs typeface="Arial"/>
            </a:endParaRPr>
          </a:p>
        </p:txBody>
      </p:sp>
    </p:spTree>
    <p:extLst>
      <p:ext uri="{BB962C8B-B14F-4D97-AF65-F5344CB8AC3E}">
        <p14:creationId xmlns:p14="http://schemas.microsoft.com/office/powerpoint/2010/main" val="35047226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letter&#10;&#10;Description automatically generated">
            <a:extLst>
              <a:ext uri="{FF2B5EF4-FFF2-40B4-BE49-F238E27FC236}">
                <a16:creationId xmlns:a16="http://schemas.microsoft.com/office/drawing/2014/main" id="{4532B210-495F-4925-A5DD-654B59A306D7}"/>
              </a:ext>
            </a:extLst>
          </p:cNvPr>
          <p:cNvPicPr>
            <a:picLocks noChangeAspect="1"/>
          </p:cNvPicPr>
          <p:nvPr/>
        </p:nvPicPr>
        <p:blipFill>
          <a:blip r:embed="rId5"/>
          <a:stretch>
            <a:fillRect/>
          </a:stretch>
        </p:blipFill>
        <p:spPr>
          <a:xfrm>
            <a:off x="762386" y="1744834"/>
            <a:ext cx="7619229" cy="3844406"/>
          </a:xfrm>
          <a:prstGeom prst="rect">
            <a:avLst/>
          </a:prstGeom>
        </p:spPr>
      </p:pic>
      <p:sp>
        <p:nvSpPr>
          <p:cNvPr id="5" name="Slide Number Placeholder 3">
            <a:extLst>
              <a:ext uri="{FF2B5EF4-FFF2-40B4-BE49-F238E27FC236}">
                <a16:creationId xmlns:a16="http://schemas.microsoft.com/office/drawing/2014/main" id="{91CEF143-1F0B-40A2-B5B9-D3FAEAE834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71</a:t>
            </a:fld>
            <a:endParaRPr lang="en-US" altLang="en-US" dirty="0">
              <a:solidFill>
                <a:schemeClr val="tx1"/>
              </a:solidFill>
            </a:endParaRPr>
          </a:p>
        </p:txBody>
      </p:sp>
    </p:spTree>
    <p:extLst>
      <p:ext uri="{BB962C8B-B14F-4D97-AF65-F5344CB8AC3E}">
        <p14:creationId xmlns:p14="http://schemas.microsoft.com/office/powerpoint/2010/main" val="209153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30157E42-14BE-4221-BDB1-E36F7AD59D70}"/>
              </a:ext>
            </a:extLst>
          </p:cNvPr>
          <p:cNvPicPr>
            <a:picLocks noChangeAspect="1"/>
          </p:cNvPicPr>
          <p:nvPr/>
        </p:nvPicPr>
        <p:blipFill>
          <a:blip r:embed="rId5"/>
          <a:stretch>
            <a:fillRect/>
          </a:stretch>
        </p:blipFill>
        <p:spPr>
          <a:xfrm>
            <a:off x="798814" y="1772816"/>
            <a:ext cx="7544787" cy="3532736"/>
          </a:xfrm>
          <a:prstGeom prst="rect">
            <a:avLst/>
          </a:prstGeom>
        </p:spPr>
      </p:pic>
      <p:sp>
        <p:nvSpPr>
          <p:cNvPr id="5" name="Slide Number Placeholder 3">
            <a:extLst>
              <a:ext uri="{FF2B5EF4-FFF2-40B4-BE49-F238E27FC236}">
                <a16:creationId xmlns:a16="http://schemas.microsoft.com/office/drawing/2014/main" id="{52ADC0F9-F9CE-4EA3-862B-32700186CEF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72</a:t>
            </a:fld>
            <a:endParaRPr lang="en-US" altLang="en-US" dirty="0">
              <a:solidFill>
                <a:schemeClr val="tx1"/>
              </a:solidFill>
            </a:endParaRPr>
          </a:p>
        </p:txBody>
      </p:sp>
    </p:spTree>
    <p:extLst>
      <p:ext uri="{BB962C8B-B14F-4D97-AF65-F5344CB8AC3E}">
        <p14:creationId xmlns:p14="http://schemas.microsoft.com/office/powerpoint/2010/main" val="36350356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6593" y="664814"/>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864C10E4-7274-4FB3-9802-CFCB3F8B5C13}"/>
              </a:ext>
            </a:extLst>
          </p:cNvPr>
          <p:cNvPicPr>
            <a:picLocks noChangeAspect="1"/>
          </p:cNvPicPr>
          <p:nvPr/>
        </p:nvPicPr>
        <p:blipFill rotWithShape="1">
          <a:blip r:embed="rId5"/>
          <a:srcRect b="41777"/>
          <a:stretch/>
        </p:blipFill>
        <p:spPr>
          <a:xfrm>
            <a:off x="509535" y="1547443"/>
            <a:ext cx="7504265" cy="1755370"/>
          </a:xfrm>
          <a:prstGeom prst="rect">
            <a:avLst/>
          </a:prstGeom>
        </p:spPr>
      </p:pic>
      <p:sp>
        <p:nvSpPr>
          <p:cNvPr id="7" name="object 10">
            <a:extLst>
              <a:ext uri="{FF2B5EF4-FFF2-40B4-BE49-F238E27FC236}">
                <a16:creationId xmlns:a16="http://schemas.microsoft.com/office/drawing/2014/main" id="{2D4FEDF4-69D1-43F1-BC0A-A35819EBE91E}"/>
              </a:ext>
            </a:extLst>
          </p:cNvPr>
          <p:cNvSpPr txBox="1"/>
          <p:nvPr/>
        </p:nvSpPr>
        <p:spPr>
          <a:xfrm>
            <a:off x="559567" y="3429000"/>
            <a:ext cx="7404202" cy="2901179"/>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1200" dirty="0">
                <a:solidFill>
                  <a:schemeClr val="tx1"/>
                </a:solidFill>
                <a:latin typeface="Arial"/>
                <a:cs typeface="Arial"/>
              </a:rPr>
              <a:t>IEEE</a:t>
            </a:r>
            <a:r>
              <a:rPr sz="1200" spc="-5" dirty="0">
                <a:solidFill>
                  <a:schemeClr val="tx1"/>
                </a:solidFill>
                <a:latin typeface="Arial"/>
                <a:cs typeface="Arial"/>
              </a:rPr>
              <a:t> </a:t>
            </a:r>
            <a:r>
              <a:rPr sz="1200" dirty="0">
                <a:solidFill>
                  <a:schemeClr val="tx1"/>
                </a:solidFill>
                <a:latin typeface="Arial"/>
                <a:cs typeface="Arial"/>
              </a:rPr>
              <a:t>802.1</a:t>
            </a:r>
            <a:r>
              <a:rPr sz="1200" spc="-45" dirty="0">
                <a:solidFill>
                  <a:schemeClr val="tx1"/>
                </a:solidFill>
                <a:latin typeface="Arial"/>
                <a:cs typeface="Arial"/>
              </a:rPr>
              <a:t> </a:t>
            </a:r>
            <a:r>
              <a:rPr sz="1200" spc="-5" dirty="0">
                <a:solidFill>
                  <a:schemeClr val="tx1"/>
                </a:solidFill>
                <a:latin typeface="Arial"/>
                <a:cs typeface="Arial"/>
              </a:rPr>
              <a:t>believes</a:t>
            </a:r>
            <a:r>
              <a:rPr sz="1200" spc="10" dirty="0">
                <a:solidFill>
                  <a:schemeClr val="tx1"/>
                </a:solidFill>
                <a:latin typeface="Arial"/>
                <a:cs typeface="Arial"/>
              </a:rPr>
              <a:t> </a:t>
            </a:r>
            <a:r>
              <a:rPr sz="1200" dirty="0">
                <a:solidFill>
                  <a:schemeClr val="tx1"/>
                </a:solidFill>
                <a:latin typeface="Arial"/>
                <a:cs typeface="Arial"/>
              </a:rPr>
              <a:t>there may</a:t>
            </a:r>
            <a:r>
              <a:rPr sz="1200" spc="-35" dirty="0">
                <a:solidFill>
                  <a:schemeClr val="tx1"/>
                </a:solidFill>
                <a:latin typeface="Arial"/>
                <a:cs typeface="Arial"/>
              </a:rPr>
              <a:t> </a:t>
            </a:r>
            <a:r>
              <a:rPr sz="1200" dirty="0">
                <a:solidFill>
                  <a:schemeClr val="tx1"/>
                </a:solidFill>
                <a:latin typeface="Arial"/>
                <a:cs typeface="Arial"/>
              </a:rPr>
              <a:t>be</a:t>
            </a:r>
            <a:r>
              <a:rPr sz="1200" spc="10" dirty="0">
                <a:solidFill>
                  <a:schemeClr val="tx1"/>
                </a:solidFill>
                <a:latin typeface="Arial"/>
                <a:cs typeface="Arial"/>
              </a:rPr>
              <a:t> </a:t>
            </a:r>
            <a:r>
              <a:rPr sz="1200" dirty="0">
                <a:solidFill>
                  <a:schemeClr val="tx1"/>
                </a:solidFill>
                <a:latin typeface="Arial"/>
                <a:cs typeface="Arial"/>
              </a:rPr>
              <a:t>additional</a:t>
            </a:r>
            <a:r>
              <a:rPr sz="1200" spc="-35" dirty="0">
                <a:solidFill>
                  <a:schemeClr val="tx1"/>
                </a:solidFill>
                <a:latin typeface="Arial"/>
                <a:cs typeface="Arial"/>
              </a:rPr>
              <a:t> </a:t>
            </a:r>
            <a:r>
              <a:rPr sz="1200" dirty="0">
                <a:solidFill>
                  <a:schemeClr val="tx1"/>
                </a:solidFill>
                <a:latin typeface="Arial"/>
                <a:cs typeface="Arial"/>
              </a:rPr>
              <a:t>issues</a:t>
            </a:r>
            <a:r>
              <a:rPr sz="1200" spc="5" dirty="0">
                <a:solidFill>
                  <a:schemeClr val="tx1"/>
                </a:solidFill>
                <a:latin typeface="Arial"/>
                <a:cs typeface="Arial"/>
              </a:rPr>
              <a:t> </a:t>
            </a:r>
            <a:r>
              <a:rPr sz="1200" spc="-10" dirty="0">
                <a:solidFill>
                  <a:schemeClr val="tx1"/>
                </a:solidFill>
                <a:latin typeface="Arial"/>
                <a:cs typeface="Arial"/>
              </a:rPr>
              <a:t>with</a:t>
            </a:r>
            <a:r>
              <a:rPr sz="1200" spc="15" dirty="0">
                <a:solidFill>
                  <a:schemeClr val="tx1"/>
                </a:solidFill>
                <a:latin typeface="Arial"/>
                <a:cs typeface="Arial"/>
              </a:rPr>
              <a:t> </a:t>
            </a:r>
            <a:r>
              <a:rPr sz="1200" dirty="0">
                <a:solidFill>
                  <a:schemeClr val="tx1"/>
                </a:solidFill>
                <a:latin typeface="Arial"/>
                <a:cs typeface="Arial"/>
              </a:rPr>
              <a:t>compatibility</a:t>
            </a:r>
            <a:r>
              <a:rPr sz="1200" spc="-35" dirty="0">
                <a:solidFill>
                  <a:schemeClr val="tx1"/>
                </a:solidFill>
                <a:latin typeface="Arial"/>
                <a:cs typeface="Arial"/>
              </a:rPr>
              <a:t> </a:t>
            </a:r>
            <a:r>
              <a:rPr sz="1200" dirty="0">
                <a:solidFill>
                  <a:schemeClr val="tx1"/>
                </a:solidFill>
                <a:latin typeface="Arial"/>
                <a:cs typeface="Arial"/>
              </a:rPr>
              <a:t>that</a:t>
            </a:r>
            <a:r>
              <a:rPr sz="1200" spc="-30" dirty="0">
                <a:solidFill>
                  <a:schemeClr val="tx1"/>
                </a:solidFill>
                <a:latin typeface="Arial"/>
                <a:cs typeface="Arial"/>
              </a:rPr>
              <a:t> </a:t>
            </a:r>
            <a:r>
              <a:rPr sz="1200" dirty="0">
                <a:solidFill>
                  <a:schemeClr val="tx1"/>
                </a:solidFill>
                <a:latin typeface="Arial"/>
                <a:cs typeface="Arial"/>
              </a:rPr>
              <a:t>are</a:t>
            </a:r>
            <a:r>
              <a:rPr sz="1200" spc="-5" dirty="0">
                <a:solidFill>
                  <a:schemeClr val="tx1"/>
                </a:solidFill>
                <a:latin typeface="Arial"/>
                <a:cs typeface="Arial"/>
              </a:rPr>
              <a:t> </a:t>
            </a:r>
            <a:r>
              <a:rPr sz="1200" dirty="0">
                <a:solidFill>
                  <a:schemeClr val="tx1"/>
                </a:solidFill>
                <a:latin typeface="Arial"/>
                <a:cs typeface="Arial"/>
              </a:rPr>
              <a:t>not</a:t>
            </a:r>
            <a:r>
              <a:rPr lang="en-US" sz="1200" dirty="0">
                <a:solidFill>
                  <a:schemeClr val="tx1"/>
                </a:solidFill>
                <a:latin typeface="Arial"/>
                <a:cs typeface="Arial"/>
              </a:rPr>
              <a:t> </a:t>
            </a:r>
            <a:r>
              <a:rPr sz="1200" dirty="0">
                <a:solidFill>
                  <a:schemeClr val="tx1"/>
                </a:solidFill>
                <a:latin typeface="Arial"/>
                <a:cs typeface="Arial"/>
              </a:rPr>
              <a:t>listed.	Please</a:t>
            </a:r>
            <a:r>
              <a:rPr sz="1200" spc="-60" dirty="0">
                <a:solidFill>
                  <a:schemeClr val="tx1"/>
                </a:solidFill>
                <a:latin typeface="Arial"/>
                <a:cs typeface="Arial"/>
              </a:rPr>
              <a:t> </a:t>
            </a:r>
            <a:r>
              <a:rPr sz="1200" spc="-5" dirty="0">
                <a:solidFill>
                  <a:schemeClr val="tx1"/>
                </a:solidFill>
                <a:latin typeface="Arial"/>
                <a:cs typeface="Arial"/>
              </a:rPr>
              <a:t>clarify:</a:t>
            </a:r>
            <a:endParaRPr sz="1200" dirty="0">
              <a:solidFill>
                <a:schemeClr val="tx1"/>
              </a:solidFill>
              <a:latin typeface="Arial"/>
              <a:cs typeface="Arial"/>
            </a:endParaRPr>
          </a:p>
          <a:p>
            <a:pPr marL="697865" marR="5080" lvl="1" indent="-228600">
              <a:lnSpc>
                <a:spcPts val="1720"/>
              </a:lnSpc>
              <a:spcBef>
                <a:spcPts val="545"/>
              </a:spcBef>
              <a:buChar char="•"/>
              <a:tabLst>
                <a:tab pos="697865" algn="l"/>
                <a:tab pos="698500" algn="l"/>
              </a:tabLst>
            </a:pPr>
            <a:r>
              <a:rPr sz="1200" spc="10" dirty="0">
                <a:solidFill>
                  <a:schemeClr val="tx1"/>
                </a:solidFill>
                <a:latin typeface="Arial"/>
                <a:cs typeface="Arial"/>
              </a:rPr>
              <a:t>Will</a:t>
            </a:r>
            <a:r>
              <a:rPr sz="1200" spc="-10" dirty="0">
                <a:solidFill>
                  <a:schemeClr val="tx1"/>
                </a:solidFill>
                <a:latin typeface="Arial"/>
                <a:cs typeface="Arial"/>
              </a:rPr>
              <a:t> 802.15.14</a:t>
            </a:r>
            <a:r>
              <a:rPr sz="1200" spc="35" dirty="0">
                <a:solidFill>
                  <a:schemeClr val="tx1"/>
                </a:solidFill>
                <a:latin typeface="Arial"/>
                <a:cs typeface="Arial"/>
              </a:rPr>
              <a:t> </a:t>
            </a:r>
            <a:r>
              <a:rPr sz="1200" spc="-5" dirty="0">
                <a:solidFill>
                  <a:schemeClr val="tx1"/>
                </a:solidFill>
                <a:latin typeface="Arial"/>
                <a:cs typeface="Arial"/>
              </a:rPr>
              <a:t>use</a:t>
            </a:r>
            <a:r>
              <a:rPr sz="1200" spc="10" dirty="0">
                <a:solidFill>
                  <a:schemeClr val="tx1"/>
                </a:solidFill>
                <a:latin typeface="Arial"/>
                <a:cs typeface="Arial"/>
              </a:rPr>
              <a:t> </a:t>
            </a:r>
            <a:r>
              <a:rPr sz="1200" spc="-5" dirty="0">
                <a:solidFill>
                  <a:schemeClr val="tx1"/>
                </a:solidFill>
                <a:latin typeface="Arial"/>
                <a:cs typeface="Arial"/>
              </a:rPr>
              <a:t>a</a:t>
            </a:r>
            <a:r>
              <a:rPr sz="1200" spc="15" dirty="0">
                <a:solidFill>
                  <a:schemeClr val="tx1"/>
                </a:solidFill>
                <a:latin typeface="Arial"/>
                <a:cs typeface="Arial"/>
              </a:rPr>
              <a:t> </a:t>
            </a:r>
            <a:r>
              <a:rPr sz="1200" spc="-5" dirty="0">
                <a:solidFill>
                  <a:schemeClr val="tx1"/>
                </a:solidFill>
                <a:latin typeface="Arial"/>
                <a:cs typeface="Arial"/>
              </a:rPr>
              <a:t>restricted</a:t>
            </a:r>
            <a:r>
              <a:rPr sz="1200" spc="30" dirty="0">
                <a:solidFill>
                  <a:schemeClr val="tx1"/>
                </a:solidFill>
                <a:latin typeface="Arial"/>
                <a:cs typeface="Arial"/>
              </a:rPr>
              <a:t> </a:t>
            </a:r>
            <a:r>
              <a:rPr sz="1200" spc="5" dirty="0">
                <a:solidFill>
                  <a:schemeClr val="tx1"/>
                </a:solidFill>
                <a:latin typeface="Arial"/>
                <a:cs typeface="Arial"/>
              </a:rPr>
              <a:t>MTU</a:t>
            </a:r>
            <a:r>
              <a:rPr sz="1200" spc="-30" dirty="0">
                <a:solidFill>
                  <a:schemeClr val="tx1"/>
                </a:solidFill>
                <a:latin typeface="Arial"/>
                <a:cs typeface="Arial"/>
              </a:rPr>
              <a:t> </a:t>
            </a:r>
            <a:r>
              <a:rPr sz="1200" spc="-10" dirty="0">
                <a:solidFill>
                  <a:schemeClr val="tx1"/>
                </a:solidFill>
                <a:latin typeface="Arial"/>
                <a:cs typeface="Arial"/>
              </a:rPr>
              <a:t>size?</a:t>
            </a:r>
            <a:r>
              <a:rPr sz="1200" spc="70" dirty="0">
                <a:solidFill>
                  <a:schemeClr val="tx1"/>
                </a:solidFill>
                <a:latin typeface="Arial"/>
                <a:cs typeface="Arial"/>
              </a:rPr>
              <a:t> </a:t>
            </a:r>
            <a:r>
              <a:rPr sz="1200" spc="-5" dirty="0">
                <a:solidFill>
                  <a:schemeClr val="tx1"/>
                </a:solidFill>
                <a:latin typeface="Arial"/>
                <a:cs typeface="Arial"/>
              </a:rPr>
              <a:t>Restricted</a:t>
            </a:r>
            <a:r>
              <a:rPr sz="1200" spc="10" dirty="0">
                <a:solidFill>
                  <a:schemeClr val="tx1"/>
                </a:solidFill>
                <a:latin typeface="Arial"/>
                <a:cs typeface="Arial"/>
              </a:rPr>
              <a:t> </a:t>
            </a:r>
            <a:r>
              <a:rPr sz="1200" spc="5" dirty="0">
                <a:solidFill>
                  <a:schemeClr val="tx1"/>
                </a:solidFill>
                <a:latin typeface="Arial"/>
                <a:cs typeface="Arial"/>
              </a:rPr>
              <a:t>MTU</a:t>
            </a:r>
            <a:r>
              <a:rPr sz="1200" spc="-10" dirty="0">
                <a:solidFill>
                  <a:schemeClr val="tx1"/>
                </a:solidFill>
                <a:latin typeface="Arial"/>
                <a:cs typeface="Arial"/>
              </a:rPr>
              <a:t> sizes</a:t>
            </a:r>
            <a:r>
              <a:rPr sz="1200" spc="20" dirty="0">
                <a:solidFill>
                  <a:schemeClr val="tx1"/>
                </a:solidFill>
                <a:latin typeface="Arial"/>
                <a:cs typeface="Arial"/>
              </a:rPr>
              <a:t> </a:t>
            </a:r>
            <a:r>
              <a:rPr sz="1200" spc="-5" dirty="0">
                <a:solidFill>
                  <a:schemeClr val="tx1"/>
                </a:solidFill>
                <a:latin typeface="Arial"/>
                <a:cs typeface="Arial"/>
              </a:rPr>
              <a:t>make</a:t>
            </a:r>
            <a:r>
              <a:rPr sz="1200" spc="15" dirty="0">
                <a:solidFill>
                  <a:schemeClr val="tx1"/>
                </a:solidFill>
                <a:latin typeface="Arial"/>
                <a:cs typeface="Arial"/>
              </a:rPr>
              <a:t> </a:t>
            </a:r>
            <a:r>
              <a:rPr sz="1200" spc="-5" dirty="0">
                <a:solidFill>
                  <a:schemeClr val="tx1"/>
                </a:solidFill>
                <a:latin typeface="Arial"/>
                <a:cs typeface="Arial"/>
              </a:rPr>
              <a:t>bridging</a:t>
            </a:r>
            <a:r>
              <a:rPr sz="1200" spc="30" dirty="0">
                <a:solidFill>
                  <a:schemeClr val="tx1"/>
                </a:solidFill>
                <a:latin typeface="Arial"/>
                <a:cs typeface="Arial"/>
              </a:rPr>
              <a:t> </a:t>
            </a:r>
            <a:r>
              <a:rPr sz="1200" dirty="0">
                <a:solidFill>
                  <a:schemeClr val="tx1"/>
                </a:solidFill>
                <a:latin typeface="Arial"/>
                <a:cs typeface="Arial"/>
              </a:rPr>
              <a:t>to</a:t>
            </a:r>
            <a:r>
              <a:rPr sz="1200" spc="10" dirty="0">
                <a:solidFill>
                  <a:schemeClr val="tx1"/>
                </a:solidFill>
                <a:latin typeface="Arial"/>
                <a:cs typeface="Arial"/>
              </a:rPr>
              <a:t> </a:t>
            </a:r>
            <a:r>
              <a:rPr sz="1200" spc="-10" dirty="0">
                <a:solidFill>
                  <a:schemeClr val="tx1"/>
                </a:solidFill>
                <a:latin typeface="Arial"/>
                <a:cs typeface="Arial"/>
              </a:rPr>
              <a:t>other</a:t>
            </a:r>
            <a:r>
              <a:rPr sz="1200" spc="50" dirty="0">
                <a:solidFill>
                  <a:schemeClr val="tx1"/>
                </a:solidFill>
                <a:latin typeface="Arial"/>
                <a:cs typeface="Arial"/>
              </a:rPr>
              <a:t> </a:t>
            </a:r>
            <a:r>
              <a:rPr sz="1200" spc="-5" dirty="0">
                <a:solidFill>
                  <a:schemeClr val="tx1"/>
                </a:solidFill>
                <a:latin typeface="Arial"/>
                <a:cs typeface="Arial"/>
              </a:rPr>
              <a:t>IEEE</a:t>
            </a:r>
            <a:r>
              <a:rPr sz="1200" spc="10" dirty="0">
                <a:solidFill>
                  <a:schemeClr val="tx1"/>
                </a:solidFill>
                <a:latin typeface="Arial"/>
                <a:cs typeface="Arial"/>
              </a:rPr>
              <a:t> </a:t>
            </a:r>
            <a:r>
              <a:rPr sz="1200" spc="-10" dirty="0">
                <a:solidFill>
                  <a:schemeClr val="tx1"/>
                </a:solidFill>
                <a:latin typeface="Arial"/>
                <a:cs typeface="Arial"/>
              </a:rPr>
              <a:t>802 </a:t>
            </a:r>
            <a:r>
              <a:rPr sz="1200" spc="-430" dirty="0">
                <a:solidFill>
                  <a:schemeClr val="tx1"/>
                </a:solidFill>
                <a:latin typeface="Arial"/>
                <a:cs typeface="Arial"/>
              </a:rPr>
              <a:t> </a:t>
            </a:r>
            <a:r>
              <a:rPr sz="1200" spc="-5" dirty="0">
                <a:solidFill>
                  <a:schemeClr val="tx1"/>
                </a:solidFill>
                <a:latin typeface="Arial"/>
                <a:cs typeface="Arial"/>
              </a:rPr>
              <a:t>media</a:t>
            </a:r>
            <a:r>
              <a:rPr sz="1200" spc="5" dirty="0">
                <a:solidFill>
                  <a:schemeClr val="tx1"/>
                </a:solidFill>
                <a:latin typeface="Arial"/>
                <a:cs typeface="Arial"/>
              </a:rPr>
              <a:t> </a:t>
            </a:r>
            <a:r>
              <a:rPr sz="1200" spc="-5" dirty="0">
                <a:solidFill>
                  <a:schemeClr val="tx1"/>
                </a:solidFill>
                <a:latin typeface="Arial"/>
                <a:cs typeface="Arial"/>
              </a:rPr>
              <a:t>impossible</a:t>
            </a:r>
            <a:r>
              <a:rPr sz="1200" spc="-15" dirty="0">
                <a:solidFill>
                  <a:schemeClr val="tx1"/>
                </a:solidFill>
                <a:latin typeface="Arial"/>
                <a:cs typeface="Arial"/>
              </a:rPr>
              <a:t> </a:t>
            </a:r>
            <a:r>
              <a:rPr sz="1200" spc="-10" dirty="0">
                <a:solidFill>
                  <a:schemeClr val="tx1"/>
                </a:solidFill>
                <a:latin typeface="Arial"/>
                <a:cs typeface="Arial"/>
              </a:rPr>
              <a:t>without</a:t>
            </a:r>
            <a:r>
              <a:rPr sz="1200" spc="45" dirty="0">
                <a:solidFill>
                  <a:schemeClr val="tx1"/>
                </a:solidFill>
                <a:latin typeface="Arial"/>
                <a:cs typeface="Arial"/>
              </a:rPr>
              <a:t> </a:t>
            </a:r>
            <a:r>
              <a:rPr sz="1200" spc="-5" dirty="0">
                <a:solidFill>
                  <a:schemeClr val="tx1"/>
                </a:solidFill>
                <a:latin typeface="Arial"/>
                <a:cs typeface="Arial"/>
              </a:rPr>
              <a:t>suitable</a:t>
            </a:r>
            <a:r>
              <a:rPr sz="1200" spc="25" dirty="0">
                <a:solidFill>
                  <a:schemeClr val="tx1"/>
                </a:solidFill>
                <a:latin typeface="Arial"/>
                <a:cs typeface="Arial"/>
              </a:rPr>
              <a:t> </a:t>
            </a:r>
            <a:r>
              <a:rPr sz="1200" spc="-5" dirty="0">
                <a:solidFill>
                  <a:schemeClr val="tx1"/>
                </a:solidFill>
                <a:latin typeface="Arial"/>
                <a:cs typeface="Arial"/>
              </a:rPr>
              <a:t>fragmentation/reassembly</a:t>
            </a:r>
            <a:r>
              <a:rPr sz="1200" spc="75" dirty="0">
                <a:solidFill>
                  <a:schemeClr val="tx1"/>
                </a:solidFill>
                <a:latin typeface="Arial"/>
                <a:cs typeface="Arial"/>
              </a:rPr>
              <a:t> </a:t>
            </a:r>
            <a:r>
              <a:rPr sz="1200" spc="-5" dirty="0">
                <a:solidFill>
                  <a:schemeClr val="tx1"/>
                </a:solidFill>
                <a:latin typeface="Arial"/>
                <a:cs typeface="Arial"/>
              </a:rPr>
              <a:t>support</a:t>
            </a:r>
            <a:endParaRPr sz="1200"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z="1200" spc="10" dirty="0">
                <a:solidFill>
                  <a:schemeClr val="tx1"/>
                </a:solidFill>
                <a:latin typeface="Arial"/>
                <a:cs typeface="Arial"/>
              </a:rPr>
              <a:t>Will</a:t>
            </a:r>
            <a:r>
              <a:rPr sz="1200" spc="-10" dirty="0">
                <a:solidFill>
                  <a:schemeClr val="tx1"/>
                </a:solidFill>
                <a:latin typeface="Arial"/>
                <a:cs typeface="Arial"/>
              </a:rPr>
              <a:t> 802.15.14</a:t>
            </a:r>
            <a:r>
              <a:rPr sz="1200" spc="35" dirty="0">
                <a:solidFill>
                  <a:schemeClr val="tx1"/>
                </a:solidFill>
                <a:latin typeface="Arial"/>
                <a:cs typeface="Arial"/>
              </a:rPr>
              <a:t> </a:t>
            </a:r>
            <a:r>
              <a:rPr sz="1200" spc="-5" dirty="0">
                <a:solidFill>
                  <a:schemeClr val="tx1"/>
                </a:solidFill>
                <a:latin typeface="Arial"/>
                <a:cs typeface="Arial"/>
              </a:rPr>
              <a:t>have</a:t>
            </a:r>
            <a:r>
              <a:rPr sz="1200" dirty="0">
                <a:solidFill>
                  <a:schemeClr val="tx1"/>
                </a:solidFill>
                <a:latin typeface="Arial"/>
                <a:cs typeface="Arial"/>
              </a:rPr>
              <a:t> </a:t>
            </a:r>
            <a:r>
              <a:rPr sz="1200" spc="-10" dirty="0">
                <a:solidFill>
                  <a:schemeClr val="tx1"/>
                </a:solidFill>
                <a:latin typeface="Arial"/>
                <a:cs typeface="Arial"/>
              </a:rPr>
              <a:t>other</a:t>
            </a:r>
            <a:r>
              <a:rPr sz="1200" spc="-35" dirty="0">
                <a:solidFill>
                  <a:schemeClr val="tx1"/>
                </a:solidFill>
                <a:latin typeface="Arial"/>
                <a:cs typeface="Arial"/>
              </a:rPr>
              <a:t> </a:t>
            </a:r>
            <a:r>
              <a:rPr sz="1200" spc="-5" dirty="0">
                <a:solidFill>
                  <a:schemeClr val="tx1"/>
                </a:solidFill>
                <a:latin typeface="Arial"/>
                <a:cs typeface="Arial"/>
              </a:rPr>
              <a:t>Addressing</a:t>
            </a:r>
            <a:r>
              <a:rPr sz="1200" spc="35" dirty="0">
                <a:solidFill>
                  <a:schemeClr val="tx1"/>
                </a:solidFill>
                <a:latin typeface="Arial"/>
                <a:cs typeface="Arial"/>
              </a:rPr>
              <a:t> </a:t>
            </a:r>
            <a:r>
              <a:rPr sz="1200" spc="-10" dirty="0">
                <a:solidFill>
                  <a:schemeClr val="tx1"/>
                </a:solidFill>
                <a:latin typeface="Arial"/>
                <a:cs typeface="Arial"/>
              </a:rPr>
              <a:t>Modes</a:t>
            </a:r>
            <a:r>
              <a:rPr sz="1200" spc="25" dirty="0">
                <a:solidFill>
                  <a:schemeClr val="tx1"/>
                </a:solidFill>
                <a:latin typeface="Arial"/>
                <a:cs typeface="Arial"/>
              </a:rPr>
              <a:t> </a:t>
            </a:r>
            <a:r>
              <a:rPr sz="1200" spc="-15" dirty="0">
                <a:solidFill>
                  <a:schemeClr val="tx1"/>
                </a:solidFill>
                <a:latin typeface="Arial"/>
                <a:cs typeface="Arial"/>
              </a:rPr>
              <a:t>beyond</a:t>
            </a:r>
            <a:r>
              <a:rPr sz="1200" spc="75" dirty="0">
                <a:solidFill>
                  <a:schemeClr val="tx1"/>
                </a:solidFill>
                <a:latin typeface="Arial"/>
                <a:cs typeface="Arial"/>
              </a:rPr>
              <a:t> </a:t>
            </a:r>
            <a:r>
              <a:rPr sz="1200" spc="-10" dirty="0">
                <a:solidFill>
                  <a:schemeClr val="tx1"/>
                </a:solidFill>
                <a:latin typeface="Arial"/>
                <a:cs typeface="Arial"/>
              </a:rPr>
              <a:t>the</a:t>
            </a:r>
            <a:r>
              <a:rPr sz="1200" spc="10" dirty="0">
                <a:solidFill>
                  <a:schemeClr val="tx1"/>
                </a:solidFill>
                <a:latin typeface="Arial"/>
                <a:cs typeface="Arial"/>
              </a:rPr>
              <a:t> </a:t>
            </a:r>
            <a:r>
              <a:rPr sz="1200" spc="-20" dirty="0">
                <a:solidFill>
                  <a:schemeClr val="tx1"/>
                </a:solidFill>
                <a:latin typeface="Arial"/>
                <a:cs typeface="Arial"/>
              </a:rPr>
              <a:t>64-bit</a:t>
            </a:r>
            <a:r>
              <a:rPr sz="1200" spc="35" dirty="0">
                <a:solidFill>
                  <a:schemeClr val="tx1"/>
                </a:solidFill>
                <a:latin typeface="Arial"/>
                <a:cs typeface="Arial"/>
              </a:rPr>
              <a:t> </a:t>
            </a:r>
            <a:r>
              <a:rPr sz="1200" spc="-10" dirty="0">
                <a:solidFill>
                  <a:schemeClr val="tx1"/>
                </a:solidFill>
                <a:latin typeface="Arial"/>
                <a:cs typeface="Arial"/>
              </a:rPr>
              <a:t>address</a:t>
            </a:r>
            <a:r>
              <a:rPr sz="1200" spc="40" dirty="0">
                <a:solidFill>
                  <a:schemeClr val="tx1"/>
                </a:solidFill>
                <a:latin typeface="Arial"/>
                <a:cs typeface="Arial"/>
              </a:rPr>
              <a:t> </a:t>
            </a:r>
            <a:r>
              <a:rPr sz="1200" spc="-10" dirty="0">
                <a:solidFill>
                  <a:schemeClr val="tx1"/>
                </a:solidFill>
                <a:latin typeface="Arial"/>
                <a:cs typeface="Arial"/>
              </a:rPr>
              <a:t>that</a:t>
            </a:r>
            <a:r>
              <a:rPr sz="1200" spc="35" dirty="0">
                <a:solidFill>
                  <a:schemeClr val="tx1"/>
                </a:solidFill>
                <a:latin typeface="Arial"/>
                <a:cs typeface="Arial"/>
              </a:rPr>
              <a:t> </a:t>
            </a:r>
            <a:r>
              <a:rPr sz="1200" spc="-5" dirty="0">
                <a:solidFill>
                  <a:schemeClr val="tx1"/>
                </a:solidFill>
                <a:latin typeface="Arial"/>
                <a:cs typeface="Arial"/>
              </a:rPr>
              <a:t>are</a:t>
            </a:r>
            <a:r>
              <a:rPr sz="1200" spc="10" dirty="0">
                <a:solidFill>
                  <a:schemeClr val="tx1"/>
                </a:solidFill>
                <a:latin typeface="Arial"/>
                <a:cs typeface="Arial"/>
              </a:rPr>
              <a:t> </a:t>
            </a:r>
            <a:r>
              <a:rPr sz="1200" spc="-5" dirty="0">
                <a:solidFill>
                  <a:schemeClr val="tx1"/>
                </a:solidFill>
                <a:latin typeface="Arial"/>
                <a:cs typeface="Arial"/>
              </a:rPr>
              <a:t>also</a:t>
            </a:r>
            <a:r>
              <a:rPr sz="1200" spc="15" dirty="0">
                <a:solidFill>
                  <a:schemeClr val="tx1"/>
                </a:solidFill>
                <a:latin typeface="Arial"/>
                <a:cs typeface="Arial"/>
              </a:rPr>
              <a:t> </a:t>
            </a:r>
            <a:r>
              <a:rPr sz="1200" spc="-5" dirty="0">
                <a:solidFill>
                  <a:schemeClr val="tx1"/>
                </a:solidFill>
                <a:latin typeface="Arial"/>
                <a:cs typeface="Arial"/>
              </a:rPr>
              <a:t>incompatible</a:t>
            </a:r>
            <a:endParaRPr sz="1200" dirty="0">
              <a:solidFill>
                <a:schemeClr val="tx1"/>
              </a:solidFill>
              <a:latin typeface="Arial"/>
              <a:cs typeface="Arial"/>
            </a:endParaRPr>
          </a:p>
          <a:p>
            <a:pPr marL="697865">
              <a:lnSpc>
                <a:spcPts val="1830"/>
              </a:lnSpc>
            </a:pPr>
            <a:r>
              <a:rPr sz="1200" spc="-5" dirty="0">
                <a:solidFill>
                  <a:schemeClr val="tx1"/>
                </a:solidFill>
                <a:latin typeface="Arial"/>
                <a:cs typeface="Arial"/>
              </a:rPr>
              <a:t>with IEEE</a:t>
            </a:r>
            <a:r>
              <a:rPr sz="1200" spc="25" dirty="0">
                <a:solidFill>
                  <a:schemeClr val="tx1"/>
                </a:solidFill>
                <a:latin typeface="Arial"/>
                <a:cs typeface="Arial"/>
              </a:rPr>
              <a:t> </a:t>
            </a:r>
            <a:r>
              <a:rPr sz="1200" spc="-5" dirty="0">
                <a:solidFill>
                  <a:schemeClr val="tx1"/>
                </a:solidFill>
                <a:latin typeface="Arial"/>
                <a:cs typeface="Arial"/>
              </a:rPr>
              <a:t>Std</a:t>
            </a:r>
            <a:r>
              <a:rPr sz="1200" spc="5" dirty="0">
                <a:solidFill>
                  <a:schemeClr val="tx1"/>
                </a:solidFill>
                <a:latin typeface="Arial"/>
                <a:cs typeface="Arial"/>
              </a:rPr>
              <a:t> </a:t>
            </a:r>
            <a:r>
              <a:rPr sz="1200" spc="-10" dirty="0">
                <a:solidFill>
                  <a:schemeClr val="tx1"/>
                </a:solidFill>
                <a:latin typeface="Arial"/>
                <a:cs typeface="Arial"/>
              </a:rPr>
              <a:t>802.1Q</a:t>
            </a:r>
            <a:r>
              <a:rPr sz="1200" spc="40" dirty="0">
                <a:solidFill>
                  <a:schemeClr val="tx1"/>
                </a:solidFill>
                <a:latin typeface="Arial"/>
                <a:cs typeface="Arial"/>
              </a:rPr>
              <a:t> </a:t>
            </a:r>
            <a:r>
              <a:rPr sz="1200" spc="-10" dirty="0">
                <a:solidFill>
                  <a:schemeClr val="tx1"/>
                </a:solidFill>
                <a:latin typeface="Arial"/>
                <a:cs typeface="Arial"/>
              </a:rPr>
              <a:t>and</a:t>
            </a:r>
            <a:r>
              <a:rPr sz="1200" spc="25" dirty="0">
                <a:solidFill>
                  <a:schemeClr val="tx1"/>
                </a:solidFill>
                <a:latin typeface="Arial"/>
                <a:cs typeface="Arial"/>
              </a:rPr>
              <a:t> </a:t>
            </a:r>
            <a:r>
              <a:rPr sz="1200" spc="-5" dirty="0">
                <a:solidFill>
                  <a:schemeClr val="tx1"/>
                </a:solidFill>
                <a:latin typeface="Arial"/>
                <a:cs typeface="Arial"/>
              </a:rPr>
              <a:t>IEEE</a:t>
            </a:r>
            <a:r>
              <a:rPr sz="1200" spc="5" dirty="0">
                <a:solidFill>
                  <a:schemeClr val="tx1"/>
                </a:solidFill>
                <a:latin typeface="Arial"/>
                <a:cs typeface="Arial"/>
              </a:rPr>
              <a:t> </a:t>
            </a:r>
            <a:r>
              <a:rPr sz="1200" spc="-5" dirty="0">
                <a:solidFill>
                  <a:schemeClr val="tx1"/>
                </a:solidFill>
                <a:latin typeface="Arial"/>
                <a:cs typeface="Arial"/>
              </a:rPr>
              <a:t>Std</a:t>
            </a:r>
            <a:r>
              <a:rPr sz="1200" spc="25" dirty="0">
                <a:solidFill>
                  <a:schemeClr val="tx1"/>
                </a:solidFill>
                <a:latin typeface="Arial"/>
                <a:cs typeface="Arial"/>
              </a:rPr>
              <a:t> </a:t>
            </a:r>
            <a:r>
              <a:rPr sz="1200" spc="-10" dirty="0">
                <a:solidFill>
                  <a:schemeClr val="tx1"/>
                </a:solidFill>
                <a:latin typeface="Arial"/>
                <a:cs typeface="Arial"/>
              </a:rPr>
              <a:t>802.1AC?</a:t>
            </a:r>
            <a:endParaRPr lang="en-US" sz="1200" spc="-10" dirty="0">
              <a:solidFill>
                <a:schemeClr val="tx1"/>
              </a:solidFill>
              <a:latin typeface="Arial"/>
              <a:cs typeface="Arial"/>
            </a:endParaRPr>
          </a:p>
          <a:p>
            <a:pPr indent="14288">
              <a:lnSpc>
                <a:spcPts val="1830"/>
              </a:lnSpc>
            </a:pPr>
            <a:r>
              <a:rPr lang="en-US" sz="1200" dirty="0">
                <a:solidFill>
                  <a:schemeClr val="tx1"/>
                </a:solidFill>
                <a:latin typeface="Arial"/>
                <a:cs typeface="Arial"/>
              </a:rPr>
              <a:t>Response – </a:t>
            </a:r>
            <a:r>
              <a:rPr lang="en-US" sz="1200" dirty="0">
                <a:solidFill>
                  <a:srgbClr val="0000FF"/>
                </a:solidFill>
                <a:latin typeface="Arial"/>
                <a:cs typeface="Arial"/>
              </a:rPr>
              <a:t>It is the intention of P802.15.14 to maintain backwards compatibility with IEEE Std 802.15.4 PHY and MAC. P802.15.14 will include existing PHYs by reference which support different MTU sizes, and also addressing modes requiring support for EUI 64, and short addresses (16 bit), for which it has been previously determined that compliance with the above IEEE 802 standards is not possible.</a:t>
            </a:r>
          </a:p>
          <a:p>
            <a:pPr indent="14288">
              <a:lnSpc>
                <a:spcPts val="1830"/>
              </a:lnSpc>
            </a:pPr>
            <a:r>
              <a:rPr lang="en-US" sz="12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p:txBody>
      </p:sp>
      <p:sp>
        <p:nvSpPr>
          <p:cNvPr id="6" name="Slide Number Placeholder 3">
            <a:extLst>
              <a:ext uri="{FF2B5EF4-FFF2-40B4-BE49-F238E27FC236}">
                <a16:creationId xmlns:a16="http://schemas.microsoft.com/office/drawing/2014/main" id="{E9424B14-0E46-424C-BF05-90B5625064D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73</a:t>
            </a:fld>
            <a:endParaRPr lang="en-US" altLang="en-US" dirty="0">
              <a:solidFill>
                <a:schemeClr val="tx1"/>
              </a:solidFill>
            </a:endParaRPr>
          </a:p>
        </p:txBody>
      </p:sp>
    </p:spTree>
    <p:extLst>
      <p:ext uri="{BB962C8B-B14F-4D97-AF65-F5344CB8AC3E}">
        <p14:creationId xmlns:p14="http://schemas.microsoft.com/office/powerpoint/2010/main" val="23317111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70"/>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9162D5B-B917-4076-BAE6-10EACF450F50}"/>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74</a:t>
            </a:fld>
            <a:endParaRPr lang="en-US" altLang="en-US" dirty="0">
              <a:solidFill>
                <a:schemeClr val="tx1"/>
              </a:solidFill>
            </a:endParaRPr>
          </a:p>
        </p:txBody>
      </p:sp>
    </p:spTree>
    <p:extLst>
      <p:ext uri="{BB962C8B-B14F-4D97-AF65-F5344CB8AC3E}">
        <p14:creationId xmlns:p14="http://schemas.microsoft.com/office/powerpoint/2010/main" val="2685134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69"/>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6502F422-9F5A-475D-9CBE-E46C6C2C2229}"/>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ECAB379-FF80-417D-98E2-BF404F8999DC}"/>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75</a:t>
            </a:fld>
            <a:endParaRPr lang="en-US" altLang="en-US" dirty="0">
              <a:solidFill>
                <a:schemeClr val="tx1"/>
              </a:solidFill>
            </a:endParaRPr>
          </a:p>
        </p:txBody>
      </p:sp>
    </p:spTree>
    <p:extLst>
      <p:ext uri="{BB962C8B-B14F-4D97-AF65-F5344CB8AC3E}">
        <p14:creationId xmlns:p14="http://schemas.microsoft.com/office/powerpoint/2010/main" val="20381726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3"/>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342892" indent="-342892">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“802.15.4w”.</a:t>
            </a:r>
          </a:p>
        </p:txBody>
      </p:sp>
      <p:sp>
        <p:nvSpPr>
          <p:cNvPr id="8" name="Title 1">
            <a:extLst>
              <a:ext uri="{FF2B5EF4-FFF2-40B4-BE49-F238E27FC236}">
                <a16:creationId xmlns:a16="http://schemas.microsoft.com/office/drawing/2014/main" id="{B14CBEC9-7FCB-4E7C-BEDB-6207E069763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5" name="Slide Number Placeholder 3">
            <a:extLst>
              <a:ext uri="{FF2B5EF4-FFF2-40B4-BE49-F238E27FC236}">
                <a16:creationId xmlns:a16="http://schemas.microsoft.com/office/drawing/2014/main" id="{CF5BF4E9-2593-44C8-8E0F-2C51DFB7C67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76</a:t>
            </a:fld>
            <a:endParaRPr lang="en-US" altLang="en-US" dirty="0">
              <a:solidFill>
                <a:schemeClr val="tx1"/>
              </a:solidFill>
            </a:endParaRPr>
          </a:p>
        </p:txBody>
      </p:sp>
    </p:spTree>
    <p:extLst>
      <p:ext uri="{BB962C8B-B14F-4D97-AF65-F5344CB8AC3E}">
        <p14:creationId xmlns:p14="http://schemas.microsoft.com/office/powerpoint/2010/main" val="26824243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a:xfrm>
            <a:off x="689769" y="1473569"/>
            <a:ext cx="7764463" cy="4766894"/>
          </a:xfrm>
        </p:spPr>
        <p:txBody>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The IEEE standards numbers in the answer should be prefaced by “IEEE Std”.  Similar errors are found throughout the PAR, sometimes including IEEE but not Std (e.g., in 8.1).</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8" name="Title 1">
            <a:extLst>
              <a:ext uri="{FF2B5EF4-FFF2-40B4-BE49-F238E27FC236}">
                <a16:creationId xmlns:a16="http://schemas.microsoft.com/office/drawing/2014/main" id="{144E2E9C-89F7-475E-98FD-CBF930752921}"/>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B79B7FC3-D25F-411F-9A99-0C867F54D6B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77</a:t>
            </a:fld>
            <a:endParaRPr lang="en-US" altLang="en-US" dirty="0">
              <a:solidFill>
                <a:schemeClr val="tx1"/>
              </a:solidFill>
            </a:endParaRPr>
          </a:p>
        </p:txBody>
      </p:sp>
    </p:spTree>
    <p:extLst>
      <p:ext uri="{BB962C8B-B14F-4D97-AF65-F5344CB8AC3E}">
        <p14:creationId xmlns:p14="http://schemas.microsoft.com/office/powerpoint/2010/main" val="17263453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5.6 — Grammar:  “and manufacturers and”.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342892" indent="-342892">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8" name="Title 1">
            <a:extLst>
              <a:ext uri="{FF2B5EF4-FFF2-40B4-BE49-F238E27FC236}">
                <a16:creationId xmlns:a16="http://schemas.microsoft.com/office/drawing/2014/main" id="{D15CB7C7-A21A-47CA-BCE7-117FE4D2B10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7E741DC1-1FF3-40A8-AFCE-DCDB6ECEA6B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78</a:t>
            </a:fld>
            <a:endParaRPr lang="en-US" altLang="en-US" dirty="0">
              <a:solidFill>
                <a:schemeClr val="tx1"/>
              </a:solidFill>
            </a:endParaRPr>
          </a:p>
        </p:txBody>
      </p:sp>
    </p:spTree>
    <p:extLst>
      <p:ext uri="{BB962C8B-B14F-4D97-AF65-F5344CB8AC3E}">
        <p14:creationId xmlns:p14="http://schemas.microsoft.com/office/powerpoint/2010/main" val="4155521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a:xfrm>
            <a:off x="689769" y="1473569"/>
            <a:ext cx="7764463" cy="4766894"/>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8" name="Title 1">
            <a:extLst>
              <a:ext uri="{FF2B5EF4-FFF2-40B4-BE49-F238E27FC236}">
                <a16:creationId xmlns:a16="http://schemas.microsoft.com/office/drawing/2014/main" id="{4D495B32-5585-44E8-932E-B367A03451B8}"/>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A6E524E-3C13-4ED8-B74A-BCE2541D31B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79</a:t>
            </a:fld>
            <a:endParaRPr lang="en-US" altLang="en-US" dirty="0">
              <a:solidFill>
                <a:schemeClr val="tx1"/>
              </a:solidFill>
            </a:endParaRPr>
          </a:p>
        </p:txBody>
      </p:sp>
    </p:spTree>
    <p:extLst>
      <p:ext uri="{BB962C8B-B14F-4D97-AF65-F5344CB8AC3E}">
        <p14:creationId xmlns:p14="http://schemas.microsoft.com/office/powerpoint/2010/main" val="160704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a:xfrm>
            <a:off x="691055" y="838200"/>
            <a:ext cx="7772400" cy="533400"/>
          </a:xfrm>
        </p:spPr>
        <p:txBody>
          <a:bodyPr/>
          <a:lstStyle/>
          <a:p>
            <a:r>
              <a:rPr lang="en-US" dirty="0"/>
              <a:t>TG Motion – Comment Response</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8</a:t>
            </a:fld>
            <a:endParaRPr lang="en-US"/>
          </a:p>
        </p:txBody>
      </p:sp>
      <p:sp>
        <p:nvSpPr>
          <p:cNvPr id="7" name="Rectangle 6">
            <a:extLst>
              <a:ext uri="{FF2B5EF4-FFF2-40B4-BE49-F238E27FC236}">
                <a16:creationId xmlns:a16="http://schemas.microsoft.com/office/drawing/2014/main" id="{264F1722-555E-414C-9B42-8DA736E3CDCC}"/>
              </a:ext>
            </a:extLst>
          </p:cNvPr>
          <p:cNvSpPr/>
          <p:nvPr/>
        </p:nvSpPr>
        <p:spPr>
          <a:xfrm>
            <a:off x="685800" y="1616075"/>
            <a:ext cx="8077200" cy="4524315"/>
          </a:xfrm>
          <a:prstGeom prst="rect">
            <a:avLst/>
          </a:prstGeom>
        </p:spPr>
        <p:txBody>
          <a:bodyPr wrap="square">
            <a:spAutoFit/>
          </a:bodyPr>
          <a:lstStyle/>
          <a:p>
            <a:r>
              <a:rPr lang="en-US" sz="2400" dirty="0"/>
              <a:t>Motion: Request that the responses to received PAR and CSD review comments contained in document 15-21-0378-03 be approved for submission to the WG for its approval. The 802.15 working group chair and technical editor are authorized to make additional modifications to the responses as needed.</a:t>
            </a:r>
          </a:p>
          <a:p>
            <a:endParaRPr lang="en-US" sz="2400" dirty="0"/>
          </a:p>
          <a:p>
            <a:r>
              <a:rPr lang="en-US" sz="2400" dirty="0"/>
              <a:t>Moved by: Chris </a:t>
            </a:r>
            <a:r>
              <a:rPr lang="en-US" sz="2400" dirty="0" err="1"/>
              <a:t>Hett</a:t>
            </a:r>
            <a:r>
              <a:rPr lang="en-US" sz="2400" dirty="0"/>
              <a:t> (L+G) Seconded by: Takashi Kuramochi (Lapis)</a:t>
            </a:r>
          </a:p>
          <a:p>
            <a:endParaRPr lang="en-US" sz="2400" dirty="0"/>
          </a:p>
          <a:p>
            <a:r>
              <a:rPr lang="en-US" sz="2400" dirty="0"/>
              <a:t>Discussion:</a:t>
            </a:r>
          </a:p>
          <a:p>
            <a:endParaRPr lang="en-US" sz="2400" dirty="0"/>
          </a:p>
          <a:p>
            <a:r>
              <a:rPr lang="en-US" sz="2400" dirty="0"/>
              <a:t>Motion approved by unanimous consent</a:t>
            </a:r>
          </a:p>
        </p:txBody>
      </p:sp>
    </p:spTree>
    <p:extLst>
      <p:ext uri="{BB962C8B-B14F-4D97-AF65-F5344CB8AC3E}">
        <p14:creationId xmlns:p14="http://schemas.microsoft.com/office/powerpoint/2010/main" val="35225641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a:xfrm>
            <a:off x="689769" y="1473569"/>
            <a:ext cx="7764463" cy="4766894"/>
          </a:xfrm>
        </p:spPr>
        <p:txBody>
          <a:bodyPr>
            <a:normAutofit lnSpcReduction="10000"/>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802.15.14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Typo in the title "IEEE Standard for </a:t>
            </a:r>
            <a:r>
              <a:rPr lang="en-US" sz="1800" dirty="0" err="1">
                <a:latin typeface="Helvetica" pitchFamily="2" charset="0"/>
              </a:rPr>
              <a:t>Low?Rate</a:t>
            </a:r>
            <a:r>
              <a:rPr lang="en-US" sz="1800" dirty="0">
                <a:latin typeface="Helvetica" pitchFamily="2" charset="0"/>
              </a:rPr>
              <a:t>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“…Low-Rate…”.</a:t>
            </a:r>
          </a:p>
        </p:txBody>
      </p:sp>
      <p:sp>
        <p:nvSpPr>
          <p:cNvPr id="8" name="Title 1">
            <a:extLst>
              <a:ext uri="{FF2B5EF4-FFF2-40B4-BE49-F238E27FC236}">
                <a16:creationId xmlns:a16="http://schemas.microsoft.com/office/drawing/2014/main" id="{1644DCB7-2C2F-4B02-8117-3A593C8F829C}"/>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5E41D9D-BAC2-4DA0-BA14-B7A90FC1385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80</a:t>
            </a:fld>
            <a:endParaRPr lang="en-US" altLang="en-US" dirty="0">
              <a:solidFill>
                <a:schemeClr val="tx1"/>
              </a:solidFill>
            </a:endParaRPr>
          </a:p>
        </p:txBody>
      </p:sp>
    </p:spTree>
    <p:extLst>
      <p:ext uri="{BB962C8B-B14F-4D97-AF65-F5344CB8AC3E}">
        <p14:creationId xmlns:p14="http://schemas.microsoft.com/office/powerpoint/2010/main" val="1640215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a:xfrm>
            <a:off x="689769" y="1473569"/>
            <a:ext cx="7764463" cy="4766894"/>
          </a:xfrm>
        </p:spPr>
        <p:txBody>
          <a:bodyPr/>
          <a:lstStyle/>
          <a:p>
            <a:pPr marL="0" indent="0">
              <a:spcBef>
                <a:spcPts val="0"/>
              </a:spcBef>
              <a:spcAft>
                <a:spcPts val="450"/>
              </a:spcAft>
            </a:pPr>
            <a:r>
              <a:rPr lang="en-US" sz="1800" dirty="0">
                <a:latin typeface="Helvetica" pitchFamily="2" charset="0"/>
              </a:rPr>
              <a:t>CSD: </a:t>
            </a:r>
            <a:r>
              <a:rPr lang="en-US" sz="1800" dirty="0">
                <a:latin typeface="Helvetica" pitchFamily="2" charset="0"/>
                <a:hlinkClick r:id="rId3"/>
              </a:rPr>
              <a:t>https://mentor.ieee.org/802.15/dcn/21/15-21-0278-04-0014-sg14-draft-csd-for-ns-uwb.docx</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No comments.</a:t>
            </a:r>
            <a:endParaRPr lang="en-US" dirty="0"/>
          </a:p>
        </p:txBody>
      </p:sp>
      <p:sp>
        <p:nvSpPr>
          <p:cNvPr id="8" name="Title 1">
            <a:extLst>
              <a:ext uri="{FF2B5EF4-FFF2-40B4-BE49-F238E27FC236}">
                <a16:creationId xmlns:a16="http://schemas.microsoft.com/office/drawing/2014/main" id="{7909CA7E-548A-4CA6-A3B3-DA6573D7C53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3"/>
              </a:rPr>
              <a:t>CSD</a:t>
            </a:r>
            <a:r>
              <a:rPr lang="en-US" sz="1800" b="1" kern="0" dirty="0"/>
              <a:t> </a:t>
            </a:r>
          </a:p>
        </p:txBody>
      </p:sp>
      <p:sp>
        <p:nvSpPr>
          <p:cNvPr id="5" name="Slide Number Placeholder 3">
            <a:extLst>
              <a:ext uri="{FF2B5EF4-FFF2-40B4-BE49-F238E27FC236}">
                <a16:creationId xmlns:a16="http://schemas.microsoft.com/office/drawing/2014/main" id="{352BA4EC-A257-40F8-9A3B-A8174BDC3A4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81</a:t>
            </a:fld>
            <a:endParaRPr lang="en-US" altLang="en-US" dirty="0">
              <a:solidFill>
                <a:schemeClr val="tx1"/>
              </a:solidFill>
            </a:endParaRPr>
          </a:p>
        </p:txBody>
      </p:sp>
    </p:spTree>
    <p:extLst>
      <p:ext uri="{BB962C8B-B14F-4D97-AF65-F5344CB8AC3E}">
        <p14:creationId xmlns:p14="http://schemas.microsoft.com/office/powerpoint/2010/main" val="17626804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5802" y="1473569"/>
            <a:ext cx="7770813" cy="4907759"/>
          </a:xfrm>
        </p:spPr>
        <p:txBody>
          <a:bodyPr/>
          <a:lstStyle/>
          <a:p>
            <a:r>
              <a:rPr lang="en-US" sz="1500" dirty="0"/>
              <a:t>2.1 – Title – “Ad Hoc” is only in the title, it is not used as a qualifier elsewhere in the PAR (Scope/purpose/need or explanation.) </a:t>
            </a:r>
          </a:p>
          <a:p>
            <a:pPr lvl="1"/>
            <a:r>
              <a:rPr lang="en-US" sz="1500" dirty="0"/>
              <a:t>Suggest remove “Ad Hoc” or change to “Impulse Radio Ultra Wideband Wireless Ad Hoc Networks”.</a:t>
            </a:r>
          </a:p>
          <a:p>
            <a:pPr lvl="2"/>
            <a:r>
              <a:rPr lang="en-US" sz="1500" dirty="0"/>
              <a:t>(Note that one definition of Ad Hoc Network is “A wireless ad hoc network or mobile ad hoc network is a decentralized type of wireless network. The network is ad hoc because it does not rely on a pre-existing infrastructure.”)</a:t>
            </a:r>
          </a:p>
          <a:p>
            <a:pPr lvl="2"/>
            <a:r>
              <a:rPr lang="en-US" sz="1500" dirty="0"/>
              <a:t>If you leave Ad Hoc in the title, it may well be that your network description elsewhere needs an “Ad Hoc” added.</a:t>
            </a:r>
          </a:p>
          <a:p>
            <a:pPr marL="0" lvl="2" indent="0"/>
            <a:r>
              <a:rPr lang="en-US" sz="1500" dirty="0"/>
              <a:t>Response – </a:t>
            </a:r>
            <a:r>
              <a:rPr lang="en-US" sz="1500" dirty="0">
                <a:solidFill>
                  <a:srgbClr val="0000FF"/>
                </a:solidFill>
              </a:rPr>
              <a:t>Agreed, have changed the title name as proposed above and include use of term Ad Hoc in 5.2 and correct use of Ad-Hoc to Ad Hoc or ad hoc depending on section.</a:t>
            </a:r>
          </a:p>
          <a:p>
            <a:pPr marL="0" lvl="2" indent="0"/>
            <a:r>
              <a:rPr lang="en-US" sz="1500" dirty="0"/>
              <a:t> </a:t>
            </a:r>
          </a:p>
          <a:p>
            <a:r>
              <a:rPr lang="en-US" sz="1500" dirty="0"/>
              <a:t>5.5 Need : “ad-hoc impulse radio ultra wideband functionality”</a:t>
            </a:r>
          </a:p>
          <a:p>
            <a:pPr lvl="1"/>
            <a:r>
              <a:rPr lang="en-US" sz="1500" dirty="0"/>
              <a:t>Should this be “Ad Hoc” as in the title? </a:t>
            </a:r>
          </a:p>
          <a:p>
            <a:pPr lvl="1"/>
            <a:r>
              <a:rPr lang="en-US" sz="1500" dirty="0"/>
              <a:t>Should this more correctly be “impulse radio ultra wideband </a:t>
            </a:r>
            <a:r>
              <a:rPr lang="en-US" sz="1500" i="1" dirty="0"/>
              <a:t>Ad Hoc network </a:t>
            </a:r>
            <a:r>
              <a:rPr lang="en-US" sz="1500" dirty="0"/>
              <a:t>functionality”?</a:t>
            </a:r>
          </a:p>
          <a:p>
            <a:r>
              <a:rPr lang="en-US" sz="1500" dirty="0"/>
              <a:t>Response – </a:t>
            </a:r>
            <a:r>
              <a:rPr lang="en-US" sz="1500" dirty="0">
                <a:solidFill>
                  <a:srgbClr val="0000FF"/>
                </a:solidFill>
              </a:rPr>
              <a:t>Agreed, have changed to ad hoc.</a:t>
            </a:r>
            <a:endParaRPr lang="en-US" sz="1500" dirty="0"/>
          </a:p>
        </p:txBody>
      </p:sp>
      <p:sp>
        <p:nvSpPr>
          <p:cNvPr id="7" name="Slide Number Placeholder 3">
            <a:extLst>
              <a:ext uri="{FF2B5EF4-FFF2-40B4-BE49-F238E27FC236}">
                <a16:creationId xmlns:a16="http://schemas.microsoft.com/office/drawing/2014/main" id="{F7D014ED-BB02-48CC-A060-496C00A6CEB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82</a:t>
            </a:fld>
            <a:endParaRPr lang="en-US" altLang="en-US" dirty="0">
              <a:solidFill>
                <a:schemeClr val="tx1"/>
              </a:solidFill>
            </a:endParaRPr>
          </a:p>
        </p:txBody>
      </p:sp>
    </p:spTree>
    <p:extLst>
      <p:ext uri="{BB962C8B-B14F-4D97-AF65-F5344CB8AC3E}">
        <p14:creationId xmlns:p14="http://schemas.microsoft.com/office/powerpoint/2010/main" val="131209547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6594" y="1473569"/>
            <a:ext cx="7770813" cy="4907759"/>
          </a:xfrm>
        </p:spPr>
        <p:txBody>
          <a:bodyPr/>
          <a:lstStyle/>
          <a:p>
            <a:r>
              <a:rPr lang="en-US" sz="1600" dirty="0"/>
              <a:t>5.6 – Stakeholders seems overly broad – suggest to make it more specific.</a:t>
            </a:r>
          </a:p>
          <a:p>
            <a:r>
              <a:rPr lang="en-US" sz="1600" dirty="0"/>
              <a:t>Response – </a:t>
            </a:r>
            <a:r>
              <a:rPr lang="en-US" sz="1600" dirty="0">
                <a:solidFill>
                  <a:srgbClr val="0000FF"/>
                </a:solidFill>
              </a:rPr>
              <a:t>Each of the listed stakeholders is a current or potential user of the technology.</a:t>
            </a:r>
          </a:p>
          <a:p>
            <a:endParaRPr lang="en-US" sz="1600" dirty="0"/>
          </a:p>
          <a:p>
            <a:r>
              <a:rPr lang="en-US" sz="1600" dirty="0"/>
              <a:t>7.1.1 – “</a:t>
            </a:r>
            <a:r>
              <a:rPr lang="en-US" sz="1600" dirty="0" err="1"/>
              <a:t>Low?Rate</a:t>
            </a:r>
            <a:r>
              <a:rPr lang="en-US" sz="1600" dirty="0"/>
              <a:t> Wireless Networks” change to “Low Rate Wireless Networks”</a:t>
            </a:r>
          </a:p>
          <a:p>
            <a:r>
              <a:rPr lang="en-US" sz="1600" dirty="0"/>
              <a:t>Response – </a:t>
            </a:r>
            <a:r>
              <a:rPr lang="en-US" sz="1600" dirty="0">
                <a:solidFill>
                  <a:srgbClr val="0000FF"/>
                </a:solidFill>
              </a:rPr>
              <a:t>Agreed, have changed to Low-Rate.</a:t>
            </a:r>
          </a:p>
          <a:p>
            <a:endParaRPr lang="en-US" sz="1350" dirty="0"/>
          </a:p>
        </p:txBody>
      </p:sp>
      <p:sp>
        <p:nvSpPr>
          <p:cNvPr id="8" name="Title 1">
            <a:extLst>
              <a:ext uri="{FF2B5EF4-FFF2-40B4-BE49-F238E27FC236}">
                <a16:creationId xmlns:a16="http://schemas.microsoft.com/office/drawing/2014/main" id="{FDECF174-64D2-41AC-8287-0B83A6ECF20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E158E16D-EE38-4352-87AD-9B563D51E74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83</a:t>
            </a:fld>
            <a:endParaRPr lang="en-US" altLang="en-US" dirty="0">
              <a:solidFill>
                <a:schemeClr val="tx1"/>
              </a:solidFill>
            </a:endParaRPr>
          </a:p>
        </p:txBody>
      </p:sp>
    </p:spTree>
    <p:extLst>
      <p:ext uri="{BB962C8B-B14F-4D97-AF65-F5344CB8AC3E}">
        <p14:creationId xmlns:p14="http://schemas.microsoft.com/office/powerpoint/2010/main" val="31093866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a:xfrm>
            <a:off x="689769" y="1473568"/>
            <a:ext cx="7764463" cy="4907759"/>
          </a:xfrm>
        </p:spPr>
        <p:txBody>
          <a:bodyPr/>
          <a:lstStyle/>
          <a:p>
            <a:r>
              <a:rPr lang="en-US" sz="1600" dirty="0"/>
              <a:t>8.1 First 2 paragraphs should be moved to the 5.5 Need section.</a:t>
            </a:r>
          </a:p>
          <a:p>
            <a:r>
              <a:rPr lang="en-US" sz="1600" dirty="0"/>
              <a:t>Response – </a:t>
            </a:r>
            <a:r>
              <a:rPr lang="en-US" sz="1600" dirty="0">
                <a:solidFill>
                  <a:srgbClr val="0000FF"/>
                </a:solidFill>
              </a:rPr>
              <a:t>Agreed.</a:t>
            </a:r>
          </a:p>
          <a:p>
            <a:endParaRPr lang="en-US" sz="1600" dirty="0"/>
          </a:p>
          <a:p>
            <a:r>
              <a:rPr lang="en-US" sz="1600" dirty="0"/>
              <a:t>8.1 In the 2</a:t>
            </a:r>
            <a:r>
              <a:rPr lang="en-US" sz="1600" baseline="30000" dirty="0"/>
              <a:t>nd</a:t>
            </a:r>
            <a:r>
              <a:rPr lang="en-US" sz="1600" dirty="0"/>
              <a:t> paragraph we suggested moving to 5.5 change “new standard  will improve“ to “new standard (802.15.14) improves” </a:t>
            </a:r>
          </a:p>
          <a:p>
            <a:r>
              <a:rPr lang="en-US" sz="1600" dirty="0"/>
              <a:t>Response – </a:t>
            </a:r>
            <a:r>
              <a:rPr lang="en-US" sz="1600" dirty="0">
                <a:solidFill>
                  <a:srgbClr val="0000FF"/>
                </a:solidFill>
              </a:rPr>
              <a:t>Agreed.</a:t>
            </a:r>
          </a:p>
          <a:p>
            <a:endParaRPr lang="en-US" sz="1600" dirty="0"/>
          </a:p>
          <a:p>
            <a:r>
              <a:rPr lang="en-US" sz="1600" dirty="0"/>
              <a:t>PAR General – as this is the PAR for 802.15.14, we don’t see how the reference to 802.15.15 is needed to be included (or it needs to be more explicitly noted in the Need) (remove reference in 7.1 and 8.1. (not similar scope)).</a:t>
            </a:r>
          </a:p>
          <a:p>
            <a:r>
              <a:rPr lang="en-US" sz="1600" dirty="0"/>
              <a:t>Response – </a:t>
            </a:r>
            <a:r>
              <a:rPr lang="en-US" sz="1600" dirty="0">
                <a:solidFill>
                  <a:srgbClr val="0000FF"/>
                </a:solidFill>
              </a:rPr>
              <a:t>Agreed.</a:t>
            </a:r>
          </a:p>
          <a:p>
            <a:endParaRPr lang="en-US" sz="1500" dirty="0"/>
          </a:p>
        </p:txBody>
      </p:sp>
      <p:sp>
        <p:nvSpPr>
          <p:cNvPr id="8" name="Title 1">
            <a:extLst>
              <a:ext uri="{FF2B5EF4-FFF2-40B4-BE49-F238E27FC236}">
                <a16:creationId xmlns:a16="http://schemas.microsoft.com/office/drawing/2014/main" id="{2A30962A-EC3D-4CDD-B8B3-2D754901150D}"/>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10F202A2-39B6-4C45-BAFC-D801C18C617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84</a:t>
            </a:fld>
            <a:endParaRPr lang="en-US" altLang="en-US" dirty="0">
              <a:solidFill>
                <a:schemeClr val="tx1"/>
              </a:solidFill>
            </a:endParaRPr>
          </a:p>
        </p:txBody>
      </p:sp>
    </p:spTree>
    <p:extLst>
      <p:ext uri="{BB962C8B-B14F-4D97-AF65-F5344CB8AC3E}">
        <p14:creationId xmlns:p14="http://schemas.microsoft.com/office/powerpoint/2010/main" val="4289394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600" dirty="0"/>
              <a:t>PAR 5.2a Scope statement may be better to be replaced with the statement from the CSD “Broad market potential“ – suggested Scope replacement:</a:t>
            </a:r>
          </a:p>
          <a:p>
            <a:pPr lvl="1"/>
            <a:r>
              <a:rPr lang="en-US" sz="1600" dirty="0"/>
              <a:t>This standard </a:t>
            </a:r>
            <a:r>
              <a:rPr lang="en-GB" sz="1600" dirty="0"/>
              <a:t>defines the physical layer (PHY) and data link layer capabilities to support impulse radio ultra wideband features and capabilities, including real time precision ranging capability that is accurate to within a few </a:t>
            </a:r>
            <a:r>
              <a:rPr lang="en-GB" sz="1600" dirty="0" err="1"/>
              <a:t>centimeters</a:t>
            </a:r>
            <a:r>
              <a:rPr lang="en-GB" sz="1600" dirty="0"/>
              <a:t>. </a:t>
            </a:r>
            <a:r>
              <a:rPr lang="en-US" sz="1600" dirty="0"/>
              <a:t>PHYs are defined for devices operating in a variety of regulatory domains.</a:t>
            </a:r>
          </a:p>
          <a:p>
            <a:pPr marL="0" lvl="1" indent="0"/>
            <a:r>
              <a:rPr lang="en-US" sz="1600" dirty="0"/>
              <a:t>Response - </a:t>
            </a:r>
            <a:r>
              <a:rPr lang="en-US" sz="1600" dirty="0">
                <a:solidFill>
                  <a:srgbClr val="0000FF"/>
                </a:solidFill>
              </a:rPr>
              <a:t>Agreed, in 5.2 of the PAR have replaced “precision ranging” with “real time precision ranging capability that is accurate to within a few centimeters”.</a:t>
            </a:r>
          </a:p>
          <a:p>
            <a:pPr marL="0" lvl="1" indent="0"/>
            <a:endParaRPr lang="en-US" sz="1350" dirty="0"/>
          </a:p>
          <a:p>
            <a:endParaRPr lang="en-US" sz="1500" dirty="0"/>
          </a:p>
        </p:txBody>
      </p:sp>
      <p:sp>
        <p:nvSpPr>
          <p:cNvPr id="8" name="Title 1">
            <a:extLst>
              <a:ext uri="{FF2B5EF4-FFF2-40B4-BE49-F238E27FC236}">
                <a16:creationId xmlns:a16="http://schemas.microsoft.com/office/drawing/2014/main" id="{CA141164-BE04-41F6-945D-5B79CF2AC6DE}"/>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456A264C-F2C9-4807-8435-DDCFC5BA8C9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85</a:t>
            </a:fld>
            <a:endParaRPr lang="en-US" altLang="en-US" dirty="0">
              <a:solidFill>
                <a:schemeClr val="tx1"/>
              </a:solidFill>
            </a:endParaRPr>
          </a:p>
        </p:txBody>
      </p:sp>
    </p:spTree>
    <p:extLst>
      <p:ext uri="{BB962C8B-B14F-4D97-AF65-F5344CB8AC3E}">
        <p14:creationId xmlns:p14="http://schemas.microsoft.com/office/powerpoint/2010/main" val="9463811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400" dirty="0"/>
              <a:t>CSD – Comments:</a:t>
            </a:r>
          </a:p>
          <a:p>
            <a:r>
              <a:rPr lang="en-US" sz="1400" dirty="0"/>
              <a:t>Title changes suggested for PAR should be reflected in the CSD.</a:t>
            </a:r>
          </a:p>
          <a:p>
            <a:r>
              <a:rPr lang="en-US" sz="1400" dirty="0"/>
              <a:t>Response – </a:t>
            </a:r>
            <a:r>
              <a:rPr lang="en-US" sz="1400" dirty="0">
                <a:solidFill>
                  <a:srgbClr val="0000FF"/>
                </a:solidFill>
              </a:rPr>
              <a:t>Agreed.</a:t>
            </a:r>
          </a:p>
          <a:p>
            <a:endParaRPr lang="en-US" sz="1400" dirty="0"/>
          </a:p>
          <a:p>
            <a:r>
              <a:rPr lang="en-US" sz="1400" dirty="0"/>
              <a:t>Broad Market Potential – b) delete “recently”</a:t>
            </a:r>
          </a:p>
          <a:p>
            <a:r>
              <a:rPr lang="en-US" sz="1400" dirty="0"/>
              <a:t>Response – </a:t>
            </a:r>
            <a:r>
              <a:rPr lang="en-US" sz="1400" dirty="0">
                <a:solidFill>
                  <a:srgbClr val="0000FF"/>
                </a:solidFill>
              </a:rPr>
              <a:t>Agreed.</a:t>
            </a:r>
          </a:p>
          <a:p>
            <a:endParaRPr lang="en-US" sz="1400" dirty="0"/>
          </a:p>
          <a:p>
            <a:r>
              <a:rPr lang="en-US" sz="1400" dirty="0"/>
              <a:t>Compatibility: a) and b) -  Change “64-bit MAC addresses” should be “Extended Unique Identifier – 64 (EUI-64)” </a:t>
            </a:r>
          </a:p>
          <a:p>
            <a:r>
              <a:rPr lang="en-US" sz="1400" dirty="0"/>
              <a:t>Response – </a:t>
            </a:r>
            <a:r>
              <a:rPr lang="en-US" sz="1400" dirty="0">
                <a:solidFill>
                  <a:srgbClr val="0000FF"/>
                </a:solidFill>
              </a:rPr>
              <a:t>Agreed.</a:t>
            </a:r>
          </a:p>
          <a:p>
            <a:endParaRPr lang="en-US" sz="1400" dirty="0"/>
          </a:p>
          <a:p>
            <a:r>
              <a:rPr lang="en-US" sz="1400" dirty="0"/>
              <a:t>Distinct Identity – It was stated in the PAR that the Impulse Radio UWB technology is in 802.15.4 already and that it is being extracted.  This would indicate a duplicate location.  This statement should be changed to include this subtlety.</a:t>
            </a:r>
          </a:p>
          <a:p>
            <a:r>
              <a:rPr lang="en-US" sz="1400" dirty="0"/>
              <a:t>Response – </a:t>
            </a:r>
            <a:r>
              <a:rPr lang="en-US" sz="1400" dirty="0">
                <a:solidFill>
                  <a:srgbClr val="0000FF"/>
                </a:solidFill>
              </a:rPr>
              <a:t>We have replaced </a:t>
            </a:r>
            <a:r>
              <a:rPr lang="en-US" sz="140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1500" dirty="0"/>
          </a:p>
        </p:txBody>
      </p:sp>
      <p:sp>
        <p:nvSpPr>
          <p:cNvPr id="8" name="Title 1">
            <a:extLst>
              <a:ext uri="{FF2B5EF4-FFF2-40B4-BE49-F238E27FC236}">
                <a16:creationId xmlns:a16="http://schemas.microsoft.com/office/drawing/2014/main" id="{699A5768-EECE-444B-98C9-34528159ED0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81D6AF8F-4333-46BD-8BEC-B56B3FFF704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86</a:t>
            </a:fld>
            <a:endParaRPr lang="en-US" altLang="en-US" dirty="0">
              <a:solidFill>
                <a:schemeClr val="tx1"/>
              </a:solidFill>
            </a:endParaRPr>
          </a:p>
        </p:txBody>
      </p:sp>
    </p:spTree>
    <p:extLst>
      <p:ext uri="{BB962C8B-B14F-4D97-AF65-F5344CB8AC3E}">
        <p14:creationId xmlns:p14="http://schemas.microsoft.com/office/powerpoint/2010/main" val="13372907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WG for its approval.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Ben Rolfe (Blind Creek Associates)</a:t>
            </a:r>
          </a:p>
          <a:p>
            <a:pPr marL="0" indent="0"/>
            <a:r>
              <a:rPr lang="en-US" altLang="en-US" sz="1800" dirty="0">
                <a:cs typeface="Arial" panose="020B0604020202020204" pitchFamily="34" charset="0"/>
              </a:rPr>
              <a:t>	Seconded by: Phil Beecher (Wi-SUN Alliance)</a:t>
            </a:r>
          </a:p>
          <a:p>
            <a:pPr marL="461963" indent="-461963"/>
            <a:r>
              <a:rPr lang="en-US" altLang="en-US" sz="1800" dirty="0">
                <a:cs typeface="Arial" panose="020B0604020202020204" pitchFamily="34" charset="0"/>
              </a:rPr>
              <a:t>	Discussion: None</a:t>
            </a:r>
          </a:p>
          <a:p>
            <a:pPr marL="461963" indent="-461963"/>
            <a:r>
              <a:rPr lang="en-US" altLang="en-US" sz="1800" dirty="0">
                <a:cs typeface="Arial" panose="020B0604020202020204" pitchFamily="34" charset="0"/>
              </a:rPr>
              <a:t>	Vote: No objections, unanimously approval – motion passes (&gt;75%), with 24 participants on call</a:t>
            </a:r>
          </a:p>
          <a:p>
            <a:pPr marL="0" indent="0">
              <a:buClrTx/>
            </a:pPr>
            <a:endParaRPr lang="en-US" dirty="0"/>
          </a:p>
        </p:txBody>
      </p:sp>
      <p:sp>
        <p:nvSpPr>
          <p:cNvPr id="7" name="Title 1">
            <a:extLst>
              <a:ext uri="{FF2B5EF4-FFF2-40B4-BE49-F238E27FC236}">
                <a16:creationId xmlns:a16="http://schemas.microsoft.com/office/drawing/2014/main" id="{5E8F2974-A0D9-47E6-8915-D1C7E70A743E}"/>
              </a:ext>
            </a:extLst>
          </p:cNvPr>
          <p:cNvSpPr>
            <a:spLocks noGrp="1"/>
          </p:cNvSpPr>
          <p:nvPr>
            <p:ph type="title"/>
          </p:nvPr>
        </p:nvSpPr>
        <p:spPr>
          <a:xfrm>
            <a:off x="609600" y="685800"/>
            <a:ext cx="7994848" cy="754063"/>
          </a:xfrm>
        </p:spPr>
        <p:txBody>
          <a:bodyPr/>
          <a:lstStyle/>
          <a:p>
            <a:r>
              <a:rPr lang="en-US" dirty="0"/>
              <a:t>SG Motion - Comment Reponses</a:t>
            </a:r>
          </a:p>
        </p:txBody>
      </p:sp>
      <p:sp>
        <p:nvSpPr>
          <p:cNvPr id="8" name="Slide Number Placeholder 3">
            <a:extLst>
              <a:ext uri="{FF2B5EF4-FFF2-40B4-BE49-F238E27FC236}">
                <a16:creationId xmlns:a16="http://schemas.microsoft.com/office/drawing/2014/main" id="{E08156F3-4EFD-4A71-99E1-0FCE0BCEAB26}"/>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87</a:t>
            </a:fld>
            <a:endParaRPr lang="en-US" altLang="en-US" dirty="0">
              <a:solidFill>
                <a:schemeClr val="tx1"/>
              </a:solidFill>
            </a:endParaRPr>
          </a:p>
        </p:txBody>
      </p:sp>
    </p:spTree>
    <p:extLst>
      <p:ext uri="{BB962C8B-B14F-4D97-AF65-F5344CB8AC3E}">
        <p14:creationId xmlns:p14="http://schemas.microsoft.com/office/powerpoint/2010/main" val="40631987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SG14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[15-21-0274-07-0014] and [15-21-0278-07-0014],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r>
              <a:rPr lang="en-US" altLang="en-US" sz="1800" dirty="0">
                <a:latin typeface="Arial" panose="020B0604020202020204" pitchFamily="34" charset="0"/>
                <a:cs typeface="Arial" panose="020B0604020202020204" pitchFamily="34" charset="0"/>
              </a:rPr>
              <a:t>	Moved by: Ben Rolfe (Blind Creek Associates)</a:t>
            </a:r>
          </a:p>
          <a:p>
            <a:pPr marL="0" indent="0"/>
            <a:r>
              <a:rPr lang="en-US" altLang="en-US" sz="1800" dirty="0">
                <a:latin typeface="Arial" panose="020B0604020202020204" pitchFamily="34" charset="0"/>
                <a:cs typeface="Arial" panose="020B0604020202020204" pitchFamily="34" charset="0"/>
              </a:rPr>
              <a:t>	Seconded by: Phil Beecher (Wi-SUN Alliance)</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No objections, unanimously approval – motion passes (&gt;75%), with 24 participants on call</a:t>
            </a:r>
          </a:p>
        </p:txBody>
      </p:sp>
      <p:sp>
        <p:nvSpPr>
          <p:cNvPr id="5" name="Slide Number Placeholder 3">
            <a:extLst>
              <a:ext uri="{FF2B5EF4-FFF2-40B4-BE49-F238E27FC236}">
                <a16:creationId xmlns:a16="http://schemas.microsoft.com/office/drawing/2014/main" id="{1F104E13-EC9A-4BA5-A25E-814E3407A83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88</a:t>
            </a:fld>
            <a:endParaRPr lang="en-US" altLang="en-US" dirty="0">
              <a:solidFill>
                <a:schemeClr val="tx1"/>
              </a:solidFill>
            </a:endParaRPr>
          </a:p>
        </p:txBody>
      </p:sp>
    </p:spTree>
    <p:extLst>
      <p:ext uri="{BB962C8B-B14F-4D97-AF65-F5344CB8AC3E}">
        <p14:creationId xmlns:p14="http://schemas.microsoft.com/office/powerpoint/2010/main" val="9728674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WG Motion: </a:t>
            </a:r>
            <a:r>
              <a:rPr lang="en-US" sz="1800" dirty="0">
                <a:latin typeface="Arial" panose="020B0604020202020204" pitchFamily="34" charset="0"/>
                <a:ea typeface="Times New Roman" panose="02020603050405020304" pitchFamily="18" charset="0"/>
                <a:cs typeface="Arial" panose="020B0604020202020204" pitchFamily="34" charset="0"/>
              </a:rPr>
              <a:t>R</a:t>
            </a:r>
            <a:r>
              <a:rPr lang="en-US" sz="1800" dirty="0">
                <a:effectLst/>
                <a:latin typeface="Arial" panose="020B0604020202020204" pitchFamily="34" charset="0"/>
                <a:ea typeface="Times New Roman" panose="02020603050405020304" pitchFamily="18" charset="0"/>
                <a:cs typeface="Arial" panose="020B0604020202020204" pitchFamily="34" charset="0"/>
              </a:rPr>
              <a:t>equest</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that the PAR and CSD contained in documents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15-21-0274-07-0014</a:t>
            </a:r>
            <a:r>
              <a:rPr lang="en-US" sz="1800" dirty="0">
                <a:effectLst/>
                <a:latin typeface="Arial" panose="020B0604020202020204" pitchFamily="34" charset="0"/>
                <a:ea typeface="Times New Roman" panose="02020603050405020304" pitchFamily="18" charset="0"/>
                <a:cs typeface="Arial" panose="020B0604020202020204" pitchFamily="34" charset="0"/>
              </a:rPr>
              <a:t>] and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15-21-0278-07-0014</a:t>
            </a:r>
            <a:r>
              <a:rPr lang="en-US" sz="1800" dirty="0">
                <a:effectLst/>
                <a:latin typeface="Arial" panose="020B0604020202020204" pitchFamily="34" charset="0"/>
                <a:ea typeface="Times New Roman" panose="02020603050405020304" pitchFamily="18" charset="0"/>
                <a:cs typeface="Arial" panose="020B0604020202020204" pitchFamily="34" charset="0"/>
              </a:rPr>
              <a:t>], respectively, be approved by the IEEE 802.15 WG and that the EC be requested to forward the PAR to </a:t>
            </a:r>
            <a:r>
              <a:rPr lang="en-US" sz="1800"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altLang="en-US" sz="1800" dirty="0">
                <a:latin typeface="Arial" panose="020B0604020202020204" pitchFamily="34" charset="0"/>
                <a:cs typeface="Arial" panose="020B0604020202020204" pitchFamily="34" charset="0"/>
              </a:rPr>
              <a:t>	Seconded: Rick Alfvin (</a:t>
            </a:r>
            <a:r>
              <a:rPr lang="en-US" altLang="en-US" sz="1800" dirty="0" err="1">
                <a:latin typeface="Arial" panose="020B0604020202020204" pitchFamily="34" charset="0"/>
                <a:cs typeface="Arial" panose="020B0604020202020204" pitchFamily="34" charset="0"/>
              </a:rPr>
              <a:t>Linespeed</a:t>
            </a:r>
            <a:r>
              <a:rPr lang="en-US" altLang="en-US" sz="1800" dirty="0">
                <a:latin typeface="Arial" panose="020B0604020202020204" pitchFamily="34" charset="0"/>
                <a:cs typeface="Arial" panose="020B0604020202020204" pitchFamily="34" charset="0"/>
              </a:rPr>
              <a:t>)</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43/0/0</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89</a:t>
            </a:fld>
            <a:endParaRPr lang="en-US" altLang="en-US" dirty="0">
              <a:solidFill>
                <a:schemeClr val="tx1"/>
              </a:solidFill>
            </a:endParaRPr>
          </a:p>
        </p:txBody>
      </p:sp>
    </p:spTree>
    <p:extLst>
      <p:ext uri="{BB962C8B-B14F-4D97-AF65-F5344CB8AC3E}">
        <p14:creationId xmlns:p14="http://schemas.microsoft.com/office/powerpoint/2010/main" val="1708082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255-1C0E-9843-B81B-495C36E9BA95}"/>
              </a:ext>
            </a:extLst>
          </p:cNvPr>
          <p:cNvSpPr>
            <a:spLocks noGrp="1"/>
          </p:cNvSpPr>
          <p:nvPr>
            <p:ph type="title"/>
          </p:nvPr>
        </p:nvSpPr>
        <p:spPr>
          <a:xfrm>
            <a:off x="691055" y="838200"/>
            <a:ext cx="7772400" cy="533400"/>
          </a:xfrm>
        </p:spPr>
        <p:txBody>
          <a:bodyPr/>
          <a:lstStyle/>
          <a:p>
            <a:r>
              <a:rPr lang="en-US" dirty="0"/>
              <a:t>WG Motion – Comment Response</a:t>
            </a:r>
          </a:p>
        </p:txBody>
      </p:sp>
      <p:sp>
        <p:nvSpPr>
          <p:cNvPr id="3" name="Date Placeholder 2">
            <a:extLst>
              <a:ext uri="{FF2B5EF4-FFF2-40B4-BE49-F238E27FC236}">
                <a16:creationId xmlns:a16="http://schemas.microsoft.com/office/drawing/2014/main" id="{18EA1154-E415-6D4E-8D10-DC0A41F1E6DA}"/>
              </a:ext>
            </a:extLst>
          </p:cNvPr>
          <p:cNvSpPr>
            <a:spLocks noGrp="1"/>
          </p:cNvSpPr>
          <p:nvPr>
            <p:ph type="dt" sz="half" idx="10"/>
          </p:nvPr>
        </p:nvSpPr>
        <p:spPr/>
        <p:txBody>
          <a:bodyPr/>
          <a:lstStyle/>
          <a:p>
            <a:pPr>
              <a:defRPr/>
            </a:pPr>
            <a:r>
              <a:rPr lang="en-US"/>
              <a:t>July 2021</a:t>
            </a:r>
          </a:p>
        </p:txBody>
      </p:sp>
      <p:sp>
        <p:nvSpPr>
          <p:cNvPr id="4" name="Footer Placeholder 3">
            <a:extLst>
              <a:ext uri="{FF2B5EF4-FFF2-40B4-BE49-F238E27FC236}">
                <a16:creationId xmlns:a16="http://schemas.microsoft.com/office/drawing/2014/main" id="{765943EB-67F7-4047-80EB-3A08553C66A7}"/>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3C3E27DC-910F-FF4F-A36D-60E7DFD34469}"/>
              </a:ext>
            </a:extLst>
          </p:cNvPr>
          <p:cNvSpPr>
            <a:spLocks noGrp="1"/>
          </p:cNvSpPr>
          <p:nvPr>
            <p:ph type="sldNum" sz="quarter" idx="12"/>
          </p:nvPr>
        </p:nvSpPr>
        <p:spPr/>
        <p:txBody>
          <a:bodyPr/>
          <a:lstStyle/>
          <a:p>
            <a:pPr>
              <a:defRPr/>
            </a:pPr>
            <a:r>
              <a:rPr lang="en-US"/>
              <a:t>Slide </a:t>
            </a:r>
            <a:fld id="{7CD831EE-E1D4-4342-A1DB-C47C4AE14B77}" type="slidenum">
              <a:rPr lang="en-US" smtClean="0"/>
              <a:pPr>
                <a:defRPr/>
              </a:pPr>
              <a:t>9</a:t>
            </a:fld>
            <a:endParaRPr lang="en-US"/>
          </a:p>
        </p:txBody>
      </p:sp>
      <p:sp>
        <p:nvSpPr>
          <p:cNvPr id="7" name="Rectangle 6">
            <a:extLst>
              <a:ext uri="{FF2B5EF4-FFF2-40B4-BE49-F238E27FC236}">
                <a16:creationId xmlns:a16="http://schemas.microsoft.com/office/drawing/2014/main" id="{264F1722-555E-414C-9B42-8DA736E3CDCC}"/>
              </a:ext>
            </a:extLst>
          </p:cNvPr>
          <p:cNvSpPr/>
          <p:nvPr/>
        </p:nvSpPr>
        <p:spPr>
          <a:xfrm>
            <a:off x="685800" y="1616075"/>
            <a:ext cx="8077200" cy="4893647"/>
          </a:xfrm>
          <a:prstGeom prst="rect">
            <a:avLst/>
          </a:prstGeom>
        </p:spPr>
        <p:txBody>
          <a:bodyPr wrap="square">
            <a:spAutoFit/>
          </a:bodyPr>
          <a:lstStyle/>
          <a:p>
            <a:r>
              <a:rPr lang="en-US" sz="2400" dirty="0"/>
              <a:t>Motion: Request that the responses to received PAR review comments contained in document 15-21-0378-03 be approved for submission to the EC. The 802.15 working group chair and technical editor are authorized to make additional modifications to the responses as needed.</a:t>
            </a:r>
          </a:p>
          <a:p>
            <a:endParaRPr lang="en-US" sz="2400" dirty="0"/>
          </a:p>
          <a:p>
            <a:r>
              <a:rPr lang="en-US" sz="2400" dirty="0"/>
              <a:t>Moved by: Kunal Shah (Itron)</a:t>
            </a:r>
          </a:p>
          <a:p>
            <a:endParaRPr lang="en-US" sz="2400" dirty="0"/>
          </a:p>
          <a:p>
            <a:r>
              <a:rPr lang="en-US" sz="2400" dirty="0"/>
              <a:t>Seconded by: Rick Alfvin (Linespeed)</a:t>
            </a:r>
          </a:p>
          <a:p>
            <a:endParaRPr lang="en-US" sz="2400" dirty="0"/>
          </a:p>
          <a:p>
            <a:r>
              <a:rPr lang="en-US" sz="2400" dirty="0"/>
              <a:t>Discussion:</a:t>
            </a:r>
          </a:p>
          <a:p>
            <a:endParaRPr lang="en-US" sz="2400" dirty="0"/>
          </a:p>
          <a:p>
            <a:r>
              <a:rPr lang="en-US" sz="2400" dirty="0"/>
              <a:t>Vote: [ ] unanimous consent</a:t>
            </a:r>
          </a:p>
        </p:txBody>
      </p:sp>
    </p:spTree>
    <p:extLst>
      <p:ext uri="{BB962C8B-B14F-4D97-AF65-F5344CB8AC3E}">
        <p14:creationId xmlns:p14="http://schemas.microsoft.com/office/powerpoint/2010/main" val="37325490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Extend SG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Motion: that the 802.15 Working Group seeks approval from the 802 EC to extend the study group in 802.15 to develop the PAR and CSD documents for SG15.14.</a:t>
            </a:r>
          </a:p>
          <a:p>
            <a:pPr marL="685800" marR="0">
              <a:spcBef>
                <a:spcPts val="0"/>
              </a:spcBef>
              <a:spcAft>
                <a:spcPts val="0"/>
              </a:spcAft>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sz="1800" dirty="0">
                <a:effectLst/>
                <a:latin typeface="Arial" panose="020B0604020202020204" pitchFamily="34" charset="0"/>
                <a:ea typeface="Times New Roman" panose="02020603050405020304" pitchFamily="18" charset="0"/>
                <a:cs typeface="Arial" panose="020B0604020202020204" pitchFamily="34" charset="0"/>
              </a:rPr>
              <a:t>	Seconded by: Rick Alfvin (</a:t>
            </a:r>
            <a:r>
              <a:rPr lang="en-US" sz="1800" dirty="0" err="1">
                <a:effectLst/>
                <a:latin typeface="Arial" panose="020B0604020202020204" pitchFamily="34" charset="0"/>
                <a:ea typeface="Times New Roman" panose="02020603050405020304" pitchFamily="18" charset="0"/>
                <a:cs typeface="Arial" panose="020B0604020202020204" pitchFamily="34" charset="0"/>
              </a:rPr>
              <a:t>Linespeed</a:t>
            </a:r>
            <a:r>
              <a:rPr lang="en-US" sz="1800" dirty="0">
                <a:effectLst/>
                <a:latin typeface="Arial" panose="020B0604020202020204" pitchFamily="34" charset="0"/>
                <a:ea typeface="Times New Roman" panose="02020603050405020304" pitchFamily="18" charset="0"/>
                <a:cs typeface="Arial" panose="020B0604020202020204" pitchFamily="34" charset="0"/>
              </a:rPr>
              <a:t>)</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43/0/0</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90</a:t>
            </a:fld>
            <a:endParaRPr lang="en-US" altLang="en-US" dirty="0">
              <a:solidFill>
                <a:schemeClr val="tx1"/>
              </a:solidFill>
            </a:endParaRPr>
          </a:p>
        </p:txBody>
      </p:sp>
    </p:spTree>
    <p:extLst>
      <p:ext uri="{BB962C8B-B14F-4D97-AF65-F5344CB8AC3E}">
        <p14:creationId xmlns:p14="http://schemas.microsoft.com/office/powerpoint/2010/main" val="38923087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Identify Content for 802.15.14</a:t>
            </a:r>
          </a:p>
          <a:p>
            <a:pPr marL="857250" lvl="1" indent="-457200">
              <a:buFont typeface="Arial" panose="020B0604020202020204" pitchFamily="34" charset="0"/>
              <a:buChar char="•"/>
            </a:pPr>
            <a:r>
              <a:rPr lang="en-US" sz="2000" dirty="0"/>
              <a:t>Coordinate with SG15, SG4ab</a:t>
            </a:r>
          </a:p>
          <a:p>
            <a:pPr marL="457200" indent="-457200">
              <a:buClrTx/>
              <a:buFont typeface="Arial" panose="020B0604020202020204" pitchFamily="34" charset="0"/>
              <a:buChar char="•"/>
            </a:pPr>
            <a:r>
              <a:rPr lang="en-US" sz="2400" dirty="0"/>
              <a:t>If EC approves TG, 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and CSA</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91</a:t>
            </a:fld>
            <a:endParaRPr lang="en-US" altLang="en-US" dirty="0">
              <a:solidFill>
                <a:schemeClr val="tx1"/>
              </a:solidFill>
            </a:endParaRPr>
          </a:p>
        </p:txBody>
      </p:sp>
    </p:spTree>
    <p:extLst>
      <p:ext uri="{BB962C8B-B14F-4D97-AF65-F5344CB8AC3E}">
        <p14:creationId xmlns:p14="http://schemas.microsoft.com/office/powerpoint/2010/main" val="3070643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92</a:t>
            </a:fld>
            <a:endParaRPr lang="en-US" altLang="en-US" dirty="0">
              <a:solidFill>
                <a:schemeClr val="tx1"/>
              </a:solidFill>
            </a:endParaRPr>
          </a:p>
        </p:txBody>
      </p:sp>
    </p:spTree>
    <p:extLst>
      <p:ext uri="{BB962C8B-B14F-4D97-AF65-F5344CB8AC3E}">
        <p14:creationId xmlns:p14="http://schemas.microsoft.com/office/powerpoint/2010/main" val="40212734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93</a:t>
            </a:fld>
            <a:endParaRPr lang="en-US" altLang="en-US" dirty="0">
              <a:solidFill>
                <a:schemeClr val="tx1"/>
              </a:solidFill>
            </a:endParaRPr>
          </a:p>
        </p:txBody>
      </p:sp>
    </p:spTree>
    <p:extLst>
      <p:ext uri="{BB962C8B-B14F-4D97-AF65-F5344CB8AC3E}">
        <p14:creationId xmlns:p14="http://schemas.microsoft.com/office/powerpoint/2010/main" val="33039846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94</a:t>
            </a:fld>
            <a:endParaRPr lang="en-US" altLang="en-US">
              <a:solidFill>
                <a:schemeClr val="tx1"/>
              </a:solidFill>
            </a:endParaRPr>
          </a:p>
        </p:txBody>
      </p:sp>
      <p:pic>
        <p:nvPicPr>
          <p:cNvPr id="3" name="Picture 2" descr="A red truck in a building&#10;&#10;Description automatically generated with low confidence">
            <a:extLst>
              <a:ext uri="{FF2B5EF4-FFF2-40B4-BE49-F238E27FC236}">
                <a16:creationId xmlns:a16="http://schemas.microsoft.com/office/drawing/2014/main" id="{49E26A2E-FEB7-448E-8257-B0B799C66F72}"/>
              </a:ext>
            </a:extLst>
          </p:cNvPr>
          <p:cNvPicPr>
            <a:picLocks noChangeAspect="1"/>
          </p:cNvPicPr>
          <p:nvPr/>
        </p:nvPicPr>
        <p:blipFill>
          <a:blip r:embed="rId2"/>
          <a:stretch>
            <a:fillRect/>
          </a:stretch>
        </p:blipFill>
        <p:spPr>
          <a:xfrm>
            <a:off x="0" y="-1"/>
            <a:ext cx="9144000" cy="6858001"/>
          </a:xfrm>
          <a:prstGeom prst="rect">
            <a:avLst/>
          </a:prstGeom>
        </p:spPr>
      </p:pic>
      <p:sp>
        <p:nvSpPr>
          <p:cNvPr id="6" name="Title 1">
            <a:extLst>
              <a:ext uri="{FF2B5EF4-FFF2-40B4-BE49-F238E27FC236}">
                <a16:creationId xmlns:a16="http://schemas.microsoft.com/office/drawing/2014/main" id="{7BF50367-BD69-490F-9EA8-8ED4DBED7669}"/>
              </a:ext>
            </a:extLst>
          </p:cNvPr>
          <p:cNvSpPr txBox="1">
            <a:spLocks/>
          </p:cNvSpPr>
          <p:nvPr/>
        </p:nvSpPr>
        <p:spPr bwMode="auto">
          <a:xfrm>
            <a:off x="2093925" y="6324330"/>
            <a:ext cx="4956151" cy="356197"/>
          </a:xfrm>
          <a:prstGeom prst="rect">
            <a:avLst/>
          </a:prstGeom>
          <a:solidFill>
            <a:schemeClr val="bg1"/>
          </a:solidFill>
          <a:ln>
            <a:noFill/>
          </a:ln>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2800" kern="0" dirty="0"/>
              <a:t>Where we would have been</a:t>
            </a:r>
          </a:p>
        </p:txBody>
      </p:sp>
    </p:spTree>
    <p:extLst>
      <p:ext uri="{BB962C8B-B14F-4D97-AF65-F5344CB8AC3E}">
        <p14:creationId xmlns:p14="http://schemas.microsoft.com/office/powerpoint/2010/main" val="273733762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1660327" y="2348880"/>
            <a:ext cx="5823347" cy="2273424"/>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1485900" y="914400"/>
            <a:ext cx="5823347" cy="1295400"/>
          </a:xfrm>
        </p:spPr>
        <p:txBody>
          <a:bodyPr/>
          <a:lstStyle/>
          <a:p>
            <a:pPr marL="0" indent="0" algn="ctr">
              <a:buNone/>
            </a:pPr>
            <a:r>
              <a:rPr lang="en-US" altLang="en-US" b="1" dirty="0"/>
              <a:t>SG15.15 Closing Report</a:t>
            </a:r>
          </a:p>
          <a:p>
            <a:pPr marL="0" indent="0" algn="ctr">
              <a:buNone/>
            </a:pPr>
            <a:r>
              <a:rPr lang="en-US" altLang="en-US" b="1" dirty="0"/>
              <a:t>For 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xfrm>
            <a:off x="685800" y="455226"/>
            <a:ext cx="1600200"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95</a:t>
            </a:fld>
            <a:endParaRPr lang="en-US" altLang="en-US">
              <a:solidFill>
                <a:schemeClr val="tx1"/>
              </a:solidFill>
            </a:endParaRPr>
          </a:p>
        </p:txBody>
      </p:sp>
    </p:spTree>
    <p:extLst>
      <p:ext uri="{BB962C8B-B14F-4D97-AF65-F5344CB8AC3E}">
        <p14:creationId xmlns:p14="http://schemas.microsoft.com/office/powerpoint/2010/main" val="22704960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838200" y="381000"/>
            <a:ext cx="7772400" cy="1066800"/>
          </a:xfrm>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295400" y="1654373"/>
            <a:ext cx="5823347" cy="3549253"/>
          </a:xfrm>
        </p:spPr>
        <p:txBody>
          <a:bodyPr/>
          <a:lstStyle/>
          <a:p>
            <a:pPr marL="385763" indent="-385763">
              <a:buFont typeface="Arial" panose="020B0604020202020204" pitchFamily="34" charset="0"/>
              <a:buAutoNum type="arabicPeriod"/>
            </a:pPr>
            <a:r>
              <a:rPr lang="en-US" altLang="en-US" sz="2400" dirty="0"/>
              <a:t>Opening and meeting preamble</a:t>
            </a:r>
          </a:p>
          <a:p>
            <a:pPr marL="385763" indent="-385763">
              <a:buFont typeface="Arial" panose="020B0604020202020204" pitchFamily="34" charset="0"/>
              <a:buAutoNum type="arabicPeriod"/>
            </a:pPr>
            <a:r>
              <a:rPr lang="en-US" altLang="en-US" sz="2400" dirty="0"/>
              <a:t>Approve May Interim minutes</a:t>
            </a:r>
          </a:p>
          <a:p>
            <a:pPr marL="300038" lvl="1" indent="0"/>
            <a:r>
              <a:rPr lang="en-US" altLang="en-US" sz="1400" dirty="0"/>
              <a:t>https://mentor.ieee.org/802.15/dcn/21/15-21-0323-00-0015-sg15-may-2021-interim-meeting-minutes.docx</a:t>
            </a:r>
          </a:p>
          <a:p>
            <a:pPr marL="385763" indent="-385763">
              <a:buFont typeface="Arial" panose="020B0604020202020204" pitchFamily="34" charset="0"/>
              <a:buAutoNum type="arabicPeriod"/>
            </a:pPr>
            <a:r>
              <a:rPr lang="en-US" altLang="en-US" sz="2400" dirty="0"/>
              <a:t>Review and respond comments received on PAR and CSD</a:t>
            </a:r>
          </a:p>
          <a:p>
            <a:pPr marL="385763" indent="-385763">
              <a:buFont typeface="Arial" panose="020B0604020202020204" pitchFamily="34" charset="0"/>
              <a:buAutoNum type="arabicPeriod"/>
            </a:pPr>
            <a:r>
              <a:rPr lang="en-US" altLang="en-US" sz="2400" dirty="0"/>
              <a:t>Update PAR and CSD as required</a:t>
            </a:r>
          </a:p>
          <a:p>
            <a:pPr marL="385763" indent="-385763">
              <a:buFont typeface="+mj-lt"/>
              <a:buAutoNum type="arabicPeriod"/>
            </a:pPr>
            <a:r>
              <a:rPr lang="en-US" altLang="en-US" sz="2400" dirty="0"/>
              <a:t>Next Steps</a:t>
            </a:r>
          </a:p>
          <a:p>
            <a:pPr marL="385763" indent="-385763">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xfrm>
            <a:off x="685800" y="455226"/>
            <a:ext cx="1600200"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96</a:t>
            </a:fld>
            <a:endParaRPr lang="en-US" altLang="en-US" dirty="0">
              <a:solidFill>
                <a:schemeClr val="tx1"/>
              </a:solidFill>
            </a:endParaRPr>
          </a:p>
        </p:txBody>
      </p:sp>
    </p:spTree>
    <p:extLst>
      <p:ext uri="{BB962C8B-B14F-4D97-AF65-F5344CB8AC3E}">
        <p14:creationId xmlns:p14="http://schemas.microsoft.com/office/powerpoint/2010/main" val="37109823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xfrm>
            <a:off x="685800" y="455226"/>
            <a:ext cx="1600200"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97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1385647" y="4093657"/>
            <a:ext cx="6037901" cy="1082483"/>
          </a:xfrm>
        </p:spPr>
        <p:txBody>
          <a:bodyPr>
            <a:normAutofit/>
          </a:bodyPr>
          <a:lstStyle/>
          <a:p>
            <a:pPr marL="0" indent="0"/>
            <a:r>
              <a:rPr lang="en-US" dirty="0"/>
              <a:t>SG15 Agenda Focus:</a:t>
            </a:r>
          </a:p>
          <a:p>
            <a:pPr>
              <a:buFont typeface="Arial" panose="020B0604020202020204" pitchFamily="34" charset="0"/>
              <a:buChar char="•"/>
            </a:pPr>
            <a:r>
              <a:rPr lang="en-US" sz="2100" dirty="0"/>
              <a:t>Resolve comments received for PAR and CSD</a:t>
            </a:r>
          </a:p>
          <a:p>
            <a:pPr marL="942975" lvl="2" indent="-3429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277634" y="1970838"/>
          <a:ext cx="6628680" cy="1890210"/>
        </p:xfrm>
        <a:graphic>
          <a:graphicData uri="http://schemas.openxmlformats.org/presentationml/2006/ole">
            <mc:AlternateContent xmlns:mc="http://schemas.openxmlformats.org/markup-compatibility/2006">
              <mc:Choice xmlns:v="urn:schemas-microsoft-com:vml" Requires="v">
                <p:oleObj spid="_x0000_s1031" name="Worksheet" r:id="rId3" imgW="14897215" imgH="4248286" progId="Excel.Sheet.12">
                  <p:embed/>
                </p:oleObj>
              </mc:Choice>
              <mc:Fallback>
                <p:oleObj name="Worksheet" r:id="rId3"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4"/>
                      <a:stretch>
                        <a:fillRect/>
                      </a:stretch>
                    </p:blipFill>
                    <p:spPr>
                      <a:xfrm>
                        <a:off x="1277634" y="1970838"/>
                        <a:ext cx="6628680" cy="1890210"/>
                      </a:xfrm>
                      <a:prstGeom prst="rect">
                        <a:avLst/>
                      </a:prstGeom>
                    </p:spPr>
                  </p:pic>
                </p:oleObj>
              </mc:Fallback>
            </mc:AlternateContent>
          </a:graphicData>
        </a:graphic>
      </p:graphicFrame>
    </p:spTree>
    <p:extLst>
      <p:ext uri="{BB962C8B-B14F-4D97-AF65-F5344CB8AC3E}">
        <p14:creationId xmlns:p14="http://schemas.microsoft.com/office/powerpoint/2010/main" val="42423756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547664" y="2211587"/>
            <a:ext cx="6102678" cy="3274814"/>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xfrm>
            <a:off x="685800" y="455226"/>
            <a:ext cx="1600200"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98</a:t>
            </a:fld>
            <a:endParaRPr lang="en-US" altLang="en-US" dirty="0">
              <a:solidFill>
                <a:schemeClr val="tx1"/>
              </a:solidFill>
            </a:endParaRPr>
          </a:p>
        </p:txBody>
      </p:sp>
    </p:spTree>
    <p:extLst>
      <p:ext uri="{BB962C8B-B14F-4D97-AF65-F5344CB8AC3E}">
        <p14:creationId xmlns:p14="http://schemas.microsoft.com/office/powerpoint/2010/main" val="348087556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312669" y="4901951"/>
            <a:ext cx="4407218" cy="217367"/>
          </a:xfrm>
          <a:prstGeom prst="rect">
            <a:avLst/>
          </a:prstGeom>
        </p:spPr>
        <p:txBody>
          <a:bodyPr vert="horz" wrap="square" lIns="0" tIns="9525" rIns="0" bIns="0" rtlCol="0">
            <a:spAutoFit/>
          </a:bodyPr>
          <a:lstStyle/>
          <a:p>
            <a:pPr marL="9525">
              <a:spcBef>
                <a:spcPts val="75"/>
              </a:spcBef>
            </a:pPr>
            <a:r>
              <a:rPr sz="1350" b="1" spc="-4" dirty="0">
                <a:latin typeface="Arial"/>
                <a:cs typeface="Arial"/>
              </a:rPr>
              <a:t>Comments </a:t>
            </a:r>
            <a:r>
              <a:rPr sz="1350" b="1" dirty="0">
                <a:latin typeface="Arial"/>
                <a:cs typeface="Arial"/>
              </a:rPr>
              <a:t>on </a:t>
            </a:r>
            <a:r>
              <a:rPr sz="1350" b="1" spc="-4" dirty="0">
                <a:latin typeface="Arial"/>
                <a:cs typeface="Arial"/>
              </a:rPr>
              <a:t>P802.15.15 </a:t>
            </a:r>
            <a:r>
              <a:rPr sz="1350" b="1" spc="-49" dirty="0">
                <a:latin typeface="Arial"/>
                <a:cs typeface="Arial"/>
              </a:rPr>
              <a:t>PAR</a:t>
            </a:r>
            <a:r>
              <a:rPr sz="1350" b="1" spc="26" dirty="0">
                <a:latin typeface="Arial"/>
                <a:cs typeface="Arial"/>
              </a:rPr>
              <a:t> </a:t>
            </a:r>
            <a:r>
              <a:rPr sz="1350" b="1" spc="-4" dirty="0">
                <a:latin typeface="Arial"/>
                <a:cs typeface="Arial"/>
              </a:rPr>
              <a:t>&amp;</a:t>
            </a:r>
            <a:r>
              <a:rPr sz="1350" b="1" dirty="0">
                <a:latin typeface="Arial"/>
                <a:cs typeface="Arial"/>
              </a:rPr>
              <a:t> </a:t>
            </a:r>
            <a:r>
              <a:rPr sz="1350" b="1" spc="-4" dirty="0">
                <a:latin typeface="Arial"/>
                <a:cs typeface="Arial"/>
              </a:rPr>
              <a:t>CSD</a:t>
            </a:r>
            <a:r>
              <a:rPr sz="1350" b="1" dirty="0">
                <a:latin typeface="Arial"/>
                <a:cs typeface="Arial"/>
              </a:rPr>
              <a:t> from IEEE </a:t>
            </a:r>
            <a:r>
              <a:rPr sz="1350" b="1" spc="-4" dirty="0">
                <a:latin typeface="Arial"/>
                <a:cs typeface="Arial"/>
              </a:rPr>
              <a:t>802.1</a:t>
            </a:r>
            <a:endParaRPr sz="1350" dirty="0">
              <a:latin typeface="Arial"/>
              <a:cs typeface="Arial"/>
            </a:endParaRPr>
          </a:p>
        </p:txBody>
      </p:sp>
      <p:sp>
        <p:nvSpPr>
          <p:cNvPr id="5" name="object 5"/>
          <p:cNvSpPr txBox="1"/>
          <p:nvPr/>
        </p:nvSpPr>
        <p:spPr>
          <a:xfrm>
            <a:off x="635317" y="1502378"/>
            <a:ext cx="3916680" cy="990656"/>
          </a:xfrm>
          <a:prstGeom prst="rect">
            <a:avLst/>
          </a:prstGeom>
        </p:spPr>
        <p:txBody>
          <a:bodyPr vert="horz" wrap="square" lIns="0" tIns="9525" rIns="0" bIns="0" rtlCol="0">
            <a:spAutoFit/>
          </a:bodyPr>
          <a:lstStyle/>
          <a:p>
            <a:pPr marL="9525">
              <a:spcBef>
                <a:spcPts val="75"/>
              </a:spcBef>
            </a:pPr>
            <a:r>
              <a:rPr sz="2100" b="1" spc="-83" dirty="0">
                <a:latin typeface="Arial"/>
                <a:cs typeface="Arial"/>
              </a:rPr>
              <a:t>PAR</a:t>
            </a:r>
            <a:endParaRPr sz="2100" dirty="0">
              <a:latin typeface="Arial"/>
              <a:cs typeface="Arial"/>
            </a:endParaRPr>
          </a:p>
          <a:p>
            <a:pPr>
              <a:spcBef>
                <a:spcPts val="19"/>
              </a:spcBef>
            </a:pPr>
            <a:endParaRPr sz="2475" dirty="0">
              <a:latin typeface="Arial"/>
              <a:cs typeface="Arial"/>
            </a:endParaRPr>
          </a:p>
          <a:p>
            <a:pPr marL="352425"/>
            <a:r>
              <a:rPr sz="1800" b="1" spc="-4" dirty="0">
                <a:latin typeface="Arial"/>
                <a:cs typeface="Arial"/>
              </a:rPr>
              <a:t>5.2</a:t>
            </a:r>
            <a:r>
              <a:rPr sz="1800" b="1" spc="-11" dirty="0">
                <a:latin typeface="Arial"/>
                <a:cs typeface="Arial"/>
              </a:rPr>
              <a:t> </a:t>
            </a:r>
            <a:r>
              <a:rPr sz="1800" b="1" spc="-4" dirty="0">
                <a:latin typeface="Arial"/>
                <a:cs typeface="Arial"/>
              </a:rPr>
              <a:t>Scope</a:t>
            </a:r>
            <a:r>
              <a:rPr sz="1800" b="1" spc="-11" dirty="0">
                <a:latin typeface="Arial"/>
                <a:cs typeface="Arial"/>
              </a:rPr>
              <a:t> </a:t>
            </a:r>
            <a:r>
              <a:rPr sz="1800" b="1" spc="-4" dirty="0">
                <a:latin typeface="Arial"/>
                <a:cs typeface="Arial"/>
              </a:rPr>
              <a:t>of</a:t>
            </a:r>
            <a:r>
              <a:rPr sz="1800" b="1" spc="-8" dirty="0">
                <a:latin typeface="Arial"/>
                <a:cs typeface="Arial"/>
              </a:rPr>
              <a:t> </a:t>
            </a:r>
            <a:r>
              <a:rPr sz="1800" b="1" spc="-4" dirty="0">
                <a:latin typeface="Arial"/>
                <a:cs typeface="Arial"/>
              </a:rPr>
              <a:t>proposed</a:t>
            </a:r>
            <a:r>
              <a:rPr sz="1800" b="1" spc="-11" dirty="0">
                <a:latin typeface="Arial"/>
                <a:cs typeface="Arial"/>
              </a:rPr>
              <a:t> </a:t>
            </a:r>
            <a:r>
              <a:rPr sz="1800" b="1" dirty="0">
                <a:latin typeface="Arial"/>
                <a:cs typeface="Arial"/>
              </a:rPr>
              <a:t>standard:</a:t>
            </a:r>
            <a:endParaRPr sz="1800" dirty="0">
              <a:latin typeface="Arial"/>
              <a:cs typeface="Arial"/>
            </a:endParaRPr>
          </a:p>
        </p:txBody>
      </p:sp>
      <p:sp>
        <p:nvSpPr>
          <p:cNvPr id="6" name="object 6"/>
          <p:cNvSpPr txBox="1"/>
          <p:nvPr/>
        </p:nvSpPr>
        <p:spPr>
          <a:xfrm>
            <a:off x="978217" y="2487453"/>
            <a:ext cx="6219825" cy="240450"/>
          </a:xfrm>
          <a:prstGeom prst="rect">
            <a:avLst/>
          </a:prstGeom>
        </p:spPr>
        <p:txBody>
          <a:bodyPr vert="horz" wrap="square" lIns="0" tIns="9525" rIns="0" bIns="0" rtlCol="0">
            <a:spAutoFit/>
          </a:bodyPr>
          <a:lstStyle/>
          <a:p>
            <a:pPr marL="180975" indent="-171450">
              <a:spcBef>
                <a:spcPts val="75"/>
              </a:spcBef>
              <a:buChar char="•"/>
              <a:tabLst>
                <a:tab pos="180499" algn="l"/>
                <a:tab pos="180975" algn="l"/>
              </a:tabLst>
            </a:pPr>
            <a:r>
              <a:rPr sz="1500" spc="4" dirty="0">
                <a:latin typeface="Arial"/>
                <a:cs typeface="Arial"/>
              </a:rPr>
              <a:t>The</a:t>
            </a:r>
            <a:r>
              <a:rPr sz="1500" spc="-23" dirty="0">
                <a:latin typeface="Arial"/>
                <a:cs typeface="Arial"/>
              </a:rPr>
              <a:t> </a:t>
            </a:r>
            <a:r>
              <a:rPr sz="1500" dirty="0">
                <a:latin typeface="Arial"/>
                <a:cs typeface="Arial"/>
              </a:rPr>
              <a:t>scope</a:t>
            </a:r>
            <a:r>
              <a:rPr sz="1500" spc="-19" dirty="0">
                <a:latin typeface="Arial"/>
                <a:cs typeface="Arial"/>
              </a:rPr>
              <a:t> </a:t>
            </a:r>
            <a:r>
              <a:rPr sz="1500" dirty="0">
                <a:latin typeface="Arial"/>
                <a:cs typeface="Arial"/>
              </a:rPr>
              <a:t>states,</a:t>
            </a:r>
            <a:r>
              <a:rPr sz="1500" spc="-8" dirty="0">
                <a:latin typeface="Arial"/>
                <a:cs typeface="Arial"/>
              </a:rPr>
              <a:t> </a:t>
            </a:r>
            <a:r>
              <a:rPr sz="1500" dirty="0">
                <a:latin typeface="Arial"/>
                <a:cs typeface="Arial"/>
              </a:rPr>
              <a:t>“This</a:t>
            </a:r>
            <a:r>
              <a:rPr sz="1500" spc="-15" dirty="0">
                <a:latin typeface="Arial"/>
                <a:cs typeface="Arial"/>
              </a:rPr>
              <a:t> </a:t>
            </a:r>
            <a:r>
              <a:rPr sz="1500" dirty="0">
                <a:latin typeface="Arial"/>
                <a:cs typeface="Arial"/>
              </a:rPr>
              <a:t>standard</a:t>
            </a:r>
            <a:r>
              <a:rPr sz="1500" spc="-38" dirty="0">
                <a:latin typeface="Arial"/>
                <a:cs typeface="Arial"/>
              </a:rPr>
              <a:t> </a:t>
            </a:r>
            <a:r>
              <a:rPr sz="1500" dirty="0">
                <a:latin typeface="Arial"/>
                <a:cs typeface="Arial"/>
              </a:rPr>
              <a:t>specifies</a:t>
            </a:r>
            <a:r>
              <a:rPr sz="1500" spc="-23" dirty="0">
                <a:latin typeface="Arial"/>
                <a:cs typeface="Arial"/>
              </a:rPr>
              <a:t> </a:t>
            </a:r>
            <a:r>
              <a:rPr sz="1500" dirty="0">
                <a:latin typeface="Arial"/>
                <a:cs typeface="Arial"/>
              </a:rPr>
              <a:t>the</a:t>
            </a:r>
            <a:r>
              <a:rPr sz="1500" spc="-19" dirty="0">
                <a:latin typeface="Arial"/>
                <a:cs typeface="Arial"/>
              </a:rPr>
              <a:t> </a:t>
            </a:r>
            <a:r>
              <a:rPr sz="1500" spc="-4" dirty="0">
                <a:latin typeface="Arial"/>
                <a:cs typeface="Arial"/>
              </a:rPr>
              <a:t>physical</a:t>
            </a:r>
            <a:r>
              <a:rPr sz="1500" spc="4" dirty="0">
                <a:latin typeface="Arial"/>
                <a:cs typeface="Arial"/>
              </a:rPr>
              <a:t> </a:t>
            </a:r>
            <a:r>
              <a:rPr sz="1500" spc="-4" dirty="0">
                <a:latin typeface="Arial"/>
                <a:cs typeface="Arial"/>
              </a:rPr>
              <a:t>layer</a:t>
            </a:r>
            <a:r>
              <a:rPr sz="1500" spc="15" dirty="0">
                <a:latin typeface="Arial"/>
                <a:cs typeface="Arial"/>
              </a:rPr>
              <a:t> </a:t>
            </a:r>
            <a:r>
              <a:rPr sz="1500" spc="-4" dirty="0">
                <a:latin typeface="Arial"/>
                <a:cs typeface="Arial"/>
              </a:rPr>
              <a:t>(PHY)</a:t>
            </a:r>
            <a:r>
              <a:rPr sz="1500" spc="15" dirty="0">
                <a:latin typeface="Arial"/>
                <a:cs typeface="Arial"/>
              </a:rPr>
              <a:t> </a:t>
            </a:r>
            <a:r>
              <a:rPr sz="1500" dirty="0">
                <a:latin typeface="Arial"/>
                <a:cs typeface="Arial"/>
              </a:rPr>
              <a:t>and</a:t>
            </a:r>
            <a:endParaRPr sz="1500">
              <a:latin typeface="Arial"/>
              <a:cs typeface="Arial"/>
            </a:endParaRPr>
          </a:p>
        </p:txBody>
      </p:sp>
      <p:sp>
        <p:nvSpPr>
          <p:cNvPr id="7" name="object 7"/>
          <p:cNvSpPr txBox="1"/>
          <p:nvPr/>
        </p:nvSpPr>
        <p:spPr>
          <a:xfrm>
            <a:off x="7241667" y="2515362"/>
            <a:ext cx="762000" cy="218008"/>
          </a:xfrm>
          <a:prstGeom prst="rect">
            <a:avLst/>
          </a:prstGeom>
          <a:solidFill>
            <a:srgbClr val="FFFF00"/>
          </a:solidFill>
        </p:spPr>
        <p:txBody>
          <a:bodyPr vert="horz" wrap="square" lIns="0" tIns="0" rIns="0" bIns="0" rtlCol="0">
            <a:spAutoFit/>
          </a:bodyPr>
          <a:lstStyle/>
          <a:p>
            <a:pPr marL="953">
              <a:lnSpc>
                <a:spcPts val="1654"/>
              </a:lnSpc>
            </a:pPr>
            <a:r>
              <a:rPr sz="1500" dirty="0">
                <a:latin typeface="Arial"/>
                <a:cs typeface="Arial"/>
              </a:rPr>
              <a:t>data</a:t>
            </a:r>
            <a:r>
              <a:rPr sz="1500" spc="-49" dirty="0">
                <a:latin typeface="Arial"/>
                <a:cs typeface="Arial"/>
              </a:rPr>
              <a:t> </a:t>
            </a:r>
            <a:r>
              <a:rPr sz="1500" spc="-4" dirty="0">
                <a:latin typeface="Arial"/>
                <a:cs typeface="Arial"/>
              </a:rPr>
              <a:t>link</a:t>
            </a:r>
            <a:endParaRPr sz="1500">
              <a:latin typeface="Arial"/>
              <a:cs typeface="Arial"/>
            </a:endParaRPr>
          </a:p>
        </p:txBody>
      </p:sp>
      <p:sp>
        <p:nvSpPr>
          <p:cNvPr id="8" name="object 8"/>
          <p:cNvSpPr txBox="1"/>
          <p:nvPr/>
        </p:nvSpPr>
        <p:spPr>
          <a:xfrm>
            <a:off x="1159002" y="2719196"/>
            <a:ext cx="421005" cy="218008"/>
          </a:xfrm>
          <a:prstGeom prst="rect">
            <a:avLst/>
          </a:prstGeom>
          <a:solidFill>
            <a:srgbClr val="FFFF00"/>
          </a:solidFill>
        </p:spPr>
        <p:txBody>
          <a:bodyPr vert="horz" wrap="square" lIns="0" tIns="0" rIns="0" bIns="0" rtlCol="0">
            <a:spAutoFit/>
          </a:bodyPr>
          <a:lstStyle/>
          <a:p>
            <a:pPr>
              <a:lnSpc>
                <a:spcPts val="1673"/>
              </a:lnSpc>
            </a:pPr>
            <a:r>
              <a:rPr sz="1500" spc="-4" dirty="0">
                <a:latin typeface="Arial"/>
                <a:cs typeface="Arial"/>
              </a:rPr>
              <a:t>la</a:t>
            </a:r>
            <a:r>
              <a:rPr sz="1500" spc="-19" dirty="0">
                <a:latin typeface="Arial"/>
                <a:cs typeface="Arial"/>
              </a:rPr>
              <a:t>y</a:t>
            </a:r>
            <a:r>
              <a:rPr sz="1500" dirty="0">
                <a:latin typeface="Arial"/>
                <a:cs typeface="Arial"/>
              </a:rPr>
              <a:t>er</a:t>
            </a:r>
            <a:endParaRPr sz="1500">
              <a:latin typeface="Arial"/>
              <a:cs typeface="Arial"/>
            </a:endParaRPr>
          </a:p>
        </p:txBody>
      </p:sp>
      <p:sp>
        <p:nvSpPr>
          <p:cNvPr id="9" name="object 9"/>
          <p:cNvSpPr txBox="1"/>
          <p:nvPr/>
        </p:nvSpPr>
        <p:spPr>
          <a:xfrm>
            <a:off x="1614678" y="2693384"/>
            <a:ext cx="6173153" cy="240450"/>
          </a:xfrm>
          <a:prstGeom prst="rect">
            <a:avLst/>
          </a:prstGeom>
        </p:spPr>
        <p:txBody>
          <a:bodyPr vert="horz" wrap="square" lIns="0" tIns="9525" rIns="0" bIns="0" rtlCol="0">
            <a:spAutoFit/>
          </a:bodyPr>
          <a:lstStyle/>
          <a:p>
            <a:pPr marL="9525">
              <a:spcBef>
                <a:spcPts val="75"/>
              </a:spcBef>
            </a:pPr>
            <a:r>
              <a:rPr sz="1500" spc="4" dirty="0">
                <a:latin typeface="Arial"/>
                <a:cs typeface="Arial"/>
              </a:rPr>
              <a:t>for</a:t>
            </a:r>
            <a:r>
              <a:rPr sz="1500" spc="-30" dirty="0">
                <a:latin typeface="Arial"/>
                <a:cs typeface="Arial"/>
              </a:rPr>
              <a:t> </a:t>
            </a:r>
            <a:r>
              <a:rPr sz="1500" dirty="0">
                <a:latin typeface="Arial"/>
                <a:cs typeface="Arial"/>
              </a:rPr>
              <a:t>adhoc</a:t>
            </a:r>
            <a:r>
              <a:rPr sz="1500" spc="-26" dirty="0">
                <a:latin typeface="Arial"/>
                <a:cs typeface="Arial"/>
              </a:rPr>
              <a:t> </a:t>
            </a:r>
            <a:r>
              <a:rPr sz="1500" spc="-4" dirty="0">
                <a:latin typeface="Arial"/>
                <a:cs typeface="Arial"/>
              </a:rPr>
              <a:t>low</a:t>
            </a:r>
            <a:r>
              <a:rPr sz="1500" spc="4" dirty="0">
                <a:latin typeface="Arial"/>
                <a:cs typeface="Arial"/>
              </a:rPr>
              <a:t> </a:t>
            </a:r>
            <a:r>
              <a:rPr sz="1500" dirty="0">
                <a:latin typeface="Arial"/>
                <a:cs typeface="Arial"/>
              </a:rPr>
              <a:t>data</a:t>
            </a:r>
            <a:r>
              <a:rPr sz="1500" spc="-23" dirty="0">
                <a:latin typeface="Arial"/>
                <a:cs typeface="Arial"/>
              </a:rPr>
              <a:t> </a:t>
            </a:r>
            <a:r>
              <a:rPr sz="1500" spc="-4" dirty="0">
                <a:latin typeface="Arial"/>
                <a:cs typeface="Arial"/>
              </a:rPr>
              <a:t>rate </a:t>
            </a:r>
            <a:r>
              <a:rPr sz="1500" dirty="0">
                <a:latin typeface="Arial"/>
                <a:cs typeface="Arial"/>
              </a:rPr>
              <a:t>wireless...</a:t>
            </a:r>
            <a:r>
              <a:rPr sz="1350" dirty="0">
                <a:latin typeface="Verdana"/>
                <a:cs typeface="Verdana"/>
              </a:rPr>
              <a:t>”</a:t>
            </a:r>
            <a:r>
              <a:rPr sz="1350" spc="4" dirty="0">
                <a:latin typeface="Verdana"/>
                <a:cs typeface="Verdana"/>
              </a:rPr>
              <a:t> </a:t>
            </a:r>
            <a:r>
              <a:rPr sz="1350" spc="-79" dirty="0">
                <a:latin typeface="Verdana"/>
                <a:cs typeface="Verdana"/>
              </a:rPr>
              <a:t>To</a:t>
            </a:r>
            <a:r>
              <a:rPr sz="1350" spc="11" dirty="0">
                <a:latin typeface="Verdana"/>
                <a:cs typeface="Verdana"/>
              </a:rPr>
              <a:t> </a:t>
            </a:r>
            <a:r>
              <a:rPr sz="1350" spc="-4" dirty="0">
                <a:latin typeface="Verdana"/>
                <a:cs typeface="Verdana"/>
              </a:rPr>
              <a:t>be</a:t>
            </a:r>
            <a:r>
              <a:rPr sz="1350" spc="4" dirty="0">
                <a:latin typeface="Verdana"/>
                <a:cs typeface="Verdana"/>
              </a:rPr>
              <a:t> </a:t>
            </a:r>
            <a:r>
              <a:rPr sz="1350" spc="-4" dirty="0">
                <a:latin typeface="Verdana"/>
                <a:cs typeface="Verdana"/>
              </a:rPr>
              <a:t>consistent</a:t>
            </a:r>
            <a:r>
              <a:rPr sz="1350" spc="15" dirty="0">
                <a:latin typeface="Verdana"/>
                <a:cs typeface="Verdana"/>
              </a:rPr>
              <a:t> </a:t>
            </a:r>
            <a:r>
              <a:rPr sz="1350" spc="-8" dirty="0">
                <a:latin typeface="Verdana"/>
                <a:cs typeface="Verdana"/>
              </a:rPr>
              <a:t>with</a:t>
            </a:r>
            <a:r>
              <a:rPr sz="1350" spc="23" dirty="0">
                <a:latin typeface="Verdana"/>
                <a:cs typeface="Verdana"/>
              </a:rPr>
              <a:t> </a:t>
            </a:r>
            <a:r>
              <a:rPr sz="1350" dirty="0">
                <a:latin typeface="Verdana"/>
                <a:cs typeface="Verdana"/>
              </a:rPr>
              <a:t>other</a:t>
            </a:r>
            <a:r>
              <a:rPr sz="1350" spc="-15" dirty="0">
                <a:latin typeface="Verdana"/>
                <a:cs typeface="Verdana"/>
              </a:rPr>
              <a:t> </a:t>
            </a:r>
            <a:r>
              <a:rPr sz="1350" dirty="0">
                <a:latin typeface="Verdana"/>
                <a:cs typeface="Verdana"/>
              </a:rPr>
              <a:t>IEEE</a:t>
            </a:r>
            <a:r>
              <a:rPr sz="1350" spc="-4" dirty="0">
                <a:latin typeface="Verdana"/>
                <a:cs typeface="Verdana"/>
              </a:rPr>
              <a:t> 802</a:t>
            </a:r>
            <a:endParaRPr sz="1350">
              <a:latin typeface="Verdana"/>
              <a:cs typeface="Verdana"/>
            </a:endParaRPr>
          </a:p>
        </p:txBody>
      </p:sp>
      <p:sp>
        <p:nvSpPr>
          <p:cNvPr id="10" name="object 10"/>
          <p:cNvSpPr txBox="1"/>
          <p:nvPr/>
        </p:nvSpPr>
        <p:spPr>
          <a:xfrm>
            <a:off x="978217" y="2904934"/>
            <a:ext cx="7212185" cy="2099260"/>
          </a:xfrm>
          <a:prstGeom prst="rect">
            <a:avLst/>
          </a:prstGeom>
        </p:spPr>
        <p:txBody>
          <a:bodyPr vert="horz" wrap="square" lIns="0" tIns="30956" rIns="0" bIns="0" rtlCol="0">
            <a:spAutoFit/>
          </a:bodyPr>
          <a:lstStyle/>
          <a:p>
            <a:pPr marL="180975" marR="3810">
              <a:lnSpc>
                <a:spcPct val="89400"/>
              </a:lnSpc>
              <a:spcBef>
                <a:spcPts val="244"/>
              </a:spcBef>
            </a:pPr>
            <a:r>
              <a:rPr sz="1350" spc="-4" dirty="0">
                <a:latin typeface="Verdana"/>
                <a:cs typeface="Verdana"/>
              </a:rPr>
              <a:t>standards</a:t>
            </a:r>
            <a:r>
              <a:rPr sz="1350" spc="4" dirty="0">
                <a:latin typeface="Verdana"/>
                <a:cs typeface="Verdana"/>
              </a:rPr>
              <a:t> </a:t>
            </a:r>
            <a:r>
              <a:rPr sz="1350" spc="-4" dirty="0">
                <a:latin typeface="Verdana"/>
                <a:cs typeface="Verdana"/>
              </a:rPr>
              <a:t>defining</a:t>
            </a:r>
            <a:r>
              <a:rPr sz="1350" spc="30" dirty="0">
                <a:latin typeface="Verdana"/>
                <a:cs typeface="Verdana"/>
              </a:rPr>
              <a:t> </a:t>
            </a:r>
            <a:r>
              <a:rPr sz="1350" spc="-4" dirty="0">
                <a:latin typeface="Verdana"/>
                <a:cs typeface="Verdana"/>
              </a:rPr>
              <a:t>both</a:t>
            </a:r>
            <a:r>
              <a:rPr sz="1350" spc="8" dirty="0">
                <a:latin typeface="Verdana"/>
                <a:cs typeface="Verdana"/>
              </a:rPr>
              <a:t> </a:t>
            </a:r>
            <a:r>
              <a:rPr sz="1350" spc="-4" dirty="0">
                <a:latin typeface="Verdana"/>
                <a:cs typeface="Verdana"/>
              </a:rPr>
              <a:t>the</a:t>
            </a:r>
            <a:r>
              <a:rPr sz="1350" spc="8" dirty="0">
                <a:latin typeface="Verdana"/>
                <a:cs typeface="Verdana"/>
              </a:rPr>
              <a:t> </a:t>
            </a:r>
            <a:r>
              <a:rPr sz="1350" spc="-4" dirty="0">
                <a:latin typeface="Verdana"/>
                <a:cs typeface="Verdana"/>
              </a:rPr>
              <a:t>PHY</a:t>
            </a:r>
            <a:r>
              <a:rPr sz="1350" spc="19" dirty="0">
                <a:latin typeface="Verdana"/>
                <a:cs typeface="Verdana"/>
              </a:rPr>
              <a:t> </a:t>
            </a:r>
            <a:r>
              <a:rPr sz="1350" dirty="0">
                <a:latin typeface="Verdana"/>
                <a:cs typeface="Verdana"/>
              </a:rPr>
              <a:t>and</a:t>
            </a:r>
            <a:r>
              <a:rPr sz="1350" spc="-11" dirty="0">
                <a:latin typeface="Verdana"/>
                <a:cs typeface="Verdana"/>
              </a:rPr>
              <a:t> </a:t>
            </a:r>
            <a:r>
              <a:rPr sz="1350" dirty="0">
                <a:latin typeface="Verdana"/>
                <a:cs typeface="Verdana"/>
              </a:rPr>
              <a:t>MAC,</a:t>
            </a:r>
            <a:r>
              <a:rPr sz="1350" spc="-8" dirty="0">
                <a:latin typeface="Verdana"/>
                <a:cs typeface="Verdana"/>
              </a:rPr>
              <a:t> </a:t>
            </a:r>
            <a:r>
              <a:rPr sz="1350" spc="-4" dirty="0">
                <a:latin typeface="Verdana"/>
                <a:cs typeface="Verdana"/>
              </a:rPr>
              <a:t>the</a:t>
            </a:r>
            <a:r>
              <a:rPr sz="1350" spc="11" dirty="0">
                <a:latin typeface="Verdana"/>
                <a:cs typeface="Verdana"/>
              </a:rPr>
              <a:t> </a:t>
            </a:r>
            <a:r>
              <a:rPr sz="1350" dirty="0">
                <a:latin typeface="Verdana"/>
                <a:cs typeface="Verdana"/>
              </a:rPr>
              <a:t>scope</a:t>
            </a:r>
            <a:r>
              <a:rPr sz="1350" spc="-11" dirty="0">
                <a:latin typeface="Verdana"/>
                <a:cs typeface="Verdana"/>
              </a:rPr>
              <a:t> </a:t>
            </a:r>
            <a:r>
              <a:rPr sz="1350" spc="-4" dirty="0">
                <a:latin typeface="Verdana"/>
                <a:cs typeface="Verdana"/>
              </a:rPr>
              <a:t>should</a:t>
            </a:r>
            <a:r>
              <a:rPr sz="1350" spc="4" dirty="0">
                <a:latin typeface="Verdana"/>
                <a:cs typeface="Verdana"/>
              </a:rPr>
              <a:t> </a:t>
            </a:r>
            <a:r>
              <a:rPr sz="1350" spc="-38" dirty="0">
                <a:latin typeface="Verdana"/>
                <a:cs typeface="Verdana"/>
              </a:rPr>
              <a:t>say,</a:t>
            </a:r>
            <a:r>
              <a:rPr sz="1350" spc="-8" dirty="0">
                <a:latin typeface="Verdana"/>
                <a:cs typeface="Verdana"/>
              </a:rPr>
              <a:t> “This</a:t>
            </a:r>
            <a:r>
              <a:rPr sz="1350" spc="19" dirty="0">
                <a:latin typeface="Verdana"/>
                <a:cs typeface="Verdana"/>
              </a:rPr>
              <a:t> </a:t>
            </a:r>
            <a:r>
              <a:rPr sz="1350" spc="-4" dirty="0">
                <a:latin typeface="Verdana"/>
                <a:cs typeface="Verdana"/>
              </a:rPr>
              <a:t>standard </a:t>
            </a:r>
            <a:r>
              <a:rPr sz="1350" spc="-461" dirty="0">
                <a:latin typeface="Verdana"/>
                <a:cs typeface="Verdana"/>
              </a:rPr>
              <a:t> </a:t>
            </a:r>
            <a:r>
              <a:rPr sz="1350" spc="-4" dirty="0">
                <a:latin typeface="Verdana"/>
                <a:cs typeface="Verdana"/>
              </a:rPr>
              <a:t>specifies</a:t>
            </a:r>
            <a:r>
              <a:rPr sz="1350" spc="23" dirty="0">
                <a:latin typeface="Verdana"/>
                <a:cs typeface="Verdana"/>
              </a:rPr>
              <a:t> </a:t>
            </a:r>
            <a:r>
              <a:rPr sz="1350" spc="-4" dirty="0">
                <a:latin typeface="Verdana"/>
                <a:cs typeface="Verdana"/>
              </a:rPr>
              <a:t>the</a:t>
            </a:r>
            <a:r>
              <a:rPr sz="1350" spc="11" dirty="0">
                <a:latin typeface="Verdana"/>
                <a:cs typeface="Verdana"/>
              </a:rPr>
              <a:t> </a:t>
            </a:r>
            <a:r>
              <a:rPr sz="1350" spc="-8" dirty="0">
                <a:latin typeface="Verdana"/>
                <a:cs typeface="Verdana"/>
              </a:rPr>
              <a:t>physical</a:t>
            </a:r>
            <a:r>
              <a:rPr sz="1350" spc="34" dirty="0">
                <a:latin typeface="Verdana"/>
                <a:cs typeface="Verdana"/>
              </a:rPr>
              <a:t> </a:t>
            </a:r>
            <a:r>
              <a:rPr sz="1350" spc="-11" dirty="0">
                <a:latin typeface="Verdana"/>
                <a:cs typeface="Verdana"/>
              </a:rPr>
              <a:t>layer</a:t>
            </a:r>
            <a:r>
              <a:rPr sz="1350" spc="15" dirty="0">
                <a:latin typeface="Verdana"/>
                <a:cs typeface="Verdana"/>
              </a:rPr>
              <a:t> </a:t>
            </a:r>
            <a:r>
              <a:rPr sz="1350" spc="-4" dirty="0">
                <a:latin typeface="Verdana"/>
                <a:cs typeface="Verdana"/>
              </a:rPr>
              <a:t>(PHY)</a:t>
            </a:r>
            <a:r>
              <a:rPr sz="1350" spc="11" dirty="0">
                <a:latin typeface="Verdana"/>
                <a:cs typeface="Verdana"/>
              </a:rPr>
              <a:t> </a:t>
            </a:r>
            <a:r>
              <a:rPr sz="1350" dirty="0">
                <a:latin typeface="Verdana"/>
                <a:cs typeface="Verdana"/>
              </a:rPr>
              <a:t>and</a:t>
            </a:r>
            <a:r>
              <a:rPr sz="1350" spc="4" dirty="0">
                <a:latin typeface="Verdana"/>
                <a:cs typeface="Verdana"/>
              </a:rPr>
              <a:t> </a:t>
            </a:r>
            <a:r>
              <a:rPr sz="1350" spc="-4" dirty="0">
                <a:latin typeface="Verdana"/>
                <a:cs typeface="Verdana"/>
              </a:rPr>
              <a:t>media</a:t>
            </a:r>
            <a:r>
              <a:rPr sz="1350" spc="8" dirty="0">
                <a:latin typeface="Verdana"/>
                <a:cs typeface="Verdana"/>
              </a:rPr>
              <a:t> </a:t>
            </a:r>
            <a:r>
              <a:rPr sz="1350" dirty="0">
                <a:latin typeface="Verdana"/>
                <a:cs typeface="Verdana"/>
              </a:rPr>
              <a:t>access</a:t>
            </a:r>
            <a:r>
              <a:rPr sz="1350" spc="-4" dirty="0">
                <a:latin typeface="Verdana"/>
                <a:cs typeface="Verdana"/>
              </a:rPr>
              <a:t> control (MAC)</a:t>
            </a:r>
            <a:r>
              <a:rPr sz="1350" spc="-15" dirty="0">
                <a:latin typeface="Verdana"/>
                <a:cs typeface="Verdana"/>
              </a:rPr>
              <a:t> </a:t>
            </a:r>
            <a:r>
              <a:rPr sz="1350" spc="-8" dirty="0">
                <a:latin typeface="Verdana"/>
                <a:cs typeface="Verdana"/>
              </a:rPr>
              <a:t>sublayer</a:t>
            </a:r>
            <a:r>
              <a:rPr sz="1350" spc="38" dirty="0">
                <a:latin typeface="Verdana"/>
                <a:cs typeface="Verdana"/>
              </a:rPr>
              <a:t> </a:t>
            </a:r>
            <a:r>
              <a:rPr sz="1350" spc="4" dirty="0">
                <a:latin typeface="Arial"/>
                <a:cs typeface="Arial"/>
              </a:rPr>
              <a:t>for </a:t>
            </a:r>
            <a:r>
              <a:rPr sz="1350" spc="8" dirty="0">
                <a:latin typeface="Arial"/>
                <a:cs typeface="Arial"/>
              </a:rPr>
              <a:t> </a:t>
            </a:r>
            <a:r>
              <a:rPr sz="1350" spc="-4" dirty="0">
                <a:latin typeface="Arial"/>
                <a:cs typeface="Arial"/>
              </a:rPr>
              <a:t>adhoc </a:t>
            </a:r>
            <a:r>
              <a:rPr sz="1350" dirty="0">
                <a:latin typeface="Arial"/>
                <a:cs typeface="Arial"/>
              </a:rPr>
              <a:t>low</a:t>
            </a:r>
            <a:r>
              <a:rPr sz="1350" spc="-4" dirty="0">
                <a:latin typeface="Arial"/>
                <a:cs typeface="Arial"/>
              </a:rPr>
              <a:t> data</a:t>
            </a:r>
            <a:r>
              <a:rPr sz="1350" dirty="0">
                <a:latin typeface="Arial"/>
                <a:cs typeface="Arial"/>
              </a:rPr>
              <a:t> </a:t>
            </a:r>
            <a:r>
              <a:rPr sz="1350" spc="-4" dirty="0">
                <a:latin typeface="Arial"/>
                <a:cs typeface="Arial"/>
              </a:rPr>
              <a:t>rate</a:t>
            </a:r>
            <a:r>
              <a:rPr sz="1350" dirty="0">
                <a:latin typeface="Arial"/>
                <a:cs typeface="Arial"/>
              </a:rPr>
              <a:t> </a:t>
            </a:r>
            <a:r>
              <a:rPr sz="1350" spc="-30" dirty="0">
                <a:latin typeface="Arial"/>
                <a:cs typeface="Arial"/>
              </a:rPr>
              <a:t>wireless</a:t>
            </a:r>
            <a:r>
              <a:rPr sz="1350" spc="-30" dirty="0">
                <a:latin typeface="Verdana"/>
                <a:cs typeface="Verdana"/>
              </a:rPr>
              <a:t>…”</a:t>
            </a:r>
            <a:endParaRPr sz="1350" dirty="0">
              <a:latin typeface="Verdana"/>
              <a:cs typeface="Verdana"/>
            </a:endParaRPr>
          </a:p>
          <a:p>
            <a:pPr marL="180975" indent="-171450">
              <a:spcBef>
                <a:spcPts val="184"/>
              </a:spcBef>
              <a:buChar char="•"/>
              <a:tabLst>
                <a:tab pos="180499" algn="l"/>
                <a:tab pos="180975" algn="l"/>
              </a:tabLst>
            </a:pPr>
            <a:r>
              <a:rPr sz="1500" spc="-4" dirty="0">
                <a:latin typeface="Arial"/>
                <a:cs typeface="Arial"/>
              </a:rPr>
              <a:t>Change</a:t>
            </a:r>
            <a:r>
              <a:rPr sz="1500" spc="-8" dirty="0">
                <a:latin typeface="Arial"/>
                <a:cs typeface="Arial"/>
              </a:rPr>
              <a:t> </a:t>
            </a:r>
            <a:r>
              <a:rPr sz="1500" dirty="0">
                <a:latin typeface="Arial"/>
                <a:cs typeface="Arial"/>
              </a:rPr>
              <a:t>“data</a:t>
            </a:r>
            <a:r>
              <a:rPr sz="1500" spc="-23" dirty="0">
                <a:latin typeface="Arial"/>
                <a:cs typeface="Arial"/>
              </a:rPr>
              <a:t> </a:t>
            </a:r>
            <a:r>
              <a:rPr sz="1500" spc="-4" dirty="0">
                <a:latin typeface="Arial"/>
                <a:cs typeface="Arial"/>
              </a:rPr>
              <a:t>link</a:t>
            </a:r>
            <a:r>
              <a:rPr sz="1500" dirty="0">
                <a:latin typeface="Arial"/>
                <a:cs typeface="Arial"/>
              </a:rPr>
              <a:t> </a:t>
            </a:r>
            <a:r>
              <a:rPr sz="1500" spc="-4" dirty="0">
                <a:latin typeface="Arial"/>
                <a:cs typeface="Arial"/>
              </a:rPr>
              <a:t>layer”</a:t>
            </a:r>
            <a:r>
              <a:rPr sz="1500" spc="11" dirty="0">
                <a:latin typeface="Arial"/>
                <a:cs typeface="Arial"/>
              </a:rPr>
              <a:t> </a:t>
            </a:r>
            <a:r>
              <a:rPr sz="1500" dirty="0">
                <a:latin typeface="Arial"/>
                <a:cs typeface="Arial"/>
              </a:rPr>
              <a:t>to</a:t>
            </a:r>
            <a:r>
              <a:rPr sz="1500" spc="-23" dirty="0">
                <a:latin typeface="Arial"/>
                <a:cs typeface="Arial"/>
              </a:rPr>
              <a:t> </a:t>
            </a:r>
            <a:r>
              <a:rPr sz="1500" dirty="0">
                <a:latin typeface="Arial"/>
                <a:cs typeface="Arial"/>
              </a:rPr>
              <a:t>“media</a:t>
            </a:r>
            <a:r>
              <a:rPr sz="1500" spc="-11" dirty="0">
                <a:latin typeface="Arial"/>
                <a:cs typeface="Arial"/>
              </a:rPr>
              <a:t> </a:t>
            </a:r>
            <a:r>
              <a:rPr sz="1500" dirty="0">
                <a:latin typeface="Arial"/>
                <a:cs typeface="Arial"/>
              </a:rPr>
              <a:t>access</a:t>
            </a:r>
            <a:r>
              <a:rPr sz="1500" spc="-26" dirty="0">
                <a:latin typeface="Arial"/>
                <a:cs typeface="Arial"/>
              </a:rPr>
              <a:t> </a:t>
            </a:r>
            <a:r>
              <a:rPr sz="1500" dirty="0">
                <a:latin typeface="Arial"/>
                <a:cs typeface="Arial"/>
              </a:rPr>
              <a:t>control</a:t>
            </a:r>
            <a:r>
              <a:rPr sz="1500" spc="-19" dirty="0">
                <a:latin typeface="Arial"/>
                <a:cs typeface="Arial"/>
              </a:rPr>
              <a:t> </a:t>
            </a:r>
            <a:r>
              <a:rPr sz="1500" spc="-4" dirty="0">
                <a:latin typeface="Arial"/>
                <a:cs typeface="Arial"/>
              </a:rPr>
              <a:t>(MAC)</a:t>
            </a:r>
            <a:r>
              <a:rPr sz="1500" dirty="0">
                <a:latin typeface="Arial"/>
                <a:cs typeface="Arial"/>
              </a:rPr>
              <a:t> </a:t>
            </a:r>
            <a:r>
              <a:rPr sz="1500" spc="-4" dirty="0">
                <a:latin typeface="Arial"/>
                <a:cs typeface="Arial"/>
              </a:rPr>
              <a:t>sublayer”</a:t>
            </a:r>
            <a:endParaRPr lang="en-US" sz="1500" spc="-4" dirty="0">
              <a:latin typeface="Arial"/>
              <a:cs typeface="Arial"/>
            </a:endParaRPr>
          </a:p>
          <a:p>
            <a:pPr marL="180975" indent="-171450">
              <a:spcBef>
                <a:spcPts val="184"/>
              </a:spcBef>
              <a:buChar char="•"/>
              <a:tabLst>
                <a:tab pos="180499" algn="l"/>
                <a:tab pos="180975" algn="l"/>
              </a:tabLst>
            </a:pPr>
            <a:endParaRPr lang="en-US" sz="1500" spc="-4" dirty="0">
              <a:latin typeface="Arial"/>
              <a:cs typeface="Arial"/>
            </a:endParaRPr>
          </a:p>
          <a:p>
            <a:pPr marL="9525">
              <a:spcBef>
                <a:spcPts val="183"/>
              </a:spcBef>
              <a:tabLst>
                <a:tab pos="180499" algn="l"/>
                <a:tab pos="180975" algn="l"/>
              </a:tabLst>
            </a:pPr>
            <a:r>
              <a:rPr lang="en-US" sz="1500" dirty="0">
                <a:latin typeface="Arial"/>
                <a:cs typeface="Arial"/>
              </a:rPr>
              <a:t>Response – </a:t>
            </a:r>
            <a:r>
              <a:rPr lang="en-US" sz="1500" dirty="0">
                <a:solidFill>
                  <a:srgbClr val="0000FF"/>
                </a:solidFill>
                <a:latin typeface="Arial"/>
                <a:cs typeface="Arial"/>
              </a:rPr>
              <a:t>All instances of the use of data link layer have been changed to medium access control (MAC) sublayer.</a:t>
            </a:r>
          </a:p>
          <a:p>
            <a:pPr marL="9525">
              <a:spcBef>
                <a:spcPts val="184"/>
              </a:spcBef>
              <a:tabLst>
                <a:tab pos="180499" algn="l"/>
                <a:tab pos="180975" algn="l"/>
              </a:tabLst>
            </a:pPr>
            <a:endParaRPr lang="en-US" sz="1500" dirty="0">
              <a:latin typeface="Arial"/>
              <a:cs typeface="Arial"/>
            </a:endParaRPr>
          </a:p>
          <a:p>
            <a:pPr marL="180975" indent="-171450">
              <a:spcBef>
                <a:spcPts val="184"/>
              </a:spcBef>
              <a:buChar char="•"/>
              <a:tabLst>
                <a:tab pos="180499" algn="l"/>
                <a:tab pos="180975" algn="l"/>
              </a:tabLst>
            </a:pPr>
            <a:endParaRPr sz="1500" dirty="0">
              <a:latin typeface="Arial"/>
              <a:cs typeface="Arial"/>
            </a:endParaRPr>
          </a:p>
        </p:txBody>
      </p:sp>
      <p:sp>
        <p:nvSpPr>
          <p:cNvPr id="11" name="Slide Number Placeholder 3">
            <a:extLst>
              <a:ext uri="{FF2B5EF4-FFF2-40B4-BE49-F238E27FC236}">
                <a16:creationId xmlns:a16="http://schemas.microsoft.com/office/drawing/2014/main" id="{041B5EB4-37AB-434E-A2CD-0CB06941959B}"/>
              </a:ext>
            </a:extLst>
          </p:cNvPr>
          <p:cNvSpPr>
            <a:spLocks noGrp="1"/>
          </p:cNvSpPr>
          <p:nvPr>
            <p:ph type="sldNum" sz="quarter" idx="10"/>
          </p:nvPr>
        </p:nvSpPr>
        <p:spPr>
          <a:xfrm>
            <a:off x="4211639" y="5814626"/>
            <a:ext cx="655637" cy="138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99</a:t>
            </a:fld>
            <a:endParaRPr lang="en-US" altLang="en-US" dirty="0">
              <a:solidFill>
                <a:schemeClr val="tx1"/>
              </a:solidFill>
            </a:endParaRPr>
          </a:p>
        </p:txBody>
      </p:sp>
    </p:spTree>
    <p:extLst>
      <p:ext uri="{BB962C8B-B14F-4D97-AF65-F5344CB8AC3E}">
        <p14:creationId xmlns:p14="http://schemas.microsoft.com/office/powerpoint/2010/main" val="1453193469"/>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43875</TotalTime>
  <Words>12258</Words>
  <Application>Microsoft Macintosh PowerPoint</Application>
  <PresentationFormat>On-screen Show (4:3)</PresentationFormat>
  <Paragraphs>1515</Paragraphs>
  <Slides>142</Slides>
  <Notes>33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142</vt:i4>
      </vt:variant>
    </vt:vector>
  </HeadingPairs>
  <TitlesOfParts>
    <vt:vector size="154" baseType="lpstr">
      <vt:lpstr>Meiryo UI</vt:lpstr>
      <vt:lpstr>ＭＳ Ｐゴシック</vt:lpstr>
      <vt:lpstr>游ゴシック</vt:lpstr>
      <vt:lpstr>Arial</vt:lpstr>
      <vt:lpstr>Calibri</vt:lpstr>
      <vt:lpstr>Helvetica</vt:lpstr>
      <vt:lpstr>Helvetica Neue</vt:lpstr>
      <vt:lpstr>Times New Roman</vt:lpstr>
      <vt:lpstr>Verdana</vt:lpstr>
      <vt:lpstr>Wingdings</vt:lpstr>
      <vt:lpstr>IEEE-802_15</vt:lpstr>
      <vt:lpstr>Worksheet</vt:lpstr>
      <vt:lpstr> 132th Session of meetings of the IEEE 802.15 Working Group for Wireless Specialty Networks</vt:lpstr>
      <vt:lpstr>PowerPoint Presentation</vt:lpstr>
      <vt:lpstr>IEEE 802.15.4 2020 Cor1 Closing report March 17, 2020</vt:lpstr>
      <vt:lpstr>802.15.4 2020 Cor1 Scope </vt:lpstr>
      <vt:lpstr>Achievements</vt:lpstr>
      <vt:lpstr>Modified PAR</vt:lpstr>
      <vt:lpstr>List of Proposals</vt:lpstr>
      <vt:lpstr>TG Motion – Comment Response</vt:lpstr>
      <vt:lpstr>WG Motion – Comment Response</vt:lpstr>
      <vt:lpstr>Plan for Sept Interim</vt:lpstr>
      <vt:lpstr>Timeline</vt:lpstr>
      <vt:lpstr>IEEE 802.15 IG JRE Virtual March Plenary  Closing report  on July 19th ,2021</vt:lpstr>
      <vt:lpstr>TG4aa Officers</vt:lpstr>
      <vt:lpstr>TG4aa JRE sessions in July Plenary</vt:lpstr>
      <vt:lpstr>Agenda items for the weeks</vt:lpstr>
      <vt:lpstr>Accomplishments:</vt:lpstr>
      <vt:lpstr>Review WG ballot results</vt:lpstr>
      <vt:lpstr>PowerPoint Presentation</vt:lpstr>
      <vt:lpstr>PowerPoint Presentation</vt:lpstr>
      <vt:lpstr>PowerPoint Presentation</vt:lpstr>
      <vt:lpstr>PowerPoint Presentation</vt:lpstr>
      <vt:lpstr>Plan for September Interim</vt:lpstr>
      <vt:lpstr>Next steps</vt:lpstr>
      <vt:lpstr>Contacts</vt:lpstr>
      <vt:lpstr>PowerPoint Presentation</vt:lpstr>
      <vt:lpstr>Accomplishment for the meeting</vt:lpstr>
      <vt:lpstr>Accomplishment for the meeting</vt:lpstr>
      <vt:lpstr>Accomplishment for the meeting</vt:lpstr>
      <vt:lpstr>Accomplishment for the meeting</vt:lpstr>
      <vt:lpstr>Accomplishment for the meeting</vt:lpstr>
      <vt:lpstr>Accomplishment for the meeting</vt:lpstr>
      <vt:lpstr>Accomplishment for the meeting</vt:lpstr>
      <vt:lpstr>Plan for September Meeting</vt:lpstr>
      <vt:lpstr>PowerPoint Presentation</vt:lpstr>
      <vt:lpstr>TG16t Agenda July Teleconference</vt:lpstr>
      <vt:lpstr>Opening</vt:lpstr>
      <vt:lpstr>Contributions for July Electronic Plenary</vt:lpstr>
      <vt:lpstr>Discussion on Use Cases</vt:lpstr>
      <vt:lpstr>Discussion on SDD V1.0 in doc 15-21-306</vt:lpstr>
      <vt:lpstr>Project Timeline</vt:lpstr>
      <vt:lpstr>Teleconference Planning</vt:lpstr>
      <vt:lpstr>Closing</vt:lpstr>
      <vt:lpstr>Study Group 15.4ab Next Generation UWB Amendment</vt:lpstr>
      <vt:lpstr>Meeting Objectives</vt:lpstr>
      <vt:lpstr>Comments Received</vt:lpstr>
      <vt:lpstr>Useful Links</vt:lpstr>
      <vt:lpstr>Approval of PAR and CSD Responses</vt:lpstr>
      <vt:lpstr>Review of Revised PAR and CSD</vt:lpstr>
      <vt:lpstr>Working Group Motion</vt:lpstr>
      <vt:lpstr>Working Group Motion</vt:lpstr>
      <vt:lpstr>Teleconference Schedule Discussion</vt:lpstr>
      <vt:lpstr>September Interim</vt:lpstr>
      <vt:lpstr>Links</vt:lpstr>
      <vt:lpstr>IEEE 802.15 SG15.6a   Closing Report  Virtual Interim Meeting with Webex July 22nd, 2021  Ryuji Kohno (YNU/YRP-IAI) Marco Hernandez (YRP-IAI) </vt:lpstr>
      <vt:lpstr>Meeting Objectives</vt:lpstr>
      <vt:lpstr>SG15.6a  Session Schedule for 13-22, July 2021</vt:lpstr>
      <vt:lpstr>Meeting Accomplishments</vt:lpstr>
      <vt:lpstr>Updated PAR and CSD of SG15.6a</vt:lpstr>
      <vt:lpstr>SG Motion - Comment Reponses</vt:lpstr>
      <vt:lpstr>SG Motion –PAR &amp; CSD</vt:lpstr>
      <vt:lpstr>WG Motion - Comment Reponses</vt:lpstr>
      <vt:lpstr>WG Motion -  PAR &amp; CSD</vt:lpstr>
      <vt:lpstr>Contributions</vt:lpstr>
      <vt:lpstr>September Meeting</vt:lpstr>
      <vt:lpstr>Contacts and Conference call</vt:lpstr>
      <vt:lpstr>PowerPoint Presentation</vt:lpstr>
      <vt:lpstr>PowerPoint Presentation</vt:lpstr>
      <vt:lpstr>Goals/Agenda</vt:lpstr>
      <vt:lpstr>CSD and PAR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Comments on 802.15.14 Standard: Ad-Hoc Impulse Radio Ultra Wideband Wireless Networks, PAR and CSD </vt:lpstr>
      <vt:lpstr>802.11 Comments on 802.15.14 Standard: Ad-Hoc Impulse Radio Ultra Wideband Wireless Networks, PAR and CSD </vt:lpstr>
      <vt:lpstr>802.11 Comments on 802.15.14 Standard: Ad-Hoc Impulse Radio Ultra Wideband Wireless Networks, PAR and CSD </vt:lpstr>
      <vt:lpstr>PowerPoint Presentation</vt:lpstr>
      <vt:lpstr>PowerPoint Presentation</vt:lpstr>
      <vt:lpstr>SG Motion - Comment Reponses</vt:lpstr>
      <vt:lpstr>SG14 Motion - PAR &amp; CSD</vt:lpstr>
      <vt:lpstr>WG Motion - PAR &amp; CSD</vt:lpstr>
      <vt:lpstr>WG Motion – Extend SG</vt:lpstr>
      <vt:lpstr>Next Steps</vt:lpstr>
      <vt:lpstr>Sept. Interim Mtg. Goals</vt:lpstr>
      <vt:lpstr>Weekly Calls</vt:lpstr>
      <vt:lpstr>PowerPoint Presentation</vt:lpstr>
      <vt:lpstr>July 13-22, 2021 </vt:lpstr>
      <vt:lpstr>Proposed Agenda</vt:lpstr>
      <vt:lpstr>July Plenary  – SG15 Agenda</vt:lpstr>
      <vt:lpstr>PAR and CSD comments</vt:lpstr>
      <vt:lpstr>PowerPoint Presentation</vt:lpstr>
      <vt:lpstr>PowerPoint Presentation</vt:lpstr>
      <vt:lpstr>PowerPoint Presentation</vt:lpstr>
      <vt:lpstr>PowerPoint Presentation</vt:lpstr>
      <vt:lpstr>Draft P802.15.15 (1)</vt:lpstr>
      <vt:lpstr>Draft P802.15.15 (2)</vt:lpstr>
      <vt:lpstr>Draft P802.15.15 (3)</vt:lpstr>
      <vt:lpstr>Draft P802.15.15 (4)</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(cont)</vt:lpstr>
      <vt:lpstr>10. 802.15.15 Standard: Ad-Hoc Low-Rate Wireless Networks, PAR and CSD  (CSD Comments cont)</vt:lpstr>
      <vt:lpstr>SG Motion</vt:lpstr>
      <vt:lpstr>SG Motion</vt:lpstr>
      <vt:lpstr>WG Motion</vt:lpstr>
      <vt:lpstr>WG Motion</vt:lpstr>
      <vt:lpstr>Next Steps</vt:lpstr>
      <vt:lpstr>SC THz July 2021Closing Report</vt:lpstr>
      <vt:lpstr>Meetings/Contributions</vt:lpstr>
      <vt:lpstr>Next Meetings</vt:lpstr>
      <vt:lpstr>WG Motion on Creating a Study Group on 300 GHz Frequency Extension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 Meeting Goals</vt:lpstr>
      <vt:lpstr>Achievements</vt:lpstr>
      <vt:lpstr>Future Efforts</vt:lpstr>
      <vt:lpstr>SC Maintenance is now adjourned</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WG-Report-to-the-802-Plenary-July 2021</dc:title>
  <dc:subject>IEEE 802.15 &lt;WG Closing Report&gt;</dc:subject>
  <dc:creator>Pat Kinney</dc:creator>
  <cp:keywords/>
  <dc:description/>
  <cp:lastModifiedBy>Pat Kinney</cp:lastModifiedBy>
  <cp:revision>835</cp:revision>
  <cp:lastPrinted>2000-07-07T01:25:49Z</cp:lastPrinted>
  <dcterms:created xsi:type="dcterms:W3CDTF">1999-06-22T06:24:01Z</dcterms:created>
  <dcterms:modified xsi:type="dcterms:W3CDTF">2021-08-02T06:20:44Z</dcterms:modified>
  <cp:category/>
</cp:coreProperties>
</file>