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322" r:id="rId3"/>
    <p:sldId id="337" r:id="rId4"/>
    <p:sldId id="340" r:id="rId5"/>
    <p:sldId id="302" r:id="rId6"/>
    <p:sldId id="358" r:id="rId7"/>
    <p:sldId id="357" r:id="rId8"/>
    <p:sldId id="359" r:id="rId9"/>
    <p:sldId id="361" r:id="rId10"/>
    <p:sldId id="330" r:id="rId11"/>
    <p:sldId id="336" r:id="rId12"/>
    <p:sldId id="360" r:id="rId13"/>
    <p:sldId id="338"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802.15-21-0420-03-04ab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399-00-04ab-uwb-sensing-in-802-15.pptx" TargetMode="External"/><Relationship Id="rId2" Type="http://schemas.openxmlformats.org/officeDocument/2006/relationships/hyperlink" Target="https://mentor.ieee.org/802.15/dcn/21/15-21-0394-02-04ab-ir-uwb-link-budget-analysis-and-comparison-with-nb-signaling.pptx" TargetMode="External"/><Relationship Id="rId1" Type="http://schemas.openxmlformats.org/officeDocument/2006/relationships/slideLayout" Target="../slideLayouts/slideLayout2.xml"/><Relationship Id="rId5" Type="http://schemas.openxmlformats.org/officeDocument/2006/relationships/hyperlink" Target="https://mentor.ieee.org/802.15/dcn/21/15-21-0412-01-04ab-channel-accesss-using-clear-channel-assessment-cca-useful-tool-for-efficient-uwb-communication.pdf" TargetMode="External"/><Relationship Id="rId4" Type="http://schemas.openxmlformats.org/officeDocument/2006/relationships/hyperlink" Target="https://mentor.ieee.org/802.15/dcn/21/15-21-0409-01-04ab-narrowband-assisted-multi-millisecond-uwb.pptx"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5/dcn/21/15-21-0377-00-04ab-preamble-codes-for-data-communications.pptx" TargetMode="External"/><Relationship Id="rId3" Type="http://schemas.openxmlformats.org/officeDocument/2006/relationships/hyperlink" Target="https://mentor.ieee.org/802.15/dcn/21/15-21-0373-06-04ab-july-plenary-meeting-slides.pptx" TargetMode="External"/><Relationship Id="rId7" Type="http://schemas.openxmlformats.org/officeDocument/2006/relationships/hyperlink" Target="https://mentor.ieee.org/802.15/dcn/21/15-21-0412-01-04ab-channel-accesss-using-clear-channel-assessment-cca-useful-tool-for-efficient-uwb-communication.pdf" TargetMode="External"/><Relationship Id="rId2" Type="http://schemas.openxmlformats.org/officeDocument/2006/relationships/hyperlink" Target="https://mentor.ieee.org/802.15/dcn/21/15-21-0345-08-04ab-sg-15-4ab-agenda-july-2021.xlsx" TargetMode="External"/><Relationship Id="rId1" Type="http://schemas.openxmlformats.org/officeDocument/2006/relationships/slideLayout" Target="../slideLayouts/slideLayout2.xml"/><Relationship Id="rId6" Type="http://schemas.openxmlformats.org/officeDocument/2006/relationships/hyperlink" Target="https://mentor.ieee.org/802.15/dcn/21/15-21-0409-01-04ab-narrowband-assisted-multi-millisecond-uwb.pptx" TargetMode="External"/><Relationship Id="rId5" Type="http://schemas.openxmlformats.org/officeDocument/2006/relationships/hyperlink" Target="https://mentor.ieee.org/802.15/dcn/21/15-21-0047-08-nuwb-draft-csd-ng-uwb.doc" TargetMode="External"/><Relationship Id="rId10" Type="http://schemas.openxmlformats.org/officeDocument/2006/relationships/hyperlink" Target="https://mentor.ieee.org/802.15/dcn/21/15-21-0394-02-04ab-ir-uwb-link-budget-analysis-and-comparison-with-nb-signaling.pptx" TargetMode="External"/><Relationship Id="rId4" Type="http://schemas.openxmlformats.org/officeDocument/2006/relationships/hyperlink" Target="https://mentor.ieee.org/802.15/dcn/21/15-21-0126-04-nuwb-p802-15-4ab-par-draft-from-myproject.pdf" TargetMode="External"/><Relationship Id="rId9" Type="http://schemas.openxmlformats.org/officeDocument/2006/relationships/hyperlink" Target="https://mentor.ieee.org/802.15/dcn/21/15-21-0399-00-04ab-uwb-sensing-in-802-15.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SG15.4ab July Closing Report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What we did on our summer plenary excursion </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Report to the WG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Offset: now + 14</a:t>
            </a:r>
          </a:p>
          <a:p>
            <a:pPr marL="0" indent="0">
              <a:defRPr/>
            </a:pPr>
            <a:r>
              <a:rPr lang="en-US" dirty="0"/>
              <a:t>Time: 10:00 ET (07:00 PT)</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11</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2078314161"/>
              </p:ext>
            </p:extLst>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3140968"/>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2204864"/>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051E5-3BEE-4AD4-95A8-A586BAA582AB}"/>
              </a:ext>
            </a:extLst>
          </p:cNvPr>
          <p:cNvSpPr>
            <a:spLocks noGrp="1"/>
          </p:cNvSpPr>
          <p:nvPr>
            <p:ph type="title"/>
          </p:nvPr>
        </p:nvSpPr>
        <p:spPr/>
        <p:txBody>
          <a:bodyPr/>
          <a:lstStyle/>
          <a:p>
            <a:r>
              <a:rPr lang="en-US" dirty="0"/>
              <a:t>September Interim</a:t>
            </a:r>
          </a:p>
        </p:txBody>
      </p:sp>
      <p:sp>
        <p:nvSpPr>
          <p:cNvPr id="3" name="Content Placeholder 2">
            <a:extLst>
              <a:ext uri="{FF2B5EF4-FFF2-40B4-BE49-F238E27FC236}">
                <a16:creationId xmlns:a16="http://schemas.microsoft.com/office/drawing/2014/main" id="{97A22A98-10F0-4D10-9FB0-4C782BA31C72}"/>
              </a:ext>
            </a:extLst>
          </p:cNvPr>
          <p:cNvSpPr>
            <a:spLocks noGrp="1"/>
          </p:cNvSpPr>
          <p:nvPr>
            <p:ph idx="1"/>
          </p:nvPr>
        </p:nvSpPr>
        <p:spPr/>
        <p:txBody>
          <a:bodyPr/>
          <a:lstStyle/>
          <a:p>
            <a:pPr marL="457200" indent="-457200">
              <a:buFont typeface="Arial" panose="020B0604020202020204" pitchFamily="34" charset="0"/>
              <a:buChar char="•"/>
            </a:pPr>
            <a:r>
              <a:rPr lang="en-US" dirty="0"/>
              <a:t>September 10-23, 202</a:t>
            </a:r>
          </a:p>
          <a:p>
            <a:pPr marL="457200" indent="-457200">
              <a:buFont typeface="Arial" panose="020B0604020202020204" pitchFamily="34" charset="0"/>
              <a:buChar char="•"/>
            </a:pPr>
            <a:r>
              <a:rPr lang="en-US" dirty="0"/>
              <a:t>5 dedicated meetings </a:t>
            </a:r>
          </a:p>
          <a:p>
            <a:pPr marL="457200" indent="-457200">
              <a:buFont typeface="Arial" panose="020B0604020202020204" pitchFamily="34" charset="0"/>
              <a:buChar char="•"/>
            </a:pPr>
            <a:r>
              <a:rPr lang="en-US" dirty="0"/>
              <a:t>2 joint meetings</a:t>
            </a:r>
          </a:p>
          <a:p>
            <a:pPr marL="457200" indent="-457200">
              <a:buFont typeface="Arial" panose="020B0604020202020204" pitchFamily="34" charset="0"/>
              <a:buChar char="•"/>
            </a:pPr>
            <a:r>
              <a:rPr lang="en-US" dirty="0"/>
              <a:t>Consider technical contributions</a:t>
            </a:r>
          </a:p>
          <a:p>
            <a:pPr marL="857250" lvl="1" indent="-457200">
              <a:buFont typeface="Arial" panose="020B0604020202020204" pitchFamily="34" charset="0"/>
              <a:buChar char="•"/>
            </a:pPr>
            <a:r>
              <a:rPr lang="en-US" dirty="0"/>
              <a:t>Guidance for technical contribution to be worked on telecons</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80A2BE-5A36-4EBE-9ADD-121B3B35E29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Tree>
    <p:extLst>
      <p:ext uri="{BB962C8B-B14F-4D97-AF65-F5344CB8AC3E}">
        <p14:creationId xmlns:p14="http://schemas.microsoft.com/office/powerpoint/2010/main" val="2018916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6C431-57C8-4508-A6BF-A7629C5EA42C}"/>
              </a:ext>
            </a:extLst>
          </p:cNvPr>
          <p:cNvSpPr>
            <a:spLocks noGrp="1"/>
          </p:cNvSpPr>
          <p:nvPr>
            <p:ph type="title"/>
          </p:nvPr>
        </p:nvSpPr>
        <p:spPr/>
        <p:txBody>
          <a:bodyPr/>
          <a:lstStyle/>
          <a:p>
            <a:r>
              <a:rPr lang="en-US" dirty="0"/>
              <a:t>Links</a:t>
            </a:r>
          </a:p>
        </p:txBody>
      </p:sp>
      <p:sp>
        <p:nvSpPr>
          <p:cNvPr id="3" name="Content Placeholder 2">
            <a:extLst>
              <a:ext uri="{FF2B5EF4-FFF2-40B4-BE49-F238E27FC236}">
                <a16:creationId xmlns:a16="http://schemas.microsoft.com/office/drawing/2014/main" id="{75CF5308-9BB4-45E7-8514-92088C0C2816}"/>
              </a:ext>
            </a:extLst>
          </p:cNvPr>
          <p:cNvSpPr>
            <a:spLocks noGrp="1"/>
          </p:cNvSpPr>
          <p:nvPr>
            <p:ph idx="1"/>
          </p:nvPr>
        </p:nvSpPr>
        <p:spPr/>
        <p:txBody>
          <a:bodyPr>
            <a:normAutofit fontScale="62500" lnSpcReduction="20000"/>
          </a:bodyPr>
          <a:lstStyle/>
          <a:p>
            <a:r>
              <a:rPr lang="en-US" dirty="0"/>
              <a:t>Wednesday (requests withdrawn)</a:t>
            </a:r>
          </a:p>
          <a:p>
            <a:r>
              <a:rPr lang="en-US" dirty="0"/>
              <a:t>Thursday</a:t>
            </a:r>
          </a:p>
          <a:p>
            <a:r>
              <a:rPr lang="en-US" dirty="0">
                <a:hlinkClick r:id="rId2"/>
              </a:rPr>
              <a:t>https://mentor.ieee.org/802.15/dcn/21/15-21-0394-02-04ab-ir-uwb-link-budget-analysis-and-comparison-with-nb-signaling.pptx</a:t>
            </a:r>
            <a:endParaRPr lang="en-US" dirty="0"/>
          </a:p>
          <a:p>
            <a:r>
              <a:rPr lang="en-US" dirty="0"/>
              <a:t>Friday</a:t>
            </a:r>
          </a:p>
          <a:p>
            <a:r>
              <a:rPr lang="en-US" dirty="0">
                <a:hlinkClick r:id="rId3"/>
              </a:rPr>
              <a:t>https://mentor.ieee.org/802.15/dcn/21/15-21-0377-00-04ab-preamble-codes-for-data-communications.pptx</a:t>
            </a:r>
          </a:p>
          <a:p>
            <a:r>
              <a:rPr lang="en-US" dirty="0">
                <a:hlinkClick r:id="rId3"/>
              </a:rPr>
              <a:t>https://mentor.ieee.org/802.15/dcn/21/15-21-0399-00-04ab-uwb-sensing-in-802-15.pptx</a:t>
            </a:r>
            <a:endParaRPr lang="en-US" dirty="0"/>
          </a:p>
          <a:p>
            <a:r>
              <a:rPr lang="en-US" dirty="0"/>
              <a:t>Tuesday</a:t>
            </a:r>
          </a:p>
          <a:p>
            <a:r>
              <a:rPr lang="en-US" dirty="0">
                <a:hlinkClick r:id="rId4"/>
              </a:rPr>
              <a:t>https://mentor.ieee.org/802.15/dcn/21/15-21-0409-01-04ab-narrowband-assisted-multi-millisecond-uwb.pptx</a:t>
            </a:r>
            <a:endParaRPr lang="en-US" dirty="0"/>
          </a:p>
          <a:p>
            <a:r>
              <a:rPr lang="en-US" dirty="0">
                <a:hlinkClick r:id="rId5"/>
              </a:rPr>
              <a:t>https://mentor.ieee.org/802.15/dcn/21/15-21-0412-01-04ab-channel-accesss-using-clear-channel-assessment-cca-useful-tool-for-efficient-uwb-communication.pdf</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EA93E2A-1E06-4E53-8668-CD4971C9E66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69057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Virtual Plenary, July 2021</a:t>
            </a:r>
          </a:p>
          <a:p>
            <a:r>
              <a:rPr lang="en-US" dirty="0"/>
              <a:t>Closing Report</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767A-F27D-4AF5-8AAD-36836812EA99}"/>
              </a:ext>
            </a:extLst>
          </p:cNvPr>
          <p:cNvSpPr>
            <a:spLocks noGrp="1"/>
          </p:cNvSpPr>
          <p:nvPr>
            <p:ph type="title"/>
          </p:nvPr>
        </p:nvSpPr>
        <p:spPr/>
        <p:txBody>
          <a:bodyPr/>
          <a:lstStyle/>
          <a:p>
            <a:r>
              <a:rPr lang="en-US" dirty="0"/>
              <a:t>Meeting Objectives</a:t>
            </a:r>
          </a:p>
        </p:txBody>
      </p:sp>
      <p:sp>
        <p:nvSpPr>
          <p:cNvPr id="3" name="Content Placeholder 2">
            <a:extLst>
              <a:ext uri="{FF2B5EF4-FFF2-40B4-BE49-F238E27FC236}">
                <a16:creationId xmlns:a16="http://schemas.microsoft.com/office/drawing/2014/main" id="{3776C51C-AEAA-4CAF-8B55-9ECF49082A19}"/>
              </a:ext>
            </a:extLst>
          </p:cNvPr>
          <p:cNvSpPr>
            <a:spLocks noGrp="1"/>
          </p:cNvSpPr>
          <p:nvPr>
            <p:ph idx="1"/>
          </p:nvPr>
        </p:nvSpPr>
        <p:spPr/>
        <p:txBody>
          <a:bodyPr/>
          <a:lstStyle/>
          <a:p>
            <a:pPr marL="514350" indent="-514350">
              <a:buFont typeface="Wingdings" panose="05000000000000000000" pitchFamily="2" charset="2"/>
              <a:buChar char="ü"/>
            </a:pPr>
            <a:r>
              <a:rPr lang="en-US" dirty="0"/>
              <a:t>Review and Resolve Comments on the PAR and CSD</a:t>
            </a:r>
          </a:p>
          <a:p>
            <a:pPr marL="514350" indent="-514350">
              <a:buFont typeface="Wingdings" panose="05000000000000000000" pitchFamily="2" charset="2"/>
              <a:buChar char="ü"/>
            </a:pPr>
            <a:r>
              <a:rPr lang="en-US" dirty="0"/>
              <a:t>Consider technical contributions</a:t>
            </a:r>
          </a:p>
          <a:p>
            <a:pPr marL="514350" indent="-514350">
              <a:buFont typeface="Wingdings" panose="05000000000000000000" pitchFamily="2" charset="2"/>
              <a:buChar char="ü"/>
            </a:pPr>
            <a:r>
              <a:rPr lang="en-US" dirty="0"/>
              <a:t>Plan the next steps</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3CE11F7A-DC73-4C7C-906B-3AAD31A47A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3327742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16834C-3344-4764-8BCC-8012F144912A}"/>
              </a:ext>
            </a:extLst>
          </p:cNvPr>
          <p:cNvSpPr>
            <a:spLocks noGrp="1"/>
          </p:cNvSpPr>
          <p:nvPr>
            <p:ph type="title"/>
          </p:nvPr>
        </p:nvSpPr>
        <p:spPr/>
        <p:txBody>
          <a:bodyPr/>
          <a:lstStyle/>
          <a:p>
            <a:r>
              <a:rPr lang="en-US" dirty="0"/>
              <a:t>Comments Received</a:t>
            </a:r>
          </a:p>
        </p:txBody>
      </p:sp>
      <p:sp>
        <p:nvSpPr>
          <p:cNvPr id="6" name="Content Placeholder 5">
            <a:extLst>
              <a:ext uri="{FF2B5EF4-FFF2-40B4-BE49-F238E27FC236}">
                <a16:creationId xmlns:a16="http://schemas.microsoft.com/office/drawing/2014/main" id="{AACA76DB-B893-46AF-82F2-5112E5EB465A}"/>
              </a:ext>
            </a:extLst>
          </p:cNvPr>
          <p:cNvSpPr>
            <a:spLocks noGrp="1"/>
          </p:cNvSpPr>
          <p:nvPr>
            <p:ph idx="1"/>
          </p:nvPr>
        </p:nvSpPr>
        <p:spPr/>
        <p:txBody>
          <a:bodyPr/>
          <a:lstStyle/>
          <a:p>
            <a:pPr marL="514350" indent="-514350">
              <a:buFont typeface="Wingdings" panose="05000000000000000000" pitchFamily="2" charset="2"/>
              <a:buChar char="ü"/>
            </a:pPr>
            <a:r>
              <a:rPr lang="en-US" dirty="0">
                <a:solidFill>
                  <a:schemeClr val="accent1">
                    <a:lumMod val="50000"/>
                  </a:schemeClr>
                </a:solidFill>
              </a:rPr>
              <a:t>Comments from 802.3 </a:t>
            </a:r>
          </a:p>
          <a:p>
            <a:pPr marL="514350" indent="-514350">
              <a:buFont typeface="Wingdings" panose="05000000000000000000" pitchFamily="2" charset="2"/>
              <a:buChar char="ü"/>
            </a:pPr>
            <a:r>
              <a:rPr lang="en-US" dirty="0">
                <a:solidFill>
                  <a:schemeClr val="accent1">
                    <a:lumMod val="50000"/>
                  </a:schemeClr>
                </a:solidFill>
              </a:rPr>
              <a:t>Comments from 802.11</a:t>
            </a:r>
          </a:p>
          <a:p>
            <a:pPr marL="514350" indent="-514350">
              <a:buFont typeface="Wingdings" panose="05000000000000000000" pitchFamily="2" charset="2"/>
              <a:buChar char="ü"/>
            </a:pPr>
            <a:r>
              <a:rPr lang="en-US" dirty="0">
                <a:solidFill>
                  <a:schemeClr val="accent1">
                    <a:lumMod val="50000"/>
                  </a:schemeClr>
                </a:solidFill>
              </a:rPr>
              <a:t>Comments from 802.1 </a:t>
            </a:r>
          </a:p>
        </p:txBody>
      </p:sp>
      <p:sp>
        <p:nvSpPr>
          <p:cNvPr id="4" name="Slide Number Placeholder 3">
            <a:extLst>
              <a:ext uri="{FF2B5EF4-FFF2-40B4-BE49-F238E27FC236}">
                <a16:creationId xmlns:a16="http://schemas.microsoft.com/office/drawing/2014/main" id="{F96771B1-7A0F-428B-A140-8940BF933262}"/>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4</a:t>
            </a:fld>
            <a:endParaRPr lang="en-US" altLang="en-US"/>
          </a:p>
        </p:txBody>
      </p:sp>
    </p:spTree>
    <p:extLst>
      <p:ext uri="{BB962C8B-B14F-4D97-AF65-F5344CB8AC3E}">
        <p14:creationId xmlns:p14="http://schemas.microsoft.com/office/powerpoint/2010/main" val="2184896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Useful Links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sp>
        <p:nvSpPr>
          <p:cNvPr id="2" name="Content Placeholder 1">
            <a:extLst>
              <a:ext uri="{FF2B5EF4-FFF2-40B4-BE49-F238E27FC236}">
                <a16:creationId xmlns:a16="http://schemas.microsoft.com/office/drawing/2014/main" id="{5ADA0C8A-873C-46D4-96B7-DAE0A8FF5FEC}"/>
              </a:ext>
            </a:extLst>
          </p:cNvPr>
          <p:cNvSpPr>
            <a:spLocks noGrp="1"/>
          </p:cNvSpPr>
          <p:nvPr>
            <p:ph idx="1"/>
          </p:nvPr>
        </p:nvSpPr>
        <p:spPr>
          <a:xfrm>
            <a:off x="767977" y="1371600"/>
            <a:ext cx="7764463" cy="4289647"/>
          </a:xfrm>
        </p:spPr>
        <p:txBody>
          <a:bodyPr>
            <a:normAutofit fontScale="40000" lnSpcReduction="20000"/>
          </a:bodyPr>
          <a:lstStyle/>
          <a:p>
            <a:r>
              <a:rPr lang="en-US" dirty="0"/>
              <a:t>Agenda: </a:t>
            </a:r>
            <a:r>
              <a:rPr lang="en-US" dirty="0">
                <a:hlinkClick r:id="rId2"/>
              </a:rPr>
              <a:t> https://mentor.ieee.org/802.15/dcn/21/15-21-0345-08-04ab-sg-15-4ab-agenda-july-2021.xlsx</a:t>
            </a:r>
            <a:endParaRPr lang="en-US" dirty="0"/>
          </a:p>
          <a:p>
            <a:r>
              <a:rPr lang="en-US" dirty="0"/>
              <a:t>Meeting Slides: </a:t>
            </a:r>
            <a:r>
              <a:rPr lang="en-US" dirty="0">
                <a:hlinkClick r:id="rId3"/>
              </a:rPr>
              <a:t>https://mentor.ieee.org/802.15/dcn/21/15-21-0373-06-04ab-july-plenary-meeting-slides.pptx</a:t>
            </a:r>
            <a:endParaRPr lang="en-US" dirty="0"/>
          </a:p>
          <a:p>
            <a:r>
              <a:rPr lang="en-US" dirty="0"/>
              <a:t>Revised PAR draft generated from </a:t>
            </a:r>
            <a:r>
              <a:rPr lang="en-US" dirty="0" err="1"/>
              <a:t>myProjct</a:t>
            </a:r>
            <a:r>
              <a:rPr lang="en-US" dirty="0"/>
              <a:t>:  </a:t>
            </a:r>
            <a:r>
              <a:rPr lang="en-US" dirty="0">
                <a:hlinkClick r:id="rId4"/>
              </a:rPr>
              <a:t>https://mentor.ieee.org/802.15/dcn/21/15-21-0126-04-nuwb-p802-15-4ab-par-draft-from-myproject.pdf</a:t>
            </a:r>
            <a:endParaRPr lang="en-US" dirty="0"/>
          </a:p>
          <a:p>
            <a:r>
              <a:rPr lang="en-US" dirty="0"/>
              <a:t>Revised CSD: </a:t>
            </a:r>
            <a:r>
              <a:rPr lang="en-US" dirty="0">
                <a:hlinkClick r:id="rId5"/>
              </a:rPr>
              <a:t>https://mentor.ieee.org/802.15/dcn/21/15-21-0047-08-nuwb-draft-csd-ng-uwb.doc</a:t>
            </a:r>
            <a:endParaRPr lang="en-US" dirty="0"/>
          </a:p>
          <a:p>
            <a:r>
              <a:rPr lang="en-US" dirty="0"/>
              <a:t>Technical Presentations:  </a:t>
            </a:r>
          </a:p>
          <a:p>
            <a:r>
              <a:rPr lang="en-US" dirty="0">
                <a:hlinkClick r:id="rId6"/>
              </a:rPr>
              <a:t>https://mentor.ieee.org/802.15/dcn/21/15-21-0409-01-04ab-narrowband-assisted-multi-millisecond-uwb.pptx</a:t>
            </a:r>
            <a:endParaRPr lang="en-US" dirty="0"/>
          </a:p>
          <a:p>
            <a:r>
              <a:rPr lang="en-US" dirty="0">
                <a:hlinkClick r:id="rId7"/>
              </a:rPr>
              <a:t>https://mentor.ieee.org/802.15/dcn/21/15-21-0412-01-04ab-channel-accesss-using-clear-channel-assessment-cca-useful-tool-for-efficient-uwb-communication.pdf</a:t>
            </a:r>
            <a:endParaRPr lang="en-US" dirty="0"/>
          </a:p>
          <a:p>
            <a:r>
              <a:rPr lang="en-US" dirty="0">
                <a:hlinkClick r:id="rId8"/>
              </a:rPr>
              <a:t>https://mentor.ieee.org/802.15/dcn/21/15-21-0377-00-04ab-preamble-codes-for-data-communications.pptx</a:t>
            </a:r>
            <a:endParaRPr lang="en-US" dirty="0"/>
          </a:p>
          <a:p>
            <a:r>
              <a:rPr lang="en-US" dirty="0">
                <a:hlinkClick r:id="rId9"/>
              </a:rPr>
              <a:t>https://mentor.ieee.org/802.15/dcn/21/15-21-0399-00-04ab-uwb-sensing-in-802-15.pptx</a:t>
            </a:r>
            <a:endParaRPr lang="en-US" dirty="0"/>
          </a:p>
          <a:p>
            <a:r>
              <a:rPr lang="en-US" dirty="0">
                <a:hlinkClick r:id="rId10"/>
              </a:rPr>
              <a:t>https://mentor.ieee.org/802.15/dcn/21/15-21-0394-02-04ab-ir-uwb-link-budget-analysis-and-comparison-with-nb-signaling.pptx</a:t>
            </a:r>
            <a:endParaRPr lang="en-US" dirty="0"/>
          </a:p>
          <a:p>
            <a:endParaRPr lang="en-US" dirty="0"/>
          </a:p>
          <a:p>
            <a:endParaRPr lang="en-US" dirty="0"/>
          </a:p>
          <a:p>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a:xfrm>
            <a:off x="755576" y="685800"/>
            <a:ext cx="7764463" cy="1087016"/>
          </a:xfrm>
        </p:spPr>
        <p:txBody>
          <a:bodyPr>
            <a:normAutofit fontScale="90000"/>
          </a:bodyPr>
          <a:lstStyle/>
          <a:p>
            <a:r>
              <a:rPr lang="en-US" dirty="0"/>
              <a:t>Approval of PAR and CSD Responses</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a:xfrm>
            <a:off x="767977" y="1772816"/>
            <a:ext cx="7764463" cy="4467647"/>
          </a:xfrm>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responses to received PAR and CSD </a:t>
            </a:r>
            <a:r>
              <a:rPr lang="en-US" sz="1800" i="1" dirty="0">
                <a:latin typeface="Arial" panose="020B0604020202020204" pitchFamily="34" charset="0"/>
                <a:ea typeface="Times New Roman" panose="02020603050405020304" pitchFamily="18" charset="0"/>
                <a:cs typeface="Arial" panose="020B0604020202020204" pitchFamily="34" charset="0"/>
              </a:rPr>
              <a:t>review comments </a:t>
            </a:r>
            <a:r>
              <a:rPr lang="en-US" sz="1800" i="1" dirty="0">
                <a:effectLst/>
                <a:latin typeface="Arial" panose="020B0604020202020204" pitchFamily="34" charset="0"/>
                <a:ea typeface="Times New Roman" panose="02020603050405020304" pitchFamily="18" charset="0"/>
                <a:cs typeface="Arial" panose="020B0604020202020204" pitchFamily="34" charset="0"/>
              </a:rPr>
              <a:t>contained in document  15-21-0373-06 be approved for submission to the WG for its approval. </a:t>
            </a:r>
            <a:r>
              <a:rPr lang="en-US" sz="1800" i="1" dirty="0">
                <a:solidFill>
                  <a:srgbClr val="000000"/>
                </a:solidFill>
                <a:effectLst/>
                <a:latin typeface="Arial" panose="020B0604020202020204" pitchFamily="34" charset="0"/>
                <a:ea typeface="Times New Roman" panose="02020603050405020304" pitchFamily="18" charset="0"/>
              </a:rPr>
              <a:t>The 802.15 working group chair and technical editor are authorized to make additional modifications to the responses as needed.</a:t>
            </a:r>
            <a:endParaRPr lang="en-US" sz="1800" i="1" dirty="0">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Clint Chaplin (Samsung Research America)</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Clint Powell (Facebook)</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 None</a:t>
            </a:r>
          </a:p>
          <a:p>
            <a:r>
              <a:rPr lang="en-US" sz="1800" i="1" dirty="0">
                <a:latin typeface="Arial" panose="020B0604020202020204" pitchFamily="34" charset="0"/>
                <a:ea typeface="Times New Roman" panose="02020603050405020304" pitchFamily="18" charset="0"/>
                <a:cs typeface="Arial" panose="020B0604020202020204" pitchFamily="34" charset="0"/>
              </a:rPr>
              <a:t>Y/N/A: Motion carries by unanimous consent</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155693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fontScale="90000"/>
          </a:bodyPr>
          <a:lstStyle/>
          <a:p>
            <a:r>
              <a:rPr lang="en-US" dirty="0"/>
              <a:t>Review of Revised PAR and CSD</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endParaRPr lang="en-US" dirty="0"/>
          </a:p>
          <a:p>
            <a:r>
              <a:rPr lang="en-US" dirty="0"/>
              <a:t>Study Group Motion:</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15-21-0047-08, respectively</a:t>
            </a:r>
            <a:r>
              <a:rPr lang="en-US" sz="1800" dirty="0">
                <a:effectLst/>
                <a:latin typeface="Arial" panose="020B0604020202020204" pitchFamily="34" charset="0"/>
                <a:ea typeface="Times New Roman" panose="02020603050405020304" pitchFamily="18" charset="0"/>
                <a:cs typeface="Arial" panose="020B0604020202020204" pitchFamily="34" charset="0"/>
              </a:rPr>
              <a:t>,</a:t>
            </a:r>
            <a:r>
              <a:rPr lang="en-US" sz="1800" i="1" dirty="0">
                <a:effectLst/>
                <a:latin typeface="Arial" panose="020B0604020202020204" pitchFamily="34" charset="0"/>
                <a:ea typeface="Times New Roman" panose="02020603050405020304" pitchFamily="18" charset="0"/>
                <a:cs typeface="Arial" panose="020B0604020202020204" pitchFamily="34" charset="0"/>
              </a:rPr>
              <a:t> be approved for submission to the WG for its approval and that the EC be requested to forward the PAR to </a:t>
            </a:r>
            <a:r>
              <a:rPr lang="en-US" sz="1800" i="1" dirty="0" err="1">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effectLst/>
                <a:latin typeface="Arial" panose="020B0604020202020204" pitchFamily="34" charset="0"/>
                <a:ea typeface="Times New Roman" panose="02020603050405020304" pitchFamily="18" charset="0"/>
                <a:cs typeface="Arial" panose="020B0604020202020204" pitchFamily="34" charset="0"/>
              </a:rPr>
              <a:t>.</a:t>
            </a:r>
          </a:p>
          <a:p>
            <a:r>
              <a:rPr lang="en-US" sz="1800" i="1" dirty="0">
                <a:latin typeface="Arial" panose="020B0604020202020204" pitchFamily="34" charset="0"/>
                <a:ea typeface="Times New Roman" panose="02020603050405020304" pitchFamily="18" charset="0"/>
                <a:cs typeface="Arial" panose="020B0604020202020204" pitchFamily="34" charset="0"/>
              </a:rPr>
              <a:t>Moved by: Clint Powell</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Clint Chaplin</a:t>
            </a:r>
          </a:p>
          <a:p>
            <a:r>
              <a:rPr lang="en-US" sz="1800" i="1" dirty="0">
                <a:latin typeface="Arial" panose="020B0604020202020204" pitchFamily="34" charset="0"/>
                <a:ea typeface="Times New Roman" panose="02020603050405020304" pitchFamily="18" charset="0"/>
                <a:cs typeface="Arial" panose="020B0604020202020204" pitchFamily="34" charset="0"/>
              </a:rPr>
              <a:t>Discussion: None</a:t>
            </a:r>
          </a:p>
          <a:p>
            <a:r>
              <a:rPr lang="en-US" sz="1800" i="1" dirty="0">
                <a:latin typeface="Arial" panose="020B0604020202020204" pitchFamily="34" charset="0"/>
                <a:ea typeface="Times New Roman" panose="02020603050405020304" pitchFamily="18" charset="0"/>
                <a:cs typeface="Arial" panose="020B0604020202020204" pitchFamily="34" charset="0"/>
              </a:rPr>
              <a:t>Y/N/A: Approved by unanimous consent</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005539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solidFill>
                  <a:schemeClr val="accent1">
                    <a:lumMod val="50000"/>
                  </a:schemeClr>
                </a:solidFill>
              </a:rPr>
              <a:t>Working Group Motion</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r>
              <a:rPr lang="en-US" sz="2000" dirty="0"/>
              <a:t> </a:t>
            </a:r>
          </a:p>
          <a:p>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Request that the PAR and CSD contained in documents [15-21-0126-04] and [15-21-0047-08], respectively, be approved for submission to the WG for its approval and that the EC be requested to forward the PAR to </a:t>
            </a:r>
            <a:r>
              <a:rPr lang="en-US" sz="1800" i="1" dirty="0" err="1">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NesCom</a:t>
            </a:r>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 The 802.15 working group chair and technical editor are authorized to make additional modifications to the PAR and CSD as needed to reflect EC discussion at its closing meeting.</a:t>
            </a: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Rick Alfvin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60200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1A43C-000A-42A2-B390-CE070F301165}"/>
              </a:ext>
            </a:extLst>
          </p:cNvPr>
          <p:cNvSpPr>
            <a:spLocks noGrp="1"/>
          </p:cNvSpPr>
          <p:nvPr>
            <p:ph type="title"/>
          </p:nvPr>
        </p:nvSpPr>
        <p:spPr/>
        <p:txBody>
          <a:bodyPr>
            <a:normAutofit/>
          </a:bodyPr>
          <a:lstStyle/>
          <a:p>
            <a:r>
              <a:rPr lang="en-US" dirty="0">
                <a:solidFill>
                  <a:schemeClr val="accent1">
                    <a:lumMod val="50000"/>
                  </a:schemeClr>
                </a:solidFill>
              </a:rPr>
              <a:t>Working Group Motion</a:t>
            </a:r>
          </a:p>
        </p:txBody>
      </p:sp>
      <p:sp>
        <p:nvSpPr>
          <p:cNvPr id="3" name="Content Placeholder 2">
            <a:extLst>
              <a:ext uri="{FF2B5EF4-FFF2-40B4-BE49-F238E27FC236}">
                <a16:creationId xmlns:a16="http://schemas.microsoft.com/office/drawing/2014/main" id="{FFCD4F3B-E798-49F3-B9EE-ED8BBB03CB4E}"/>
              </a:ext>
            </a:extLst>
          </p:cNvPr>
          <p:cNvSpPr>
            <a:spLocks noGrp="1"/>
          </p:cNvSpPr>
          <p:nvPr>
            <p:ph idx="1"/>
          </p:nvPr>
        </p:nvSpPr>
        <p:spPr/>
        <p:txBody>
          <a:bodyPr/>
          <a:lstStyle/>
          <a:p>
            <a:r>
              <a:rPr lang="en-US" sz="2000" dirty="0"/>
              <a:t> </a:t>
            </a:r>
          </a:p>
          <a:p>
            <a:r>
              <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Motion: that the 802.15 Working Group seeks approval from the 802 EC to extend the study group in 802.15 to develop the PAR and CSD documents for SG15.4ab.</a:t>
            </a:r>
          </a:p>
          <a:p>
            <a:endParaRPr lang="en-US"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r>
              <a:rPr lang="en-US" sz="1800" i="1" dirty="0">
                <a:latin typeface="Arial" panose="020B0604020202020204" pitchFamily="34" charset="0"/>
                <a:ea typeface="Times New Roman" panose="02020603050405020304" pitchFamily="18" charset="0"/>
                <a:cs typeface="Arial" panose="020B0604020202020204" pitchFamily="34" charset="0"/>
              </a:rPr>
              <a:t>Moved by: Benjamin Rolfe</a:t>
            </a:r>
          </a:p>
          <a:p>
            <a:r>
              <a:rPr lang="en-US" sz="1800" i="1" dirty="0">
                <a:effectLst/>
                <a:latin typeface="Arial" panose="020B0604020202020204" pitchFamily="34" charset="0"/>
                <a:ea typeface="Times New Roman" panose="02020603050405020304" pitchFamily="18" charset="0"/>
                <a:cs typeface="Arial" panose="020B0604020202020204" pitchFamily="34" charset="0"/>
              </a:rPr>
              <a:t>Second by: Rick Alfvin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Discussion:</a:t>
            </a:r>
          </a:p>
          <a:p>
            <a:r>
              <a:rPr lang="en-US" sz="1800" i="1" dirty="0">
                <a:solidFill>
                  <a:schemeClr val="bg1">
                    <a:lumMod val="95000"/>
                  </a:schemeClr>
                </a:solidFill>
                <a:latin typeface="Arial" panose="020B0604020202020204" pitchFamily="34" charset="0"/>
                <a:ea typeface="Times New Roman" panose="02020603050405020304" pitchFamily="18" charset="0"/>
                <a:cs typeface="Arial" panose="020B0604020202020204" pitchFamily="34" charset="0"/>
              </a:rPr>
              <a:t>Y/N/A: </a:t>
            </a: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D30E7446-8BB7-4FE7-9C7E-D46BA9DA1EF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062387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36640</TotalTime>
  <Words>896</Words>
  <Application>Microsoft Office PowerPoint</Application>
  <PresentationFormat>On-screen Show (4:3)</PresentationFormat>
  <Paragraphs>121</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Times New Roman</vt:lpstr>
      <vt:lpstr>Wingdings</vt:lpstr>
      <vt:lpstr>Office Theme</vt:lpstr>
      <vt:lpstr>PowerPoint Presentation</vt:lpstr>
      <vt:lpstr>Study Group 15.4ab Next Generation UWB Amendment</vt:lpstr>
      <vt:lpstr>Meeting Objectives</vt:lpstr>
      <vt:lpstr>Comments Received</vt:lpstr>
      <vt:lpstr>Useful Links</vt:lpstr>
      <vt:lpstr>Approval of PAR and CSD Responses</vt:lpstr>
      <vt:lpstr>Review of Revised PAR and CSD</vt:lpstr>
      <vt:lpstr>Working Group Motion</vt:lpstr>
      <vt:lpstr>Working Group Motion</vt:lpstr>
      <vt:lpstr>Next Steps</vt:lpstr>
      <vt:lpstr>Teleconference Schedule Discussion</vt:lpstr>
      <vt:lpstr>September Interim</vt:lpstr>
      <vt:lpstr>Links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228</cp:revision>
  <cp:lastPrinted>2000-03-07T00:55:37Z</cp:lastPrinted>
  <dcterms:created xsi:type="dcterms:W3CDTF">2016-01-17T22:48:36Z</dcterms:created>
  <dcterms:modified xsi:type="dcterms:W3CDTF">2021-07-22T14:05:56Z</dcterms:modified>
  <cp:category/>
</cp:coreProperties>
</file>