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75" r:id="rId3"/>
    <p:sldId id="294" r:id="rId4"/>
    <p:sldId id="306" r:id="rId5"/>
    <p:sldId id="295" r:id="rId6"/>
    <p:sldId id="297" r:id="rId7"/>
    <p:sldId id="298" r:id="rId8"/>
    <p:sldId id="299" r:id="rId9"/>
    <p:sldId id="289" r:id="rId10"/>
    <p:sldId id="300" r:id="rId11"/>
    <p:sldId id="301" r:id="rId12"/>
    <p:sldId id="302" r:id="rId13"/>
    <p:sldId id="290" r:id="rId14"/>
    <p:sldId id="310" r:id="rId15"/>
    <p:sldId id="311" r:id="rId16"/>
    <p:sldId id="305" r:id="rId17"/>
    <p:sldId id="303" r:id="rId18"/>
    <p:sldId id="315" r:id="rId19"/>
    <p:sldId id="307" r:id="rId20"/>
    <p:sldId id="308" r:id="rId21"/>
    <p:sldId id="318" r:id="rId22"/>
    <p:sldId id="293" r:id="rId23"/>
    <p:sldId id="291" r:id="rId24"/>
    <p:sldId id="282" r:id="rId25"/>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37" autoAdjust="0"/>
    <p:restoredTop sz="86433" autoAdjust="0"/>
  </p:normalViewPr>
  <p:slideViewPr>
    <p:cSldViewPr snapToGrid="0" snapToObjects="1">
      <p:cViewPr varScale="1">
        <p:scale>
          <a:sx n="61" d="100"/>
          <a:sy n="61" d="100"/>
        </p:scale>
        <p:origin x="67" y="259"/>
      </p:cViewPr>
      <p:guideLst>
        <p:guide orient="horz" pos="2160"/>
        <p:guide pos="3840"/>
      </p:guideLst>
    </p:cSldViewPr>
  </p:slideViewPr>
  <p:outlineViewPr>
    <p:cViewPr>
      <p:scale>
        <a:sx n="33" d="100"/>
        <a:sy n="33" d="100"/>
      </p:scale>
      <p:origin x="0" y="-39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B65118-41F7-D44B-8730-186CCB4587F0}" type="datetimeFigureOut">
              <a:rPr lang="en-US" smtClean="0"/>
              <a:t>7/21/2021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9ACF9A-EE6B-4844-98F4-48F8E2C48D59}" type="slidenum">
              <a:rPr lang="en-US" smtClean="0"/>
              <a:t>‹#›</a:t>
            </a:fld>
            <a:endParaRPr lang="en-US"/>
          </a:p>
        </p:txBody>
      </p:sp>
    </p:spTree>
    <p:extLst>
      <p:ext uri="{BB962C8B-B14F-4D97-AF65-F5344CB8AC3E}">
        <p14:creationId xmlns:p14="http://schemas.microsoft.com/office/powerpoint/2010/main" val="42803467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31853-1ECF-AD4D-8610-125B5A5721DD}" type="datetimeFigureOut">
              <a:rPr lang="en-US" smtClean="0"/>
              <a:t>7/21/2021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59BE03-B8B1-724F-B6DE-3C2B5D8E232E}" type="slidenum">
              <a:rPr lang="en-US" smtClean="0"/>
              <a:t>‹#›</a:t>
            </a:fld>
            <a:endParaRPr lang="en-US"/>
          </a:p>
        </p:txBody>
      </p:sp>
    </p:spTree>
    <p:extLst>
      <p:ext uri="{BB962C8B-B14F-4D97-AF65-F5344CB8AC3E}">
        <p14:creationId xmlns:p14="http://schemas.microsoft.com/office/powerpoint/2010/main" val="4290197785"/>
      </p:ext>
    </p:extLst>
  </p:cSld>
  <p:clrMap bg1="lt1" tx1="dk1" bg2="lt2" tx2="dk2" accent1="accent1" accent2="accent2" accent3="accent3" accent4="accent4" accent5="accent5" accent6="accent6" hlink="hlink" folHlink="folHlink"/>
  <p:hf hdr="0" ftr="0" dt="0"/>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a:t>
            </a:fld>
            <a:endParaRPr lang="en-US"/>
          </a:p>
        </p:txBody>
      </p:sp>
    </p:spTree>
    <p:extLst>
      <p:ext uri="{BB962C8B-B14F-4D97-AF65-F5344CB8AC3E}">
        <p14:creationId xmlns:p14="http://schemas.microsoft.com/office/powerpoint/2010/main" val="2818358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061033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1064354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958677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1633066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2796819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17</a:t>
            </a:fld>
            <a:endParaRPr lang="en-US"/>
          </a:p>
        </p:txBody>
      </p:sp>
    </p:spTree>
    <p:extLst>
      <p:ext uri="{BB962C8B-B14F-4D97-AF65-F5344CB8AC3E}">
        <p14:creationId xmlns:p14="http://schemas.microsoft.com/office/powerpoint/2010/main" val="748577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19</a:t>
            </a:fld>
            <a:endParaRPr lang="en-US"/>
          </a:p>
        </p:txBody>
      </p:sp>
    </p:spTree>
    <p:extLst>
      <p:ext uri="{BB962C8B-B14F-4D97-AF65-F5344CB8AC3E}">
        <p14:creationId xmlns:p14="http://schemas.microsoft.com/office/powerpoint/2010/main" val="392780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20</a:t>
            </a:fld>
            <a:endParaRPr lang="en-US"/>
          </a:p>
        </p:txBody>
      </p:sp>
    </p:spTree>
    <p:extLst>
      <p:ext uri="{BB962C8B-B14F-4D97-AF65-F5344CB8AC3E}">
        <p14:creationId xmlns:p14="http://schemas.microsoft.com/office/powerpoint/2010/main" val="3036895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22</a:t>
            </a:fld>
            <a:endParaRPr lang="en-US"/>
          </a:p>
        </p:txBody>
      </p:sp>
    </p:spTree>
    <p:extLst>
      <p:ext uri="{BB962C8B-B14F-4D97-AF65-F5344CB8AC3E}">
        <p14:creationId xmlns:p14="http://schemas.microsoft.com/office/powerpoint/2010/main" val="3298016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23</a:t>
            </a:fld>
            <a:endParaRPr lang="en-US"/>
          </a:p>
        </p:txBody>
      </p:sp>
    </p:spTree>
    <p:extLst>
      <p:ext uri="{BB962C8B-B14F-4D97-AF65-F5344CB8AC3E}">
        <p14:creationId xmlns:p14="http://schemas.microsoft.com/office/powerpoint/2010/main" val="2073986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2</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24</a:t>
            </a:fld>
            <a:endParaRPr lang="en-US"/>
          </a:p>
        </p:txBody>
      </p:sp>
    </p:spTree>
    <p:extLst>
      <p:ext uri="{BB962C8B-B14F-4D97-AF65-F5344CB8AC3E}">
        <p14:creationId xmlns:p14="http://schemas.microsoft.com/office/powerpoint/2010/main" val="841574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3</a:t>
            </a:fld>
            <a:endParaRPr lang="en-US"/>
          </a:p>
        </p:txBody>
      </p:sp>
    </p:spTree>
    <p:extLst>
      <p:ext uri="{BB962C8B-B14F-4D97-AF65-F5344CB8AC3E}">
        <p14:creationId xmlns:p14="http://schemas.microsoft.com/office/powerpoint/2010/main" val="4212500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4</a:t>
            </a:fld>
            <a:endParaRPr lang="en-US"/>
          </a:p>
        </p:txBody>
      </p:sp>
    </p:spTree>
    <p:extLst>
      <p:ext uri="{BB962C8B-B14F-4D97-AF65-F5344CB8AC3E}">
        <p14:creationId xmlns:p14="http://schemas.microsoft.com/office/powerpoint/2010/main" val="2140455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1940339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6</a:t>
            </a:fld>
            <a:endParaRPr lang="en-US"/>
          </a:p>
        </p:txBody>
      </p:sp>
    </p:spTree>
    <p:extLst>
      <p:ext uri="{BB962C8B-B14F-4D97-AF65-F5344CB8AC3E}">
        <p14:creationId xmlns:p14="http://schemas.microsoft.com/office/powerpoint/2010/main" val="3020869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a:t>
            </a:fld>
            <a:endParaRPr lang="en-US"/>
          </a:p>
        </p:txBody>
      </p:sp>
    </p:spTree>
    <p:extLst>
      <p:ext uri="{BB962C8B-B14F-4D97-AF65-F5344CB8AC3E}">
        <p14:creationId xmlns:p14="http://schemas.microsoft.com/office/powerpoint/2010/main" val="4193442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8</a:t>
            </a:fld>
            <a:endParaRPr lang="en-US"/>
          </a:p>
        </p:txBody>
      </p:sp>
    </p:spTree>
    <p:extLst>
      <p:ext uri="{BB962C8B-B14F-4D97-AF65-F5344CB8AC3E}">
        <p14:creationId xmlns:p14="http://schemas.microsoft.com/office/powerpoint/2010/main" val="1651295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25694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9"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412171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543780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12728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82558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47719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774461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A0C061-10B3-E146-8A9E-6072EFD08081}" type="slidenum">
              <a:rPr lang="en-US" smtClean="0"/>
              <a:t>‹#›</a:t>
            </a:fld>
            <a:endParaRPr lang="en-US"/>
          </a:p>
        </p:txBody>
      </p:sp>
      <p:sp>
        <p:nvSpPr>
          <p:cNvPr id="11" name="Footer Placeholder 4"/>
          <p:cNvSpPr>
            <a:spLocks noGrp="1"/>
          </p:cNvSpPr>
          <p:nvPr>
            <p:ph type="ftr" sz="quarter" idx="1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29642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A0C061-10B3-E146-8A9E-6072EFD08081}" type="slidenum">
              <a:rPr lang="en-US" smtClean="0"/>
              <a:t>‹#›</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7935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A0C061-10B3-E146-8A9E-6072EFD08081}" type="slidenum">
              <a:rPr lang="en-US" smtClean="0"/>
              <a:t>‹#›</a:t>
            </a:fld>
            <a:endParaRPr lang="en-US"/>
          </a:p>
        </p:txBody>
      </p:sp>
      <p:sp>
        <p:nvSpPr>
          <p:cNvPr id="6" name="Footer Placeholder 4"/>
          <p:cNvSpPr>
            <a:spLocks noGrp="1"/>
          </p:cNvSpPr>
          <p:nvPr>
            <p:ph type="ftr" sz="quarter" idx="3"/>
          </p:nvPr>
        </p:nvSpPr>
        <p:spPr>
          <a:xfrm>
            <a:off x="2978052" y="6511847"/>
            <a:ext cx="6189673"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802.3 WG PAR ad hoc, July 2021, Virtual Plenary</a:t>
            </a:r>
          </a:p>
        </p:txBody>
      </p:sp>
    </p:spTree>
    <p:extLst>
      <p:ext uri="{BB962C8B-B14F-4D97-AF65-F5344CB8AC3E}">
        <p14:creationId xmlns:p14="http://schemas.microsoft.com/office/powerpoint/2010/main" val="587828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9" name="Footer Placeholder 4"/>
          <p:cNvSpPr>
            <a:spLocks noGrp="1"/>
          </p:cNvSpPr>
          <p:nvPr>
            <p:ph type="ftr" sz="quarter" idx="3"/>
          </p:nvPr>
        </p:nvSpPr>
        <p:spPr>
          <a:xfrm>
            <a:off x="2544941" y="6511847"/>
            <a:ext cx="7102119"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66270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45507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583362"/>
            <a:ext cx="12192000" cy="274639"/>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p>
        </p:txBody>
      </p:sp>
      <p:sp>
        <p:nvSpPr>
          <p:cNvPr id="6" name="Slide Number Placeholder 5"/>
          <p:cNvSpPr>
            <a:spLocks noGrp="1"/>
          </p:cNvSpPr>
          <p:nvPr>
            <p:ph type="sldNum" sz="quarter" idx="4"/>
          </p:nvPr>
        </p:nvSpPr>
        <p:spPr>
          <a:xfrm>
            <a:off x="8737600" y="6511847"/>
            <a:ext cx="2844800" cy="365125"/>
          </a:xfrm>
          <a:prstGeom prst="rect">
            <a:avLst/>
          </a:prstGeom>
        </p:spPr>
        <p:txBody>
          <a:bodyPr vert="horz" lIns="91440" tIns="45720" rIns="91440" bIns="45720" rtlCol="0" anchor="ctr"/>
          <a:lstStyle>
            <a:lvl1pPr algn="r">
              <a:defRPr sz="1600" b="1" i="0">
                <a:solidFill>
                  <a:schemeClr val="bg1"/>
                </a:solidFill>
              </a:defRPr>
            </a:lvl1pPr>
          </a:lstStyle>
          <a:p>
            <a:fld id="{B6A0C061-10B3-E146-8A9E-6072EFD08081}" type="slidenum">
              <a:rPr lang="en-US" smtClean="0"/>
              <a:pPr/>
              <a:t>‹#›</a:t>
            </a:fld>
            <a:endParaRPr lang="en-US"/>
          </a:p>
        </p:txBody>
      </p:sp>
      <p:sp>
        <p:nvSpPr>
          <p:cNvPr id="5"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
        <p:nvSpPr>
          <p:cNvPr id="8" name="Rectangle 7"/>
          <p:cNvSpPr/>
          <p:nvPr userDrawn="1"/>
        </p:nvSpPr>
        <p:spPr>
          <a:xfrm>
            <a:off x="0" y="1"/>
            <a:ext cx="12192000" cy="274639"/>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a:p>
        </p:txBody>
      </p:sp>
      <p:cxnSp>
        <p:nvCxnSpPr>
          <p:cNvPr id="7" name="Straight Connector 6"/>
          <p:cNvCxnSpPr/>
          <p:nvPr userDrawn="1"/>
        </p:nvCxnSpPr>
        <p:spPr>
          <a:xfrm>
            <a:off x="609600" y="1301016"/>
            <a:ext cx="10972800" cy="0"/>
          </a:xfrm>
          <a:prstGeom prst="line">
            <a:avLst/>
          </a:prstGeom>
          <a:ln w="28575" cmpd="sng">
            <a:solidFill>
              <a:schemeClr val="tx2"/>
            </a:solidFill>
          </a:ln>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609600" y="196891"/>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436968"/>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C08B59FC-3485-40DD-9154-AFC6C6CA56FD}"/>
              </a:ext>
            </a:extLst>
          </p:cNvPr>
          <p:cNvSpPr txBox="1"/>
          <p:nvPr userDrawn="1"/>
        </p:nvSpPr>
        <p:spPr>
          <a:xfrm>
            <a:off x="9344647" y="274640"/>
            <a:ext cx="2295524" cy="400110"/>
          </a:xfrm>
          <a:prstGeom prst="rect">
            <a:avLst/>
          </a:prstGeom>
          <a:noFill/>
        </p:spPr>
        <p:txBody>
          <a:bodyPr wrap="square" rtlCol="0">
            <a:spAutoFit/>
          </a:bodyPr>
          <a:lstStyle/>
          <a:p>
            <a:pPr algn="r"/>
            <a:r>
              <a:rPr lang="en-US" sz="2000" dirty="0"/>
              <a:t>15-21-0418-00-0000</a:t>
            </a:r>
          </a:p>
        </p:txBody>
      </p:sp>
    </p:spTree>
    <p:extLst>
      <p:ext uri="{BB962C8B-B14F-4D97-AF65-F5344CB8AC3E}">
        <p14:creationId xmlns:p14="http://schemas.microsoft.com/office/powerpoint/2010/main" val="1735839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59-03-006a-ieee-802-15-6a-par-draf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270-04-Cor2-tg4-2020-cor1-par-modification-draft.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267-01-0000-par-extension-request-for-p802-15-13.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ec/dcn/17/ec-17-0073-00-ACSD-802-15-13.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257" y="1731685"/>
            <a:ext cx="11678194" cy="1470025"/>
          </a:xfrm>
        </p:spPr>
        <p:txBody>
          <a:bodyPr>
            <a:noAutofit/>
          </a:bodyPr>
          <a:lstStyle/>
          <a:p>
            <a:r>
              <a:rPr lang="en-US" sz="4800">
                <a:latin typeface="Helvetica"/>
                <a:cs typeface="Helvetica"/>
              </a:rPr>
              <a:t>802.15 Response </a:t>
            </a:r>
            <a:r>
              <a:rPr lang="en-US" sz="4800" dirty="0">
                <a:latin typeface="Helvetica"/>
                <a:cs typeface="Helvetica"/>
              </a:rPr>
              <a:t>to 802.3 WG Comments on P802.15 PARs &amp; CSDs</a:t>
            </a:r>
          </a:p>
        </p:txBody>
      </p:sp>
      <p:sp>
        <p:nvSpPr>
          <p:cNvPr id="3" name="Subtitle 2"/>
          <p:cNvSpPr>
            <a:spLocks noGrp="1"/>
          </p:cNvSpPr>
          <p:nvPr>
            <p:ph type="subTitle" idx="1"/>
          </p:nvPr>
        </p:nvSpPr>
        <p:spPr>
          <a:xfrm>
            <a:off x="1828800" y="3682028"/>
            <a:ext cx="8534400" cy="2349500"/>
          </a:xfrm>
        </p:spPr>
        <p:txBody>
          <a:bodyPr>
            <a:noAutofit/>
          </a:bodyPr>
          <a:lstStyle/>
          <a:p>
            <a:r>
              <a:rPr lang="en-US" sz="3200" dirty="0">
                <a:solidFill>
                  <a:schemeClr val="tx1"/>
                </a:solidFill>
                <a:latin typeface="Helvetica"/>
                <a:cs typeface="Helvetica"/>
              </a:rPr>
              <a:t>Pat Kinney, 802.15 WG Chair</a:t>
            </a:r>
          </a:p>
          <a:p>
            <a:r>
              <a:rPr lang="en-US" sz="3200" dirty="0">
                <a:solidFill>
                  <a:schemeClr val="tx1"/>
                </a:solidFill>
                <a:latin typeface="Helvetica"/>
                <a:cs typeface="Helvetica"/>
              </a:rPr>
              <a:t>Pat Kinney Consulting</a:t>
            </a:r>
          </a:p>
          <a:p>
            <a:r>
              <a:rPr lang="en-US" sz="3200" dirty="0">
                <a:solidFill>
                  <a:schemeClr val="tx1"/>
                </a:solidFill>
                <a:latin typeface="Helvetica"/>
                <a:cs typeface="Helvetica"/>
              </a:rPr>
              <a:t>July Virtual Plenary</a:t>
            </a:r>
          </a:p>
          <a:p>
            <a:r>
              <a:rPr lang="en-US" sz="3200" dirty="0">
                <a:solidFill>
                  <a:schemeClr val="tx1"/>
                </a:solidFill>
                <a:latin typeface="Helvetica"/>
                <a:cs typeface="Helvetica"/>
              </a:rPr>
              <a:t>23 July 2021</a:t>
            </a:r>
          </a:p>
        </p:txBody>
      </p:sp>
      <p:sp>
        <p:nvSpPr>
          <p:cNvPr id="5" name="Slide Number Placeholder 4"/>
          <p:cNvSpPr>
            <a:spLocks noGrp="1"/>
          </p:cNvSpPr>
          <p:nvPr>
            <p:ph type="sldNum" sz="quarter" idx="12"/>
          </p:nvPr>
        </p:nvSpPr>
        <p:spPr/>
        <p:txBody>
          <a:bodyPr/>
          <a:lstStyle/>
          <a:p>
            <a:fld id="{B6A0C061-10B3-E146-8A9E-6072EFD08081}" type="slidenum">
              <a:rPr lang="en-US" smtClean="0"/>
              <a:t>1</a:t>
            </a:fld>
            <a:endParaRPr lang="en-US"/>
          </a:p>
        </p:txBody>
      </p:sp>
      <p:sp>
        <p:nvSpPr>
          <p:cNvPr id="6" name="Footer Placeholder 4">
            <a:extLst>
              <a:ext uri="{FF2B5EF4-FFF2-40B4-BE49-F238E27FC236}">
                <a16:creationId xmlns:a16="http://schemas.microsoft.com/office/drawing/2014/main" id="{19AB8559-95A4-4043-A2DF-0BEB828EC4FF}"/>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452667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p:txBody>
          <a:bodyPr>
            <a:noAutofit/>
          </a:bodyPr>
          <a:lstStyle/>
          <a:p>
            <a:pPr lvl="0">
              <a:spcBef>
                <a:spcPts val="0"/>
              </a:spcBef>
              <a:spcAft>
                <a:spcPts val="600"/>
              </a:spcAft>
              <a:buFont typeface="Arial" panose="020B0604020202020204" pitchFamily="34" charset="0"/>
              <a:buChar char="•"/>
            </a:pPr>
            <a:r>
              <a:rPr lang="en-US" sz="2400" baseline="0" dirty="0">
                <a:latin typeface="Helvetica" pitchFamily="2" charset="0"/>
              </a:rPr>
              <a:t>5.5 — Typo: “805.15.4w” should be 802.15.4w.  </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corrected in the PAR Draft to </a:t>
            </a:r>
            <a:r>
              <a:rPr lang="en-US" sz="2400" b="0" baseline="0" dirty="0">
                <a:solidFill>
                  <a:srgbClr val="0000FF"/>
                </a:solidFill>
                <a:latin typeface="Helvetica" pitchFamily="2" charset="0"/>
              </a:rPr>
              <a:t>“802.15.4w”.</a:t>
            </a:r>
            <a:endParaRPr lang="en-US" sz="2400" dirty="0">
              <a:solidFill>
                <a:srgbClr val="0000FF"/>
              </a:solidFill>
              <a:latin typeface="Helvetica" pitchFamily="2" charset="0"/>
            </a:endParaRPr>
          </a:p>
          <a:p>
            <a:pPr lvl="0">
              <a:spcBef>
                <a:spcPts val="0"/>
              </a:spcBef>
              <a:spcAft>
                <a:spcPts val="600"/>
              </a:spcAft>
              <a:buFont typeface="Arial" panose="020B0604020202020204" pitchFamily="34" charset="0"/>
              <a:buChar char="•"/>
            </a:pPr>
            <a:r>
              <a:rPr lang="en-US" sz="2400" baseline="0" dirty="0">
                <a:latin typeface="Helvetica" pitchFamily="2" charset="0"/>
              </a:rPr>
              <a:t>5.5 –</a:t>
            </a:r>
            <a:r>
              <a:rPr lang="en-US" sz="2400" dirty="0">
                <a:latin typeface="Helvetica" pitchFamily="2" charset="0"/>
              </a:rPr>
              <a:t> </a:t>
            </a:r>
            <a:r>
              <a:rPr lang="en-US" sz="2400" baseline="0" dirty="0">
                <a:latin typeface="Helvetica" pitchFamily="2" charset="0"/>
              </a:rPr>
              <a:t>The IEEE standards numbers in the answer should be prefaced by “IEEE Std”.  Similar errors are found throughout the PAR, sometimes including IEEE but not Std (e.g., in 8.1).</a:t>
            </a:r>
            <a:endParaRPr lang="en-US" sz="2400" dirty="0">
              <a:latin typeface="Helvetica" pitchFamily="2" charset="0"/>
            </a:endParaRPr>
          </a:p>
          <a:p>
            <a:pPr marR="0" lvl="0" algn="l" defTabSz="609585" rtl="0" eaLnBrk="1" fontAlgn="auto" latinLnBrk="0" hangingPunct="1">
              <a:lnSpc>
                <a:spcPct val="100000"/>
              </a:lnSpc>
              <a:spcBef>
                <a:spcPts val="0"/>
              </a:spcBef>
              <a:spcAft>
                <a:spcPts val="600"/>
              </a:spcAft>
              <a:buClrTx/>
              <a:buSzTx/>
              <a:buFont typeface="Wingdings" pitchFamily="2" charset="2"/>
              <a:buChar char="Ø"/>
              <a:tabLst/>
              <a:defRPr/>
            </a:pPr>
            <a:r>
              <a:rPr lang="en-US" sz="2400" kern="1200" dirty="0">
                <a:solidFill>
                  <a:schemeClr val="tx1"/>
                </a:solidFill>
                <a:effectLst/>
                <a:latin typeface="Helvetica" pitchFamily="2" charset="0"/>
              </a:rPr>
              <a:t>Response – </a:t>
            </a:r>
            <a:r>
              <a:rPr lang="en-US" sz="2400" dirty="0">
                <a:solidFill>
                  <a:srgbClr val="0000FF"/>
                </a:solidFill>
                <a:latin typeface="Helvetica" pitchFamily="2" charset="0"/>
              </a:rPr>
              <a:t>This has been corrected throughout the PAR draft.</a:t>
            </a:r>
            <a:endParaRPr lang="en-US" sz="2400" dirty="0">
              <a:effectLst/>
              <a:latin typeface="Helvetica" pitchFamily="2" charset="0"/>
            </a:endParaRPr>
          </a:p>
          <a:p>
            <a:pPr lvl="0">
              <a:spcBef>
                <a:spcPts val="0"/>
              </a:spcBef>
              <a:spcAft>
                <a:spcPts val="600"/>
              </a:spcAft>
              <a:buFont typeface="Arial" panose="020B0604020202020204" pitchFamily="34" charset="0"/>
              <a:buChar char="•"/>
            </a:pPr>
            <a:r>
              <a:rPr lang="en-US" sz="2400" baseline="0" dirty="0">
                <a:latin typeface="Helvetica" pitchFamily="2" charset="0"/>
              </a:rPr>
              <a:t>6.1.2, Explanation — "Unique Identifiers (EUI)” should be “Extended Unique Identifiers (EUI)”.</a:t>
            </a:r>
          </a:p>
          <a:p>
            <a:pPr marR="0" lvl="0" algn="l" defTabSz="609585" rtl="0" eaLnBrk="1" fontAlgn="auto" latinLnBrk="0" hangingPunct="1">
              <a:lnSpc>
                <a:spcPct val="100000"/>
              </a:lnSpc>
              <a:spcBef>
                <a:spcPts val="0"/>
              </a:spcBef>
              <a:spcAft>
                <a:spcPts val="600"/>
              </a:spcAft>
              <a:buClrTx/>
              <a:buSzTx/>
              <a:buFont typeface="Wingdings" pitchFamily="2" charset="2"/>
              <a:buChar char="Ø"/>
              <a:tabLst/>
              <a:defRPr/>
            </a:pPr>
            <a:r>
              <a:rPr lang="en-US" sz="2400" kern="1200" dirty="0">
                <a:solidFill>
                  <a:schemeClr val="tx1"/>
                </a:solidFill>
                <a:effectLst/>
                <a:latin typeface="Helvetica" pitchFamily="2" charset="0"/>
              </a:rPr>
              <a:t>Response – </a:t>
            </a:r>
            <a:r>
              <a:rPr lang="en-US" sz="2400" dirty="0">
                <a:solidFill>
                  <a:srgbClr val="0000FF"/>
                </a:solidFill>
                <a:latin typeface="Helvetica" pitchFamily="2" charset="0"/>
              </a:rPr>
              <a:t>This has been changed in the PAR Draft to </a:t>
            </a:r>
            <a:r>
              <a:rPr lang="en-US" sz="2400" b="0" baseline="0" dirty="0">
                <a:solidFill>
                  <a:srgbClr val="0000FF"/>
                </a:solidFill>
                <a:latin typeface="Helvetica" pitchFamily="2" charset="0"/>
              </a:rPr>
              <a:t>“Extended Unique Identifiers (EUI)”.</a:t>
            </a:r>
            <a:endParaRPr lang="en-US" sz="2400" dirty="0">
              <a:latin typeface="Helvetica" pitchFamily="2" charset="0"/>
            </a:endParaRP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p:txBody>
          <a:bodyPr/>
          <a:lstStyle/>
          <a:p>
            <a:fld id="{B6A0C061-10B3-E146-8A9E-6072EFD08081}" type="slidenum">
              <a:rPr lang="en-US" smtClean="0"/>
              <a:t>10</a:t>
            </a:fld>
            <a:endParaRPr lang="en-US"/>
          </a:p>
        </p:txBody>
      </p:sp>
      <p:sp>
        <p:nvSpPr>
          <p:cNvPr id="7" name="Footer Placeholder 4">
            <a:extLst>
              <a:ext uri="{FF2B5EF4-FFF2-40B4-BE49-F238E27FC236}">
                <a16:creationId xmlns:a16="http://schemas.microsoft.com/office/drawing/2014/main" id="{1BC4AA64-E5E4-451C-B527-6CED489A3842}"/>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51881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a:xfrm>
            <a:off x="609600" y="1436968"/>
            <a:ext cx="10972800" cy="5074879"/>
          </a:xfrm>
        </p:spPr>
        <p:txBody>
          <a:bodyPr>
            <a:normAutofit fontScale="70000" lnSpcReduction="20000"/>
          </a:bodyPr>
          <a:lstStyle/>
          <a:p>
            <a:pPr lvl="0">
              <a:spcBef>
                <a:spcPts val="0"/>
              </a:spcBef>
              <a:spcAft>
                <a:spcPts val="600"/>
              </a:spcAft>
              <a:buFont typeface="Arial" panose="020B0604020202020204" pitchFamily="34" charset="0"/>
              <a:buChar char="•"/>
            </a:pPr>
            <a:r>
              <a:rPr lang="en-US" sz="2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600"/>
              </a:spcAft>
              <a:buFont typeface="Wingdings" pitchFamily="2" charset="2"/>
              <a:buChar char="Ø"/>
            </a:pPr>
            <a:r>
              <a:rPr lang="en-US" sz="2800" dirty="0">
                <a:latin typeface="Helvetica" pitchFamily="2" charset="0"/>
              </a:rPr>
              <a:t>Response – </a:t>
            </a:r>
            <a:r>
              <a:rPr lang="en-US" sz="2800" dirty="0">
                <a:solidFill>
                  <a:srgbClr val="0000FF"/>
                </a:solidFill>
                <a:latin typeface="Helvetica" pitchFamily="2" charset="0"/>
              </a:rPr>
              <a:t>This has been changed in the PAR Draft to “As specified in the need for the project, some IEEE Std 802.15.4 functionality will be included (via. referencing) into IEEE P802.15.15.”</a:t>
            </a:r>
            <a:endParaRPr lang="en-US" sz="2800" dirty="0">
              <a:latin typeface="Helvetica" pitchFamily="2" charset="0"/>
            </a:endParaRPr>
          </a:p>
          <a:p>
            <a:pPr lvl="0">
              <a:spcBef>
                <a:spcPts val="0"/>
              </a:spcBef>
              <a:spcAft>
                <a:spcPts val="600"/>
              </a:spcAft>
              <a:buFont typeface="Arial" panose="020B0604020202020204" pitchFamily="34" charset="0"/>
              <a:buChar char="•"/>
            </a:pPr>
            <a:r>
              <a:rPr lang="en-US" sz="2800" dirty="0">
                <a:latin typeface="Helvetica" pitchFamily="2" charset="0"/>
              </a:rPr>
              <a:t>7.1 — The PAR indicates extraction of material from IEEE Std 802.15.4.  There appear to be 30 Letters of Assurance on IEEE Std 802.15.4 and its amendments in the </a:t>
            </a:r>
            <a:r>
              <a:rPr lang="en-US" sz="2800" dirty="0" err="1">
                <a:latin typeface="Helvetica" pitchFamily="2" charset="0"/>
              </a:rPr>
              <a:t>PatCom</a:t>
            </a:r>
            <a:r>
              <a:rPr lang="en-US" sz="2800" dirty="0">
                <a:latin typeface="Helvetica" pitchFamily="2" charset="0"/>
              </a:rPr>
              <a:t> LOA listing.  Based on this, please see </a:t>
            </a:r>
            <a:r>
              <a:rPr lang="en-US" sz="2800" dirty="0" err="1">
                <a:latin typeface="Helvetica" pitchFamily="2" charset="0"/>
              </a:rPr>
              <a:t>PatCom</a:t>
            </a:r>
            <a:r>
              <a:rPr lang="en-US" sz="2800" dirty="0">
                <a:latin typeface="Helvetica" pitchFamily="2" charset="0"/>
              </a:rPr>
              <a:t> FAQ 14, in particular the last paragraph. New LOAs may be required.</a:t>
            </a:r>
          </a:p>
          <a:p>
            <a:pPr>
              <a:lnSpc>
                <a:spcPct val="120000"/>
              </a:lnSpc>
              <a:spcBef>
                <a:spcPts val="0"/>
              </a:spcBef>
              <a:spcAft>
                <a:spcPts val="600"/>
              </a:spcAft>
              <a:buFont typeface="Wingdings" pitchFamily="2" charset="2"/>
              <a:buChar char="Ø"/>
            </a:pPr>
            <a:r>
              <a:rPr lang="en-US" sz="2800" dirty="0">
                <a:latin typeface="Helvetica" pitchFamily="2" charset="0"/>
              </a:rPr>
              <a:t>Response – </a:t>
            </a:r>
            <a:r>
              <a:rPr lang="en-US" sz="2800" dirty="0">
                <a:solidFill>
                  <a:srgbClr val="0000FF"/>
                </a:solidFill>
                <a:latin typeface="Helvetica" pitchFamily="2" charset="0"/>
              </a:rPr>
              <a:t>The 802.15 WG Chair, along with the 802.15.15 TG Chair (once the TG is formed) will work together along with </a:t>
            </a:r>
            <a:r>
              <a:rPr lang="en-US" sz="2800" dirty="0" err="1">
                <a:solidFill>
                  <a:srgbClr val="0000FF"/>
                </a:solidFill>
                <a:latin typeface="Helvetica" pitchFamily="2" charset="0"/>
              </a:rPr>
              <a:t>PatCom</a:t>
            </a:r>
            <a:r>
              <a:rPr lang="en-US" sz="2800" dirty="0">
                <a:solidFill>
                  <a:srgbClr val="0000FF"/>
                </a:solidFill>
                <a:latin typeface="Helvetica" pitchFamily="2" charset="0"/>
              </a:rPr>
              <a:t> on the most suitable way to address this.</a:t>
            </a: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p:txBody>
          <a:bodyPr/>
          <a:lstStyle/>
          <a:p>
            <a:fld id="{B6A0C061-10B3-E146-8A9E-6072EFD08081}" type="slidenum">
              <a:rPr lang="en-US" smtClean="0"/>
              <a:t>11</a:t>
            </a:fld>
            <a:endParaRPr lang="en-US"/>
          </a:p>
        </p:txBody>
      </p:sp>
      <p:sp>
        <p:nvSpPr>
          <p:cNvPr id="6" name="Footer Placeholder 4">
            <a:extLst>
              <a:ext uri="{FF2B5EF4-FFF2-40B4-BE49-F238E27FC236}">
                <a16:creationId xmlns:a16="http://schemas.microsoft.com/office/drawing/2014/main" id="{31970DD5-7CF0-4171-BBCF-FFB8D706575D}"/>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523782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lvl="0">
              <a:spcBef>
                <a:spcPts val="0"/>
              </a:spcBef>
              <a:spcAft>
                <a:spcPts val="600"/>
              </a:spcAft>
              <a:buFont typeface="Arial" panose="020B0604020202020204" pitchFamily="34" charset="0"/>
              <a:buChar char="•"/>
            </a:pPr>
            <a:r>
              <a:rPr lang="en-US" sz="2400" dirty="0">
                <a:latin typeface="Helvetica" pitchFamily="2" charset="0"/>
              </a:rPr>
              <a:t>7.1.1 — "P802.15.4-2020" is neither a proper standard nor project number. (There is no date on a project number.)  </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“IEEE Std 802.15.4-2020”.</a:t>
            </a:r>
            <a:endParaRPr lang="en-US" sz="2400" dirty="0">
              <a:latin typeface="Helvetica" pitchFamily="2" charset="0"/>
            </a:endParaRPr>
          </a:p>
          <a:p>
            <a:pPr lvl="0">
              <a:spcBef>
                <a:spcPts val="0"/>
              </a:spcBef>
              <a:spcAft>
                <a:spcPts val="600"/>
              </a:spcAft>
              <a:buFont typeface="Arial" panose="020B0604020202020204" pitchFamily="34" charset="0"/>
              <a:buChar char="•"/>
            </a:pPr>
            <a:r>
              <a:rPr lang="en-US" sz="2400" dirty="0">
                <a:latin typeface="Helvetica" pitchFamily="2" charset="0"/>
              </a:rPr>
              <a:t>7.1.1 – Typo in the title "IEEE Standard for Low Rate Wireless Networks”  the published standard uses “Low-Rate“.</a:t>
            </a:r>
          </a:p>
          <a:p>
            <a:pPr lvl="0">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“…Low-Rate…”.</a:t>
            </a:r>
            <a:endParaRPr lang="en-US" sz="2400" dirty="0">
              <a:latin typeface="Helvetica" pitchFamily="2" charset="0"/>
            </a:endParaRPr>
          </a:p>
          <a:p>
            <a:pPr marL="0" indent="0">
              <a:spcBef>
                <a:spcPts val="0"/>
              </a:spcBef>
              <a:spcAft>
                <a:spcPts val="600"/>
              </a:spcAft>
              <a:buNone/>
            </a:pPr>
            <a:r>
              <a:rPr lang="en-US" sz="2400" baseline="0" dirty="0">
                <a:latin typeface="Helvetica" pitchFamily="2" charset="0"/>
                <a:hlinkClick r:id="rId3"/>
              </a:rPr>
              <a:t>CSD</a:t>
            </a:r>
            <a:endParaRPr lang="en-US" sz="2400" baseline="0" dirty="0">
              <a:latin typeface="Helvetica" pitchFamily="2" charset="0"/>
            </a:endParaRPr>
          </a:p>
          <a:p>
            <a:pPr lvl="0">
              <a:spcBef>
                <a:spcPts val="0"/>
              </a:spcBef>
              <a:spcAft>
                <a:spcPts val="600"/>
              </a:spcAft>
            </a:pPr>
            <a:r>
              <a:rPr lang="en-US" sz="2400" baseline="0" dirty="0">
                <a:latin typeface="Helvetica" pitchFamily="2" charset="0"/>
              </a:rPr>
              <a:t>No comments.</a:t>
            </a:r>
            <a:endParaRPr lang="en-US" sz="24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p:txBody>
          <a:bodyPr/>
          <a:lstStyle/>
          <a:p>
            <a:fld id="{B6A0C061-10B3-E146-8A9E-6072EFD08081}" type="slidenum">
              <a:rPr lang="en-US" smtClean="0"/>
              <a:t>12</a:t>
            </a:fld>
            <a:endParaRPr lang="en-US"/>
          </a:p>
        </p:txBody>
      </p:sp>
      <p:sp>
        <p:nvSpPr>
          <p:cNvPr id="6" name="Footer Placeholder 4">
            <a:extLst>
              <a:ext uri="{FF2B5EF4-FFF2-40B4-BE49-F238E27FC236}">
                <a16:creationId xmlns:a16="http://schemas.microsoft.com/office/drawing/2014/main" id="{004698E2-7E2E-4F9C-8E1B-9C85362CD0E4}"/>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655914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D22B5-A536-5A46-8667-E7635A6C5A23}"/>
              </a:ext>
            </a:extLst>
          </p:cNvPr>
          <p:cNvSpPr>
            <a:spLocks noGrp="1"/>
          </p:cNvSpPr>
          <p:nvPr>
            <p:ph type="title"/>
          </p:nvPr>
        </p:nvSpPr>
        <p:spPr/>
        <p:txBody>
          <a:bodyPr>
            <a:normAutofit/>
          </a:bodyPr>
          <a:lstStyle/>
          <a:p>
            <a:r>
              <a:rPr lang="en-US" sz="5867" kern="1200" dirty="0">
                <a:solidFill>
                  <a:schemeClr val="tx1"/>
                </a:solidFill>
                <a:effectLst/>
                <a:latin typeface="+mj-lt"/>
                <a:ea typeface="+mj-ea"/>
                <a:cs typeface="+mj-cs"/>
              </a:rPr>
              <a:t>Draft P802.15.6a (1)</a:t>
            </a:r>
            <a:endParaRPr lang="en-US" dirty="0"/>
          </a:p>
        </p:txBody>
      </p:sp>
      <p:sp>
        <p:nvSpPr>
          <p:cNvPr id="3" name="Content Placeholder 2">
            <a:extLst>
              <a:ext uri="{FF2B5EF4-FFF2-40B4-BE49-F238E27FC236}">
                <a16:creationId xmlns:a16="http://schemas.microsoft.com/office/drawing/2014/main" id="{5C4B1177-EB22-7A43-853C-56DFE8544038}"/>
              </a:ext>
            </a:extLst>
          </p:cNvPr>
          <p:cNvSpPr>
            <a:spLocks noGrp="1"/>
          </p:cNvSpPr>
          <p:nvPr>
            <p:ph idx="1"/>
          </p:nvPr>
        </p:nvSpPr>
        <p:spPr/>
        <p:txBody>
          <a:bodyPr>
            <a:noAutofit/>
          </a:bodyPr>
          <a:lstStyle/>
          <a:p>
            <a:pPr marL="0" lvl="0" indent="0">
              <a:spcBef>
                <a:spcPts val="0"/>
              </a:spcBef>
              <a:spcAft>
                <a:spcPts val="600"/>
              </a:spcAft>
              <a:buNone/>
            </a:pPr>
            <a:r>
              <a:rPr lang="en-US" sz="2400" b="1" dirty="0">
                <a:latin typeface="Helvetica" pitchFamily="2" charset="0"/>
              </a:rPr>
              <a:t>Amendment: Dependable Human and Vehicle Body Area Networks,</a:t>
            </a:r>
          </a:p>
          <a:p>
            <a:pPr marL="0" lvl="0" indent="0">
              <a:spcBef>
                <a:spcPts val="0"/>
              </a:spcBef>
              <a:spcAft>
                <a:spcPts val="600"/>
              </a:spcAft>
              <a:buNone/>
            </a:pPr>
            <a:r>
              <a:rPr lang="en-US" sz="2400" dirty="0">
                <a:latin typeface="Helvetica" pitchFamily="2" charset="0"/>
                <a:hlinkClick r:id="rId3"/>
              </a:rPr>
              <a:t>PAR</a:t>
            </a:r>
            <a:endParaRPr lang="en-US" sz="2400" dirty="0">
              <a:latin typeface="Helvetica" pitchFamily="2" charset="0"/>
            </a:endParaRPr>
          </a:p>
          <a:p>
            <a:pPr lvl="0">
              <a:spcBef>
                <a:spcPts val="0"/>
              </a:spcBef>
              <a:spcAft>
                <a:spcPts val="600"/>
              </a:spcAft>
            </a:pPr>
            <a:r>
              <a:rPr lang="en-US" sz="2000" dirty="0">
                <a:latin typeface="Helvetica" pitchFamily="2" charset="0"/>
              </a:rPr>
              <a:t>General – We believe the two topics should not be in a single project because the environmental, regulatory, and other concerns are so different.  The scope of the project does not fit within the scope of the standard.</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See next slide (*).</a:t>
            </a:r>
            <a:endParaRPr lang="en-US" sz="2000" dirty="0">
              <a:solidFill>
                <a:srgbClr val="0000FF"/>
              </a:solidFill>
              <a:latin typeface="Helvetica" pitchFamily="2" charset="0"/>
            </a:endParaRPr>
          </a:p>
          <a:p>
            <a:pPr lvl="0">
              <a:spcBef>
                <a:spcPts val="0"/>
              </a:spcBef>
              <a:spcAft>
                <a:spcPts val="600"/>
              </a:spcAft>
            </a:pPr>
            <a:r>
              <a:rPr lang="en-US" sz="2000" dirty="0">
                <a:latin typeface="Helvetica" pitchFamily="2" charset="0"/>
              </a:rPr>
              <a:t>General – We struggled to understand the scope of this PAR!  Is our understanding correct that this project is to permit use of 802.15.6 BANs within the automotive environment?  This is the only conclusion we could come to that made sense to the comment ad hoc.  If not, then we would ask IEEE 802.3 to direct its Chair to oppose this project.</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See next slide (**).</a:t>
            </a:r>
          </a:p>
          <a:p>
            <a:pPr>
              <a:spcBef>
                <a:spcPts val="0"/>
              </a:spcBef>
              <a:spcAft>
                <a:spcPts val="600"/>
              </a:spcAft>
              <a:buFont typeface="Wingdings" pitchFamily="2" charset="2"/>
              <a:buChar char="Ø"/>
            </a:pPr>
            <a:endParaRPr lang="en-US" sz="2000" dirty="0">
              <a:latin typeface="Helvetica" pitchFamily="2" charset="0"/>
            </a:endParaRPr>
          </a:p>
        </p:txBody>
      </p:sp>
      <p:sp>
        <p:nvSpPr>
          <p:cNvPr id="4" name="Slide Number Placeholder 3">
            <a:extLst>
              <a:ext uri="{FF2B5EF4-FFF2-40B4-BE49-F238E27FC236}">
                <a16:creationId xmlns:a16="http://schemas.microsoft.com/office/drawing/2014/main" id="{BA364E4F-E6B2-6E4A-9FB6-1AB874BCCF3C}"/>
              </a:ext>
            </a:extLst>
          </p:cNvPr>
          <p:cNvSpPr>
            <a:spLocks noGrp="1"/>
          </p:cNvSpPr>
          <p:nvPr>
            <p:ph type="sldNum" sz="quarter" idx="12"/>
          </p:nvPr>
        </p:nvSpPr>
        <p:spPr/>
        <p:txBody>
          <a:bodyPr/>
          <a:lstStyle/>
          <a:p>
            <a:fld id="{B6A0C061-10B3-E146-8A9E-6072EFD08081}" type="slidenum">
              <a:rPr lang="en-US" smtClean="0"/>
              <a:t>13</a:t>
            </a:fld>
            <a:endParaRPr lang="en-US"/>
          </a:p>
        </p:txBody>
      </p:sp>
      <p:sp>
        <p:nvSpPr>
          <p:cNvPr id="6" name="Footer Placeholder 4">
            <a:extLst>
              <a:ext uri="{FF2B5EF4-FFF2-40B4-BE49-F238E27FC236}">
                <a16:creationId xmlns:a16="http://schemas.microsoft.com/office/drawing/2014/main" id="{8EBAAFB1-CB58-400B-972A-114BEA31D904}"/>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4126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06C63-F5D4-415B-B6D8-F9C09A498FB8}"/>
              </a:ext>
            </a:extLst>
          </p:cNvPr>
          <p:cNvSpPr>
            <a:spLocks noGrp="1"/>
          </p:cNvSpPr>
          <p:nvPr>
            <p:ph type="title"/>
          </p:nvPr>
        </p:nvSpPr>
        <p:spPr/>
        <p:txBody>
          <a:bodyPr/>
          <a:lstStyle/>
          <a:p>
            <a:r>
              <a:rPr lang="en-US" sz="6000" dirty="0"/>
              <a:t>Continue (*)</a:t>
            </a:r>
            <a:endParaRPr lang="en-US" dirty="0"/>
          </a:p>
        </p:txBody>
      </p:sp>
      <p:sp>
        <p:nvSpPr>
          <p:cNvPr id="3" name="Content Placeholder 2">
            <a:extLst>
              <a:ext uri="{FF2B5EF4-FFF2-40B4-BE49-F238E27FC236}">
                <a16:creationId xmlns:a16="http://schemas.microsoft.com/office/drawing/2014/main" id="{F713AE4D-C5B7-422E-82A8-229F01124078}"/>
              </a:ext>
            </a:extLst>
          </p:cNvPr>
          <p:cNvSpPr>
            <a:spLocks noGrp="1"/>
          </p:cNvSpPr>
          <p:nvPr>
            <p:ph idx="1"/>
          </p:nvPr>
        </p:nvSpPr>
        <p:spPr/>
        <p:txBody>
          <a:bodyPr/>
          <a:lstStyle/>
          <a:p>
            <a:pPr marL="457200" lvl="0" indent="-431800" defTabSz="914400">
              <a:spcBef>
                <a:spcPts val="640"/>
              </a:spcBef>
              <a:buClr>
                <a:srgbClr val="000000"/>
              </a:buClr>
              <a:buSzPts val="3200"/>
            </a:pPr>
            <a:r>
              <a:rPr lang="en-US" sz="2000" kern="0" dirty="0">
                <a:solidFill>
                  <a:srgbClr val="000000"/>
                </a:solidFill>
                <a:latin typeface="Helvetica" pitchFamily="2" charset="0"/>
                <a:cs typeface="Arial"/>
                <a:sym typeface="Arial"/>
              </a:rPr>
              <a:t>Response (*):</a:t>
            </a:r>
            <a:r>
              <a:rPr lang="en-US" sz="2000" kern="0" dirty="0">
                <a:solidFill>
                  <a:srgbClr val="969696"/>
                </a:solidFill>
                <a:latin typeface="Helvetica" pitchFamily="2" charset="0"/>
                <a:cs typeface="Arial"/>
                <a:sym typeface="Arial"/>
              </a:rPr>
              <a:t> </a:t>
            </a:r>
            <a:r>
              <a:rPr lang="en-US" sz="2000" kern="0" dirty="0">
                <a:solidFill>
                  <a:srgbClr val="0000FF"/>
                </a:solidFill>
                <a:latin typeface="Helvetica" pitchFamily="2" charset="0"/>
                <a:cs typeface="Arial"/>
                <a:sym typeface="Arial"/>
              </a:rPr>
              <a:t>The PAR of 15.6 Std Wireless BAN is not constrained to humans. The project amendment, 15.6a,  intends to extend 15.6 Std WBAN with a vehicle BAN, while supporting higher dependability to human BAN. Therefore, the scope of the project fits the scope of 15.6 Std within one project. </a:t>
            </a:r>
          </a:p>
          <a:p>
            <a:pPr marL="457200" lvl="0" indent="-431800" defTabSz="914400">
              <a:spcBef>
                <a:spcPts val="640"/>
              </a:spcBef>
              <a:buClr>
                <a:srgbClr val="000000"/>
              </a:buClr>
              <a:buSzPts val="3200"/>
            </a:pPr>
            <a:r>
              <a:rPr lang="en-US" sz="2000" kern="0" dirty="0">
                <a:solidFill>
                  <a:srgbClr val="0000FF"/>
                </a:solidFill>
                <a:latin typeface="Helvetica" pitchFamily="2" charset="0"/>
                <a:cs typeface="Arial"/>
                <a:sym typeface="Arial"/>
              </a:rPr>
              <a:t>A target use case is a human wearing a BAN sitting in a vehicle or standing nearby a vehicle, communicating with a VBAN. Due to the nature of the wireless medium, both human BAN and vehicle BAN must comply with adequate performance in the shared environment  and regulations for human and vehicle safe usage.  </a:t>
            </a:r>
          </a:p>
          <a:p>
            <a:endParaRPr lang="en-US" dirty="0"/>
          </a:p>
        </p:txBody>
      </p:sp>
      <p:sp>
        <p:nvSpPr>
          <p:cNvPr id="4" name="Slide Number Placeholder 3">
            <a:extLst>
              <a:ext uri="{FF2B5EF4-FFF2-40B4-BE49-F238E27FC236}">
                <a16:creationId xmlns:a16="http://schemas.microsoft.com/office/drawing/2014/main" id="{3728B314-A3F6-41A3-AD21-C44CB52262C7}"/>
              </a:ext>
            </a:extLst>
          </p:cNvPr>
          <p:cNvSpPr>
            <a:spLocks noGrp="1"/>
          </p:cNvSpPr>
          <p:nvPr>
            <p:ph type="sldNum" sz="quarter" idx="12"/>
          </p:nvPr>
        </p:nvSpPr>
        <p:spPr/>
        <p:txBody>
          <a:bodyPr/>
          <a:lstStyle/>
          <a:p>
            <a:fld id="{B6A0C061-10B3-E146-8A9E-6072EFD08081}" type="slidenum">
              <a:rPr lang="en-US" smtClean="0"/>
              <a:t>14</a:t>
            </a:fld>
            <a:endParaRPr lang="en-US"/>
          </a:p>
        </p:txBody>
      </p:sp>
      <p:sp>
        <p:nvSpPr>
          <p:cNvPr id="5" name="Footer Placeholder 4">
            <a:extLst>
              <a:ext uri="{FF2B5EF4-FFF2-40B4-BE49-F238E27FC236}">
                <a16:creationId xmlns:a16="http://schemas.microsoft.com/office/drawing/2014/main" id="{382F0652-8449-42BA-B224-863CC558ED09}"/>
              </a:ext>
            </a:extLst>
          </p:cNvPr>
          <p:cNvSpPr>
            <a:spLocks noGrp="1"/>
          </p:cNvSpPr>
          <p:nvPr>
            <p:ph type="ftr" sz="quarter" idx="3"/>
          </p:nvPr>
        </p:nvSpPr>
        <p:spPr/>
        <p:txBody>
          <a:bodyPr/>
          <a:lstStyle/>
          <a:p>
            <a:r>
              <a:rPr lang="en-US"/>
              <a:t>IEEE 802.15 Responses to IEEE 802.3 WG PAR ad hoc, July 2021, Virtual Plenary</a:t>
            </a:r>
            <a:endParaRPr lang="en-US" dirty="0"/>
          </a:p>
        </p:txBody>
      </p:sp>
    </p:spTree>
    <p:extLst>
      <p:ext uri="{BB962C8B-B14F-4D97-AF65-F5344CB8AC3E}">
        <p14:creationId xmlns:p14="http://schemas.microsoft.com/office/powerpoint/2010/main" val="1389211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59C87-E16B-4284-82C3-BBA0B8BA323B}"/>
              </a:ext>
            </a:extLst>
          </p:cNvPr>
          <p:cNvSpPr>
            <a:spLocks noGrp="1"/>
          </p:cNvSpPr>
          <p:nvPr>
            <p:ph type="title"/>
          </p:nvPr>
        </p:nvSpPr>
        <p:spPr/>
        <p:txBody>
          <a:bodyPr/>
          <a:lstStyle/>
          <a:p>
            <a:r>
              <a:rPr lang="en-US" dirty="0"/>
              <a:t>Continue (**)</a:t>
            </a:r>
          </a:p>
        </p:txBody>
      </p:sp>
      <p:sp>
        <p:nvSpPr>
          <p:cNvPr id="3" name="Content Placeholder 2">
            <a:extLst>
              <a:ext uri="{FF2B5EF4-FFF2-40B4-BE49-F238E27FC236}">
                <a16:creationId xmlns:a16="http://schemas.microsoft.com/office/drawing/2014/main" id="{C5FCB371-2F39-4421-BD30-B1942305361E}"/>
              </a:ext>
            </a:extLst>
          </p:cNvPr>
          <p:cNvSpPr>
            <a:spLocks noGrp="1"/>
          </p:cNvSpPr>
          <p:nvPr>
            <p:ph idx="1"/>
          </p:nvPr>
        </p:nvSpPr>
        <p:spPr/>
        <p:txBody>
          <a:bodyPr/>
          <a:lstStyle/>
          <a:p>
            <a:pPr marL="457200" lvl="0" indent="-431800" defTabSz="914400">
              <a:spcBef>
                <a:spcPts val="640"/>
              </a:spcBef>
              <a:buClr>
                <a:srgbClr val="000000"/>
              </a:buClr>
              <a:buSzPts val="3200"/>
            </a:pPr>
            <a:r>
              <a:rPr lang="en-US" sz="2000" kern="0" dirty="0">
                <a:solidFill>
                  <a:srgbClr val="000000"/>
                </a:solidFill>
                <a:latin typeface="Helvetica" panose="020B0604020202020204" pitchFamily="34" charset="0"/>
                <a:cs typeface="Helvetica" panose="020B0604020202020204" pitchFamily="34" charset="0"/>
                <a:sym typeface="Arial"/>
              </a:rPr>
              <a:t>Response (**) – </a:t>
            </a:r>
            <a:r>
              <a:rPr lang="en-US" sz="2000" kern="0" dirty="0">
                <a:solidFill>
                  <a:srgbClr val="0000FF"/>
                </a:solidFill>
                <a:latin typeface="Helvetica" panose="020B0604020202020204" pitchFamily="34" charset="0"/>
                <a:cs typeface="Helvetica" panose="020B0604020202020204" pitchFamily="34" charset="0"/>
                <a:sym typeface="Arial"/>
              </a:rPr>
              <a:t>15.6a aims to extend the operation of 15.6 WBAN to a vehicle. The scope of Std 802.15.6 is not constrained to humans. A BAN can be constructed around a vehicle (VBAN). In particular, we target the use case of a HBAN with higher dependability operating in a vehicle or nearby a vehicle, which supports a VBAN. </a:t>
            </a:r>
          </a:p>
          <a:p>
            <a:pPr marL="457200" lvl="0" indent="-431800" defTabSz="914400">
              <a:spcBef>
                <a:spcPts val="640"/>
              </a:spcBef>
              <a:buClr>
                <a:srgbClr val="000000"/>
              </a:buClr>
              <a:buSzPts val="3200"/>
            </a:pPr>
            <a:r>
              <a:rPr lang="en-US" sz="2000" kern="0" dirty="0">
                <a:solidFill>
                  <a:srgbClr val="0000FF"/>
                </a:solidFill>
                <a:latin typeface="Helvetica" panose="020B0604020202020204" pitchFamily="34" charset="0"/>
                <a:cs typeface="Helvetica" panose="020B0604020202020204" pitchFamily="34" charset="0"/>
                <a:sym typeface="Arial"/>
              </a:rPr>
              <a:t>Obviously, the HBAN and VBAN may be designed separately, but that is not the intention. Due to the nature of the wireless medium, when a HBAN is in a vehicle or nearby a vehicle and such vehicle supports a VBAN, both share the same environment, frequency band, potential interference, etc. Hence, the idea is to design one 15.6a network that supports both HBAN and VBAN, such that when they operate close to each other, we can control how they operate</a:t>
            </a:r>
            <a:r>
              <a:rPr lang="en-US" sz="2000" kern="0" dirty="0">
                <a:solidFill>
                  <a:srgbClr val="FF0000"/>
                </a:solidFill>
                <a:latin typeface="Helvetica" panose="020B0604020202020204" pitchFamily="34" charset="0"/>
                <a:cs typeface="Helvetica" panose="020B0604020202020204" pitchFamily="34" charset="0"/>
                <a:sym typeface="Arial"/>
              </a:rPr>
              <a:t>.  </a:t>
            </a:r>
          </a:p>
          <a:p>
            <a:endParaRPr lang="en-US" dirty="0"/>
          </a:p>
        </p:txBody>
      </p:sp>
      <p:sp>
        <p:nvSpPr>
          <p:cNvPr id="4" name="Slide Number Placeholder 3">
            <a:extLst>
              <a:ext uri="{FF2B5EF4-FFF2-40B4-BE49-F238E27FC236}">
                <a16:creationId xmlns:a16="http://schemas.microsoft.com/office/drawing/2014/main" id="{1E452A5D-8F8F-4E6F-8C34-1227AE0676A3}"/>
              </a:ext>
            </a:extLst>
          </p:cNvPr>
          <p:cNvSpPr>
            <a:spLocks noGrp="1"/>
          </p:cNvSpPr>
          <p:nvPr>
            <p:ph type="sldNum" sz="quarter" idx="12"/>
          </p:nvPr>
        </p:nvSpPr>
        <p:spPr/>
        <p:txBody>
          <a:bodyPr/>
          <a:lstStyle/>
          <a:p>
            <a:fld id="{B6A0C061-10B3-E146-8A9E-6072EFD08081}" type="slidenum">
              <a:rPr lang="en-US" smtClean="0"/>
              <a:t>15</a:t>
            </a:fld>
            <a:endParaRPr lang="en-US"/>
          </a:p>
        </p:txBody>
      </p:sp>
      <p:sp>
        <p:nvSpPr>
          <p:cNvPr id="5" name="Footer Placeholder 4">
            <a:extLst>
              <a:ext uri="{FF2B5EF4-FFF2-40B4-BE49-F238E27FC236}">
                <a16:creationId xmlns:a16="http://schemas.microsoft.com/office/drawing/2014/main" id="{A14A6A39-A1AB-4778-A807-D62071033FFD}"/>
              </a:ext>
            </a:extLst>
          </p:cNvPr>
          <p:cNvSpPr>
            <a:spLocks noGrp="1"/>
          </p:cNvSpPr>
          <p:nvPr>
            <p:ph type="ftr" sz="quarter" idx="3"/>
          </p:nvPr>
        </p:nvSpPr>
        <p:spPr/>
        <p:txBody>
          <a:bodyPr/>
          <a:lstStyle/>
          <a:p>
            <a:r>
              <a:rPr lang="en-US"/>
              <a:t>IEEE 802.15 Responses to IEEE 802.3 WG PAR ad hoc, July 2021, Virtual Plenary</a:t>
            </a:r>
            <a:endParaRPr lang="en-US" dirty="0"/>
          </a:p>
        </p:txBody>
      </p:sp>
    </p:spTree>
    <p:extLst>
      <p:ext uri="{BB962C8B-B14F-4D97-AF65-F5344CB8AC3E}">
        <p14:creationId xmlns:p14="http://schemas.microsoft.com/office/powerpoint/2010/main" val="1805033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6D7A7-490D-A84D-96ED-825697F50D76}"/>
              </a:ext>
            </a:extLst>
          </p:cNvPr>
          <p:cNvSpPr>
            <a:spLocks noGrp="1"/>
          </p:cNvSpPr>
          <p:nvPr>
            <p:ph type="title"/>
          </p:nvPr>
        </p:nvSpPr>
        <p:spPr/>
        <p:txBody>
          <a:bodyPr/>
          <a:lstStyle/>
          <a:p>
            <a:r>
              <a:rPr lang="en-US" dirty="0"/>
              <a:t>Draft P802.15.6a (2)</a:t>
            </a:r>
          </a:p>
        </p:txBody>
      </p:sp>
      <p:sp>
        <p:nvSpPr>
          <p:cNvPr id="3" name="Content Placeholder 2">
            <a:extLst>
              <a:ext uri="{FF2B5EF4-FFF2-40B4-BE49-F238E27FC236}">
                <a16:creationId xmlns:a16="http://schemas.microsoft.com/office/drawing/2014/main" id="{8C086135-1B18-B34B-B1BB-D4339E922595}"/>
              </a:ext>
            </a:extLst>
          </p:cNvPr>
          <p:cNvSpPr>
            <a:spLocks noGrp="1"/>
          </p:cNvSpPr>
          <p:nvPr>
            <p:ph idx="1"/>
          </p:nvPr>
        </p:nvSpPr>
        <p:spPr/>
        <p:txBody>
          <a:bodyPr>
            <a:normAutofit/>
          </a:bodyPr>
          <a:lstStyle/>
          <a:p>
            <a:pPr lvl="0">
              <a:spcBef>
                <a:spcPts val="0"/>
              </a:spcBef>
              <a:spcAft>
                <a:spcPts val="600"/>
              </a:spcAft>
            </a:pPr>
            <a:r>
              <a:rPr lang="en-US" sz="2000" dirty="0">
                <a:latin typeface="Helvetica" pitchFamily="2" charset="0"/>
              </a:rPr>
              <a:t>3.1 — Why does the WG name not agree with what is listed on </a:t>
            </a:r>
            <a:r>
              <a:rPr lang="en-US" sz="2000" dirty="0">
                <a:latin typeface="Helvetica" pitchFamily="2" charset="0"/>
                <a:hlinkClick r:id="rId3"/>
              </a:rPr>
              <a:t>http://ieee802.org</a:t>
            </a:r>
            <a:r>
              <a:rPr lang="en-US" sz="2000" dirty="0">
                <a:latin typeface="Helvetica" pitchFamily="2" charset="0"/>
              </a:rPr>
              <a:t>? Did the WG change its name without approval of the EC, or is the EC page wrong?   (The draft PAR WG name does agree with the WG name in </a:t>
            </a:r>
            <a:r>
              <a:rPr lang="en-US" sz="2000" dirty="0" err="1">
                <a:latin typeface="Helvetica" pitchFamily="2" charset="0"/>
              </a:rPr>
              <a:t>myProject</a:t>
            </a:r>
            <a:r>
              <a:rPr lang="en-US" sz="2000" dirty="0">
                <a:latin typeface="Helvetica" pitchFamily="2" charset="0"/>
              </a:rPr>
              <a:t>.)</a:t>
            </a:r>
          </a:p>
          <a:p>
            <a:pPr>
              <a:spcBef>
                <a:spcPts val="0"/>
              </a:spcBef>
              <a:spcAft>
                <a:spcPts val="600"/>
              </a:spcAft>
              <a:buFont typeface="Wingdings" pitchFamily="2" charset="2"/>
              <a:buChar char="Ø"/>
            </a:pPr>
            <a:r>
              <a:rPr lang="en-US" sz="2000" dirty="0">
                <a:latin typeface="Helvetica" pitchFamily="2" charset="0"/>
              </a:rPr>
              <a:t>Response – </a:t>
            </a:r>
            <a:r>
              <a:rPr lang="en-US" sz="2000" dirty="0">
                <a:solidFill>
                  <a:srgbClr val="0000FF"/>
                </a:solidFill>
                <a:latin typeface="Helvetica" pitchFamily="2" charset="0"/>
              </a:rPr>
              <a:t>The 802.15 WG Chair will contact the 802 EC Secretary </a:t>
            </a:r>
            <a:r>
              <a:rPr lang="en-US" sz="2000" dirty="0" err="1">
                <a:solidFill>
                  <a:srgbClr val="0000FF"/>
                </a:solidFill>
                <a:latin typeface="Helvetica" pitchFamily="2" charset="0"/>
              </a:rPr>
              <a:t>w.r.t.</a:t>
            </a:r>
            <a:r>
              <a:rPr lang="en-US" sz="2000" dirty="0">
                <a:solidFill>
                  <a:srgbClr val="0000FF"/>
                </a:solidFill>
                <a:latin typeface="Helvetica" pitchFamily="2" charset="0"/>
              </a:rPr>
              <a:t> updating the multiple places still using the old WG name and to update it with the new WG name - “Wireless Specialty Networks”.</a:t>
            </a:r>
            <a:endParaRPr lang="en-US" sz="2000" kern="0" dirty="0">
              <a:solidFill>
                <a:srgbClr val="0000FF"/>
              </a:solidFill>
              <a:latin typeface="Helvetica" panose="020B0604020202020204" pitchFamily="34" charset="0"/>
              <a:cs typeface="Helvetica" panose="020B0604020202020204" pitchFamily="34" charset="0"/>
              <a:sym typeface="Arial"/>
            </a:endParaRPr>
          </a:p>
          <a:p>
            <a:pPr lvl="0">
              <a:spcBef>
                <a:spcPts val="0"/>
              </a:spcBef>
              <a:spcAft>
                <a:spcPts val="600"/>
              </a:spcAft>
            </a:pPr>
            <a:r>
              <a:rPr lang="en-US" sz="2000" dirty="0">
                <a:latin typeface="Helvetica" pitchFamily="2" charset="0"/>
              </a:rPr>
              <a:t>5.4 — The mix of text for medical and auto is very awkward and deserves a better change than the new second paragraph. Perhaps:  "Additionally this standard provides enhanced dependability that is required for some medical use cases.  This includes remote medical healthcare, therapy and other monitoring that can enhance quality of life (QoL) in various population segments.”</a:t>
            </a:r>
          </a:p>
          <a:p>
            <a:pPr>
              <a:spcBef>
                <a:spcPts val="0"/>
              </a:spcBef>
              <a:spcAft>
                <a:spcPts val="600"/>
              </a:spcAft>
              <a:buFont typeface="Wingdings" pitchFamily="2" charset="2"/>
              <a:buChar char="Ø"/>
            </a:pPr>
            <a:r>
              <a:rPr lang="en-US" sz="2000" dirty="0">
                <a:latin typeface="Helvetica" pitchFamily="2" charset="0"/>
              </a:rPr>
              <a:t>Response – </a:t>
            </a:r>
            <a:r>
              <a:rPr lang="en-US" sz="2100" kern="0" dirty="0">
                <a:solidFill>
                  <a:srgbClr val="0000FF"/>
                </a:solidFill>
                <a:latin typeface="Helvetica" panose="020B0604020202020204" pitchFamily="34" charset="0"/>
                <a:cs typeface="Helvetica" panose="020B0604020202020204" pitchFamily="34" charset="0"/>
                <a:sym typeface="Arial"/>
              </a:rPr>
              <a:t>Thank you for the feedback; we have revised the text.</a:t>
            </a:r>
          </a:p>
          <a:p>
            <a:pPr>
              <a:spcBef>
                <a:spcPts val="0"/>
              </a:spcBef>
              <a:spcAft>
                <a:spcPts val="600"/>
              </a:spcAft>
              <a:buFont typeface="Wingdings" pitchFamily="2" charset="2"/>
              <a:buChar char="Ø"/>
            </a:pPr>
            <a:endParaRPr lang="en-US" sz="4000" dirty="0">
              <a:latin typeface="Helvetica" pitchFamily="2" charset="0"/>
            </a:endParaRPr>
          </a:p>
        </p:txBody>
      </p:sp>
      <p:sp>
        <p:nvSpPr>
          <p:cNvPr id="4" name="Slide Number Placeholder 3">
            <a:extLst>
              <a:ext uri="{FF2B5EF4-FFF2-40B4-BE49-F238E27FC236}">
                <a16:creationId xmlns:a16="http://schemas.microsoft.com/office/drawing/2014/main" id="{7E4C4A74-5E05-BE4C-826D-632904A423CA}"/>
              </a:ext>
            </a:extLst>
          </p:cNvPr>
          <p:cNvSpPr>
            <a:spLocks noGrp="1"/>
          </p:cNvSpPr>
          <p:nvPr>
            <p:ph type="sldNum" sz="quarter" idx="12"/>
          </p:nvPr>
        </p:nvSpPr>
        <p:spPr/>
        <p:txBody>
          <a:bodyPr/>
          <a:lstStyle/>
          <a:p>
            <a:fld id="{B6A0C061-10B3-E146-8A9E-6072EFD08081}" type="slidenum">
              <a:rPr lang="en-US" smtClean="0"/>
              <a:t>16</a:t>
            </a:fld>
            <a:endParaRPr lang="en-US"/>
          </a:p>
        </p:txBody>
      </p:sp>
      <p:sp>
        <p:nvSpPr>
          <p:cNvPr id="6" name="Footer Placeholder 4">
            <a:extLst>
              <a:ext uri="{FF2B5EF4-FFF2-40B4-BE49-F238E27FC236}">
                <a16:creationId xmlns:a16="http://schemas.microsoft.com/office/drawing/2014/main" id="{9CC832C1-9F2F-4D44-AB68-FC41CA662F4F}"/>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643211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A6940-152D-6B40-83BC-C0FCF5B69A58}"/>
              </a:ext>
            </a:extLst>
          </p:cNvPr>
          <p:cNvSpPr>
            <a:spLocks noGrp="1"/>
          </p:cNvSpPr>
          <p:nvPr>
            <p:ph type="title"/>
          </p:nvPr>
        </p:nvSpPr>
        <p:spPr/>
        <p:txBody>
          <a:bodyPr>
            <a:normAutofit/>
          </a:bodyPr>
          <a:lstStyle/>
          <a:p>
            <a:pPr lvl="0">
              <a:spcBef>
                <a:spcPts val="0"/>
              </a:spcBef>
              <a:buFontTx/>
              <a:buNone/>
            </a:pPr>
            <a:r>
              <a:rPr lang="en-US" sz="5867" kern="1200" dirty="0">
                <a:solidFill>
                  <a:schemeClr val="tx1"/>
                </a:solidFill>
                <a:effectLst/>
                <a:latin typeface="+mj-lt"/>
                <a:ea typeface="+mj-ea"/>
                <a:cs typeface="+mj-cs"/>
              </a:rPr>
              <a:t>Draft P802.15.6a (3)</a:t>
            </a:r>
            <a:r>
              <a:rPr lang="en-US" sz="2400" dirty="0"/>
              <a:t>  </a:t>
            </a:r>
            <a:endParaRPr lang="en-US" dirty="0"/>
          </a:p>
        </p:txBody>
      </p:sp>
      <p:sp>
        <p:nvSpPr>
          <p:cNvPr id="3" name="Content Placeholder 2">
            <a:extLst>
              <a:ext uri="{FF2B5EF4-FFF2-40B4-BE49-F238E27FC236}">
                <a16:creationId xmlns:a16="http://schemas.microsoft.com/office/drawing/2014/main" id="{15DB504F-5180-8B40-9826-371D93BED58E}"/>
              </a:ext>
            </a:extLst>
          </p:cNvPr>
          <p:cNvSpPr>
            <a:spLocks noGrp="1"/>
          </p:cNvSpPr>
          <p:nvPr>
            <p:ph idx="1"/>
          </p:nvPr>
        </p:nvSpPr>
        <p:spPr/>
        <p:txBody>
          <a:bodyPr>
            <a:normAutofit/>
          </a:bodyPr>
          <a:lstStyle/>
          <a:p>
            <a:pPr marL="0" lvl="0" indent="0">
              <a:spcBef>
                <a:spcPts val="0"/>
              </a:spcBef>
              <a:spcAft>
                <a:spcPts val="600"/>
              </a:spcAft>
              <a:buNone/>
            </a:pPr>
            <a:r>
              <a:rPr lang="en-US" sz="2400" dirty="0">
                <a:latin typeface="Helvetica" pitchFamily="2" charset="0"/>
              </a:rPr>
              <a:t>CSD: </a:t>
            </a:r>
            <a:r>
              <a:rPr lang="en-US" sz="2400" dirty="0">
                <a:latin typeface="Helvetica" pitchFamily="2" charset="0"/>
                <a:hlinkClick r:id="rId3"/>
              </a:rPr>
              <a:t>https://mentor.ieee.org/802.15/dcn/21/15-21-0260-02-006a-ieee-802-15-6a-csd-draft.docx</a:t>
            </a:r>
            <a:endParaRPr lang="en-US" sz="2400" dirty="0">
              <a:latin typeface="Helvetica" pitchFamily="2" charset="0"/>
            </a:endParaRPr>
          </a:p>
          <a:p>
            <a:pPr lvl="0">
              <a:spcBef>
                <a:spcPts val="0"/>
              </a:spcBef>
              <a:spcAft>
                <a:spcPts val="600"/>
              </a:spcAft>
              <a:buFont typeface="Arial" panose="020B0604020202020204" pitchFamily="34" charset="0"/>
              <a:buChar char="•"/>
            </a:pPr>
            <a:r>
              <a:rPr lang="en-US" sz="2000" dirty="0">
                <a:latin typeface="Helvetica" pitchFamily="2" charset="0"/>
              </a:rPr>
              <a:t>General – If contrary to our assumption, the project is to specify two different networks (human body versus auto), and honest</a:t>
            </a:r>
            <a:r>
              <a:rPr lang="en-US" sz="2000" baseline="0" dirty="0">
                <a:latin typeface="Helvetica" pitchFamily="2" charset="0"/>
              </a:rPr>
              <a:t> CSD responses were given, the responses</a:t>
            </a:r>
            <a:r>
              <a:rPr lang="en-US" sz="2000" dirty="0">
                <a:latin typeface="Helvetica" pitchFamily="2" charset="0"/>
              </a:rPr>
              <a:t> for auto and human body would be entirely disjoint and would not fit within a single project.</a:t>
            </a:r>
            <a:endParaRPr lang="en-US" sz="2000" baseline="0" dirty="0">
              <a:latin typeface="Helvetica" pitchFamily="2" charset="0"/>
            </a:endParaRPr>
          </a:p>
          <a:p>
            <a:pPr marL="457200" lvl="0" indent="-431800" defTabSz="914400">
              <a:spcBef>
                <a:spcPts val="0"/>
              </a:spcBef>
              <a:spcAft>
                <a:spcPts val="450"/>
              </a:spcAft>
              <a:buClr>
                <a:srgbClr val="000000"/>
              </a:buClr>
              <a:buSzPts val="3200"/>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The project intends to specify one extension of 15.6 WBAN with 2 use cases HBAN and VBAN sharing the same wireless medium in a vehicle or nearby a vehicle. Your assumption of 2 disjoint wireless networks is incorrect. </a:t>
            </a:r>
          </a:p>
          <a:p>
            <a:pPr marL="457200" lvl="0" indent="-431800" defTabSz="914400">
              <a:spcBef>
                <a:spcPts val="0"/>
              </a:spcBef>
              <a:spcAft>
                <a:spcPts val="450"/>
              </a:spcAft>
              <a:buClr>
                <a:srgbClr val="000000"/>
              </a:buClr>
              <a:buSzPts val="3200"/>
              <a:buFont typeface="Wingdings" pitchFamily="2" charset="2"/>
              <a:buChar char="Ø"/>
            </a:pPr>
            <a:r>
              <a:rPr lang="en-US" sz="2000" kern="0" dirty="0">
                <a:solidFill>
                  <a:srgbClr val="0000FF"/>
                </a:solidFill>
                <a:latin typeface="Helvetica" pitchFamily="2" charset="0"/>
                <a:cs typeface="Arial"/>
                <a:sym typeface="Arial"/>
              </a:rPr>
              <a:t>See next slide. </a:t>
            </a:r>
          </a:p>
          <a:p>
            <a:pPr>
              <a:spcBef>
                <a:spcPts val="0"/>
              </a:spcBef>
              <a:spcAft>
                <a:spcPts val="600"/>
              </a:spcAft>
              <a:buFont typeface="Wingdings" pitchFamily="2" charset="2"/>
              <a:buChar char="Ø"/>
            </a:pPr>
            <a:endParaRPr lang="en-US" sz="2000" dirty="0">
              <a:latin typeface="Helvetica" pitchFamily="2" charset="0"/>
            </a:endParaRPr>
          </a:p>
        </p:txBody>
      </p:sp>
      <p:sp>
        <p:nvSpPr>
          <p:cNvPr id="4" name="Slide Number Placeholder 3">
            <a:extLst>
              <a:ext uri="{FF2B5EF4-FFF2-40B4-BE49-F238E27FC236}">
                <a16:creationId xmlns:a16="http://schemas.microsoft.com/office/drawing/2014/main" id="{86232BED-8261-C748-B0B1-11BFF250A55F}"/>
              </a:ext>
            </a:extLst>
          </p:cNvPr>
          <p:cNvSpPr>
            <a:spLocks noGrp="1"/>
          </p:cNvSpPr>
          <p:nvPr>
            <p:ph type="sldNum" sz="quarter" idx="12"/>
          </p:nvPr>
        </p:nvSpPr>
        <p:spPr/>
        <p:txBody>
          <a:bodyPr/>
          <a:lstStyle/>
          <a:p>
            <a:fld id="{B6A0C061-10B3-E146-8A9E-6072EFD08081}" type="slidenum">
              <a:rPr lang="en-US" smtClean="0"/>
              <a:t>17</a:t>
            </a:fld>
            <a:endParaRPr lang="en-US"/>
          </a:p>
        </p:txBody>
      </p:sp>
      <p:sp>
        <p:nvSpPr>
          <p:cNvPr id="6" name="Footer Placeholder 4">
            <a:extLst>
              <a:ext uri="{FF2B5EF4-FFF2-40B4-BE49-F238E27FC236}">
                <a16:creationId xmlns:a16="http://schemas.microsoft.com/office/drawing/2014/main" id="{A8416088-BB34-40BF-8CE3-F11794254877}"/>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817549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58057-274A-451E-9245-4116BCA6179F}"/>
              </a:ext>
            </a:extLst>
          </p:cNvPr>
          <p:cNvSpPr>
            <a:spLocks noGrp="1"/>
          </p:cNvSpPr>
          <p:nvPr>
            <p:ph type="title"/>
          </p:nvPr>
        </p:nvSpPr>
        <p:spPr/>
        <p:txBody>
          <a:bodyPr/>
          <a:lstStyle/>
          <a:p>
            <a:r>
              <a:rPr lang="en-US" dirty="0"/>
              <a:t>Continue</a:t>
            </a:r>
          </a:p>
        </p:txBody>
      </p:sp>
      <p:sp>
        <p:nvSpPr>
          <p:cNvPr id="3" name="Content Placeholder 2">
            <a:extLst>
              <a:ext uri="{FF2B5EF4-FFF2-40B4-BE49-F238E27FC236}">
                <a16:creationId xmlns:a16="http://schemas.microsoft.com/office/drawing/2014/main" id="{2F58A748-9A22-4479-B9F8-092A38F4A319}"/>
              </a:ext>
            </a:extLst>
          </p:cNvPr>
          <p:cNvSpPr>
            <a:spLocks noGrp="1"/>
          </p:cNvSpPr>
          <p:nvPr>
            <p:ph idx="1"/>
          </p:nvPr>
        </p:nvSpPr>
        <p:spPr/>
        <p:txBody>
          <a:bodyPr/>
          <a:lstStyle/>
          <a:p>
            <a:pPr marL="457200" lvl="0" indent="-431800" defTabSz="914400">
              <a:spcBef>
                <a:spcPts val="0"/>
              </a:spcBef>
              <a:spcAft>
                <a:spcPts val="450"/>
              </a:spcAft>
              <a:buClr>
                <a:srgbClr val="000000"/>
              </a:buClr>
              <a:buSzPts val="3200"/>
              <a:buFont typeface="Wingdings" pitchFamily="2" charset="2"/>
              <a:buChar char="Ø"/>
            </a:pPr>
            <a:r>
              <a:rPr lang="en-US" sz="2000" kern="0" dirty="0">
                <a:solidFill>
                  <a:srgbClr val="0000FF"/>
                </a:solidFill>
                <a:latin typeface="Helvetica" panose="020B0604020202020204" pitchFamily="34" charset="0"/>
                <a:cs typeface="Helvetica" panose="020B0604020202020204" pitchFamily="34" charset="0"/>
                <a:sym typeface="Arial"/>
              </a:rPr>
              <a:t>In other words, there is one 15.6a wireless network with 2 use cases: human BAN and vehicle BAN. The anchor point of design is the case when HBAN and VBAN share the same wireless medium, i.e., a human in a vehicle or nearby a vehicle. HBAN and VBAN share the same frequency band, the same access control, the same environment as in the specification of Std 802.15.6, the coordinator on a BAN can communicate to an external access point. </a:t>
            </a:r>
          </a:p>
          <a:p>
            <a:pPr marL="914400" lvl="1" indent="-406400" defTabSz="914400">
              <a:spcBef>
                <a:spcPts val="0"/>
              </a:spcBef>
              <a:spcAft>
                <a:spcPts val="450"/>
              </a:spcAft>
              <a:buClr>
                <a:srgbClr val="000000"/>
              </a:buClr>
              <a:buSzPts val="2800"/>
              <a:buFont typeface="Wingdings" pitchFamily="2" charset="2"/>
              <a:buChar char="Ø"/>
            </a:pPr>
            <a:r>
              <a:rPr lang="en-US" sz="2000" kern="0" dirty="0">
                <a:solidFill>
                  <a:srgbClr val="0000FF"/>
                </a:solidFill>
                <a:latin typeface="Helvetica" panose="020B0604020202020204" pitchFamily="34" charset="0"/>
                <a:cs typeface="Helvetica" panose="020B0604020202020204" pitchFamily="34" charset="0"/>
                <a:sym typeface="Arial"/>
              </a:rPr>
              <a:t>As a byproduct, 15.6a HBAN and VBAN may work separately. </a:t>
            </a:r>
          </a:p>
          <a:p>
            <a:endParaRPr lang="en-US" dirty="0"/>
          </a:p>
        </p:txBody>
      </p:sp>
      <p:sp>
        <p:nvSpPr>
          <p:cNvPr id="4" name="Slide Number Placeholder 3">
            <a:extLst>
              <a:ext uri="{FF2B5EF4-FFF2-40B4-BE49-F238E27FC236}">
                <a16:creationId xmlns:a16="http://schemas.microsoft.com/office/drawing/2014/main" id="{7EAA59BB-2587-46A5-B31D-CB94A1B6F4AC}"/>
              </a:ext>
            </a:extLst>
          </p:cNvPr>
          <p:cNvSpPr>
            <a:spLocks noGrp="1"/>
          </p:cNvSpPr>
          <p:nvPr>
            <p:ph type="sldNum" sz="quarter" idx="12"/>
          </p:nvPr>
        </p:nvSpPr>
        <p:spPr/>
        <p:txBody>
          <a:bodyPr/>
          <a:lstStyle/>
          <a:p>
            <a:fld id="{B6A0C061-10B3-E146-8A9E-6072EFD08081}" type="slidenum">
              <a:rPr lang="en-US" smtClean="0"/>
              <a:t>18</a:t>
            </a:fld>
            <a:endParaRPr lang="en-US"/>
          </a:p>
        </p:txBody>
      </p:sp>
      <p:sp>
        <p:nvSpPr>
          <p:cNvPr id="5" name="Footer Placeholder 4">
            <a:extLst>
              <a:ext uri="{FF2B5EF4-FFF2-40B4-BE49-F238E27FC236}">
                <a16:creationId xmlns:a16="http://schemas.microsoft.com/office/drawing/2014/main" id="{1F2F30E6-1C82-4665-B297-9225946029D8}"/>
              </a:ext>
            </a:extLst>
          </p:cNvPr>
          <p:cNvSpPr>
            <a:spLocks noGrp="1"/>
          </p:cNvSpPr>
          <p:nvPr>
            <p:ph type="ftr" sz="quarter" idx="3"/>
          </p:nvPr>
        </p:nvSpPr>
        <p:spPr/>
        <p:txBody>
          <a:bodyPr/>
          <a:lstStyle/>
          <a:p>
            <a:r>
              <a:rPr lang="en-US"/>
              <a:t>IEEE 802.15 Responses to IEEE 802.3 WG PAR ad hoc, July 2021, Virtual Plenary</a:t>
            </a:r>
            <a:endParaRPr lang="en-US" dirty="0"/>
          </a:p>
        </p:txBody>
      </p:sp>
    </p:spTree>
    <p:extLst>
      <p:ext uri="{BB962C8B-B14F-4D97-AF65-F5344CB8AC3E}">
        <p14:creationId xmlns:p14="http://schemas.microsoft.com/office/powerpoint/2010/main" val="4158092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65FB8-6B3D-9847-B860-DA255326451E}"/>
              </a:ext>
            </a:extLst>
          </p:cNvPr>
          <p:cNvSpPr>
            <a:spLocks noGrp="1"/>
          </p:cNvSpPr>
          <p:nvPr>
            <p:ph type="title"/>
          </p:nvPr>
        </p:nvSpPr>
        <p:spPr/>
        <p:txBody>
          <a:bodyPr/>
          <a:lstStyle/>
          <a:p>
            <a:r>
              <a:rPr lang="en-US" dirty="0"/>
              <a:t>Draft P802.15.6a (4)</a:t>
            </a:r>
            <a:r>
              <a:rPr lang="en-US" sz="2400" dirty="0"/>
              <a:t>  </a:t>
            </a:r>
            <a:endParaRPr lang="en-US" dirty="0"/>
          </a:p>
        </p:txBody>
      </p:sp>
      <p:sp>
        <p:nvSpPr>
          <p:cNvPr id="3" name="Content Placeholder 2">
            <a:extLst>
              <a:ext uri="{FF2B5EF4-FFF2-40B4-BE49-F238E27FC236}">
                <a16:creationId xmlns:a16="http://schemas.microsoft.com/office/drawing/2014/main" id="{7E1797C4-E5BA-454D-9828-8E81C76B5D83}"/>
              </a:ext>
            </a:extLst>
          </p:cNvPr>
          <p:cNvSpPr>
            <a:spLocks noGrp="1"/>
          </p:cNvSpPr>
          <p:nvPr>
            <p:ph idx="1"/>
          </p:nvPr>
        </p:nvSpPr>
        <p:spPr/>
        <p:txBody>
          <a:bodyPr>
            <a:normAutofit/>
          </a:bodyPr>
          <a:lstStyle/>
          <a:p>
            <a:pPr lvl="0">
              <a:spcBef>
                <a:spcPts val="0"/>
              </a:spcBef>
              <a:spcAft>
                <a:spcPts val="600"/>
              </a:spcAft>
              <a:buFont typeface="Arial" panose="020B0604020202020204" pitchFamily="34" charset="0"/>
              <a:buChar char="•"/>
            </a:pPr>
            <a:r>
              <a:rPr lang="en-US" sz="2000" dirty="0">
                <a:latin typeface="Helvetica" pitchFamily="2" charset="0"/>
              </a:rPr>
              <a:t>1.2.1, a — "IEEE 802.15.6-2012” should be "IEEE Std 802.15.6-2012”.  </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Accepted.</a:t>
            </a:r>
            <a:endParaRPr lang="en-US" sz="2000" dirty="0">
              <a:solidFill>
                <a:srgbClr val="0000FF"/>
              </a:solidFill>
              <a:latin typeface="Helvetica" pitchFamily="2" charset="0"/>
            </a:endParaRPr>
          </a:p>
          <a:p>
            <a:pPr lvl="0">
              <a:spcBef>
                <a:spcPts val="0"/>
              </a:spcBef>
              <a:spcAft>
                <a:spcPts val="600"/>
              </a:spcAft>
              <a:buFont typeface="Arial" panose="020B0604020202020204" pitchFamily="34" charset="0"/>
              <a:buChar char="•"/>
            </a:pPr>
            <a:r>
              <a:rPr lang="en-US" sz="2000" dirty="0">
                <a:latin typeface="Helvetica" pitchFamily="2" charset="0"/>
              </a:rPr>
              <a:t>1.2.1, a – Second paragraph “Enhancement to” should be "The enhancement of”.</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Accepted.</a:t>
            </a:r>
            <a:endParaRPr lang="en-US" sz="2000" dirty="0">
              <a:solidFill>
                <a:srgbClr val="0000FF"/>
              </a:solidFill>
              <a:latin typeface="Helvetica" pitchFamily="2" charset="0"/>
            </a:endParaRPr>
          </a:p>
          <a:p>
            <a:pPr lvl="0">
              <a:spcBef>
                <a:spcPts val="0"/>
              </a:spcBef>
              <a:spcAft>
                <a:spcPts val="600"/>
              </a:spcAft>
              <a:buFont typeface="Arial" panose="020B0604020202020204" pitchFamily="34" charset="0"/>
              <a:buChar char="•"/>
            </a:pPr>
            <a:r>
              <a:rPr lang="en-US" sz="2000" dirty="0">
                <a:latin typeface="Helvetica" pitchFamily="2" charset="0"/>
              </a:rPr>
              <a:t>1.2.4, a — "IEEE 802.15.6-2012” should be "IEEE Std 802.15.6-2012”.  </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Accepted.</a:t>
            </a:r>
            <a:endParaRPr lang="en-US" sz="2000" dirty="0">
              <a:solidFill>
                <a:srgbClr val="0000FF"/>
              </a:solidFill>
              <a:latin typeface="Helvetica" pitchFamily="2" charset="0"/>
            </a:endParaRPr>
          </a:p>
          <a:p>
            <a:pPr lvl="0">
              <a:spcBef>
                <a:spcPts val="0"/>
              </a:spcBef>
              <a:spcAft>
                <a:spcPts val="600"/>
              </a:spcAft>
              <a:buFont typeface="Arial" panose="020B0604020202020204" pitchFamily="34" charset="0"/>
              <a:buChar char="•"/>
            </a:pPr>
            <a:r>
              <a:rPr lang="en-US" sz="2000" dirty="0">
                <a:latin typeface="Helvetica" pitchFamily="2" charset="0"/>
              </a:rPr>
              <a:t>1.2.4, a – Second paragraph “Enhancement to” should be "The enhancement of”.</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Accepted.</a:t>
            </a:r>
          </a:p>
        </p:txBody>
      </p:sp>
      <p:sp>
        <p:nvSpPr>
          <p:cNvPr id="4" name="Slide Number Placeholder 3">
            <a:extLst>
              <a:ext uri="{FF2B5EF4-FFF2-40B4-BE49-F238E27FC236}">
                <a16:creationId xmlns:a16="http://schemas.microsoft.com/office/drawing/2014/main" id="{C6B1AB9E-62D8-E04C-A6C0-81AF928E5185}"/>
              </a:ext>
            </a:extLst>
          </p:cNvPr>
          <p:cNvSpPr>
            <a:spLocks noGrp="1"/>
          </p:cNvSpPr>
          <p:nvPr>
            <p:ph type="sldNum" sz="quarter" idx="12"/>
          </p:nvPr>
        </p:nvSpPr>
        <p:spPr/>
        <p:txBody>
          <a:bodyPr/>
          <a:lstStyle/>
          <a:p>
            <a:fld id="{B6A0C061-10B3-E146-8A9E-6072EFD08081}" type="slidenum">
              <a:rPr lang="en-US" smtClean="0"/>
              <a:t>19</a:t>
            </a:fld>
            <a:endParaRPr lang="en-US"/>
          </a:p>
        </p:txBody>
      </p:sp>
      <p:sp>
        <p:nvSpPr>
          <p:cNvPr id="6" name="Footer Placeholder 4">
            <a:extLst>
              <a:ext uri="{FF2B5EF4-FFF2-40B4-BE49-F238E27FC236}">
                <a16:creationId xmlns:a16="http://schemas.microsoft.com/office/drawing/2014/main" id="{6A088470-9A8F-4C1F-998C-A6F1532C076F}"/>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83467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870" dirty="0"/>
              <a:t>Draft P802.15.14 (1)</a:t>
            </a:r>
            <a:endParaRPr lang="en-US" sz="5870" dirty="0">
              <a:cs typeface="Helvetica"/>
            </a:endParaRPr>
          </a:p>
        </p:txBody>
      </p:sp>
      <p:sp>
        <p:nvSpPr>
          <p:cNvPr id="3" name="Content Placeholder 2"/>
          <p:cNvSpPr>
            <a:spLocks noGrp="1"/>
          </p:cNvSpPr>
          <p:nvPr>
            <p:ph idx="1"/>
          </p:nvPr>
        </p:nvSpPr>
        <p:spPr>
          <a:xfrm>
            <a:off x="723337" y="1339891"/>
            <a:ext cx="10972800" cy="4525963"/>
          </a:xfrm>
        </p:spPr>
        <p:txBody>
          <a:bodyPr>
            <a:noAutofit/>
          </a:bodyPr>
          <a:lstStyle/>
          <a:p>
            <a:pPr marL="0" lvl="0" indent="0">
              <a:spcBef>
                <a:spcPts val="600"/>
              </a:spcBef>
              <a:spcAft>
                <a:spcPts val="600"/>
              </a:spcAft>
              <a:buNone/>
            </a:pPr>
            <a:r>
              <a:rPr lang="en-US" sz="2400" b="1" dirty="0">
                <a:latin typeface="Helvetica" pitchFamily="2" charset="0"/>
              </a:rPr>
              <a:t>New Standard: Ad-Hoc Impulse Radio Ultra Wideband Wireless Network</a:t>
            </a:r>
          </a:p>
          <a:p>
            <a:pPr marL="0" lvl="0" indent="0">
              <a:spcBef>
                <a:spcPts val="600"/>
              </a:spcBef>
              <a:spcAft>
                <a:spcPts val="600"/>
              </a:spcAft>
              <a:buNone/>
            </a:pPr>
            <a:r>
              <a:rPr lang="en-US" sz="2400" baseline="0" dirty="0">
                <a:latin typeface="Helvetica" pitchFamily="2" charset="0"/>
                <a:hlinkClick r:id="rId3"/>
              </a:rPr>
              <a:t>PAR</a:t>
            </a:r>
            <a:endParaRPr lang="en-US" sz="2400" baseline="0" dirty="0">
              <a:latin typeface="Helvetica" pitchFamily="2" charset="0"/>
            </a:endParaRPr>
          </a:p>
          <a:p>
            <a:pPr lvl="0">
              <a:spcBef>
                <a:spcPts val="0"/>
              </a:spcBef>
              <a:spcAft>
                <a:spcPts val="600"/>
              </a:spcAft>
              <a:buFont typeface="Arial" panose="020B0604020202020204" pitchFamily="34" charset="0"/>
              <a:buChar char="•"/>
            </a:pPr>
            <a:r>
              <a:rPr lang="en-US" sz="2400" b="0" baseline="0" dirty="0">
                <a:latin typeface="Helvetica" pitchFamily="2" charset="0"/>
              </a:rPr>
              <a:t>General — Even though this document might be copied from </a:t>
            </a:r>
            <a:r>
              <a:rPr lang="en-US" sz="2400" b="0" baseline="0" dirty="0" err="1">
                <a:latin typeface="Helvetica" pitchFamily="2" charset="0"/>
              </a:rPr>
              <a:t>myProject</a:t>
            </a:r>
            <a:r>
              <a:rPr lang="en-US" sz="2400" b="0" baseline="0" dirty="0">
                <a:latin typeface="Helvetica" pitchFamily="2" charset="0"/>
              </a:rPr>
              <a:t> output, it is not output from </a:t>
            </a:r>
            <a:r>
              <a:rPr lang="en-US" sz="2400" b="0" baseline="0" dirty="0" err="1">
                <a:latin typeface="Helvetica" pitchFamily="2" charset="0"/>
              </a:rPr>
              <a:t>myProject</a:t>
            </a:r>
            <a:r>
              <a:rPr lang="en-US" sz="2400" b="0" baseline="0" dirty="0">
                <a:latin typeface="Helvetica" pitchFamily="2" charset="0"/>
              </a:rPr>
              <a:t>, and therefore, reduces confidence that the correct form is being used, and that the </a:t>
            </a:r>
            <a:r>
              <a:rPr lang="en-US" sz="2400" b="0" baseline="0" dirty="0" err="1">
                <a:latin typeface="Helvetica" pitchFamily="2" charset="0"/>
              </a:rPr>
              <a:t>NesCom</a:t>
            </a:r>
            <a:r>
              <a:rPr lang="en-US" sz="2400" b="0" baseline="0" dirty="0">
                <a:latin typeface="Helvetica" pitchFamily="2" charset="0"/>
              </a:rPr>
              <a:t> submittal will match what is reviewed.  It is expected the pdf from </a:t>
            </a:r>
            <a:r>
              <a:rPr lang="en-US" sz="2400" b="0" baseline="0" dirty="0" err="1">
                <a:latin typeface="Helvetica" pitchFamily="2" charset="0"/>
              </a:rPr>
              <a:t>myProject</a:t>
            </a:r>
            <a:r>
              <a:rPr lang="en-US" sz="2400" b="0" baseline="0" dirty="0">
                <a:latin typeface="Helvetica" pitchFamily="2" charset="0"/>
              </a:rPr>
              <a:t> is used for 802 preview.  Further, there are formatting problems that should be fixed when entering into </a:t>
            </a:r>
            <a:r>
              <a:rPr lang="en-US" sz="2400" b="0" baseline="0" dirty="0" err="1">
                <a:latin typeface="Helvetica" pitchFamily="2" charset="0"/>
              </a:rPr>
              <a:t>myProject</a:t>
            </a:r>
            <a:r>
              <a:rPr lang="en-US" sz="2400" b="0" baseline="0" dirty="0">
                <a:latin typeface="Helvetica" pitchFamily="2" charset="0"/>
              </a:rPr>
              <a:t>, and some of the formatting indicates changes in the docx that likely didn’t come from </a:t>
            </a:r>
            <a:r>
              <a:rPr lang="en-US" sz="2400" b="0" baseline="0" dirty="0" err="1">
                <a:latin typeface="Helvetica" pitchFamily="2" charset="0"/>
              </a:rPr>
              <a:t>myProject</a:t>
            </a:r>
            <a:r>
              <a:rPr lang="en-US" sz="2400" b="0" baseline="0" dirty="0">
                <a:latin typeface="Helvetica" pitchFamily="2" charset="0"/>
              </a:rPr>
              <a:t>.</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The PAR Draft, with changes per the responses in this document, has been regenerated from </a:t>
            </a:r>
            <a:r>
              <a:rPr lang="en-US" sz="2400" dirty="0" err="1">
                <a:solidFill>
                  <a:srgbClr val="0000FF"/>
                </a:solidFill>
                <a:latin typeface="Helvetica" pitchFamily="2" charset="0"/>
              </a:rPr>
              <a:t>myProject</a:t>
            </a:r>
            <a:r>
              <a:rPr lang="en-US" sz="2400" dirty="0">
                <a:solidFill>
                  <a:srgbClr val="0000FF"/>
                </a:solidFill>
                <a:latin typeface="Helvetica" pitchFamily="2" charset="0"/>
              </a:rPr>
              <a:t>. </a:t>
            </a:r>
            <a:endParaRPr lang="en-US" sz="2400" b="0" baseline="0" dirty="0">
              <a:solidFill>
                <a:srgbClr val="0000FF"/>
              </a:solidFill>
              <a:latin typeface="Helvetica" pitchFamily="2" charset="0"/>
            </a:endParaRPr>
          </a:p>
        </p:txBody>
      </p:sp>
      <p:sp>
        <p:nvSpPr>
          <p:cNvPr id="4" name="Slide Number Placeholder 3"/>
          <p:cNvSpPr>
            <a:spLocks noGrp="1"/>
          </p:cNvSpPr>
          <p:nvPr>
            <p:ph type="sldNum" sz="quarter" idx="12"/>
          </p:nvPr>
        </p:nvSpPr>
        <p:spPr/>
        <p:txBody>
          <a:bodyPr/>
          <a:lstStyle/>
          <a:p>
            <a:fld id="{B6A0C061-10B3-E146-8A9E-6072EFD08081}" type="slidenum">
              <a:rPr lang="en-US" smtClean="0"/>
              <a:t>2</a:t>
            </a:fld>
            <a:endParaRPr lang="en-US"/>
          </a:p>
        </p:txBody>
      </p:sp>
      <p:sp>
        <p:nvSpPr>
          <p:cNvPr id="6" name="Footer Placeholder 4"/>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687679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D7887-1F7D-DC41-9D92-1D0BC00CF58A}"/>
              </a:ext>
            </a:extLst>
          </p:cNvPr>
          <p:cNvSpPr>
            <a:spLocks noGrp="1"/>
          </p:cNvSpPr>
          <p:nvPr>
            <p:ph type="title"/>
          </p:nvPr>
        </p:nvSpPr>
        <p:spPr/>
        <p:txBody>
          <a:bodyPr/>
          <a:lstStyle/>
          <a:p>
            <a:r>
              <a:rPr lang="en-US" sz="5867" kern="1200" dirty="0">
                <a:solidFill>
                  <a:schemeClr val="tx1"/>
                </a:solidFill>
                <a:effectLst/>
                <a:latin typeface="+mj-lt"/>
                <a:ea typeface="+mj-ea"/>
                <a:cs typeface="+mj-cs"/>
              </a:rPr>
              <a:t>Draft P802.15.6a (5)</a:t>
            </a:r>
            <a:r>
              <a:rPr lang="en-US" dirty="0"/>
              <a:t> </a:t>
            </a:r>
          </a:p>
        </p:txBody>
      </p:sp>
      <p:sp>
        <p:nvSpPr>
          <p:cNvPr id="3" name="Content Placeholder 2">
            <a:extLst>
              <a:ext uri="{FF2B5EF4-FFF2-40B4-BE49-F238E27FC236}">
                <a16:creationId xmlns:a16="http://schemas.microsoft.com/office/drawing/2014/main" id="{70A2157D-CDB5-F248-81C5-FB26230164B4}"/>
              </a:ext>
            </a:extLst>
          </p:cNvPr>
          <p:cNvSpPr>
            <a:spLocks noGrp="1"/>
          </p:cNvSpPr>
          <p:nvPr>
            <p:ph idx="1"/>
          </p:nvPr>
        </p:nvSpPr>
        <p:spPr/>
        <p:txBody>
          <a:bodyPr>
            <a:normAutofit/>
          </a:bodyPr>
          <a:lstStyle/>
          <a:p>
            <a:pPr lvl="0">
              <a:spcBef>
                <a:spcPts val="0"/>
              </a:spcBef>
              <a:spcAft>
                <a:spcPts val="600"/>
              </a:spcAft>
              <a:buFont typeface="Arial" panose="020B0604020202020204" pitchFamily="34" charset="0"/>
              <a:buChar char="•"/>
            </a:pPr>
            <a:r>
              <a:rPr lang="en-US" sz="2000" dirty="0">
                <a:latin typeface="Helvetica" pitchFamily="2" charset="0"/>
              </a:rPr>
              <a:t>1.2.4, a – It is not clear what is meant by “interact”, does this mean that the body area network of a passenger would bridge into the vehicle body network?  Or, is the interaction only referring to radio interference?</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See next slide.</a:t>
            </a:r>
            <a:endParaRPr lang="en-US" sz="2000" dirty="0">
              <a:solidFill>
                <a:srgbClr val="0000FF"/>
              </a:solidFill>
              <a:latin typeface="Helvetica" pitchFamily="2" charset="0"/>
            </a:endParaRPr>
          </a:p>
          <a:p>
            <a:pPr lvl="0">
              <a:spcBef>
                <a:spcPts val="0"/>
              </a:spcBef>
              <a:spcAft>
                <a:spcPts val="600"/>
              </a:spcAft>
              <a:buFont typeface="Arial" panose="020B0604020202020204" pitchFamily="34" charset="0"/>
              <a:buChar char="•"/>
            </a:pPr>
            <a:r>
              <a:rPr lang="en-US" sz="2000" dirty="0">
                <a:latin typeface="Helvetica" pitchFamily="2" charset="0"/>
              </a:rPr>
              <a:t>1.2.4, b – Our participants that have attended some of your meetings do not see planned participation from individuals affiliated with automotive OEMs and suppliers – please provide.</a:t>
            </a:r>
          </a:p>
          <a:p>
            <a:pPr>
              <a:spcBef>
                <a:spcPts val="0"/>
              </a:spcBef>
              <a:spcAft>
                <a:spcPts val="600"/>
              </a:spcAft>
              <a:buFont typeface="Wingdings" pitchFamily="2" charset="2"/>
              <a:buChar char="Ø"/>
            </a:pPr>
            <a:r>
              <a:rPr lang="en-US" sz="2000" dirty="0">
                <a:latin typeface="Helvetica" pitchFamily="2" charset="0"/>
              </a:rPr>
              <a:t>Response – </a:t>
            </a:r>
            <a:r>
              <a:rPr lang="en-US" sz="2000" kern="0" dirty="0">
                <a:solidFill>
                  <a:srgbClr val="0000FF"/>
                </a:solidFill>
                <a:latin typeface="Helvetica" pitchFamily="2" charset="0"/>
                <a:cs typeface="Arial"/>
                <a:sym typeface="Arial"/>
              </a:rPr>
              <a:t>Tier 1: Denso, Bosch, </a:t>
            </a:r>
            <a:r>
              <a:rPr lang="en-US" sz="2000" kern="0" dirty="0" err="1">
                <a:solidFill>
                  <a:srgbClr val="0000FF"/>
                </a:solidFill>
                <a:latin typeface="Helvetica" pitchFamily="2" charset="0"/>
                <a:cs typeface="Arial"/>
                <a:sym typeface="Arial"/>
              </a:rPr>
              <a:t>Mahle</a:t>
            </a:r>
            <a:r>
              <a:rPr lang="en-US" sz="2000" kern="0" dirty="0">
                <a:solidFill>
                  <a:srgbClr val="0000FF"/>
                </a:solidFill>
                <a:latin typeface="Helvetica" pitchFamily="2" charset="0"/>
                <a:cs typeface="Arial"/>
                <a:sym typeface="Arial"/>
              </a:rPr>
              <a:t>. Tier 2: Infineon, NXP, Qorvo. Car manufacturer: Nissan, VW, Ford.</a:t>
            </a:r>
          </a:p>
          <a:p>
            <a:pPr>
              <a:spcBef>
                <a:spcPts val="0"/>
              </a:spcBef>
              <a:spcAft>
                <a:spcPts val="600"/>
              </a:spcAft>
              <a:buFont typeface="Wingdings" pitchFamily="2" charset="2"/>
              <a:buChar char="Ø"/>
            </a:pPr>
            <a:endParaRPr lang="en-US" sz="4000" dirty="0"/>
          </a:p>
        </p:txBody>
      </p:sp>
      <p:sp>
        <p:nvSpPr>
          <p:cNvPr id="4" name="Slide Number Placeholder 3">
            <a:extLst>
              <a:ext uri="{FF2B5EF4-FFF2-40B4-BE49-F238E27FC236}">
                <a16:creationId xmlns:a16="http://schemas.microsoft.com/office/drawing/2014/main" id="{D6178E89-B4B1-CD47-A117-21DB47343FB6}"/>
              </a:ext>
            </a:extLst>
          </p:cNvPr>
          <p:cNvSpPr>
            <a:spLocks noGrp="1"/>
          </p:cNvSpPr>
          <p:nvPr>
            <p:ph type="sldNum" sz="quarter" idx="12"/>
          </p:nvPr>
        </p:nvSpPr>
        <p:spPr/>
        <p:txBody>
          <a:bodyPr/>
          <a:lstStyle/>
          <a:p>
            <a:fld id="{B6A0C061-10B3-E146-8A9E-6072EFD08081}" type="slidenum">
              <a:rPr lang="en-US" smtClean="0"/>
              <a:t>20</a:t>
            </a:fld>
            <a:endParaRPr lang="en-US"/>
          </a:p>
        </p:txBody>
      </p:sp>
      <p:sp>
        <p:nvSpPr>
          <p:cNvPr id="6" name="Footer Placeholder 4">
            <a:extLst>
              <a:ext uri="{FF2B5EF4-FFF2-40B4-BE49-F238E27FC236}">
                <a16:creationId xmlns:a16="http://schemas.microsoft.com/office/drawing/2014/main" id="{2E8168CF-61D0-49E3-82F3-BC6DBF643D96}"/>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315308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46628-37BE-4412-B6A1-A19F4596345C}"/>
              </a:ext>
            </a:extLst>
          </p:cNvPr>
          <p:cNvSpPr>
            <a:spLocks noGrp="1"/>
          </p:cNvSpPr>
          <p:nvPr>
            <p:ph type="title"/>
          </p:nvPr>
        </p:nvSpPr>
        <p:spPr/>
        <p:txBody>
          <a:bodyPr/>
          <a:lstStyle/>
          <a:p>
            <a:r>
              <a:rPr lang="en-US" dirty="0"/>
              <a:t>Continue</a:t>
            </a:r>
          </a:p>
        </p:txBody>
      </p:sp>
      <p:sp>
        <p:nvSpPr>
          <p:cNvPr id="3" name="Content Placeholder 2">
            <a:extLst>
              <a:ext uri="{FF2B5EF4-FFF2-40B4-BE49-F238E27FC236}">
                <a16:creationId xmlns:a16="http://schemas.microsoft.com/office/drawing/2014/main" id="{D83F81FF-D9D0-406C-9DA1-8773089259B9}"/>
              </a:ext>
            </a:extLst>
          </p:cNvPr>
          <p:cNvSpPr>
            <a:spLocks noGrp="1"/>
          </p:cNvSpPr>
          <p:nvPr>
            <p:ph idx="1"/>
          </p:nvPr>
        </p:nvSpPr>
        <p:spPr/>
        <p:txBody>
          <a:bodyPr/>
          <a:lstStyle/>
          <a:p>
            <a:pPr marL="457200" lvl="0" indent="-431800" defTabSz="914400">
              <a:spcBef>
                <a:spcPts val="0"/>
              </a:spcBef>
              <a:spcAft>
                <a:spcPts val="450"/>
              </a:spcAft>
              <a:buClr>
                <a:srgbClr val="000000"/>
              </a:buClr>
              <a:buSzPts val="3200"/>
              <a:buFont typeface="Wingdings" pitchFamily="2" charset="2"/>
              <a:buChar char="Ø"/>
            </a:pPr>
            <a:r>
              <a:rPr lang="en-US" sz="2000" kern="0" dirty="0">
                <a:solidFill>
                  <a:srgbClr val="FF0000"/>
                </a:solidFill>
                <a:latin typeface="Helvetica" panose="020B0604020202020204" pitchFamily="34" charset="0"/>
                <a:cs typeface="Helvetica" panose="020B0604020202020204" pitchFamily="34" charset="0"/>
                <a:sym typeface="Arial"/>
              </a:rPr>
              <a:t> </a:t>
            </a:r>
            <a:r>
              <a:rPr lang="en-US" sz="2000" kern="0" dirty="0">
                <a:solidFill>
                  <a:srgbClr val="000000"/>
                </a:solidFill>
                <a:latin typeface="Helvetica" panose="020B0604020202020204" pitchFamily="34" charset="0"/>
                <a:cs typeface="Helvetica" panose="020B0604020202020204" pitchFamily="34" charset="0"/>
                <a:sym typeface="Arial"/>
              </a:rPr>
              <a:t>Response – </a:t>
            </a:r>
            <a:r>
              <a:rPr lang="en-US" sz="2000" kern="0" dirty="0">
                <a:solidFill>
                  <a:srgbClr val="0000FF"/>
                </a:solidFill>
                <a:latin typeface="Helvetica" panose="020B0604020202020204" pitchFamily="34" charset="0"/>
                <a:cs typeface="Helvetica" panose="020B0604020202020204" pitchFamily="34" charset="0"/>
                <a:sym typeface="Arial"/>
              </a:rPr>
              <a:t>We consider the case when a HBAN coordinator talks to another VBAN coordinator as this is a target use case. An example use case is about a senior car driver, monitoring health (HBAN) and safety for preventing car incidents (VBAN). That is what we mean by  “interact”.  A HBAN coordinator can communicate with a VBAN coordinator as they are part of the same 15.6a </a:t>
            </a:r>
            <a:r>
              <a:rPr lang="en-US" sz="2000" kern="0">
                <a:solidFill>
                  <a:srgbClr val="0000FF"/>
                </a:solidFill>
                <a:latin typeface="Helvetica" panose="020B0604020202020204" pitchFamily="34" charset="0"/>
                <a:cs typeface="Helvetica" panose="020B0604020202020204" pitchFamily="34" charset="0"/>
                <a:sym typeface="Arial"/>
              </a:rPr>
              <a:t>design.</a:t>
            </a:r>
            <a:endParaRPr lang="en-US" sz="2000" kern="0" dirty="0">
              <a:solidFill>
                <a:srgbClr val="0000FF"/>
              </a:solidFill>
              <a:latin typeface="Helvetica" panose="020B0604020202020204" pitchFamily="34" charset="0"/>
              <a:cs typeface="Helvetica" panose="020B0604020202020204" pitchFamily="34" charset="0"/>
              <a:sym typeface="Arial"/>
            </a:endParaRPr>
          </a:p>
        </p:txBody>
      </p:sp>
      <p:sp>
        <p:nvSpPr>
          <p:cNvPr id="4" name="Slide Number Placeholder 3">
            <a:extLst>
              <a:ext uri="{FF2B5EF4-FFF2-40B4-BE49-F238E27FC236}">
                <a16:creationId xmlns:a16="http://schemas.microsoft.com/office/drawing/2014/main" id="{A43AD57A-B2A4-4FBE-B25C-2375852E7685}"/>
              </a:ext>
            </a:extLst>
          </p:cNvPr>
          <p:cNvSpPr>
            <a:spLocks noGrp="1"/>
          </p:cNvSpPr>
          <p:nvPr>
            <p:ph type="sldNum" sz="quarter" idx="12"/>
          </p:nvPr>
        </p:nvSpPr>
        <p:spPr/>
        <p:txBody>
          <a:bodyPr/>
          <a:lstStyle/>
          <a:p>
            <a:fld id="{B6A0C061-10B3-E146-8A9E-6072EFD08081}" type="slidenum">
              <a:rPr lang="en-US" smtClean="0"/>
              <a:t>21</a:t>
            </a:fld>
            <a:endParaRPr lang="en-US"/>
          </a:p>
        </p:txBody>
      </p:sp>
      <p:sp>
        <p:nvSpPr>
          <p:cNvPr id="5" name="Footer Placeholder 4">
            <a:extLst>
              <a:ext uri="{FF2B5EF4-FFF2-40B4-BE49-F238E27FC236}">
                <a16:creationId xmlns:a16="http://schemas.microsoft.com/office/drawing/2014/main" id="{E9A85B97-DE40-4B62-8E6D-E40C2112915E}"/>
              </a:ext>
            </a:extLst>
          </p:cNvPr>
          <p:cNvSpPr>
            <a:spLocks noGrp="1"/>
          </p:cNvSpPr>
          <p:nvPr>
            <p:ph type="ftr" sz="quarter" idx="3"/>
          </p:nvPr>
        </p:nvSpPr>
        <p:spPr/>
        <p:txBody>
          <a:bodyPr/>
          <a:lstStyle/>
          <a:p>
            <a:r>
              <a:rPr lang="en-US"/>
              <a:t>IEEE 802.15 Responses to IEEE 802.3 WG PAR ad hoc, July 2021, Virtual Plenary</a:t>
            </a:r>
            <a:endParaRPr lang="en-US" dirty="0"/>
          </a:p>
        </p:txBody>
      </p:sp>
    </p:spTree>
    <p:extLst>
      <p:ext uri="{BB962C8B-B14F-4D97-AF65-F5344CB8AC3E}">
        <p14:creationId xmlns:p14="http://schemas.microsoft.com/office/powerpoint/2010/main" val="194263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a:bodyPr>
          <a:lstStyle/>
          <a:p>
            <a:r>
              <a:rPr lang="en-US" sz="5867" kern="1200" dirty="0">
                <a:solidFill>
                  <a:schemeClr val="tx1"/>
                </a:solidFill>
                <a:effectLst/>
                <a:latin typeface="+mj-lt"/>
                <a:ea typeface="+mj-ea"/>
                <a:cs typeface="+mj-cs"/>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Autofit/>
          </a:bodyPr>
          <a:lstStyle/>
          <a:p>
            <a:pPr marL="0" lvl="0" indent="0">
              <a:spcBef>
                <a:spcPts val="0"/>
              </a:spcBef>
              <a:spcAft>
                <a:spcPts val="600"/>
              </a:spcAft>
              <a:buNone/>
            </a:pPr>
            <a:r>
              <a:rPr lang="en-US" sz="2000" b="1" dirty="0">
                <a:latin typeface="Helvetica" pitchFamily="2" charset="0"/>
              </a:rPr>
              <a:t>Amendment: Enhanced Ultra Wide-Band (UWB) Physical Layers (PHYs) and Associated MAC Enhancements</a:t>
            </a:r>
          </a:p>
          <a:p>
            <a:pPr marL="0" lvl="0" indent="0">
              <a:spcBef>
                <a:spcPts val="0"/>
              </a:spcBef>
              <a:spcAft>
                <a:spcPts val="600"/>
              </a:spcAft>
              <a:buNone/>
            </a:pPr>
            <a:r>
              <a:rPr lang="en-US" sz="1800" dirty="0">
                <a:latin typeface="Helvetica" pitchFamily="2" charset="0"/>
                <a:hlinkClick r:id="rId3"/>
              </a:rPr>
              <a:t>PAR</a:t>
            </a:r>
            <a:endParaRPr lang="en-US" sz="1800" dirty="0">
              <a:latin typeface="Helvetica" pitchFamily="2" charset="0"/>
            </a:endParaRPr>
          </a:p>
          <a:p>
            <a:pPr lvl="0">
              <a:spcBef>
                <a:spcPts val="0"/>
              </a:spcBef>
              <a:spcAft>
                <a:spcPts val="60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lvl="0">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0" indent="0">
              <a:spcBef>
                <a:spcPts val="0"/>
              </a:spcBef>
              <a:spcAft>
                <a:spcPts val="600"/>
              </a:spcAft>
              <a:buNone/>
            </a:pPr>
            <a:r>
              <a:rPr lang="en-US" sz="1800" dirty="0">
                <a:latin typeface="Helvetica" pitchFamily="2" charset="0"/>
                <a:hlinkClick r:id="rId3"/>
              </a:rPr>
              <a:t>CSD</a:t>
            </a:r>
            <a:endParaRPr lang="en-US" sz="1800" dirty="0">
              <a:latin typeface="Helvetica" pitchFamily="2" charset="0"/>
            </a:endParaRPr>
          </a:p>
          <a:p>
            <a:pPr lvl="0">
              <a:spcBef>
                <a:spcPts val="0"/>
              </a:spcBef>
              <a:spcAft>
                <a:spcPts val="60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lvl="0">
              <a:spcBef>
                <a:spcPts val="0"/>
              </a:spcBef>
              <a:spcAft>
                <a:spcPts val="60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review and response is not required if the proposed standard is an amendment or revision to an existing standard for which it has been previously determined that compliance with the above IEEE 802 standards is not possible. The CSD was updated to include the above statement.</a:t>
            </a:r>
          </a:p>
          <a:p>
            <a:pPr marL="0" lvl="0" indent="0">
              <a:spcBef>
                <a:spcPts val="0"/>
              </a:spcBef>
              <a:spcAft>
                <a:spcPts val="600"/>
              </a:spcAft>
              <a:buNone/>
            </a:pPr>
            <a:endParaRPr lang="en-US" sz="24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p:txBody>
          <a:bodyPr/>
          <a:lstStyle/>
          <a:p>
            <a:fld id="{B6A0C061-10B3-E146-8A9E-6072EFD08081}" type="slidenum">
              <a:rPr lang="en-US" smtClean="0"/>
              <a:t>22</a:t>
            </a:fld>
            <a:endParaRPr lang="en-US"/>
          </a:p>
        </p:txBody>
      </p:sp>
      <p:sp>
        <p:nvSpPr>
          <p:cNvPr id="6" name="Footer Placeholder 4">
            <a:extLst>
              <a:ext uri="{FF2B5EF4-FFF2-40B4-BE49-F238E27FC236}">
                <a16:creationId xmlns:a16="http://schemas.microsoft.com/office/drawing/2014/main" id="{9BF83E50-A18B-4FD0-8770-7BFEE016D279}"/>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555558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C1C0-4B09-1749-B501-52EA65394A4C}"/>
              </a:ext>
            </a:extLst>
          </p:cNvPr>
          <p:cNvSpPr>
            <a:spLocks noGrp="1"/>
          </p:cNvSpPr>
          <p:nvPr>
            <p:ph type="title"/>
          </p:nvPr>
        </p:nvSpPr>
        <p:spPr/>
        <p:txBody>
          <a:bodyPr>
            <a:normAutofit/>
          </a:bodyPr>
          <a:lstStyle/>
          <a:p>
            <a:r>
              <a:rPr lang="en-US" sz="5867" kern="1200" dirty="0">
                <a:solidFill>
                  <a:schemeClr val="tx1"/>
                </a:solidFill>
                <a:effectLst/>
                <a:latin typeface="+mj-lt"/>
                <a:ea typeface="+mj-ea"/>
                <a:cs typeface="+mj-cs"/>
              </a:rPr>
              <a:t>P802.15.4-2020/Cor1 Modification</a:t>
            </a:r>
            <a:endParaRPr lang="en-US" dirty="0"/>
          </a:p>
        </p:txBody>
      </p:sp>
      <p:sp>
        <p:nvSpPr>
          <p:cNvPr id="3" name="Content Placeholder 2">
            <a:extLst>
              <a:ext uri="{FF2B5EF4-FFF2-40B4-BE49-F238E27FC236}">
                <a16:creationId xmlns:a16="http://schemas.microsoft.com/office/drawing/2014/main" id="{90EBABBE-71A2-8C41-8D10-B064EE1381FB}"/>
              </a:ext>
            </a:extLst>
          </p:cNvPr>
          <p:cNvSpPr>
            <a:spLocks noGrp="1"/>
          </p:cNvSpPr>
          <p:nvPr>
            <p:ph idx="1"/>
          </p:nvPr>
        </p:nvSpPr>
        <p:spPr>
          <a:xfrm>
            <a:off x="609600" y="1466786"/>
            <a:ext cx="10972800" cy="4525963"/>
          </a:xfrm>
        </p:spPr>
        <p:txBody>
          <a:bodyPr>
            <a:normAutofit/>
          </a:bodyPr>
          <a:lstStyle/>
          <a:p>
            <a:pPr marL="0" lvl="0" indent="0">
              <a:buNone/>
            </a:pPr>
            <a:r>
              <a:rPr lang="en-US" sz="2400" b="1" dirty="0">
                <a:latin typeface="Helvetica" pitchFamily="2" charset="0"/>
              </a:rPr>
              <a:t>Corrigendum 1 Modification:  Correction of errors preventing backward compatibility</a:t>
            </a:r>
          </a:p>
          <a:p>
            <a:pPr marL="0" lvl="0" indent="0">
              <a:buNone/>
            </a:pPr>
            <a:r>
              <a:rPr lang="en-US" sz="2400" dirty="0">
                <a:latin typeface="Helvetica" pitchFamily="2" charset="0"/>
                <a:hlinkClick r:id="rId3"/>
              </a:rPr>
              <a:t>PAR Modification</a:t>
            </a:r>
          </a:p>
          <a:p>
            <a:pPr lvl="0">
              <a:spcBef>
                <a:spcPts val="0"/>
              </a:spcBef>
              <a:spcAft>
                <a:spcPts val="600"/>
              </a:spcAft>
            </a:pPr>
            <a:r>
              <a:rPr lang="en-US" sz="2400" dirty="0">
                <a:latin typeface="Helvetica" pitchFamily="2" charset="0"/>
              </a:rPr>
              <a:t>General — This appears to be a markup to the Corrigendum PAR.  It is expected the pdf from </a:t>
            </a:r>
            <a:r>
              <a:rPr lang="en-US" sz="2400" dirty="0" err="1">
                <a:latin typeface="Helvetica" pitchFamily="2" charset="0"/>
              </a:rPr>
              <a:t>myProject</a:t>
            </a:r>
            <a:r>
              <a:rPr lang="en-US" sz="2400" dirty="0">
                <a:latin typeface="Helvetica" pitchFamily="2" charset="0"/>
              </a:rPr>
              <a:t> is used for 802 preview.</a:t>
            </a:r>
          </a:p>
          <a:p>
            <a:pPr lvl="0">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802.15 WG Chair will provide the PDF from </a:t>
            </a:r>
            <a:r>
              <a:rPr lang="en-US" sz="2400" dirty="0" err="1">
                <a:solidFill>
                  <a:srgbClr val="0000FF"/>
                </a:solidFill>
                <a:latin typeface="Helvetica" pitchFamily="2" charset="0"/>
              </a:rPr>
              <a:t>myProject</a:t>
            </a:r>
            <a:r>
              <a:rPr lang="en-US" sz="2400" dirty="0">
                <a:solidFill>
                  <a:srgbClr val="0000FF"/>
                </a:solidFill>
                <a:latin typeface="Helvetica" pitchFamily="2" charset="0"/>
              </a:rPr>
              <a:t>.</a:t>
            </a:r>
          </a:p>
        </p:txBody>
      </p:sp>
      <p:sp>
        <p:nvSpPr>
          <p:cNvPr id="4" name="Slide Number Placeholder 3">
            <a:extLst>
              <a:ext uri="{FF2B5EF4-FFF2-40B4-BE49-F238E27FC236}">
                <a16:creationId xmlns:a16="http://schemas.microsoft.com/office/drawing/2014/main" id="{B562B9C6-04BC-AF44-9334-7984B2115CC2}"/>
              </a:ext>
            </a:extLst>
          </p:cNvPr>
          <p:cNvSpPr>
            <a:spLocks noGrp="1"/>
          </p:cNvSpPr>
          <p:nvPr>
            <p:ph type="sldNum" sz="quarter" idx="12"/>
          </p:nvPr>
        </p:nvSpPr>
        <p:spPr/>
        <p:txBody>
          <a:bodyPr/>
          <a:lstStyle/>
          <a:p>
            <a:fld id="{B6A0C061-10B3-E146-8A9E-6072EFD08081}" type="slidenum">
              <a:rPr lang="en-US" smtClean="0"/>
              <a:t>23</a:t>
            </a:fld>
            <a:endParaRPr lang="en-US"/>
          </a:p>
        </p:txBody>
      </p:sp>
      <p:sp>
        <p:nvSpPr>
          <p:cNvPr id="6" name="Footer Placeholder 4">
            <a:extLst>
              <a:ext uri="{FF2B5EF4-FFF2-40B4-BE49-F238E27FC236}">
                <a16:creationId xmlns:a16="http://schemas.microsoft.com/office/drawing/2014/main" id="{973318C9-4C26-414F-9D5F-45919E3EEBDB}"/>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689880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665A-6837-9C46-AE9A-454C8B29727D}"/>
              </a:ext>
            </a:extLst>
          </p:cNvPr>
          <p:cNvSpPr>
            <a:spLocks noGrp="1"/>
          </p:cNvSpPr>
          <p:nvPr>
            <p:ph type="title"/>
          </p:nvPr>
        </p:nvSpPr>
        <p:spPr/>
        <p:txBody>
          <a:bodyPr/>
          <a:lstStyle/>
          <a:p>
            <a:r>
              <a:rPr lang="en-US" sz="5867" kern="1200" dirty="0">
                <a:solidFill>
                  <a:schemeClr val="tx1"/>
                </a:solidFill>
                <a:effectLst/>
                <a:latin typeface="+mj-lt"/>
                <a:ea typeface="+mj-ea"/>
                <a:cs typeface="+mj-cs"/>
              </a:rPr>
              <a:t>Draft P802.15.13 Extension</a:t>
            </a:r>
            <a:r>
              <a:rPr lang="en-US" dirty="0"/>
              <a:t> </a:t>
            </a:r>
          </a:p>
        </p:txBody>
      </p:sp>
      <p:sp>
        <p:nvSpPr>
          <p:cNvPr id="3" name="Content Placeholder 2">
            <a:extLst>
              <a:ext uri="{FF2B5EF4-FFF2-40B4-BE49-F238E27FC236}">
                <a16:creationId xmlns:a16="http://schemas.microsoft.com/office/drawing/2014/main" id="{A76582A9-4CB9-524B-827E-76340BC6DD93}"/>
              </a:ext>
            </a:extLst>
          </p:cNvPr>
          <p:cNvSpPr>
            <a:spLocks noGrp="1"/>
          </p:cNvSpPr>
          <p:nvPr>
            <p:ph idx="1"/>
          </p:nvPr>
        </p:nvSpPr>
        <p:spPr/>
        <p:txBody>
          <a:bodyPr>
            <a:normAutofit/>
          </a:bodyPr>
          <a:lstStyle/>
          <a:p>
            <a:pPr marL="0" indent="0">
              <a:buNone/>
            </a:pPr>
            <a:r>
              <a:rPr lang="en-US" sz="2400" b="1" dirty="0">
                <a:latin typeface="Helvetica" pitchFamily="2" charset="0"/>
              </a:rPr>
              <a:t>New Standard Extension:</a:t>
            </a:r>
            <a:r>
              <a:rPr lang="en-US" sz="2400" b="1" baseline="0" dirty="0">
                <a:latin typeface="Helvetica" pitchFamily="2" charset="0"/>
              </a:rPr>
              <a:t>  </a:t>
            </a:r>
            <a:r>
              <a:rPr lang="en-US" sz="2400" b="1" kern="1200" dirty="0">
                <a:solidFill>
                  <a:schemeClr val="tx1"/>
                </a:solidFill>
                <a:effectLst/>
                <a:latin typeface="Helvetica" pitchFamily="2" charset="0"/>
              </a:rPr>
              <a:t>Multi-Gigabit per Second Optical Wireless Communications (OWC)</a:t>
            </a:r>
            <a:br>
              <a:rPr lang="en-US" sz="2400" b="1" kern="1200" dirty="0">
                <a:solidFill>
                  <a:schemeClr val="tx1"/>
                </a:solidFill>
                <a:effectLst/>
                <a:latin typeface="Helvetica" pitchFamily="2" charset="0"/>
              </a:rPr>
            </a:br>
            <a:r>
              <a:rPr lang="en-US" sz="2400" dirty="0">
                <a:latin typeface="Helvetica" pitchFamily="2" charset="0"/>
                <a:hlinkClick r:id="rId3"/>
              </a:rPr>
              <a:t>PAR</a:t>
            </a:r>
            <a:r>
              <a:rPr lang="en-US" sz="2400" dirty="0">
                <a:latin typeface="Helvetica" pitchFamily="2" charset="0"/>
              </a:rPr>
              <a:t> and </a:t>
            </a:r>
            <a:r>
              <a:rPr lang="en-US" sz="2400" kern="1200" dirty="0">
                <a:solidFill>
                  <a:schemeClr val="tx1"/>
                </a:solidFill>
                <a:effectLst/>
                <a:latin typeface="Helvetica" pitchFamily="2" charset="0"/>
                <a:hlinkClick r:id="rId4"/>
              </a:rPr>
              <a:t>CSD</a:t>
            </a:r>
            <a:endParaRPr lang="en-US" sz="2400" kern="1200" dirty="0">
              <a:solidFill>
                <a:schemeClr val="tx1"/>
              </a:solidFill>
              <a:effectLst/>
              <a:latin typeface="Helvetica" pitchFamily="2" charset="0"/>
            </a:endParaRPr>
          </a:p>
          <a:p>
            <a:pPr>
              <a:buFont typeface="Arial" panose="020B0604020202020204" pitchFamily="34" charset="0"/>
              <a:buChar char="•"/>
            </a:pPr>
            <a:r>
              <a:rPr lang="en-US" sz="2400" kern="1200" dirty="0">
                <a:solidFill>
                  <a:schemeClr val="tx1"/>
                </a:solidFill>
                <a:effectLst/>
                <a:latin typeface="Helvetica" pitchFamily="2" charset="0"/>
              </a:rPr>
              <a:t>No comment.</a:t>
            </a:r>
            <a:r>
              <a:rPr lang="en-US" sz="2400" dirty="0">
                <a:latin typeface="Helvetica" pitchFamily="2" charset="0"/>
              </a:rPr>
              <a:t> </a:t>
            </a:r>
          </a:p>
        </p:txBody>
      </p:sp>
      <p:sp>
        <p:nvSpPr>
          <p:cNvPr id="4" name="Slide Number Placeholder 3">
            <a:extLst>
              <a:ext uri="{FF2B5EF4-FFF2-40B4-BE49-F238E27FC236}">
                <a16:creationId xmlns:a16="http://schemas.microsoft.com/office/drawing/2014/main" id="{919B2ED7-27DF-B348-9C94-7388182FE54C}"/>
              </a:ext>
            </a:extLst>
          </p:cNvPr>
          <p:cNvSpPr>
            <a:spLocks noGrp="1"/>
          </p:cNvSpPr>
          <p:nvPr>
            <p:ph type="sldNum" sz="quarter" idx="12"/>
          </p:nvPr>
        </p:nvSpPr>
        <p:spPr/>
        <p:txBody>
          <a:bodyPr/>
          <a:lstStyle/>
          <a:p>
            <a:fld id="{B6A0C061-10B3-E146-8A9E-6072EFD08081}" type="slidenum">
              <a:rPr lang="en-US" smtClean="0"/>
              <a:t>24</a:t>
            </a:fld>
            <a:endParaRPr lang="en-US"/>
          </a:p>
        </p:txBody>
      </p:sp>
      <p:sp>
        <p:nvSpPr>
          <p:cNvPr id="6" name="Footer Placeholder 4">
            <a:extLst>
              <a:ext uri="{FF2B5EF4-FFF2-40B4-BE49-F238E27FC236}">
                <a16:creationId xmlns:a16="http://schemas.microsoft.com/office/drawing/2014/main" id="{60CF6152-1415-457F-BA9A-B0E74373EA7F}"/>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59563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711AC-9E20-B94B-B8A9-C0604C2294D0}"/>
              </a:ext>
            </a:extLst>
          </p:cNvPr>
          <p:cNvSpPr>
            <a:spLocks noGrp="1"/>
          </p:cNvSpPr>
          <p:nvPr>
            <p:ph type="title"/>
          </p:nvPr>
        </p:nvSpPr>
        <p:spPr/>
        <p:txBody>
          <a:bodyPr/>
          <a:lstStyle/>
          <a:p>
            <a:r>
              <a:rPr lang="en-US" sz="5867" kern="1200" dirty="0">
                <a:solidFill>
                  <a:schemeClr val="tx1"/>
                </a:solidFill>
                <a:effectLst/>
                <a:latin typeface="+mj-lt"/>
                <a:ea typeface="+mj-ea"/>
                <a:cs typeface="+mj-cs"/>
              </a:rPr>
              <a:t>Draft P802.15.14</a:t>
            </a:r>
            <a:r>
              <a:rPr lang="en-US" dirty="0"/>
              <a:t> (2)</a:t>
            </a:r>
          </a:p>
        </p:txBody>
      </p:sp>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p:txBody>
          <a:bodyPr>
            <a:noAutofit/>
          </a:bodyPr>
          <a:lstStyle/>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3.1 — Why does the WG name not agree with what is listed on </a:t>
            </a:r>
            <a:r>
              <a:rPr lang="en-US" sz="2400" b="0" baseline="0" dirty="0">
                <a:latin typeface="Helvetica" pitchFamily="2" charset="0"/>
                <a:hlinkClick r:id="rId3"/>
              </a:rPr>
              <a:t>http://ieee802.org</a:t>
            </a:r>
            <a:r>
              <a:rPr lang="en-US" sz="2400" b="0" baseline="0" dirty="0">
                <a:latin typeface="Helvetica" pitchFamily="2" charset="0"/>
              </a:rPr>
              <a:t>  Did the WG change its name without approval of the EC, or is the EC page wrong? (The draft PAR WG name does agree with the WG name in </a:t>
            </a:r>
            <a:r>
              <a:rPr lang="en-US" sz="2400" b="0" baseline="0" dirty="0" err="1">
                <a:latin typeface="Helvetica" pitchFamily="2" charset="0"/>
              </a:rPr>
              <a:t>myProject</a:t>
            </a:r>
            <a:r>
              <a:rPr lang="en-US" sz="2400" b="0" baseline="0" dirty="0">
                <a:latin typeface="Helvetica" pitchFamily="2" charset="0"/>
              </a:rPr>
              <a:t>.)</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The 802.15 WG Chair will contact the 802 EC Secretary </a:t>
            </a:r>
            <a:r>
              <a:rPr lang="en-US" sz="2400" dirty="0" err="1">
                <a:solidFill>
                  <a:srgbClr val="0000FF"/>
                </a:solidFill>
                <a:latin typeface="Helvetica" pitchFamily="2" charset="0"/>
              </a:rPr>
              <a:t>w.r.t.</a:t>
            </a:r>
            <a:r>
              <a:rPr lang="en-US" sz="2400" dirty="0">
                <a:solidFill>
                  <a:srgbClr val="0000FF"/>
                </a:solidFill>
                <a:latin typeface="Helvetica" pitchFamily="2" charset="0"/>
              </a:rPr>
              <a:t> updating the multiple places still using the old WG name and to update it with the new WG name - “Wireless Specialty Networks”.</a:t>
            </a:r>
          </a:p>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5.5 — Typo: “805.15.4w” should be “802.15.4w”.  </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corrected in the PAR Draft to </a:t>
            </a:r>
            <a:r>
              <a:rPr lang="en-US" sz="2400" b="0" baseline="0" dirty="0">
                <a:solidFill>
                  <a:srgbClr val="0000FF"/>
                </a:solidFill>
                <a:latin typeface="Helvetica" pitchFamily="2" charset="0"/>
              </a:rPr>
              <a:t>“802.15.4w”.</a:t>
            </a:r>
            <a:endParaRPr lang="en-US" sz="2400" dirty="0">
              <a:solidFill>
                <a:srgbClr val="0000FF"/>
              </a:solidFill>
              <a:latin typeface="Helvetica" pitchFamily="2" charset="0"/>
            </a:endParaRPr>
          </a:p>
        </p:txBody>
      </p:sp>
      <p:sp>
        <p:nvSpPr>
          <p:cNvPr id="4" name="Slide Number Placeholder 3">
            <a:extLst>
              <a:ext uri="{FF2B5EF4-FFF2-40B4-BE49-F238E27FC236}">
                <a16:creationId xmlns:a16="http://schemas.microsoft.com/office/drawing/2014/main" id="{3821ECF9-E331-A249-A214-E79A6C46C79C}"/>
              </a:ext>
            </a:extLst>
          </p:cNvPr>
          <p:cNvSpPr>
            <a:spLocks noGrp="1"/>
          </p:cNvSpPr>
          <p:nvPr>
            <p:ph type="sldNum" sz="quarter" idx="12"/>
          </p:nvPr>
        </p:nvSpPr>
        <p:spPr/>
        <p:txBody>
          <a:bodyPr/>
          <a:lstStyle/>
          <a:p>
            <a:fld id="{B6A0C061-10B3-E146-8A9E-6072EFD08081}" type="slidenum">
              <a:rPr lang="en-US" smtClean="0"/>
              <a:t>3</a:t>
            </a:fld>
            <a:endParaRPr lang="en-US"/>
          </a:p>
        </p:txBody>
      </p:sp>
      <p:sp>
        <p:nvSpPr>
          <p:cNvPr id="6" name="Footer Placeholder 4">
            <a:extLst>
              <a:ext uri="{FF2B5EF4-FFF2-40B4-BE49-F238E27FC236}">
                <a16:creationId xmlns:a16="http://schemas.microsoft.com/office/drawing/2014/main" id="{E4270D8E-BC26-4449-B874-7C7CD0C82D64}"/>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99852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4D169-9100-7344-9A46-0C19A1161B36}"/>
              </a:ext>
            </a:extLst>
          </p:cNvPr>
          <p:cNvSpPr>
            <a:spLocks noGrp="1"/>
          </p:cNvSpPr>
          <p:nvPr>
            <p:ph type="title"/>
          </p:nvPr>
        </p:nvSpPr>
        <p:spPr/>
        <p:txBody>
          <a:bodyPr/>
          <a:lstStyle/>
          <a:p>
            <a:r>
              <a:rPr lang="en-US" dirty="0"/>
              <a:t>Draft P802.15.14 (3)</a:t>
            </a:r>
          </a:p>
        </p:txBody>
      </p:sp>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p:txBody>
          <a:bodyPr/>
          <a:lstStyle/>
          <a:p>
            <a:pPr marL="457189" lvl="0" indent="-457189">
              <a:spcBef>
                <a:spcPts val="0"/>
              </a:spcBef>
              <a:spcAft>
                <a:spcPts val="600"/>
              </a:spcAft>
              <a:buFont typeface="Arial" panose="020B0604020202020204" pitchFamily="34" charset="0"/>
              <a:buChar char="•"/>
            </a:pPr>
            <a:r>
              <a:rPr lang="en-US" sz="2400" dirty="0">
                <a:latin typeface="Helvetica" pitchFamily="2" charset="0"/>
              </a:rPr>
              <a:t>5.5, General – </a:t>
            </a:r>
            <a:r>
              <a:rPr lang="en-US" sz="2400" b="0" baseline="0" dirty="0">
                <a:latin typeface="Helvetica" pitchFamily="2" charset="0"/>
              </a:rPr>
              <a:t>The IEEE standards numbers in the answer should be prefaced by “IEEE Std”.  Similar errors are found throughout the PAR, sometimes including IEEE but not Std (e.g., in 8.1).</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corrected throughout the PAR Draft.</a:t>
            </a:r>
          </a:p>
          <a:p>
            <a:pPr marL="457189" lvl="0" indent="-457189">
              <a:spcBef>
                <a:spcPts val="0"/>
              </a:spcBef>
              <a:spcAft>
                <a:spcPts val="600"/>
              </a:spcAft>
              <a:buFont typeface="Arial" panose="020B0604020202020204" pitchFamily="34" charset="0"/>
              <a:buChar char="•"/>
            </a:pPr>
            <a:r>
              <a:rPr lang="en-US" sz="2400" dirty="0">
                <a:latin typeface="Helvetica" pitchFamily="2" charset="0"/>
              </a:rPr>
              <a:t>5.5, General – Though somewhat murky, we believe the proper reference to the standard and its approved amendments/corrigenda is undated (IEEE Std 802.15.4).</a:t>
            </a:r>
            <a:endParaRPr lang="en-US" sz="2400" b="0" baseline="0" dirty="0">
              <a:latin typeface="Helvetica" pitchFamily="2" charset="0"/>
            </a:endParaRP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4" name="Slide Number Placeholder 3">
            <a:extLst>
              <a:ext uri="{FF2B5EF4-FFF2-40B4-BE49-F238E27FC236}">
                <a16:creationId xmlns:a16="http://schemas.microsoft.com/office/drawing/2014/main" id="{D6732B6B-2402-9740-A728-3D2585574D70}"/>
              </a:ext>
            </a:extLst>
          </p:cNvPr>
          <p:cNvSpPr>
            <a:spLocks noGrp="1"/>
          </p:cNvSpPr>
          <p:nvPr>
            <p:ph type="sldNum" sz="quarter" idx="12"/>
          </p:nvPr>
        </p:nvSpPr>
        <p:spPr/>
        <p:txBody>
          <a:bodyPr/>
          <a:lstStyle/>
          <a:p>
            <a:fld id="{B6A0C061-10B3-E146-8A9E-6072EFD08081}" type="slidenum">
              <a:rPr lang="en-US" smtClean="0"/>
              <a:t>4</a:t>
            </a:fld>
            <a:endParaRPr lang="en-US"/>
          </a:p>
        </p:txBody>
      </p:sp>
      <p:sp>
        <p:nvSpPr>
          <p:cNvPr id="6" name="Footer Placeholder 4">
            <a:extLst>
              <a:ext uri="{FF2B5EF4-FFF2-40B4-BE49-F238E27FC236}">
                <a16:creationId xmlns:a16="http://schemas.microsoft.com/office/drawing/2014/main" id="{C412585C-00B8-4B68-A52F-684C8D701F68}"/>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229245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F004A-5EC6-594A-8DF1-E35AB3892FFA}"/>
              </a:ext>
            </a:extLst>
          </p:cNvPr>
          <p:cNvSpPr>
            <a:spLocks noGrp="1"/>
          </p:cNvSpPr>
          <p:nvPr>
            <p:ph type="title"/>
          </p:nvPr>
        </p:nvSpPr>
        <p:spPr/>
        <p:txBody>
          <a:bodyPr/>
          <a:lstStyle/>
          <a:p>
            <a:r>
              <a:rPr lang="en-US" dirty="0"/>
              <a:t>Draft P802.15.14 (4)</a:t>
            </a:r>
          </a:p>
        </p:txBody>
      </p:sp>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p:txBody>
          <a:bodyPr>
            <a:noAutofit/>
          </a:bodyPr>
          <a:lstStyle/>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5.6 — Grammar:  “and manufacturers and”.</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 consumer electronics equipment, manufacturers, and users of equipment involving…”</a:t>
            </a:r>
          </a:p>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6.1.2, Explanation — "Unique Identifiers (EUI)” should be “Extended Unique Identifiers (EUI)”.</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a:t>
            </a:r>
            <a:r>
              <a:rPr lang="en-US" sz="2400" b="0" baseline="0" dirty="0">
                <a:solidFill>
                  <a:srgbClr val="0000FF"/>
                </a:solidFill>
                <a:latin typeface="Helvetica" pitchFamily="2" charset="0"/>
              </a:rPr>
              <a:t>“Extended Unique Identifiers (EUI)”.</a:t>
            </a:r>
            <a:r>
              <a:rPr lang="en-US" sz="2400" dirty="0">
                <a:solidFill>
                  <a:srgbClr val="0000FF"/>
                </a:solidFill>
                <a:latin typeface="Helvetica" pitchFamily="2" charset="0"/>
              </a:rPr>
              <a:t> </a:t>
            </a:r>
          </a:p>
        </p:txBody>
      </p:sp>
      <p:sp>
        <p:nvSpPr>
          <p:cNvPr id="4" name="Slide Number Placeholder 3">
            <a:extLst>
              <a:ext uri="{FF2B5EF4-FFF2-40B4-BE49-F238E27FC236}">
                <a16:creationId xmlns:a16="http://schemas.microsoft.com/office/drawing/2014/main" id="{57730CF1-4D6F-454A-AA8A-AA35E7F01C29}"/>
              </a:ext>
            </a:extLst>
          </p:cNvPr>
          <p:cNvSpPr>
            <a:spLocks noGrp="1"/>
          </p:cNvSpPr>
          <p:nvPr>
            <p:ph type="sldNum" sz="quarter" idx="12"/>
          </p:nvPr>
        </p:nvSpPr>
        <p:spPr/>
        <p:txBody>
          <a:bodyPr/>
          <a:lstStyle/>
          <a:p>
            <a:fld id="{B6A0C061-10B3-E146-8A9E-6072EFD08081}" type="slidenum">
              <a:rPr lang="en-US" smtClean="0"/>
              <a:t>5</a:t>
            </a:fld>
            <a:endParaRPr lang="en-US"/>
          </a:p>
        </p:txBody>
      </p:sp>
      <p:sp>
        <p:nvSpPr>
          <p:cNvPr id="6" name="Footer Placeholder 4">
            <a:extLst>
              <a:ext uri="{FF2B5EF4-FFF2-40B4-BE49-F238E27FC236}">
                <a16:creationId xmlns:a16="http://schemas.microsoft.com/office/drawing/2014/main" id="{D4CB207B-AC0E-4B33-B6AD-C353A40804E3}"/>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4117630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B64F-BE2A-5F40-AD7F-DD4B4AEB1C70}"/>
              </a:ext>
            </a:extLst>
          </p:cNvPr>
          <p:cNvSpPr>
            <a:spLocks noGrp="1"/>
          </p:cNvSpPr>
          <p:nvPr>
            <p:ph type="title"/>
          </p:nvPr>
        </p:nvSpPr>
        <p:spPr/>
        <p:txBody>
          <a:bodyPr/>
          <a:lstStyle/>
          <a:p>
            <a:r>
              <a:rPr lang="en-US" dirty="0"/>
              <a:t>Draft P802.15.14 (5)</a:t>
            </a:r>
          </a:p>
        </p:txBody>
      </p:sp>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p:txBody>
          <a:bodyPr>
            <a:noAutofit/>
          </a:bodyPr>
          <a:lstStyle/>
          <a:p>
            <a:pPr lvl="0">
              <a:spcBef>
                <a:spcPts val="0"/>
              </a:spcBef>
              <a:spcAft>
                <a:spcPts val="600"/>
              </a:spcAft>
              <a:buFont typeface="Arial" panose="020B0604020202020204" pitchFamily="34" charset="0"/>
              <a:buChar char="•"/>
            </a:pPr>
            <a:r>
              <a:rPr lang="en-US" sz="2400" b="0" baseline="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a:t>
            </a:r>
            <a:r>
              <a:rPr lang="en-US" sz="2400" dirty="0">
                <a:latin typeface="Helvetica" pitchFamily="2" charset="0"/>
              </a:rPr>
              <a:t>simultaneous approval of </a:t>
            </a:r>
            <a:r>
              <a:rPr lang="en-US" sz="2400" b="0" baseline="0" dirty="0">
                <a:latin typeface="Helvetica" pitchFamily="2" charset="0"/>
              </a:rPr>
              <a:t>P802.15.4, P802.15.14, and P802.15.15.)  Is there any contingency on the active project P802.15.4aa?</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4" name="Slide Number Placeholder 3">
            <a:extLst>
              <a:ext uri="{FF2B5EF4-FFF2-40B4-BE49-F238E27FC236}">
                <a16:creationId xmlns:a16="http://schemas.microsoft.com/office/drawing/2014/main" id="{DEF78D6F-57DC-FE44-825E-36B1F0E8C563}"/>
              </a:ext>
            </a:extLst>
          </p:cNvPr>
          <p:cNvSpPr>
            <a:spLocks noGrp="1"/>
          </p:cNvSpPr>
          <p:nvPr>
            <p:ph type="sldNum" sz="quarter" idx="12"/>
          </p:nvPr>
        </p:nvSpPr>
        <p:spPr/>
        <p:txBody>
          <a:bodyPr/>
          <a:lstStyle/>
          <a:p>
            <a:fld id="{B6A0C061-10B3-E146-8A9E-6072EFD08081}" type="slidenum">
              <a:rPr lang="en-US" smtClean="0"/>
              <a:t>6</a:t>
            </a:fld>
            <a:endParaRPr lang="en-US"/>
          </a:p>
        </p:txBody>
      </p:sp>
      <p:sp>
        <p:nvSpPr>
          <p:cNvPr id="6" name="Footer Placeholder 4">
            <a:extLst>
              <a:ext uri="{FF2B5EF4-FFF2-40B4-BE49-F238E27FC236}">
                <a16:creationId xmlns:a16="http://schemas.microsoft.com/office/drawing/2014/main" id="{FE1F9E30-2092-4CC3-8C1A-B52FC5A37A74}"/>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02199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7677-2AFB-8F4A-9AEB-1919327CCA91}"/>
              </a:ext>
            </a:extLst>
          </p:cNvPr>
          <p:cNvSpPr>
            <a:spLocks noGrp="1"/>
          </p:cNvSpPr>
          <p:nvPr>
            <p:ph type="title"/>
          </p:nvPr>
        </p:nvSpPr>
        <p:spPr/>
        <p:txBody>
          <a:bodyPr/>
          <a:lstStyle/>
          <a:p>
            <a:r>
              <a:rPr lang="en-US" dirty="0"/>
              <a:t>Draft P802.15.14 (6)</a:t>
            </a:r>
          </a:p>
        </p:txBody>
      </p:sp>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p:txBody>
          <a:bodyPr>
            <a:normAutofit fontScale="92500" lnSpcReduction="10000"/>
          </a:bodyPr>
          <a:lstStyle/>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7.1 — The PAR indicates extraction of material from IEEE Std 802.15.4.  There appear to be 30 Letters of Assurance on IEEE Std 802.15.4 and its amendments in the </a:t>
            </a:r>
            <a:r>
              <a:rPr lang="en-US" sz="2400" b="0" baseline="0" dirty="0" err="1">
                <a:latin typeface="Helvetica" pitchFamily="2" charset="0"/>
              </a:rPr>
              <a:t>PatCom</a:t>
            </a:r>
            <a:r>
              <a:rPr lang="en-US" sz="2400" b="0" baseline="0" dirty="0">
                <a:latin typeface="Helvetica" pitchFamily="2" charset="0"/>
              </a:rPr>
              <a:t> LOA listing.  Based on this, please </a:t>
            </a:r>
            <a:r>
              <a:rPr lang="en-US" sz="2400" dirty="0">
                <a:latin typeface="Helvetica" pitchFamily="2" charset="0"/>
              </a:rPr>
              <a:t>s</a:t>
            </a:r>
            <a:r>
              <a:rPr lang="en-US" sz="2400" b="0" baseline="0" dirty="0">
                <a:latin typeface="Helvetica" pitchFamily="2" charset="0"/>
              </a:rPr>
              <a:t>ee </a:t>
            </a:r>
            <a:r>
              <a:rPr lang="en-US" sz="2400" b="0" baseline="0" dirty="0" err="1">
                <a:latin typeface="Helvetica" pitchFamily="2" charset="0"/>
              </a:rPr>
              <a:t>PatCom</a:t>
            </a:r>
            <a:r>
              <a:rPr lang="en-US" sz="2400" b="0" dirty="0">
                <a:latin typeface="Helvetica" pitchFamily="2" charset="0"/>
              </a:rPr>
              <a:t> </a:t>
            </a:r>
            <a:r>
              <a:rPr lang="en-US" sz="2400" b="0" baseline="0" dirty="0">
                <a:latin typeface="Helvetica" pitchFamily="2" charset="0"/>
              </a:rPr>
              <a:t>FAQ 14, in particular the last paragraph.  New LOAs may be required.</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The 802.15 WG Chair, along with the 802.15.14 TG Chair (once the TG is formed) will work together along with </a:t>
            </a:r>
            <a:r>
              <a:rPr lang="en-US" sz="2400" dirty="0" err="1">
                <a:solidFill>
                  <a:srgbClr val="0000FF"/>
                </a:solidFill>
                <a:latin typeface="Helvetica" pitchFamily="2" charset="0"/>
              </a:rPr>
              <a:t>PatCom</a:t>
            </a:r>
            <a:r>
              <a:rPr lang="en-US" sz="2400" dirty="0">
                <a:solidFill>
                  <a:srgbClr val="0000FF"/>
                </a:solidFill>
                <a:latin typeface="Helvetica" pitchFamily="2" charset="0"/>
              </a:rPr>
              <a:t> on the most suitable way to address this.</a:t>
            </a:r>
          </a:p>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7.1.1 — "P802.15.4-2020" is neither a proper standard nor project number. (There is no date on a project number.</a:t>
            </a:r>
            <a:r>
              <a:rPr lang="en-US" sz="2400" b="0" dirty="0">
                <a:latin typeface="Helvetica" pitchFamily="2" charset="0"/>
              </a:rPr>
              <a:t>)</a:t>
            </a:r>
            <a:r>
              <a:rPr lang="en-US" sz="2400" b="0" baseline="0" dirty="0">
                <a:latin typeface="Helvetica" pitchFamily="2" charset="0"/>
              </a:rPr>
              <a:t>  </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“IEEE Std 802.15.4-2020”.</a:t>
            </a:r>
          </a:p>
          <a:p>
            <a:pPr marL="457189" lvl="0" indent="-457189">
              <a:spcBef>
                <a:spcPts val="0"/>
              </a:spcBef>
              <a:spcAft>
                <a:spcPts val="600"/>
              </a:spcAft>
              <a:buFont typeface="Arial" panose="020B0604020202020204" pitchFamily="34" charset="0"/>
              <a:buChar char="•"/>
            </a:pPr>
            <a:r>
              <a:rPr lang="en-US" sz="2400" b="0" baseline="0" dirty="0">
                <a:latin typeface="Helvetica" pitchFamily="2" charset="0"/>
              </a:rPr>
              <a:t>7.1.1 – Typo in the title "IEEE Standard for </a:t>
            </a:r>
            <a:r>
              <a:rPr lang="en-US" sz="2400" b="0" baseline="0" dirty="0" err="1">
                <a:latin typeface="Helvetica" pitchFamily="2" charset="0"/>
              </a:rPr>
              <a:t>Low?Rate</a:t>
            </a:r>
            <a:r>
              <a:rPr lang="en-US" sz="2400" b="0" baseline="0" dirty="0">
                <a:latin typeface="Helvetica" pitchFamily="2" charset="0"/>
              </a:rPr>
              <a:t> Wireless Networks”  the published standard uses “Low-Rate“.</a:t>
            </a:r>
          </a:p>
          <a:p>
            <a:pPr>
              <a:spcBef>
                <a:spcPts val="0"/>
              </a:spcBef>
              <a:spcAft>
                <a:spcPts val="600"/>
              </a:spcAft>
              <a:buFont typeface="Wingdings" pitchFamily="2" charset="2"/>
              <a:buChar char="Ø"/>
            </a:pPr>
            <a:r>
              <a:rPr lang="en-US" sz="2400" dirty="0">
                <a:latin typeface="Helvetica" pitchFamily="2" charset="0"/>
              </a:rPr>
              <a:t>Response – </a:t>
            </a:r>
            <a:r>
              <a:rPr lang="en-US" sz="2400" dirty="0">
                <a:solidFill>
                  <a:srgbClr val="0000FF"/>
                </a:solidFill>
                <a:latin typeface="Helvetica" pitchFamily="2" charset="0"/>
              </a:rPr>
              <a:t>This has been changed in the PAR Draft to “…Low-Rate…”.</a:t>
            </a:r>
          </a:p>
        </p:txBody>
      </p:sp>
      <p:sp>
        <p:nvSpPr>
          <p:cNvPr id="4" name="Slide Number Placeholder 3">
            <a:extLst>
              <a:ext uri="{FF2B5EF4-FFF2-40B4-BE49-F238E27FC236}">
                <a16:creationId xmlns:a16="http://schemas.microsoft.com/office/drawing/2014/main" id="{4281A7D3-AA4A-E948-BAF0-78F68ED5A220}"/>
              </a:ext>
            </a:extLst>
          </p:cNvPr>
          <p:cNvSpPr>
            <a:spLocks noGrp="1"/>
          </p:cNvSpPr>
          <p:nvPr>
            <p:ph type="sldNum" sz="quarter" idx="12"/>
          </p:nvPr>
        </p:nvSpPr>
        <p:spPr/>
        <p:txBody>
          <a:bodyPr/>
          <a:lstStyle/>
          <a:p>
            <a:fld id="{B6A0C061-10B3-E146-8A9E-6072EFD08081}" type="slidenum">
              <a:rPr lang="en-US" smtClean="0"/>
              <a:t>7</a:t>
            </a:fld>
            <a:endParaRPr lang="en-US"/>
          </a:p>
        </p:txBody>
      </p:sp>
      <p:sp>
        <p:nvSpPr>
          <p:cNvPr id="6" name="Footer Placeholder 4">
            <a:extLst>
              <a:ext uri="{FF2B5EF4-FFF2-40B4-BE49-F238E27FC236}">
                <a16:creationId xmlns:a16="http://schemas.microsoft.com/office/drawing/2014/main" id="{82A24E14-22B3-4BF6-80E0-BF7243AC15D0}"/>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156568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71065-19DE-294E-B419-49D591EDAE67}"/>
              </a:ext>
            </a:extLst>
          </p:cNvPr>
          <p:cNvSpPr>
            <a:spLocks noGrp="1"/>
          </p:cNvSpPr>
          <p:nvPr>
            <p:ph type="title"/>
          </p:nvPr>
        </p:nvSpPr>
        <p:spPr/>
        <p:txBody>
          <a:bodyPr/>
          <a:lstStyle/>
          <a:p>
            <a:r>
              <a:rPr lang="en-US" dirty="0"/>
              <a:t>Draft P802.15.14 (7)</a:t>
            </a:r>
          </a:p>
        </p:txBody>
      </p:sp>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p:txBody>
          <a:bodyPr/>
          <a:lstStyle/>
          <a:p>
            <a:pPr marL="0" lvl="0" indent="0">
              <a:spcBef>
                <a:spcPts val="0"/>
              </a:spcBef>
              <a:spcAft>
                <a:spcPts val="600"/>
              </a:spcAft>
              <a:buNone/>
            </a:pPr>
            <a:r>
              <a:rPr lang="en-US" sz="2400" baseline="0" dirty="0">
                <a:latin typeface="Helvetica" pitchFamily="2" charset="0"/>
              </a:rPr>
              <a:t>CSD: </a:t>
            </a:r>
            <a:r>
              <a:rPr lang="en-US" sz="2400" baseline="0" dirty="0">
                <a:latin typeface="Helvetica" pitchFamily="2" charset="0"/>
                <a:hlinkClick r:id="rId3"/>
              </a:rPr>
              <a:t>https://mentor.ieee.org/802.15/dcn/21/15-21-0278-04-0014-sg14-draft-csd-for-ns-uwb.docx</a:t>
            </a:r>
            <a:endParaRPr lang="en-US" sz="2400" dirty="0">
              <a:latin typeface="Helvetica" pitchFamily="2" charset="0"/>
            </a:endParaRPr>
          </a:p>
          <a:p>
            <a:pPr lvl="0">
              <a:spcBef>
                <a:spcPts val="0"/>
              </a:spcBef>
              <a:spcAft>
                <a:spcPts val="600"/>
              </a:spcAft>
              <a:buFont typeface="Arial" panose="020B0604020202020204" pitchFamily="34" charset="0"/>
              <a:buChar char="•"/>
            </a:pPr>
            <a:r>
              <a:rPr lang="en-US" sz="2400" baseline="0" dirty="0">
                <a:latin typeface="Helvetica" pitchFamily="2" charset="0"/>
              </a:rPr>
              <a:t>No comments.</a:t>
            </a:r>
            <a:endParaRPr lang="en-US" dirty="0"/>
          </a:p>
        </p:txBody>
      </p:sp>
      <p:sp>
        <p:nvSpPr>
          <p:cNvPr id="4" name="Slide Number Placeholder 3">
            <a:extLst>
              <a:ext uri="{FF2B5EF4-FFF2-40B4-BE49-F238E27FC236}">
                <a16:creationId xmlns:a16="http://schemas.microsoft.com/office/drawing/2014/main" id="{9CF882CC-5487-DA4E-BA42-5D6BB98EEF11}"/>
              </a:ext>
            </a:extLst>
          </p:cNvPr>
          <p:cNvSpPr>
            <a:spLocks noGrp="1"/>
          </p:cNvSpPr>
          <p:nvPr>
            <p:ph type="sldNum" sz="quarter" idx="12"/>
          </p:nvPr>
        </p:nvSpPr>
        <p:spPr/>
        <p:txBody>
          <a:bodyPr/>
          <a:lstStyle/>
          <a:p>
            <a:fld id="{B6A0C061-10B3-E146-8A9E-6072EFD08081}" type="slidenum">
              <a:rPr lang="en-US" smtClean="0"/>
              <a:t>8</a:t>
            </a:fld>
            <a:endParaRPr lang="en-US"/>
          </a:p>
        </p:txBody>
      </p:sp>
      <p:sp>
        <p:nvSpPr>
          <p:cNvPr id="6" name="Footer Placeholder 4">
            <a:extLst>
              <a:ext uri="{FF2B5EF4-FFF2-40B4-BE49-F238E27FC236}">
                <a16:creationId xmlns:a16="http://schemas.microsoft.com/office/drawing/2014/main" id="{27BF8015-4657-4991-AF16-4A416A43B055}"/>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3899342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a:bodyPr>
          <a:lstStyle/>
          <a:p>
            <a:r>
              <a:rPr lang="en-US" sz="5867" kern="1200" dirty="0">
                <a:solidFill>
                  <a:schemeClr val="tx1"/>
                </a:solidFill>
                <a:effectLst/>
                <a:latin typeface="+mj-lt"/>
                <a:ea typeface="+mj-ea"/>
                <a:cs typeface="+mj-cs"/>
              </a:rPr>
              <a:t>Draft P802.15.15 (1)</a:t>
            </a:r>
            <a:endParaRPr lang="en-US" sz="2700" baseline="0"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lvl="0" indent="0">
              <a:spcBef>
                <a:spcPts val="0"/>
              </a:spcBef>
              <a:spcAft>
                <a:spcPts val="600"/>
              </a:spcAft>
              <a:buFontTx/>
              <a:buNone/>
            </a:pPr>
            <a:r>
              <a:rPr lang="en-US" sz="2400" b="1" kern="1200" baseline="0" dirty="0">
                <a:solidFill>
                  <a:schemeClr val="tx1"/>
                </a:solidFill>
                <a:effectLst/>
                <a:latin typeface="Helvetica" pitchFamily="2" charset="0"/>
              </a:rPr>
              <a:t>New Standard: Ad-Hoc Low-Rate Wireless Networks</a:t>
            </a:r>
          </a:p>
          <a:p>
            <a:pPr marL="0" lvl="0" indent="0">
              <a:spcBef>
                <a:spcPts val="0"/>
              </a:spcBef>
              <a:spcAft>
                <a:spcPts val="600"/>
              </a:spcAft>
              <a:buNone/>
            </a:pPr>
            <a:r>
              <a:rPr lang="en-US" sz="2400" baseline="0" dirty="0">
                <a:latin typeface="Helvetica" pitchFamily="2" charset="0"/>
                <a:hlinkClick r:id="rId3"/>
              </a:rPr>
              <a:t>PAR</a:t>
            </a:r>
            <a:endParaRPr lang="en-US" sz="2400" dirty="0">
              <a:latin typeface="Helvetica" pitchFamily="2" charset="0"/>
            </a:endParaRPr>
          </a:p>
          <a:p>
            <a:pPr lvl="0">
              <a:spcBef>
                <a:spcPts val="0"/>
              </a:spcBef>
              <a:spcAft>
                <a:spcPts val="600"/>
              </a:spcAft>
              <a:buFont typeface="Arial" panose="020B0604020202020204" pitchFamily="34" charset="0"/>
              <a:buChar char="•"/>
            </a:pPr>
            <a:r>
              <a:rPr lang="en-US" sz="2400" baseline="0" dirty="0">
                <a:latin typeface="Helvetica" pitchFamily="2" charset="0"/>
              </a:rPr>
              <a:t>3.1 — Why does the WG name not agree with what is listed on </a:t>
            </a:r>
            <a:r>
              <a:rPr lang="en-US" sz="2400" baseline="0" dirty="0">
                <a:latin typeface="Helvetica" pitchFamily="2" charset="0"/>
                <a:hlinkClick r:id="rId4"/>
              </a:rPr>
              <a:t>http://ieee802.org</a:t>
            </a:r>
            <a:r>
              <a:rPr lang="en-US" sz="2400" baseline="0" dirty="0">
                <a:latin typeface="Helvetica" pitchFamily="2" charset="0"/>
              </a:rPr>
              <a:t>  Did the WG change its name without approval of the EC, or is the EC page wrong?   (The draft PAR WG name does agree with the WG name in </a:t>
            </a:r>
            <a:r>
              <a:rPr lang="en-US" sz="2400" baseline="0" dirty="0" err="1">
                <a:latin typeface="Helvetica" pitchFamily="2" charset="0"/>
              </a:rPr>
              <a:t>myProject</a:t>
            </a:r>
            <a:r>
              <a:rPr lang="en-US" sz="2400" baseline="0" dirty="0">
                <a:latin typeface="Helvetica" pitchFamily="2" charset="0"/>
              </a:rPr>
              <a:t>.)</a:t>
            </a:r>
            <a:endParaRPr lang="en-US" sz="2400" dirty="0">
              <a:latin typeface="Helvetica" pitchFamily="2" charset="0"/>
            </a:endParaRPr>
          </a:p>
          <a:p>
            <a:pPr marR="0" lvl="0" algn="l" defTabSz="609585" rtl="0" eaLnBrk="1" fontAlgn="auto" latinLnBrk="0" hangingPunct="1">
              <a:lnSpc>
                <a:spcPct val="100000"/>
              </a:lnSpc>
              <a:spcBef>
                <a:spcPts val="0"/>
              </a:spcBef>
              <a:spcAft>
                <a:spcPts val="600"/>
              </a:spcAft>
              <a:buClrTx/>
              <a:buSzTx/>
              <a:buFont typeface="Wingdings" pitchFamily="2" charset="2"/>
              <a:buChar char="Ø"/>
              <a:tabLst/>
              <a:defRPr/>
            </a:pPr>
            <a:r>
              <a:rPr lang="en-US" sz="2400" kern="1200" dirty="0">
                <a:solidFill>
                  <a:schemeClr val="tx1"/>
                </a:solidFill>
                <a:effectLst/>
                <a:latin typeface="Helvetica" pitchFamily="2" charset="0"/>
              </a:rPr>
              <a:t>Response – </a:t>
            </a:r>
            <a:r>
              <a:rPr lang="en-US" sz="2400" dirty="0">
                <a:solidFill>
                  <a:srgbClr val="0000FF"/>
                </a:solidFill>
                <a:latin typeface="Helvetica" pitchFamily="2" charset="0"/>
              </a:rPr>
              <a:t>The 802.15 WG Chair will contact the 802 EC Secretary </a:t>
            </a:r>
            <a:r>
              <a:rPr lang="en-US" sz="2400" dirty="0" err="1">
                <a:solidFill>
                  <a:srgbClr val="0000FF"/>
                </a:solidFill>
                <a:latin typeface="Helvetica" pitchFamily="2" charset="0"/>
              </a:rPr>
              <a:t>w.r.t.</a:t>
            </a:r>
            <a:r>
              <a:rPr lang="en-US" sz="2400" dirty="0">
                <a:solidFill>
                  <a:srgbClr val="0000FF"/>
                </a:solidFill>
                <a:latin typeface="Helvetica" pitchFamily="2" charset="0"/>
              </a:rPr>
              <a:t> updating the multiple places still using the old WG name and to update it with the new WG name - “Wireless Specialty Networks”.</a:t>
            </a:r>
            <a:endParaRPr lang="en-US" sz="2400" dirty="0">
              <a:solidFill>
                <a:srgbClr val="0000FF"/>
              </a:solidFill>
              <a:effectLst/>
              <a:latin typeface="Helvetica" pitchFamily="2" charset="0"/>
            </a:endParaRPr>
          </a:p>
          <a:p>
            <a:pPr lvl="0">
              <a:spcBef>
                <a:spcPts val="0"/>
              </a:spcBef>
              <a:spcAft>
                <a:spcPts val="600"/>
              </a:spcAft>
              <a:buFont typeface="Arial" panose="020B0604020202020204" pitchFamily="34" charset="0"/>
              <a:buChar char="•"/>
            </a:pPr>
            <a:r>
              <a:rPr lang="en-US" sz="2400" baseline="0" dirty="0">
                <a:latin typeface="Helvetica" pitchFamily="2" charset="0"/>
              </a:rPr>
              <a:t>5.2 — Different form than in the project title:  “</a:t>
            </a:r>
            <a:r>
              <a:rPr lang="en-US" sz="2400" baseline="0" dirty="0" err="1">
                <a:latin typeface="Helvetica" pitchFamily="2" charset="0"/>
              </a:rPr>
              <a:t>adhoc</a:t>
            </a:r>
            <a:r>
              <a:rPr lang="en-US" sz="2400" baseline="0" dirty="0">
                <a:latin typeface="Helvetica" pitchFamily="2" charset="0"/>
              </a:rPr>
              <a:t>” should be "ad-hoc”.</a:t>
            </a:r>
            <a:endParaRPr lang="en-US" sz="2400" dirty="0">
              <a:latin typeface="Helvetica" pitchFamily="2" charset="0"/>
            </a:endParaRPr>
          </a:p>
          <a:p>
            <a:pPr marR="0" lvl="0" algn="l" defTabSz="609585" rtl="0" eaLnBrk="1" fontAlgn="auto" latinLnBrk="0" hangingPunct="1">
              <a:lnSpc>
                <a:spcPct val="100000"/>
              </a:lnSpc>
              <a:spcBef>
                <a:spcPts val="0"/>
              </a:spcBef>
              <a:spcAft>
                <a:spcPts val="600"/>
              </a:spcAft>
              <a:buClrTx/>
              <a:buSzTx/>
              <a:buFont typeface="Wingdings" pitchFamily="2" charset="2"/>
              <a:buChar char="Ø"/>
              <a:tabLst/>
              <a:defRPr/>
            </a:pPr>
            <a:r>
              <a:rPr lang="en-US" sz="2400" kern="1200" dirty="0">
                <a:solidFill>
                  <a:schemeClr val="tx1"/>
                </a:solidFill>
                <a:effectLst/>
                <a:latin typeface="Helvetica" pitchFamily="2" charset="0"/>
              </a:rPr>
              <a:t>Response – </a:t>
            </a:r>
            <a:r>
              <a:rPr lang="en-US" sz="2400" kern="1200" dirty="0">
                <a:solidFill>
                  <a:srgbClr val="0000FF"/>
                </a:solidFill>
                <a:latin typeface="Helvetica" pitchFamily="2" charset="0"/>
              </a:rPr>
              <a:t>Changed to ad hoc</a:t>
            </a:r>
            <a:r>
              <a:rPr lang="en-US" sz="2400" dirty="0">
                <a:solidFill>
                  <a:srgbClr val="0000FF"/>
                </a:solidFill>
                <a:latin typeface="Helvetica" pitchFamily="2" charset="0"/>
              </a:rPr>
              <a:t> per referencing multiple grammar sites.</a:t>
            </a:r>
            <a:endParaRPr lang="en-US" sz="2400" dirty="0">
              <a:effectLst/>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p:txBody>
          <a:bodyPr/>
          <a:lstStyle/>
          <a:p>
            <a:fld id="{B6A0C061-10B3-E146-8A9E-6072EFD08081}" type="slidenum">
              <a:rPr lang="en-US" smtClean="0"/>
              <a:t>9</a:t>
            </a:fld>
            <a:endParaRPr lang="en-US"/>
          </a:p>
        </p:txBody>
      </p:sp>
      <p:sp>
        <p:nvSpPr>
          <p:cNvPr id="8" name="Footer Placeholder 4">
            <a:extLst>
              <a:ext uri="{FF2B5EF4-FFF2-40B4-BE49-F238E27FC236}">
                <a16:creationId xmlns:a16="http://schemas.microsoft.com/office/drawing/2014/main" id="{D824629F-6E1E-41D5-A53C-7FA2F5F435B5}"/>
              </a:ext>
            </a:extLst>
          </p:cNvPr>
          <p:cNvSpPr>
            <a:spLocks noGrp="1"/>
          </p:cNvSpPr>
          <p:nvPr>
            <p:ph type="ftr" sz="quarter" idx="3"/>
          </p:nvPr>
        </p:nvSpPr>
        <p:spPr>
          <a:xfrm>
            <a:off x="2279650" y="6511847"/>
            <a:ext cx="7632700"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802.15 Responses to IEEE 802.3 WG PAR ad hoc, July 2021, Virtual Plenary</a:t>
            </a:r>
          </a:p>
        </p:txBody>
      </p:sp>
    </p:spTree>
    <p:extLst>
      <p:ext uri="{BB962C8B-B14F-4D97-AF65-F5344CB8AC3E}">
        <p14:creationId xmlns:p14="http://schemas.microsoft.com/office/powerpoint/2010/main" val="1529713925"/>
      </p:ext>
    </p:extLst>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103033</TotalTime>
  <Words>3138</Words>
  <Application>Microsoft Office PowerPoint</Application>
  <PresentationFormat>Widescreen</PresentationFormat>
  <Paragraphs>190</Paragraphs>
  <Slides>24</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Helvetica</vt:lpstr>
      <vt:lpstr>Wingdings</vt:lpstr>
      <vt:lpstr>Office Theme</vt:lpstr>
      <vt:lpstr>802.15 Response to 802.3 WG Comments on P802.15 PARs &amp; CSDs</vt:lpstr>
      <vt:lpstr>Draft P802.15.14 (1)</vt:lpstr>
      <vt:lpstr>Draft P802.15.14 (2)</vt:lpstr>
      <vt:lpstr>Draft P802.15.14 (3)</vt:lpstr>
      <vt:lpstr>Draft P802.15.14 (4)</vt:lpstr>
      <vt:lpstr>Draft P802.15.14 (5)</vt:lpstr>
      <vt:lpstr>Draft P802.15.14 (6)</vt:lpstr>
      <vt:lpstr>Draft P802.15.14 (7)</vt:lpstr>
      <vt:lpstr>Draft P802.15.15 (1)</vt:lpstr>
      <vt:lpstr>Draft P802.15.15 (2)</vt:lpstr>
      <vt:lpstr>Draft P802.15.15 (3)</vt:lpstr>
      <vt:lpstr>Draft P802.15.15 (4)</vt:lpstr>
      <vt:lpstr>Draft P802.15.6a (1)</vt:lpstr>
      <vt:lpstr>Continue (*)</vt:lpstr>
      <vt:lpstr>Continue (**)</vt:lpstr>
      <vt:lpstr>Draft P802.15.6a (2)</vt:lpstr>
      <vt:lpstr>Draft P802.15.6a (3)  </vt:lpstr>
      <vt:lpstr>Continue</vt:lpstr>
      <vt:lpstr>Draft P802.15.6a (4)  </vt:lpstr>
      <vt:lpstr>Draft P802.15.6a (5) </vt:lpstr>
      <vt:lpstr>Continue</vt:lpstr>
      <vt:lpstr>Draft P802.15.4ab </vt:lpstr>
      <vt:lpstr>P802.15.4-2020/Cor1 Modification</vt:lpstr>
      <vt:lpstr>Draft P802.15.13 Extension </vt:lpstr>
    </vt:vector>
  </TitlesOfParts>
  <Manager/>
  <Company/>
  <LinksUpToDate>false</LinksUpToDate>
  <SharedDoc>false</SharedDoc>
  <HyperlinkBase>http://www.ieee802.org/1/files/public/docs2019/dh-draft-PAR-0519-v01.pdf</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and General Information 802.3 Study Group Gigabit Ethernet over Plastic Optical Fiber</dc:title>
  <dc:subject/>
  <dc:creator>ROBERT GROW</dc:creator>
  <cp:keywords/>
  <dc:description/>
  <cp:lastModifiedBy>Clint Powell2</cp:lastModifiedBy>
  <cp:revision>418</cp:revision>
  <cp:lastPrinted>2019-11-12T22:52:02Z</cp:lastPrinted>
  <dcterms:created xsi:type="dcterms:W3CDTF">2014-04-03T20:35:45Z</dcterms:created>
  <dcterms:modified xsi:type="dcterms:W3CDTF">2021-07-21T14:45:20Z</dcterms:modified>
  <cp:category/>
</cp:coreProperties>
</file>