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73"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72" autoAdjust="0"/>
    <p:restoredTop sz="94717" autoAdjust="0"/>
  </p:normalViewPr>
  <p:slideViewPr>
    <p:cSldViewPr>
      <p:cViewPr varScale="1">
        <p:scale>
          <a:sx n="63" d="100"/>
          <a:sy n="63" d="100"/>
        </p:scale>
        <p:origin x="62" y="384"/>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2231770" y="2890520"/>
            <a:ext cx="7728458" cy="574039"/>
          </a:xfrm>
          <a:prstGeom prst="rect">
            <a:avLst/>
          </a:prstGeom>
        </p:spPr>
        <p:txBody>
          <a:bodyPr wrap="square" lIns="0" tIns="0" rIns="0" bIns="0">
            <a:spAutoFit/>
          </a:bodyPr>
          <a:lstStyle>
            <a:lvl1pPr>
              <a:defRPr sz="3600" b="0" i="0">
                <a:solidFill>
                  <a:schemeClr val="tx1"/>
                </a:solidFill>
                <a:latin typeface="Arial"/>
                <a:cs typeface="Aria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800" b="0" i="0">
                <a:solidFill>
                  <a:schemeClr val="tx1"/>
                </a:solidFill>
                <a:latin typeface="Calibri"/>
                <a:cs typeface="Calibri"/>
              </a:defRPr>
            </a:lvl1pPr>
          </a:lstStyle>
          <a:p>
            <a:pPr marL="12700">
              <a:lnSpc>
                <a:spcPts val="1810"/>
              </a:lnSpc>
            </a:pPr>
            <a:r>
              <a:rPr dirty="0"/>
              <a:t>7/14/2021</a:t>
            </a:r>
          </a:p>
        </p:txBody>
      </p:sp>
      <p:sp>
        <p:nvSpPr>
          <p:cNvPr id="5" name="Holder 5"/>
          <p:cNvSpPr>
            <a:spLocks noGrp="1"/>
          </p:cNvSpPr>
          <p:nvPr>
            <p:ph type="dt" sz="half" idx="6"/>
          </p:nvPr>
        </p:nvSpPr>
        <p:spPr/>
        <p:txBody>
          <a:bodyPr lIns="0" tIns="0" rIns="0" bIns="0"/>
          <a:lstStyle>
            <a:lvl1pPr>
              <a:defRPr sz="1800" b="0" i="0">
                <a:solidFill>
                  <a:schemeClr val="tx1"/>
                </a:solidFill>
                <a:latin typeface="Calibri"/>
                <a:cs typeface="Calibri"/>
              </a:defRPr>
            </a:lvl1pPr>
          </a:lstStyle>
          <a:p>
            <a:pPr marL="12700">
              <a:lnSpc>
                <a:spcPts val="1810"/>
              </a:lnSpc>
            </a:pPr>
            <a:r>
              <a:rPr spc="5" dirty="0"/>
              <a:t>802.1</a:t>
            </a:r>
          </a:p>
        </p:txBody>
      </p:sp>
      <p:sp>
        <p:nvSpPr>
          <p:cNvPr id="6" name="Holder 6"/>
          <p:cNvSpPr>
            <a:spLocks noGrp="1"/>
          </p:cNvSpPr>
          <p:nvPr>
            <p:ph type="sldNum" sz="quarter" idx="7"/>
          </p:nvPr>
        </p:nvSpPr>
        <p:spPr/>
        <p:txBody>
          <a:bodyPr lIns="0" tIns="0" rIns="0" bIns="0"/>
          <a:lstStyle>
            <a:lvl1pPr>
              <a:defRPr sz="1800" b="0" i="0">
                <a:solidFill>
                  <a:schemeClr val="tx1"/>
                </a:solidFill>
                <a:latin typeface="Calibri"/>
                <a:cs typeface="Calibri"/>
              </a:defRPr>
            </a:lvl1pPr>
          </a:lstStyle>
          <a:p>
            <a:pPr marL="12700">
              <a:lnSpc>
                <a:spcPts val="1810"/>
              </a:lnSpc>
            </a:pPr>
            <a:r>
              <a:rPr spc="-5" dirty="0"/>
              <a:t>Slide</a:t>
            </a:r>
            <a:r>
              <a:rPr spc="-25" dirty="0"/>
              <a:t> </a:t>
            </a: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1800" b="0" i="0">
                <a:solidFill>
                  <a:schemeClr val="tx1"/>
                </a:solidFill>
                <a:latin typeface="Calibri"/>
                <a:cs typeface="Calibri"/>
              </a:defRPr>
            </a:lvl1pPr>
          </a:lstStyle>
          <a:p>
            <a:pPr marL="12700">
              <a:lnSpc>
                <a:spcPts val="1810"/>
              </a:lnSpc>
            </a:pPr>
            <a:r>
              <a:rPr dirty="0"/>
              <a:t>7/14/2021</a:t>
            </a:r>
          </a:p>
        </p:txBody>
      </p:sp>
      <p:sp>
        <p:nvSpPr>
          <p:cNvPr id="5" name="Holder 5"/>
          <p:cNvSpPr>
            <a:spLocks noGrp="1"/>
          </p:cNvSpPr>
          <p:nvPr>
            <p:ph type="dt" sz="half" idx="6"/>
          </p:nvPr>
        </p:nvSpPr>
        <p:spPr/>
        <p:txBody>
          <a:bodyPr lIns="0" tIns="0" rIns="0" bIns="0"/>
          <a:lstStyle>
            <a:lvl1pPr>
              <a:defRPr sz="1800" b="0" i="0">
                <a:solidFill>
                  <a:schemeClr val="tx1"/>
                </a:solidFill>
                <a:latin typeface="Calibri"/>
                <a:cs typeface="Calibri"/>
              </a:defRPr>
            </a:lvl1pPr>
          </a:lstStyle>
          <a:p>
            <a:pPr marL="12700">
              <a:lnSpc>
                <a:spcPts val="1810"/>
              </a:lnSpc>
            </a:pPr>
            <a:r>
              <a:rPr spc="5" dirty="0"/>
              <a:t>802.1</a:t>
            </a:r>
          </a:p>
        </p:txBody>
      </p:sp>
      <p:sp>
        <p:nvSpPr>
          <p:cNvPr id="6" name="Holder 6"/>
          <p:cNvSpPr>
            <a:spLocks noGrp="1"/>
          </p:cNvSpPr>
          <p:nvPr>
            <p:ph type="sldNum" sz="quarter" idx="7"/>
          </p:nvPr>
        </p:nvSpPr>
        <p:spPr/>
        <p:txBody>
          <a:bodyPr lIns="0" tIns="0" rIns="0" bIns="0"/>
          <a:lstStyle>
            <a:lvl1pPr>
              <a:defRPr sz="1800" b="0" i="0">
                <a:solidFill>
                  <a:schemeClr val="tx1"/>
                </a:solidFill>
                <a:latin typeface="Calibri"/>
                <a:cs typeface="Calibri"/>
              </a:defRPr>
            </a:lvl1pPr>
          </a:lstStyle>
          <a:p>
            <a:pPr marL="12700">
              <a:lnSpc>
                <a:spcPts val="1810"/>
              </a:lnSpc>
            </a:pPr>
            <a:r>
              <a:rPr spc="-5" dirty="0"/>
              <a:t>Slide</a:t>
            </a:r>
            <a:r>
              <a:rPr spc="-25" dirty="0"/>
              <a:t> </a:t>
            </a: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800" b="0" i="0">
                <a:solidFill>
                  <a:schemeClr val="tx1"/>
                </a:solidFill>
                <a:latin typeface="Calibri"/>
                <a:cs typeface="Calibri"/>
              </a:defRPr>
            </a:lvl1pPr>
          </a:lstStyle>
          <a:p>
            <a:pPr marL="12700">
              <a:lnSpc>
                <a:spcPts val="1810"/>
              </a:lnSpc>
            </a:pPr>
            <a:r>
              <a:rPr dirty="0"/>
              <a:t>7/14/2021</a:t>
            </a:r>
          </a:p>
        </p:txBody>
      </p:sp>
      <p:sp>
        <p:nvSpPr>
          <p:cNvPr id="6" name="Holder 6"/>
          <p:cNvSpPr>
            <a:spLocks noGrp="1"/>
          </p:cNvSpPr>
          <p:nvPr>
            <p:ph type="dt" sz="half" idx="6"/>
          </p:nvPr>
        </p:nvSpPr>
        <p:spPr/>
        <p:txBody>
          <a:bodyPr lIns="0" tIns="0" rIns="0" bIns="0"/>
          <a:lstStyle>
            <a:lvl1pPr>
              <a:defRPr sz="1800" b="0" i="0">
                <a:solidFill>
                  <a:schemeClr val="tx1"/>
                </a:solidFill>
                <a:latin typeface="Calibri"/>
                <a:cs typeface="Calibri"/>
              </a:defRPr>
            </a:lvl1pPr>
          </a:lstStyle>
          <a:p>
            <a:pPr marL="12700">
              <a:lnSpc>
                <a:spcPts val="1810"/>
              </a:lnSpc>
            </a:pPr>
            <a:r>
              <a:rPr spc="5" dirty="0"/>
              <a:t>802.1</a:t>
            </a:r>
          </a:p>
        </p:txBody>
      </p:sp>
      <p:sp>
        <p:nvSpPr>
          <p:cNvPr id="7" name="Holder 7"/>
          <p:cNvSpPr>
            <a:spLocks noGrp="1"/>
          </p:cNvSpPr>
          <p:nvPr>
            <p:ph type="sldNum" sz="quarter" idx="7"/>
          </p:nvPr>
        </p:nvSpPr>
        <p:spPr/>
        <p:txBody>
          <a:bodyPr lIns="0" tIns="0" rIns="0" bIns="0"/>
          <a:lstStyle>
            <a:lvl1pPr>
              <a:defRPr sz="1800" b="0" i="0">
                <a:solidFill>
                  <a:schemeClr val="tx1"/>
                </a:solidFill>
                <a:latin typeface="Calibri"/>
                <a:cs typeface="Calibri"/>
              </a:defRPr>
            </a:lvl1pPr>
          </a:lstStyle>
          <a:p>
            <a:pPr marL="12700">
              <a:lnSpc>
                <a:spcPts val="1810"/>
              </a:lnSpc>
            </a:pPr>
            <a:r>
              <a:rPr spc="-5" dirty="0"/>
              <a:t>Slide</a:t>
            </a:r>
            <a:r>
              <a:rPr spc="-25" dirty="0"/>
              <a:t> </a:t>
            </a: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defRPr sz="1800" b="0" i="0">
                <a:solidFill>
                  <a:schemeClr val="tx1"/>
                </a:solidFill>
                <a:latin typeface="Calibri"/>
                <a:cs typeface="Calibri"/>
              </a:defRPr>
            </a:lvl1pPr>
          </a:lstStyle>
          <a:p>
            <a:pPr marL="12700">
              <a:lnSpc>
                <a:spcPts val="1810"/>
              </a:lnSpc>
            </a:pPr>
            <a:r>
              <a:rPr dirty="0"/>
              <a:t>7/14/2021</a:t>
            </a:r>
          </a:p>
        </p:txBody>
      </p:sp>
      <p:sp>
        <p:nvSpPr>
          <p:cNvPr id="4" name="Holder 4"/>
          <p:cNvSpPr>
            <a:spLocks noGrp="1"/>
          </p:cNvSpPr>
          <p:nvPr>
            <p:ph type="dt" sz="half" idx="6"/>
          </p:nvPr>
        </p:nvSpPr>
        <p:spPr/>
        <p:txBody>
          <a:bodyPr lIns="0" tIns="0" rIns="0" bIns="0"/>
          <a:lstStyle>
            <a:lvl1pPr>
              <a:defRPr sz="1800" b="0" i="0">
                <a:solidFill>
                  <a:schemeClr val="tx1"/>
                </a:solidFill>
                <a:latin typeface="Calibri"/>
                <a:cs typeface="Calibri"/>
              </a:defRPr>
            </a:lvl1pPr>
          </a:lstStyle>
          <a:p>
            <a:pPr marL="12700">
              <a:lnSpc>
                <a:spcPts val="1810"/>
              </a:lnSpc>
            </a:pPr>
            <a:r>
              <a:rPr spc="5" dirty="0"/>
              <a:t>802.1</a:t>
            </a:r>
          </a:p>
        </p:txBody>
      </p:sp>
      <p:sp>
        <p:nvSpPr>
          <p:cNvPr id="5" name="Holder 5"/>
          <p:cNvSpPr>
            <a:spLocks noGrp="1"/>
          </p:cNvSpPr>
          <p:nvPr>
            <p:ph type="sldNum" sz="quarter" idx="7"/>
          </p:nvPr>
        </p:nvSpPr>
        <p:spPr/>
        <p:txBody>
          <a:bodyPr lIns="0" tIns="0" rIns="0" bIns="0"/>
          <a:lstStyle>
            <a:lvl1pPr>
              <a:defRPr sz="1800" b="0" i="0">
                <a:solidFill>
                  <a:schemeClr val="tx1"/>
                </a:solidFill>
                <a:latin typeface="Calibri"/>
                <a:cs typeface="Calibri"/>
              </a:defRPr>
            </a:lvl1pPr>
          </a:lstStyle>
          <a:p>
            <a:pPr marL="12700">
              <a:lnSpc>
                <a:spcPts val="1810"/>
              </a:lnSpc>
            </a:pPr>
            <a:r>
              <a:rPr spc="-5" dirty="0"/>
              <a:t>Slide</a:t>
            </a:r>
            <a:r>
              <a:rPr spc="-25" dirty="0"/>
              <a:t> </a:t>
            </a: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800" b="0" i="0">
                <a:solidFill>
                  <a:schemeClr val="tx1"/>
                </a:solidFill>
                <a:latin typeface="Calibri"/>
                <a:cs typeface="Calibri"/>
              </a:defRPr>
            </a:lvl1pPr>
          </a:lstStyle>
          <a:p>
            <a:pPr marL="12700">
              <a:lnSpc>
                <a:spcPts val="1810"/>
              </a:lnSpc>
            </a:pPr>
            <a:r>
              <a:rPr dirty="0"/>
              <a:t>7/14/2021</a:t>
            </a:r>
          </a:p>
        </p:txBody>
      </p:sp>
      <p:sp>
        <p:nvSpPr>
          <p:cNvPr id="3" name="Holder 3"/>
          <p:cNvSpPr>
            <a:spLocks noGrp="1"/>
          </p:cNvSpPr>
          <p:nvPr>
            <p:ph type="dt" sz="half" idx="6"/>
          </p:nvPr>
        </p:nvSpPr>
        <p:spPr/>
        <p:txBody>
          <a:bodyPr lIns="0" tIns="0" rIns="0" bIns="0"/>
          <a:lstStyle>
            <a:lvl1pPr>
              <a:defRPr sz="1800" b="0" i="0">
                <a:solidFill>
                  <a:schemeClr val="tx1"/>
                </a:solidFill>
                <a:latin typeface="Calibri"/>
                <a:cs typeface="Calibri"/>
              </a:defRPr>
            </a:lvl1pPr>
          </a:lstStyle>
          <a:p>
            <a:pPr marL="12700">
              <a:lnSpc>
                <a:spcPts val="1810"/>
              </a:lnSpc>
            </a:pPr>
            <a:r>
              <a:rPr spc="5" dirty="0"/>
              <a:t>802.1</a:t>
            </a:r>
          </a:p>
        </p:txBody>
      </p:sp>
      <p:sp>
        <p:nvSpPr>
          <p:cNvPr id="4" name="Holder 4"/>
          <p:cNvSpPr>
            <a:spLocks noGrp="1"/>
          </p:cNvSpPr>
          <p:nvPr>
            <p:ph type="sldNum" sz="quarter" idx="7"/>
          </p:nvPr>
        </p:nvSpPr>
        <p:spPr/>
        <p:txBody>
          <a:bodyPr lIns="0" tIns="0" rIns="0" bIns="0"/>
          <a:lstStyle>
            <a:lvl1pPr>
              <a:defRPr sz="1800" b="0" i="0">
                <a:solidFill>
                  <a:schemeClr val="tx1"/>
                </a:solidFill>
                <a:latin typeface="Calibri"/>
                <a:cs typeface="Calibri"/>
              </a:defRPr>
            </a:lvl1pPr>
          </a:lstStyle>
          <a:p>
            <a:pPr marL="12700">
              <a:lnSpc>
                <a:spcPts val="1810"/>
              </a:lnSpc>
            </a:pPr>
            <a:r>
              <a:rPr spc="-5" dirty="0"/>
              <a:t>Slide</a:t>
            </a:r>
            <a:r>
              <a:rPr spc="-25" dirty="0"/>
              <a:t> </a:t>
            </a: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39140" y="518159"/>
            <a:ext cx="10711815" cy="0"/>
          </a:xfrm>
          <a:custGeom>
            <a:avLst/>
            <a:gdLst/>
            <a:ahLst/>
            <a:cxnLst/>
            <a:rect l="l" t="t" r="r" b="b"/>
            <a:pathLst>
              <a:path w="10711815">
                <a:moveTo>
                  <a:pt x="0" y="0"/>
                </a:moveTo>
                <a:lnTo>
                  <a:pt x="10711307" y="0"/>
                </a:lnTo>
              </a:path>
            </a:pathLst>
          </a:custGeom>
          <a:ln w="19050">
            <a:solidFill>
              <a:srgbClr val="000000"/>
            </a:solidFill>
          </a:ln>
        </p:spPr>
        <p:txBody>
          <a:bodyPr wrap="square" lIns="0" tIns="0" rIns="0" bIns="0" rtlCol="0"/>
          <a:lstStyle/>
          <a:p>
            <a:endParaRPr/>
          </a:p>
        </p:txBody>
      </p:sp>
      <p:sp>
        <p:nvSpPr>
          <p:cNvPr id="2" name="Holder 2"/>
          <p:cNvSpPr>
            <a:spLocks noGrp="1"/>
          </p:cNvSpPr>
          <p:nvPr>
            <p:ph type="title"/>
          </p:nvPr>
        </p:nvSpPr>
        <p:spPr>
          <a:xfrm>
            <a:off x="609600" y="274320"/>
            <a:ext cx="10972800" cy="10972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609600" y="1577340"/>
            <a:ext cx="109728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917257" y="6433820"/>
            <a:ext cx="1018539" cy="254000"/>
          </a:xfrm>
          <a:prstGeom prst="rect">
            <a:avLst/>
          </a:prstGeom>
        </p:spPr>
        <p:txBody>
          <a:bodyPr wrap="square" lIns="0" tIns="0" rIns="0" bIns="0">
            <a:spAutoFit/>
          </a:bodyPr>
          <a:lstStyle>
            <a:lvl1pPr>
              <a:defRPr sz="1800" b="0" i="0">
                <a:solidFill>
                  <a:schemeClr val="tx1"/>
                </a:solidFill>
                <a:latin typeface="Calibri"/>
                <a:cs typeface="Calibri"/>
              </a:defRPr>
            </a:lvl1pPr>
          </a:lstStyle>
          <a:p>
            <a:pPr marL="12700">
              <a:lnSpc>
                <a:spcPts val="1810"/>
              </a:lnSpc>
            </a:pPr>
            <a:r>
              <a:rPr dirty="0"/>
              <a:t>7/14/2021</a:t>
            </a:r>
          </a:p>
        </p:txBody>
      </p:sp>
      <p:sp>
        <p:nvSpPr>
          <p:cNvPr id="5" name="Holder 5"/>
          <p:cNvSpPr>
            <a:spLocks noGrp="1"/>
          </p:cNvSpPr>
          <p:nvPr>
            <p:ph type="dt" sz="half" idx="6"/>
          </p:nvPr>
        </p:nvSpPr>
        <p:spPr>
          <a:xfrm>
            <a:off x="10811509" y="6426279"/>
            <a:ext cx="551815" cy="254634"/>
          </a:xfrm>
          <a:prstGeom prst="rect">
            <a:avLst/>
          </a:prstGeom>
        </p:spPr>
        <p:txBody>
          <a:bodyPr wrap="square" lIns="0" tIns="0" rIns="0" bIns="0">
            <a:spAutoFit/>
          </a:bodyPr>
          <a:lstStyle>
            <a:lvl1pPr>
              <a:defRPr sz="1800" b="0" i="0">
                <a:solidFill>
                  <a:schemeClr val="tx1"/>
                </a:solidFill>
                <a:latin typeface="Calibri"/>
                <a:cs typeface="Calibri"/>
              </a:defRPr>
            </a:lvl1pPr>
          </a:lstStyle>
          <a:p>
            <a:pPr marL="12700">
              <a:lnSpc>
                <a:spcPts val="1810"/>
              </a:lnSpc>
            </a:pPr>
            <a:r>
              <a:rPr spc="5" dirty="0"/>
              <a:t>802.1</a:t>
            </a:r>
          </a:p>
        </p:txBody>
      </p:sp>
      <p:sp>
        <p:nvSpPr>
          <p:cNvPr id="6" name="Holder 6"/>
          <p:cNvSpPr>
            <a:spLocks noGrp="1"/>
          </p:cNvSpPr>
          <p:nvPr>
            <p:ph type="sldNum" sz="quarter" idx="7"/>
          </p:nvPr>
        </p:nvSpPr>
        <p:spPr>
          <a:xfrm>
            <a:off x="5252720" y="6426279"/>
            <a:ext cx="795020" cy="254634"/>
          </a:xfrm>
          <a:prstGeom prst="rect">
            <a:avLst/>
          </a:prstGeom>
        </p:spPr>
        <p:txBody>
          <a:bodyPr wrap="square" lIns="0" tIns="0" rIns="0" bIns="0">
            <a:spAutoFit/>
          </a:bodyPr>
          <a:lstStyle>
            <a:lvl1pPr>
              <a:defRPr sz="1800" b="0" i="0">
                <a:solidFill>
                  <a:schemeClr val="tx1"/>
                </a:solidFill>
                <a:latin typeface="Calibri"/>
                <a:cs typeface="Calibri"/>
              </a:defRPr>
            </a:lvl1pPr>
          </a:lstStyle>
          <a:p>
            <a:pPr marL="12700">
              <a:lnSpc>
                <a:spcPts val="1810"/>
              </a:lnSpc>
            </a:pPr>
            <a:r>
              <a:rPr spc="-5" dirty="0"/>
              <a:t>Slide</a:t>
            </a:r>
            <a:r>
              <a:rPr spc="-25" dirty="0"/>
              <a:t> </a:t>
            </a:r>
            <a:fld id="{81D60167-4931-47E6-BA6A-407CBD079E47}" type="slidenum">
              <a:rPr dirty="0"/>
              <a:t>‹#›</a:t>
            </a:fld>
            <a:endParaRPr dirty="0"/>
          </a:p>
        </p:txBody>
      </p:sp>
      <p:sp>
        <p:nvSpPr>
          <p:cNvPr id="7" name="TextBox 6">
            <a:extLst>
              <a:ext uri="{FF2B5EF4-FFF2-40B4-BE49-F238E27FC236}">
                <a16:creationId xmlns:a16="http://schemas.microsoft.com/office/drawing/2014/main" id="{176E7A3C-3CB2-4A6A-B1D8-F3D61F9950F4}"/>
              </a:ext>
            </a:extLst>
          </p:cNvPr>
          <p:cNvSpPr txBox="1"/>
          <p:nvPr userDrawn="1"/>
        </p:nvSpPr>
        <p:spPr>
          <a:xfrm>
            <a:off x="9177020" y="577333"/>
            <a:ext cx="2295524" cy="369332"/>
          </a:xfrm>
          <a:prstGeom prst="rect">
            <a:avLst/>
          </a:prstGeom>
          <a:noFill/>
        </p:spPr>
        <p:txBody>
          <a:bodyPr wrap="square" rtlCol="0">
            <a:spAutoFit/>
          </a:bodyPr>
          <a:lstStyle/>
          <a:p>
            <a:pPr algn="r"/>
            <a:r>
              <a:rPr lang="en-US" dirty="0"/>
              <a:t>15-21-0417-00-0000</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46125" y="171196"/>
            <a:ext cx="90551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Calibri"/>
                <a:cs typeface="Calibri"/>
              </a:rPr>
              <a:t>July</a:t>
            </a:r>
            <a:r>
              <a:rPr sz="1800" b="1" spc="-70" dirty="0">
                <a:latin typeface="Calibri"/>
                <a:cs typeface="Calibri"/>
              </a:rPr>
              <a:t> </a:t>
            </a:r>
            <a:r>
              <a:rPr sz="1800" b="1" dirty="0">
                <a:latin typeface="Calibri"/>
                <a:cs typeface="Calibri"/>
              </a:rPr>
              <a:t>2021</a:t>
            </a:r>
            <a:endParaRPr sz="1800">
              <a:latin typeface="Calibri"/>
              <a:cs typeface="Calibri"/>
            </a:endParaRPr>
          </a:p>
        </p:txBody>
      </p:sp>
      <p:sp>
        <p:nvSpPr>
          <p:cNvPr id="3" name="object 3"/>
          <p:cNvSpPr/>
          <p:nvPr/>
        </p:nvSpPr>
        <p:spPr>
          <a:xfrm>
            <a:off x="739140" y="6339840"/>
            <a:ext cx="10711815" cy="0"/>
          </a:xfrm>
          <a:custGeom>
            <a:avLst/>
            <a:gdLst/>
            <a:ahLst/>
            <a:cxnLst/>
            <a:rect l="l" t="t" r="r" b="b"/>
            <a:pathLst>
              <a:path w="10711815">
                <a:moveTo>
                  <a:pt x="0" y="0"/>
                </a:moveTo>
                <a:lnTo>
                  <a:pt x="10711307" y="0"/>
                </a:lnTo>
              </a:path>
            </a:pathLst>
          </a:custGeom>
          <a:ln w="19050">
            <a:solidFill>
              <a:srgbClr val="000000"/>
            </a:solidFill>
          </a:ln>
        </p:spPr>
        <p:txBody>
          <a:bodyPr wrap="square" lIns="0" tIns="0" rIns="0" bIns="0" rtlCol="0"/>
          <a:lstStyle/>
          <a:p>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12700">
              <a:lnSpc>
                <a:spcPts val="1810"/>
              </a:lnSpc>
            </a:pPr>
            <a:r>
              <a:rPr spc="-5" dirty="0"/>
              <a:t>Slide</a:t>
            </a:r>
            <a:r>
              <a:rPr spc="-25" dirty="0"/>
              <a:t> </a:t>
            </a:r>
            <a:fld id="{81D60167-4931-47E6-BA6A-407CBD079E47}" type="slidenum">
              <a:rPr dirty="0"/>
              <a:t>1</a:t>
            </a:fld>
            <a:endParaRPr dirty="0"/>
          </a:p>
        </p:txBody>
      </p:sp>
      <p:sp>
        <p:nvSpPr>
          <p:cNvPr id="8" name="object 8"/>
          <p:cNvSpPr txBox="1">
            <a:spLocks noGrp="1"/>
          </p:cNvSpPr>
          <p:nvPr>
            <p:ph type="ftr" sz="quarter" idx="5"/>
          </p:nvPr>
        </p:nvSpPr>
        <p:spPr>
          <a:xfrm>
            <a:off x="917257" y="6433820"/>
            <a:ext cx="1018539" cy="234038"/>
          </a:xfrm>
          <a:prstGeom prst="rect">
            <a:avLst/>
          </a:prstGeom>
        </p:spPr>
        <p:txBody>
          <a:bodyPr vert="horz" wrap="square" lIns="0" tIns="0" rIns="0" bIns="0" rtlCol="0">
            <a:spAutoFit/>
          </a:bodyPr>
          <a:lstStyle/>
          <a:p>
            <a:pPr marL="12700">
              <a:lnSpc>
                <a:spcPts val="1810"/>
              </a:lnSpc>
            </a:pPr>
            <a:r>
              <a:rPr dirty="0"/>
              <a:t>7/</a:t>
            </a:r>
            <a:r>
              <a:rPr lang="en-US" dirty="0"/>
              <a:t>23</a:t>
            </a:r>
            <a:r>
              <a:rPr dirty="0"/>
              <a:t>/2021</a:t>
            </a:r>
          </a:p>
        </p:txBody>
      </p:sp>
      <p:sp>
        <p:nvSpPr>
          <p:cNvPr id="10" name="Title 1">
            <a:extLst>
              <a:ext uri="{FF2B5EF4-FFF2-40B4-BE49-F238E27FC236}">
                <a16:creationId xmlns:a16="http://schemas.microsoft.com/office/drawing/2014/main" id="{45E80927-F078-41CD-ACA2-59293CC9C168}"/>
              </a:ext>
            </a:extLst>
          </p:cNvPr>
          <p:cNvSpPr txBox="1">
            <a:spLocks/>
          </p:cNvSpPr>
          <p:nvPr/>
        </p:nvSpPr>
        <p:spPr bwMode="auto">
          <a:xfrm>
            <a:off x="16042" y="1447800"/>
            <a:ext cx="11939451" cy="1470025"/>
          </a:xfrm>
          <a:prstGeom prst="rect">
            <a:avLst/>
          </a:prstGeom>
          <a:noFill/>
          <a:ln w="9525">
            <a:noFill/>
            <a:round/>
            <a:headEnd/>
            <a:tailEnd/>
          </a:ln>
        </p:spPr>
        <p:txBody>
          <a:bodyPr vert="horz" wrap="square" lIns="92160" tIns="46080" rIns="92160" bIns="46080" numCol="1" anchor="ctr" anchorCtr="0" compatLnSpc="1">
            <a:prstTxWarp prst="textNoShape">
              <a:avLst/>
            </a:prstTxWarp>
            <a:noAutofit/>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4800" b="0" kern="0">
                <a:latin typeface="Helvetica"/>
                <a:cs typeface="Helvetica"/>
              </a:rPr>
              <a:t>802.15 </a:t>
            </a:r>
            <a:r>
              <a:rPr lang="en-US" sz="4800" b="0" kern="0" dirty="0">
                <a:latin typeface="Helvetica"/>
                <a:cs typeface="Helvetica"/>
              </a:rPr>
              <a:t>Response to 802.1 WG</a:t>
            </a:r>
          </a:p>
          <a:p>
            <a:r>
              <a:rPr lang="en-US" sz="4800" b="0" kern="0" dirty="0">
                <a:latin typeface="Helvetica"/>
                <a:cs typeface="Helvetica"/>
              </a:rPr>
              <a:t>Comments on P802.15 PARs &amp; CSDs</a:t>
            </a:r>
          </a:p>
        </p:txBody>
      </p:sp>
      <p:sp>
        <p:nvSpPr>
          <p:cNvPr id="11" name="Subtitle 2">
            <a:extLst>
              <a:ext uri="{FF2B5EF4-FFF2-40B4-BE49-F238E27FC236}">
                <a16:creationId xmlns:a16="http://schemas.microsoft.com/office/drawing/2014/main" id="{8FD711B6-0877-47FD-84F8-EE3BD9A8B9EE}"/>
              </a:ext>
            </a:extLst>
          </p:cNvPr>
          <p:cNvSpPr txBox="1">
            <a:spLocks/>
          </p:cNvSpPr>
          <p:nvPr/>
        </p:nvSpPr>
        <p:spPr bwMode="auto">
          <a:xfrm>
            <a:off x="1827744" y="3401220"/>
            <a:ext cx="8534400" cy="2349500"/>
          </a:xfrm>
          <a:prstGeom prst="rect">
            <a:avLst/>
          </a:prstGeom>
          <a:noFill/>
          <a:ln w="9525">
            <a:noFill/>
            <a:round/>
            <a:headEnd/>
            <a:tailEnd/>
          </a:ln>
        </p:spPr>
        <p:txBody>
          <a:bodyPr vert="horz" wrap="square" lIns="92160" tIns="46080" rIns="92160" bIns="46080" numCol="1" anchor="t" anchorCtr="0" compatLnSpc="1">
            <a:prstTxWarp prst="textNoShape">
              <a:avLst/>
            </a:prstTxWarp>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sz="3200" b="0" kern="0" dirty="0">
                <a:solidFill>
                  <a:schemeClr val="tx1"/>
                </a:solidFill>
                <a:latin typeface="Helvetica"/>
                <a:cs typeface="Helvetica"/>
              </a:rPr>
              <a:t>Pat Kinney, 802.15 WG Chair</a:t>
            </a:r>
          </a:p>
          <a:p>
            <a:pPr algn="ctr"/>
            <a:r>
              <a:rPr lang="en-US" sz="3200" b="0" kern="0" dirty="0">
                <a:solidFill>
                  <a:schemeClr val="tx1"/>
                </a:solidFill>
                <a:latin typeface="Helvetica"/>
                <a:cs typeface="Helvetica"/>
              </a:rPr>
              <a:t>Pat Kinney Consulting</a:t>
            </a:r>
          </a:p>
          <a:p>
            <a:pPr algn="ctr"/>
            <a:r>
              <a:rPr lang="en-US" sz="3200" b="0" kern="0" dirty="0">
                <a:solidFill>
                  <a:schemeClr val="tx1"/>
                </a:solidFill>
                <a:latin typeface="Helvetica"/>
                <a:cs typeface="Helvetica"/>
              </a:rPr>
              <a:t>July Virtual Plenary</a:t>
            </a:r>
          </a:p>
          <a:p>
            <a:pPr algn="ctr"/>
            <a:r>
              <a:rPr lang="en-US" sz="3200" b="0" kern="0" dirty="0">
                <a:solidFill>
                  <a:schemeClr val="tx1"/>
                </a:solidFill>
                <a:latin typeface="Helvetica"/>
                <a:cs typeface="Helvetica"/>
              </a:rPr>
              <a:t>23 July 2021</a:t>
            </a:r>
          </a:p>
        </p:txBody>
      </p:sp>
      <p:sp>
        <p:nvSpPr>
          <p:cNvPr id="9" name="object 12">
            <a:extLst>
              <a:ext uri="{FF2B5EF4-FFF2-40B4-BE49-F238E27FC236}">
                <a16:creationId xmlns:a16="http://schemas.microsoft.com/office/drawing/2014/main" id="{1D8849AD-6FC5-43EF-8FA5-7C5E6C95E707}"/>
              </a:ext>
            </a:extLst>
          </p:cNvPr>
          <p:cNvSpPr txBox="1">
            <a:spLocks noGrp="1"/>
          </p:cNvSpPr>
          <p:nvPr>
            <p:ph type="dt" sz="half" idx="6"/>
          </p:nvPr>
        </p:nvSpPr>
        <p:spPr>
          <a:xfrm>
            <a:off x="8305801" y="6426279"/>
            <a:ext cx="3057524" cy="234038"/>
          </a:xfrm>
          <a:prstGeom prst="rect">
            <a:avLst/>
          </a:prstGeom>
        </p:spPr>
        <p:txBody>
          <a:bodyPr vert="horz" wrap="square" lIns="0" tIns="0" rIns="0" bIns="0" rtlCol="0">
            <a:spAutoFit/>
          </a:bodyPr>
          <a:lstStyle/>
          <a:p>
            <a:pPr marL="12700">
              <a:lnSpc>
                <a:spcPts val="1810"/>
              </a:lnSpc>
            </a:pPr>
            <a:r>
              <a:rPr lang="en-US" spc="5" dirty="0"/>
              <a:t>Pat Kinney (Kinney Consulting)</a:t>
            </a:r>
            <a:endParaRPr spc="5"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46125" y="171196"/>
            <a:ext cx="90551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Calibri"/>
                <a:cs typeface="Calibri"/>
              </a:rPr>
              <a:t>July</a:t>
            </a:r>
            <a:r>
              <a:rPr sz="1800" b="1" spc="-70" dirty="0">
                <a:latin typeface="Calibri"/>
                <a:cs typeface="Calibri"/>
              </a:rPr>
              <a:t> </a:t>
            </a:r>
            <a:r>
              <a:rPr sz="1800" b="1" dirty="0">
                <a:latin typeface="Calibri"/>
                <a:cs typeface="Calibri"/>
              </a:rPr>
              <a:t>2021</a:t>
            </a:r>
            <a:endParaRPr sz="1800">
              <a:latin typeface="Calibri"/>
              <a:cs typeface="Calibri"/>
            </a:endParaRPr>
          </a:p>
        </p:txBody>
      </p:sp>
      <p:sp>
        <p:nvSpPr>
          <p:cNvPr id="3" name="object 3"/>
          <p:cNvSpPr/>
          <p:nvPr/>
        </p:nvSpPr>
        <p:spPr>
          <a:xfrm>
            <a:off x="739140" y="6339840"/>
            <a:ext cx="10711815" cy="0"/>
          </a:xfrm>
          <a:custGeom>
            <a:avLst/>
            <a:gdLst/>
            <a:ahLst/>
            <a:cxnLst/>
            <a:rect l="l" t="t" r="r" b="b"/>
            <a:pathLst>
              <a:path w="10711815">
                <a:moveTo>
                  <a:pt x="0" y="0"/>
                </a:moveTo>
                <a:lnTo>
                  <a:pt x="10711307" y="0"/>
                </a:lnTo>
              </a:path>
            </a:pathLst>
          </a:custGeom>
          <a:ln w="19050">
            <a:solidFill>
              <a:srgbClr val="000000"/>
            </a:solidFill>
          </a:ln>
        </p:spPr>
        <p:txBody>
          <a:bodyPr wrap="square" lIns="0" tIns="0" rIns="0" bIns="0" rtlCol="0"/>
          <a:lstStyle/>
          <a:p>
            <a:endParaRPr/>
          </a:p>
        </p:txBody>
      </p:sp>
      <p:sp>
        <p:nvSpPr>
          <p:cNvPr id="4" name="object 4"/>
          <p:cNvSpPr txBox="1"/>
          <p:nvPr/>
        </p:nvSpPr>
        <p:spPr>
          <a:xfrm>
            <a:off x="5487034" y="215900"/>
            <a:ext cx="587629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a:cs typeface="Arial"/>
              </a:rPr>
              <a:t>Comments </a:t>
            </a:r>
            <a:r>
              <a:rPr sz="1800" b="1" dirty="0">
                <a:latin typeface="Arial"/>
                <a:cs typeface="Arial"/>
              </a:rPr>
              <a:t>on </a:t>
            </a:r>
            <a:r>
              <a:rPr sz="1800" b="1" spc="-5" dirty="0">
                <a:latin typeface="Arial"/>
                <a:cs typeface="Arial"/>
              </a:rPr>
              <a:t>P802.15.6a </a:t>
            </a:r>
            <a:r>
              <a:rPr sz="1800" b="1" spc="-65" dirty="0">
                <a:latin typeface="Arial"/>
                <a:cs typeface="Arial"/>
              </a:rPr>
              <a:t>PAR</a:t>
            </a:r>
            <a:r>
              <a:rPr sz="1800" b="1" spc="35" dirty="0">
                <a:latin typeface="Arial"/>
                <a:cs typeface="Arial"/>
              </a:rPr>
              <a:t> </a:t>
            </a:r>
            <a:r>
              <a:rPr sz="1800" b="1" spc="-5" dirty="0">
                <a:latin typeface="Arial"/>
                <a:cs typeface="Arial"/>
              </a:rPr>
              <a:t>&amp;</a:t>
            </a:r>
            <a:r>
              <a:rPr sz="1800" b="1" dirty="0">
                <a:latin typeface="Arial"/>
                <a:cs typeface="Arial"/>
              </a:rPr>
              <a:t> </a:t>
            </a:r>
            <a:r>
              <a:rPr sz="1800" b="1" spc="-5" dirty="0">
                <a:latin typeface="Arial"/>
                <a:cs typeface="Arial"/>
              </a:rPr>
              <a:t>CSD</a:t>
            </a:r>
            <a:r>
              <a:rPr sz="1800" b="1" dirty="0">
                <a:latin typeface="Arial"/>
                <a:cs typeface="Arial"/>
              </a:rPr>
              <a:t> from IEEE </a:t>
            </a:r>
            <a:r>
              <a:rPr sz="1800" b="1" spc="-5" dirty="0">
                <a:latin typeface="Arial"/>
                <a:cs typeface="Arial"/>
              </a:rPr>
              <a:t>802.1</a:t>
            </a:r>
            <a:endParaRPr sz="1800">
              <a:latin typeface="Arial"/>
              <a:cs typeface="Arial"/>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12700">
              <a:lnSpc>
                <a:spcPts val="1810"/>
              </a:lnSpc>
            </a:pPr>
            <a:r>
              <a:rPr spc="-5" dirty="0"/>
              <a:t>Slide</a:t>
            </a:r>
            <a:r>
              <a:rPr spc="-25" dirty="0"/>
              <a:t> </a:t>
            </a:r>
            <a:fld id="{81D60167-4931-47E6-BA6A-407CBD079E47}" type="slidenum">
              <a:rPr dirty="0"/>
              <a:t>10</a:t>
            </a:fld>
            <a:endParaRPr dirty="0"/>
          </a:p>
        </p:txBody>
      </p:sp>
      <p:sp>
        <p:nvSpPr>
          <p:cNvPr id="5" name="object 5"/>
          <p:cNvSpPr txBox="1"/>
          <p:nvPr/>
        </p:nvSpPr>
        <p:spPr>
          <a:xfrm>
            <a:off x="818832" y="859091"/>
            <a:ext cx="10279380" cy="4116512"/>
          </a:xfrm>
          <a:prstGeom prst="rect">
            <a:avLst/>
          </a:prstGeom>
        </p:spPr>
        <p:txBody>
          <a:bodyPr vert="horz" wrap="square" lIns="0" tIns="12700" rIns="0" bIns="0" rtlCol="0">
            <a:spAutoFit/>
          </a:bodyPr>
          <a:lstStyle/>
          <a:p>
            <a:pPr marL="12700">
              <a:lnSpc>
                <a:spcPct val="100000"/>
              </a:lnSpc>
              <a:spcBef>
                <a:spcPts val="100"/>
              </a:spcBef>
            </a:pPr>
            <a:r>
              <a:rPr sz="2800" b="1" spc="-5" dirty="0">
                <a:latin typeface="Arial"/>
                <a:cs typeface="Arial"/>
              </a:rPr>
              <a:t>CSD</a:t>
            </a:r>
            <a:endParaRPr sz="2800" dirty="0">
              <a:latin typeface="Arial"/>
              <a:cs typeface="Arial"/>
            </a:endParaRPr>
          </a:p>
          <a:p>
            <a:pPr>
              <a:lnSpc>
                <a:spcPct val="100000"/>
              </a:lnSpc>
              <a:spcBef>
                <a:spcPts val="30"/>
              </a:spcBef>
            </a:pPr>
            <a:endParaRPr sz="3300" dirty="0">
              <a:latin typeface="Arial"/>
              <a:cs typeface="Arial"/>
            </a:endParaRPr>
          </a:p>
          <a:p>
            <a:pPr marL="469265">
              <a:lnSpc>
                <a:spcPct val="100000"/>
              </a:lnSpc>
            </a:pPr>
            <a:r>
              <a:rPr sz="2400" b="1" spc="-5" dirty="0">
                <a:latin typeface="Arial"/>
                <a:cs typeface="Arial"/>
              </a:rPr>
              <a:t>1.2.4</a:t>
            </a:r>
            <a:r>
              <a:rPr sz="2400" b="1" spc="-20" dirty="0">
                <a:latin typeface="Arial"/>
                <a:cs typeface="Arial"/>
              </a:rPr>
              <a:t> </a:t>
            </a:r>
            <a:r>
              <a:rPr sz="2400" b="1" spc="-25" dirty="0">
                <a:latin typeface="Arial"/>
                <a:cs typeface="Arial"/>
              </a:rPr>
              <a:t>Technical</a:t>
            </a:r>
            <a:r>
              <a:rPr sz="2400" b="1" spc="-20" dirty="0">
                <a:latin typeface="Arial"/>
                <a:cs typeface="Arial"/>
              </a:rPr>
              <a:t> </a:t>
            </a:r>
            <a:r>
              <a:rPr sz="2400" b="1" spc="-5" dirty="0">
                <a:latin typeface="Arial"/>
                <a:cs typeface="Arial"/>
              </a:rPr>
              <a:t>Feasibility</a:t>
            </a:r>
            <a:endParaRPr sz="2400" dirty="0">
              <a:latin typeface="Arial"/>
              <a:cs typeface="Arial"/>
            </a:endParaRPr>
          </a:p>
          <a:p>
            <a:pPr>
              <a:lnSpc>
                <a:spcPct val="100000"/>
              </a:lnSpc>
              <a:spcBef>
                <a:spcPts val="50"/>
              </a:spcBef>
            </a:pPr>
            <a:endParaRPr sz="2750" dirty="0">
              <a:latin typeface="Arial"/>
              <a:cs typeface="Arial"/>
            </a:endParaRPr>
          </a:p>
          <a:p>
            <a:pPr marL="697865" marR="5080" indent="-228600">
              <a:lnSpc>
                <a:spcPts val="2160"/>
              </a:lnSpc>
              <a:buChar char="•"/>
              <a:tabLst>
                <a:tab pos="697865" algn="l"/>
                <a:tab pos="698500" algn="l"/>
              </a:tabLst>
            </a:pPr>
            <a:r>
              <a:rPr sz="2000" dirty="0">
                <a:latin typeface="Arial"/>
                <a:cs typeface="Arial"/>
              </a:rPr>
              <a:t>The </a:t>
            </a:r>
            <a:r>
              <a:rPr sz="2000" spc="-50" dirty="0">
                <a:latin typeface="Arial"/>
                <a:cs typeface="Arial"/>
              </a:rPr>
              <a:t>PAR </a:t>
            </a:r>
            <a:r>
              <a:rPr sz="2000" dirty="0">
                <a:latin typeface="Arial"/>
                <a:cs typeface="Arial"/>
              </a:rPr>
              <a:t>mentions support </a:t>
            </a:r>
            <a:r>
              <a:rPr sz="2000" spc="5" dirty="0">
                <a:latin typeface="Arial"/>
                <a:cs typeface="Arial"/>
              </a:rPr>
              <a:t>for </a:t>
            </a:r>
            <a:r>
              <a:rPr sz="2000" spc="-5" dirty="0">
                <a:latin typeface="Arial"/>
                <a:cs typeface="Arial"/>
              </a:rPr>
              <a:t>synchronization </a:t>
            </a:r>
            <a:r>
              <a:rPr sz="2000" dirty="0">
                <a:latin typeface="Arial"/>
                <a:cs typeface="Arial"/>
              </a:rPr>
              <a:t>infrastructure and IEEE 802.1 </a:t>
            </a:r>
            <a:r>
              <a:rPr sz="2000" spc="5" dirty="0">
                <a:latin typeface="Arial"/>
                <a:cs typeface="Arial"/>
              </a:rPr>
              <a:t>TSN </a:t>
            </a:r>
            <a:r>
              <a:rPr sz="2000" spc="10" dirty="0">
                <a:latin typeface="Arial"/>
                <a:cs typeface="Arial"/>
              </a:rPr>
              <a:t> </a:t>
            </a:r>
            <a:r>
              <a:rPr sz="2000" dirty="0">
                <a:latin typeface="Arial"/>
                <a:cs typeface="Arial"/>
              </a:rPr>
              <a:t>functionality;</a:t>
            </a:r>
            <a:r>
              <a:rPr sz="2000" spc="-50" dirty="0">
                <a:latin typeface="Arial"/>
                <a:cs typeface="Arial"/>
              </a:rPr>
              <a:t> </a:t>
            </a:r>
            <a:r>
              <a:rPr sz="2000" spc="-20" dirty="0">
                <a:latin typeface="Arial"/>
                <a:cs typeface="Arial"/>
              </a:rPr>
              <a:t>however,</a:t>
            </a:r>
            <a:r>
              <a:rPr sz="2000" spc="30" dirty="0">
                <a:latin typeface="Arial"/>
                <a:cs typeface="Arial"/>
              </a:rPr>
              <a:t> </a:t>
            </a:r>
            <a:r>
              <a:rPr sz="2000" dirty="0">
                <a:latin typeface="Arial"/>
                <a:cs typeface="Arial"/>
              </a:rPr>
              <a:t>there</a:t>
            </a:r>
            <a:r>
              <a:rPr sz="2000" spc="-30" dirty="0">
                <a:latin typeface="Arial"/>
                <a:cs typeface="Arial"/>
              </a:rPr>
              <a:t> </a:t>
            </a:r>
            <a:r>
              <a:rPr sz="2000" spc="-5" dirty="0">
                <a:latin typeface="Arial"/>
                <a:cs typeface="Arial"/>
              </a:rPr>
              <a:t>is</a:t>
            </a:r>
            <a:r>
              <a:rPr sz="2000" spc="5" dirty="0">
                <a:latin typeface="Arial"/>
                <a:cs typeface="Arial"/>
              </a:rPr>
              <a:t> </a:t>
            </a:r>
            <a:r>
              <a:rPr sz="2000" dirty="0">
                <a:latin typeface="Arial"/>
                <a:cs typeface="Arial"/>
              </a:rPr>
              <a:t>no</a:t>
            </a:r>
            <a:r>
              <a:rPr sz="2000" spc="-25" dirty="0">
                <a:latin typeface="Arial"/>
                <a:cs typeface="Arial"/>
              </a:rPr>
              <a:t> </a:t>
            </a:r>
            <a:r>
              <a:rPr sz="2000" dirty="0">
                <a:latin typeface="Arial"/>
                <a:cs typeface="Arial"/>
              </a:rPr>
              <a:t>mention</a:t>
            </a:r>
            <a:r>
              <a:rPr sz="2000" spc="-25" dirty="0">
                <a:latin typeface="Arial"/>
                <a:cs typeface="Arial"/>
              </a:rPr>
              <a:t> </a:t>
            </a:r>
            <a:r>
              <a:rPr sz="2000" dirty="0">
                <a:latin typeface="Arial"/>
                <a:cs typeface="Arial"/>
              </a:rPr>
              <a:t>of</a:t>
            </a:r>
            <a:r>
              <a:rPr sz="2000" spc="-30" dirty="0">
                <a:latin typeface="Arial"/>
                <a:cs typeface="Arial"/>
              </a:rPr>
              <a:t> </a:t>
            </a:r>
            <a:r>
              <a:rPr sz="2000" dirty="0">
                <a:latin typeface="Arial"/>
                <a:cs typeface="Arial"/>
              </a:rPr>
              <a:t>demonstrating</a:t>
            </a:r>
            <a:r>
              <a:rPr sz="2000" spc="-65" dirty="0">
                <a:latin typeface="Arial"/>
                <a:cs typeface="Arial"/>
              </a:rPr>
              <a:t> </a:t>
            </a:r>
            <a:r>
              <a:rPr sz="2000" dirty="0">
                <a:latin typeface="Arial"/>
                <a:cs typeface="Arial"/>
              </a:rPr>
              <a:t>the</a:t>
            </a:r>
            <a:r>
              <a:rPr sz="2000" spc="-25" dirty="0">
                <a:latin typeface="Arial"/>
                <a:cs typeface="Arial"/>
              </a:rPr>
              <a:t> </a:t>
            </a:r>
            <a:r>
              <a:rPr sz="2000" dirty="0">
                <a:latin typeface="Arial"/>
                <a:cs typeface="Arial"/>
              </a:rPr>
              <a:t>technical</a:t>
            </a:r>
            <a:r>
              <a:rPr sz="2000" spc="-15" dirty="0">
                <a:latin typeface="Arial"/>
                <a:cs typeface="Arial"/>
              </a:rPr>
              <a:t> </a:t>
            </a:r>
            <a:r>
              <a:rPr sz="2000" dirty="0">
                <a:latin typeface="Arial"/>
                <a:cs typeface="Arial"/>
              </a:rPr>
              <a:t>feasibility</a:t>
            </a:r>
            <a:r>
              <a:rPr sz="2000" spc="-30" dirty="0">
                <a:latin typeface="Arial"/>
                <a:cs typeface="Arial"/>
              </a:rPr>
              <a:t> </a:t>
            </a:r>
            <a:r>
              <a:rPr sz="2000" dirty="0">
                <a:latin typeface="Arial"/>
                <a:cs typeface="Arial"/>
              </a:rPr>
              <a:t>of </a:t>
            </a:r>
            <a:r>
              <a:rPr sz="2000" spc="-540" dirty="0">
                <a:latin typeface="Arial"/>
                <a:cs typeface="Arial"/>
              </a:rPr>
              <a:t> </a:t>
            </a:r>
            <a:r>
              <a:rPr sz="2000" dirty="0">
                <a:latin typeface="Arial"/>
                <a:cs typeface="Arial"/>
              </a:rPr>
              <a:t>these.</a:t>
            </a:r>
            <a:endParaRPr lang="en-US" sz="2000" dirty="0">
              <a:latin typeface="Arial"/>
              <a:cs typeface="Arial"/>
            </a:endParaRPr>
          </a:p>
          <a:p>
            <a:pPr marL="469265" marR="5080">
              <a:lnSpc>
                <a:spcPts val="2160"/>
              </a:lnSpc>
              <a:tabLst>
                <a:tab pos="697865" algn="l"/>
                <a:tab pos="698500" algn="l"/>
              </a:tabLst>
            </a:pPr>
            <a:endParaRPr lang="en-US" sz="2000" dirty="0">
              <a:latin typeface="Arial"/>
              <a:cs typeface="Arial"/>
            </a:endParaRPr>
          </a:p>
          <a:p>
            <a:pPr algn="l"/>
            <a:r>
              <a:rPr lang="en-US" sz="2000" dirty="0">
                <a:latin typeface="Arial"/>
                <a:cs typeface="Arial"/>
              </a:rPr>
              <a:t>Response – </a:t>
            </a:r>
            <a:r>
              <a:rPr lang="en-US" sz="2000" dirty="0">
                <a:solidFill>
                  <a:srgbClr val="0000FF"/>
                </a:solidFill>
                <a:latin typeface="Arial" panose="020B0604020202020204" pitchFamily="34" charset="0"/>
                <a:cs typeface="Arial" panose="020B0604020202020204" pitchFamily="34" charset="0"/>
              </a:rPr>
              <a:t>5.2.b of the PAR now states “</a:t>
            </a:r>
            <a:r>
              <a:rPr lang="en-US" sz="2000" b="0" i="0" u="none" strike="noStrike" baseline="0" dirty="0">
                <a:solidFill>
                  <a:srgbClr val="0000FF"/>
                </a:solidFill>
                <a:latin typeface="Arial" panose="020B0604020202020204" pitchFamily="34" charset="0"/>
                <a:cs typeface="Arial" panose="020B0604020202020204" pitchFamily="34" charset="0"/>
              </a:rPr>
              <a:t>Support for station-to infrastructure</a:t>
            </a:r>
          </a:p>
          <a:p>
            <a:pPr algn="l"/>
            <a:r>
              <a:rPr lang="en-US" sz="2000" b="0" i="0" u="none" strike="noStrike" baseline="0" dirty="0">
                <a:solidFill>
                  <a:srgbClr val="0000FF"/>
                </a:solidFill>
                <a:latin typeface="Arial" panose="020B0604020202020204" pitchFamily="34" charset="0"/>
                <a:cs typeface="Arial" panose="020B0604020202020204" pitchFamily="34" charset="0"/>
              </a:rPr>
              <a:t>protocols and infrastructure synchronization mechanisms.”</a:t>
            </a:r>
            <a:endParaRPr lang="en-US" sz="2000" dirty="0">
              <a:solidFill>
                <a:srgbClr val="0000FF"/>
              </a:solidFill>
              <a:latin typeface="Arial" panose="020B0604020202020204" pitchFamily="34" charset="0"/>
              <a:cs typeface="Arial" panose="020B0604020202020204" pitchFamily="34" charset="0"/>
            </a:endParaRPr>
          </a:p>
          <a:p>
            <a:r>
              <a:rPr lang="en-US" sz="2000" dirty="0">
                <a:solidFill>
                  <a:srgbClr val="0000FF"/>
                </a:solidFill>
                <a:latin typeface="Arial" panose="020B0604020202020204" pitchFamily="34" charset="0"/>
                <a:cs typeface="Arial" panose="020B0604020202020204" pitchFamily="34" charset="0"/>
              </a:rPr>
              <a:t>IEEE Std 802.15.6-2012 provides a link between a BAN coordinator and an Access Point (AP) for supporting infrastructure protocols.</a:t>
            </a:r>
          </a:p>
        </p:txBody>
      </p:sp>
      <p:sp>
        <p:nvSpPr>
          <p:cNvPr id="9" name="object 8">
            <a:extLst>
              <a:ext uri="{FF2B5EF4-FFF2-40B4-BE49-F238E27FC236}">
                <a16:creationId xmlns:a16="http://schemas.microsoft.com/office/drawing/2014/main" id="{5CA8AA3B-B6AC-42F5-A5E6-6D1F4E7559EA}"/>
              </a:ext>
            </a:extLst>
          </p:cNvPr>
          <p:cNvSpPr txBox="1">
            <a:spLocks noGrp="1"/>
          </p:cNvSpPr>
          <p:nvPr>
            <p:ph type="ftr" sz="quarter" idx="5"/>
          </p:nvPr>
        </p:nvSpPr>
        <p:spPr>
          <a:xfrm>
            <a:off x="917257" y="6433820"/>
            <a:ext cx="1018539" cy="234038"/>
          </a:xfrm>
          <a:prstGeom prst="rect">
            <a:avLst/>
          </a:prstGeom>
        </p:spPr>
        <p:txBody>
          <a:bodyPr vert="horz" wrap="square" lIns="0" tIns="0" rIns="0" bIns="0" rtlCol="0">
            <a:spAutoFit/>
          </a:bodyPr>
          <a:lstStyle/>
          <a:p>
            <a:pPr marL="12700">
              <a:lnSpc>
                <a:spcPts val="1810"/>
              </a:lnSpc>
            </a:pPr>
            <a:r>
              <a:rPr dirty="0"/>
              <a:t>7/</a:t>
            </a:r>
            <a:r>
              <a:rPr lang="en-US" dirty="0"/>
              <a:t>23</a:t>
            </a:r>
            <a:r>
              <a:rPr dirty="0"/>
              <a:t>/2021</a:t>
            </a:r>
          </a:p>
        </p:txBody>
      </p:sp>
      <p:sp>
        <p:nvSpPr>
          <p:cNvPr id="10" name="object 12">
            <a:extLst>
              <a:ext uri="{FF2B5EF4-FFF2-40B4-BE49-F238E27FC236}">
                <a16:creationId xmlns:a16="http://schemas.microsoft.com/office/drawing/2014/main" id="{6B9B940F-39A3-4DF7-BC47-A130F3A58D9B}"/>
              </a:ext>
            </a:extLst>
          </p:cNvPr>
          <p:cNvSpPr txBox="1">
            <a:spLocks noGrp="1"/>
          </p:cNvSpPr>
          <p:nvPr>
            <p:ph type="dt" sz="half" idx="6"/>
          </p:nvPr>
        </p:nvSpPr>
        <p:spPr>
          <a:xfrm>
            <a:off x="8305801" y="6426279"/>
            <a:ext cx="3057524" cy="234038"/>
          </a:xfrm>
          <a:prstGeom prst="rect">
            <a:avLst/>
          </a:prstGeom>
        </p:spPr>
        <p:txBody>
          <a:bodyPr vert="horz" wrap="square" lIns="0" tIns="0" rIns="0" bIns="0" rtlCol="0">
            <a:spAutoFit/>
          </a:bodyPr>
          <a:lstStyle/>
          <a:p>
            <a:pPr marL="12700">
              <a:lnSpc>
                <a:spcPts val="1810"/>
              </a:lnSpc>
            </a:pPr>
            <a:r>
              <a:rPr lang="en-US" spc="5" dirty="0"/>
              <a:t>Pat Kinney (Kinney Consulting)</a:t>
            </a:r>
            <a:endParaRPr spc="5"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46125" y="171196"/>
            <a:ext cx="90551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Calibri"/>
                <a:cs typeface="Calibri"/>
              </a:rPr>
              <a:t>July</a:t>
            </a:r>
            <a:r>
              <a:rPr sz="1800" b="1" spc="-70" dirty="0">
                <a:latin typeface="Calibri"/>
                <a:cs typeface="Calibri"/>
              </a:rPr>
              <a:t> </a:t>
            </a:r>
            <a:r>
              <a:rPr sz="1800" b="1" dirty="0">
                <a:latin typeface="Calibri"/>
                <a:cs typeface="Calibri"/>
              </a:rPr>
              <a:t>2021</a:t>
            </a:r>
            <a:endParaRPr sz="1800">
              <a:latin typeface="Calibri"/>
              <a:cs typeface="Calibri"/>
            </a:endParaRPr>
          </a:p>
        </p:txBody>
      </p:sp>
      <p:sp>
        <p:nvSpPr>
          <p:cNvPr id="3" name="object 3"/>
          <p:cNvSpPr/>
          <p:nvPr/>
        </p:nvSpPr>
        <p:spPr>
          <a:xfrm>
            <a:off x="739140" y="6339840"/>
            <a:ext cx="10711815" cy="0"/>
          </a:xfrm>
          <a:custGeom>
            <a:avLst/>
            <a:gdLst/>
            <a:ahLst/>
            <a:cxnLst/>
            <a:rect l="l" t="t" r="r" b="b"/>
            <a:pathLst>
              <a:path w="10711815">
                <a:moveTo>
                  <a:pt x="0" y="0"/>
                </a:moveTo>
                <a:lnTo>
                  <a:pt x="10711307" y="0"/>
                </a:lnTo>
              </a:path>
            </a:pathLst>
          </a:custGeom>
          <a:ln w="19050">
            <a:solidFill>
              <a:srgbClr val="000000"/>
            </a:solidFill>
          </a:ln>
        </p:spPr>
        <p:txBody>
          <a:bodyPr wrap="square" lIns="0" tIns="0" rIns="0" bIns="0" rtlCol="0"/>
          <a:lstStyle/>
          <a:p>
            <a:endParaRPr/>
          </a:p>
        </p:txBody>
      </p:sp>
      <p:sp>
        <p:nvSpPr>
          <p:cNvPr id="4" name="object 4"/>
          <p:cNvSpPr txBox="1"/>
          <p:nvPr/>
        </p:nvSpPr>
        <p:spPr>
          <a:xfrm>
            <a:off x="5487034" y="215900"/>
            <a:ext cx="5875655"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a:cs typeface="Arial"/>
              </a:rPr>
              <a:t>Comments</a:t>
            </a:r>
            <a:r>
              <a:rPr sz="1800" b="1" dirty="0">
                <a:latin typeface="Arial"/>
                <a:cs typeface="Arial"/>
              </a:rPr>
              <a:t> on</a:t>
            </a:r>
            <a:r>
              <a:rPr sz="1800" b="1" spc="5" dirty="0">
                <a:latin typeface="Arial"/>
                <a:cs typeface="Arial"/>
              </a:rPr>
              <a:t> </a:t>
            </a:r>
            <a:r>
              <a:rPr sz="1800" b="1" spc="-5" dirty="0">
                <a:latin typeface="Arial"/>
                <a:cs typeface="Arial"/>
              </a:rPr>
              <a:t>P802.15.14</a:t>
            </a:r>
            <a:r>
              <a:rPr sz="1800" b="1" dirty="0">
                <a:latin typeface="Arial"/>
                <a:cs typeface="Arial"/>
              </a:rPr>
              <a:t> </a:t>
            </a:r>
            <a:r>
              <a:rPr sz="1800" b="1" spc="-65" dirty="0">
                <a:latin typeface="Arial"/>
                <a:cs typeface="Arial"/>
              </a:rPr>
              <a:t>PAR</a:t>
            </a:r>
            <a:r>
              <a:rPr sz="1800" b="1" spc="40" dirty="0">
                <a:latin typeface="Arial"/>
                <a:cs typeface="Arial"/>
              </a:rPr>
              <a:t> </a:t>
            </a:r>
            <a:r>
              <a:rPr sz="1800" b="1" spc="-5" dirty="0">
                <a:latin typeface="Arial"/>
                <a:cs typeface="Arial"/>
              </a:rPr>
              <a:t>&amp;</a:t>
            </a:r>
            <a:r>
              <a:rPr sz="1800" b="1" dirty="0">
                <a:latin typeface="Arial"/>
                <a:cs typeface="Arial"/>
              </a:rPr>
              <a:t> </a:t>
            </a:r>
            <a:r>
              <a:rPr sz="1800" b="1" spc="-5" dirty="0">
                <a:latin typeface="Arial"/>
                <a:cs typeface="Arial"/>
              </a:rPr>
              <a:t>CSD</a:t>
            </a:r>
            <a:r>
              <a:rPr sz="1800" b="1" spc="5" dirty="0">
                <a:latin typeface="Arial"/>
                <a:cs typeface="Arial"/>
              </a:rPr>
              <a:t> </a:t>
            </a:r>
            <a:r>
              <a:rPr sz="1800" b="1" dirty="0">
                <a:latin typeface="Arial"/>
                <a:cs typeface="Arial"/>
              </a:rPr>
              <a:t>from IEEE</a:t>
            </a:r>
            <a:r>
              <a:rPr sz="1800" b="1" spc="5" dirty="0">
                <a:latin typeface="Arial"/>
                <a:cs typeface="Arial"/>
              </a:rPr>
              <a:t> </a:t>
            </a:r>
            <a:r>
              <a:rPr sz="1800" b="1" spc="-5" dirty="0">
                <a:latin typeface="Arial"/>
                <a:cs typeface="Arial"/>
              </a:rPr>
              <a:t>802.1</a:t>
            </a:r>
            <a:endParaRPr sz="1800">
              <a:latin typeface="Arial"/>
              <a:cs typeface="Arial"/>
            </a:endParaRPr>
          </a:p>
        </p:txBody>
      </p:sp>
      <p:sp>
        <p:nvSpPr>
          <p:cNvPr id="15" name="object 15"/>
          <p:cNvSpPr txBox="1">
            <a:spLocks noGrp="1"/>
          </p:cNvSpPr>
          <p:nvPr>
            <p:ph type="sldNum" sz="quarter" idx="7"/>
          </p:nvPr>
        </p:nvSpPr>
        <p:spPr>
          <a:prstGeom prst="rect">
            <a:avLst/>
          </a:prstGeom>
        </p:spPr>
        <p:txBody>
          <a:bodyPr vert="horz" wrap="square" lIns="0" tIns="0" rIns="0" bIns="0" rtlCol="0">
            <a:spAutoFit/>
          </a:bodyPr>
          <a:lstStyle/>
          <a:p>
            <a:pPr marL="12700">
              <a:lnSpc>
                <a:spcPts val="1810"/>
              </a:lnSpc>
            </a:pPr>
            <a:r>
              <a:rPr spc="-5" dirty="0"/>
              <a:t>Slide</a:t>
            </a:r>
            <a:r>
              <a:rPr spc="-25" dirty="0"/>
              <a:t> </a:t>
            </a:r>
            <a:fld id="{81D60167-4931-47E6-BA6A-407CBD079E47}" type="slidenum">
              <a:rPr dirty="0"/>
              <a:t>11</a:t>
            </a:fld>
            <a:endParaRPr dirty="0"/>
          </a:p>
        </p:txBody>
      </p:sp>
      <p:sp>
        <p:nvSpPr>
          <p:cNvPr id="5" name="object 5"/>
          <p:cNvSpPr txBox="1"/>
          <p:nvPr/>
        </p:nvSpPr>
        <p:spPr>
          <a:xfrm>
            <a:off x="847089" y="860171"/>
            <a:ext cx="5222240" cy="1303655"/>
          </a:xfrm>
          <a:prstGeom prst="rect">
            <a:avLst/>
          </a:prstGeom>
        </p:spPr>
        <p:txBody>
          <a:bodyPr vert="horz" wrap="square" lIns="0" tIns="12700" rIns="0" bIns="0" rtlCol="0">
            <a:spAutoFit/>
          </a:bodyPr>
          <a:lstStyle/>
          <a:p>
            <a:pPr marL="12700">
              <a:lnSpc>
                <a:spcPct val="100000"/>
              </a:lnSpc>
              <a:spcBef>
                <a:spcPts val="100"/>
              </a:spcBef>
            </a:pPr>
            <a:r>
              <a:rPr sz="2800" b="1" spc="-110" dirty="0">
                <a:latin typeface="Arial"/>
                <a:cs typeface="Arial"/>
              </a:rPr>
              <a:t>PAR</a:t>
            </a:r>
            <a:endParaRPr sz="2800">
              <a:latin typeface="Arial"/>
              <a:cs typeface="Arial"/>
            </a:endParaRPr>
          </a:p>
          <a:p>
            <a:pPr>
              <a:lnSpc>
                <a:spcPct val="100000"/>
              </a:lnSpc>
              <a:spcBef>
                <a:spcPts val="25"/>
              </a:spcBef>
            </a:pPr>
            <a:endParaRPr sz="3300">
              <a:latin typeface="Arial"/>
              <a:cs typeface="Arial"/>
            </a:endParaRPr>
          </a:p>
          <a:p>
            <a:pPr marL="469900">
              <a:lnSpc>
                <a:spcPct val="100000"/>
              </a:lnSpc>
            </a:pPr>
            <a:r>
              <a:rPr sz="2400" b="1" spc="-5" dirty="0">
                <a:latin typeface="Arial"/>
                <a:cs typeface="Arial"/>
              </a:rPr>
              <a:t>5.2</a:t>
            </a:r>
            <a:r>
              <a:rPr sz="2400" b="1" spc="-15" dirty="0">
                <a:latin typeface="Arial"/>
                <a:cs typeface="Arial"/>
              </a:rPr>
              <a:t> </a:t>
            </a:r>
            <a:r>
              <a:rPr sz="2400" b="1" spc="-5" dirty="0">
                <a:latin typeface="Arial"/>
                <a:cs typeface="Arial"/>
              </a:rPr>
              <a:t>Scope</a:t>
            </a:r>
            <a:r>
              <a:rPr sz="2400" b="1" spc="-15" dirty="0">
                <a:latin typeface="Arial"/>
                <a:cs typeface="Arial"/>
              </a:rPr>
              <a:t> </a:t>
            </a:r>
            <a:r>
              <a:rPr sz="2400" b="1" spc="-5" dirty="0">
                <a:latin typeface="Arial"/>
                <a:cs typeface="Arial"/>
              </a:rPr>
              <a:t>of</a:t>
            </a:r>
            <a:r>
              <a:rPr sz="2400" b="1" spc="-10" dirty="0">
                <a:latin typeface="Arial"/>
                <a:cs typeface="Arial"/>
              </a:rPr>
              <a:t> </a:t>
            </a:r>
            <a:r>
              <a:rPr sz="2400" b="1" spc="-5" dirty="0">
                <a:latin typeface="Arial"/>
                <a:cs typeface="Arial"/>
              </a:rPr>
              <a:t>proposed</a:t>
            </a:r>
            <a:r>
              <a:rPr sz="2400" b="1" spc="-15" dirty="0">
                <a:latin typeface="Arial"/>
                <a:cs typeface="Arial"/>
              </a:rPr>
              <a:t> </a:t>
            </a:r>
            <a:r>
              <a:rPr sz="2400" b="1" dirty="0">
                <a:latin typeface="Arial"/>
                <a:cs typeface="Arial"/>
              </a:rPr>
              <a:t>standard:</a:t>
            </a:r>
            <a:endParaRPr sz="2400">
              <a:latin typeface="Arial"/>
              <a:cs typeface="Arial"/>
            </a:endParaRPr>
          </a:p>
        </p:txBody>
      </p:sp>
      <p:sp>
        <p:nvSpPr>
          <p:cNvPr id="6" name="object 6"/>
          <p:cNvSpPr txBox="1"/>
          <p:nvPr/>
        </p:nvSpPr>
        <p:spPr>
          <a:xfrm>
            <a:off x="1304289" y="2173604"/>
            <a:ext cx="8290559" cy="330200"/>
          </a:xfrm>
          <a:prstGeom prst="rect">
            <a:avLst/>
          </a:prstGeom>
        </p:spPr>
        <p:txBody>
          <a:bodyPr vert="horz" wrap="square" lIns="0" tIns="12700" rIns="0" bIns="0" rtlCol="0">
            <a:spAutoFit/>
          </a:bodyPr>
          <a:lstStyle/>
          <a:p>
            <a:pPr marL="241300" indent="-228600">
              <a:lnSpc>
                <a:spcPct val="100000"/>
              </a:lnSpc>
              <a:spcBef>
                <a:spcPts val="100"/>
              </a:spcBef>
              <a:buChar char="•"/>
              <a:tabLst>
                <a:tab pos="240665" algn="l"/>
                <a:tab pos="241300" algn="l"/>
              </a:tabLst>
            </a:pPr>
            <a:r>
              <a:rPr sz="2000" spc="5" dirty="0">
                <a:latin typeface="Arial"/>
                <a:cs typeface="Arial"/>
              </a:rPr>
              <a:t>The</a:t>
            </a:r>
            <a:r>
              <a:rPr sz="2000" spc="-30" dirty="0">
                <a:latin typeface="Arial"/>
                <a:cs typeface="Arial"/>
              </a:rPr>
              <a:t> </a:t>
            </a:r>
            <a:r>
              <a:rPr sz="2000" dirty="0">
                <a:latin typeface="Arial"/>
                <a:cs typeface="Arial"/>
              </a:rPr>
              <a:t>scope</a:t>
            </a:r>
            <a:r>
              <a:rPr sz="2000" spc="-25" dirty="0">
                <a:latin typeface="Arial"/>
                <a:cs typeface="Arial"/>
              </a:rPr>
              <a:t> </a:t>
            </a:r>
            <a:r>
              <a:rPr sz="2000" dirty="0">
                <a:latin typeface="Arial"/>
                <a:cs typeface="Arial"/>
              </a:rPr>
              <a:t>states,</a:t>
            </a:r>
            <a:r>
              <a:rPr sz="2000" spc="-30" dirty="0">
                <a:latin typeface="Arial"/>
                <a:cs typeface="Arial"/>
              </a:rPr>
              <a:t> </a:t>
            </a:r>
            <a:r>
              <a:rPr sz="2000" dirty="0">
                <a:latin typeface="Arial"/>
                <a:cs typeface="Arial"/>
              </a:rPr>
              <a:t>“This</a:t>
            </a:r>
            <a:r>
              <a:rPr sz="2000" spc="-20" dirty="0">
                <a:latin typeface="Arial"/>
                <a:cs typeface="Arial"/>
              </a:rPr>
              <a:t> </a:t>
            </a:r>
            <a:r>
              <a:rPr sz="2000" dirty="0">
                <a:latin typeface="Arial"/>
                <a:cs typeface="Arial"/>
              </a:rPr>
              <a:t>standard</a:t>
            </a:r>
            <a:r>
              <a:rPr sz="2000" spc="-50" dirty="0">
                <a:latin typeface="Arial"/>
                <a:cs typeface="Arial"/>
              </a:rPr>
              <a:t> </a:t>
            </a:r>
            <a:r>
              <a:rPr sz="2000" dirty="0">
                <a:latin typeface="Arial"/>
                <a:cs typeface="Arial"/>
              </a:rPr>
              <a:t>specifies</a:t>
            </a:r>
            <a:r>
              <a:rPr sz="2000" spc="-30" dirty="0">
                <a:latin typeface="Arial"/>
                <a:cs typeface="Arial"/>
              </a:rPr>
              <a:t> </a:t>
            </a:r>
            <a:r>
              <a:rPr sz="2000" dirty="0">
                <a:latin typeface="Arial"/>
                <a:cs typeface="Arial"/>
              </a:rPr>
              <a:t>the</a:t>
            </a:r>
            <a:r>
              <a:rPr sz="2000" spc="-25" dirty="0">
                <a:latin typeface="Arial"/>
                <a:cs typeface="Arial"/>
              </a:rPr>
              <a:t> </a:t>
            </a:r>
            <a:r>
              <a:rPr sz="2000" spc="-5" dirty="0">
                <a:latin typeface="Arial"/>
                <a:cs typeface="Arial"/>
              </a:rPr>
              <a:t>physical</a:t>
            </a:r>
            <a:r>
              <a:rPr sz="2000" spc="5" dirty="0">
                <a:latin typeface="Arial"/>
                <a:cs typeface="Arial"/>
              </a:rPr>
              <a:t> </a:t>
            </a:r>
            <a:r>
              <a:rPr sz="2000" spc="-5" dirty="0">
                <a:latin typeface="Arial"/>
                <a:cs typeface="Arial"/>
              </a:rPr>
              <a:t>layer</a:t>
            </a:r>
            <a:r>
              <a:rPr sz="2000" spc="20" dirty="0">
                <a:latin typeface="Arial"/>
                <a:cs typeface="Arial"/>
              </a:rPr>
              <a:t> </a:t>
            </a:r>
            <a:r>
              <a:rPr sz="2000" spc="-5" dirty="0">
                <a:latin typeface="Arial"/>
                <a:cs typeface="Arial"/>
              </a:rPr>
              <a:t>(PHY)</a:t>
            </a:r>
            <a:r>
              <a:rPr sz="2000" spc="20" dirty="0">
                <a:latin typeface="Arial"/>
                <a:cs typeface="Arial"/>
              </a:rPr>
              <a:t> </a:t>
            </a:r>
            <a:r>
              <a:rPr sz="2000" dirty="0">
                <a:latin typeface="Arial"/>
                <a:cs typeface="Arial"/>
              </a:rPr>
              <a:t>and</a:t>
            </a:r>
            <a:endParaRPr sz="2000">
              <a:latin typeface="Arial"/>
              <a:cs typeface="Arial"/>
            </a:endParaRPr>
          </a:p>
        </p:txBody>
      </p:sp>
      <p:sp>
        <p:nvSpPr>
          <p:cNvPr id="7" name="object 7"/>
          <p:cNvSpPr txBox="1"/>
          <p:nvPr/>
        </p:nvSpPr>
        <p:spPr>
          <a:xfrm>
            <a:off x="9655556" y="2210816"/>
            <a:ext cx="1016000" cy="287020"/>
          </a:xfrm>
          <a:prstGeom prst="rect">
            <a:avLst/>
          </a:prstGeom>
          <a:solidFill>
            <a:srgbClr val="FFFF00"/>
          </a:solidFill>
        </p:spPr>
        <p:txBody>
          <a:bodyPr vert="horz" wrap="square" lIns="0" tIns="0" rIns="0" bIns="0" rtlCol="0">
            <a:spAutoFit/>
          </a:bodyPr>
          <a:lstStyle/>
          <a:p>
            <a:pPr marL="1270">
              <a:lnSpc>
                <a:spcPts val="2205"/>
              </a:lnSpc>
            </a:pPr>
            <a:r>
              <a:rPr sz="2000" dirty="0">
                <a:latin typeface="Arial"/>
                <a:cs typeface="Arial"/>
              </a:rPr>
              <a:t>data</a:t>
            </a:r>
            <a:r>
              <a:rPr sz="2000" spc="-65" dirty="0">
                <a:latin typeface="Arial"/>
                <a:cs typeface="Arial"/>
              </a:rPr>
              <a:t> </a:t>
            </a:r>
            <a:r>
              <a:rPr sz="2000" spc="-5" dirty="0">
                <a:latin typeface="Arial"/>
                <a:cs typeface="Arial"/>
              </a:rPr>
              <a:t>link</a:t>
            </a:r>
            <a:endParaRPr sz="2000">
              <a:latin typeface="Arial"/>
              <a:cs typeface="Arial"/>
            </a:endParaRPr>
          </a:p>
        </p:txBody>
      </p:sp>
      <p:sp>
        <p:nvSpPr>
          <p:cNvPr id="8" name="object 8"/>
          <p:cNvSpPr txBox="1"/>
          <p:nvPr/>
        </p:nvSpPr>
        <p:spPr>
          <a:xfrm>
            <a:off x="1545336" y="2485135"/>
            <a:ext cx="619760" cy="287020"/>
          </a:xfrm>
          <a:prstGeom prst="rect">
            <a:avLst/>
          </a:prstGeom>
          <a:solidFill>
            <a:srgbClr val="FFFF00"/>
          </a:solidFill>
        </p:spPr>
        <p:txBody>
          <a:bodyPr vert="horz" wrap="square" lIns="0" tIns="0" rIns="0" bIns="0" rtlCol="0">
            <a:spAutoFit/>
          </a:bodyPr>
          <a:lstStyle/>
          <a:p>
            <a:pPr>
              <a:lnSpc>
                <a:spcPts val="2210"/>
              </a:lnSpc>
            </a:pPr>
            <a:r>
              <a:rPr sz="2000" spc="-5" dirty="0">
                <a:latin typeface="Arial"/>
                <a:cs typeface="Arial"/>
              </a:rPr>
              <a:t>layer</a:t>
            </a:r>
            <a:endParaRPr sz="2000">
              <a:latin typeface="Arial"/>
              <a:cs typeface="Arial"/>
            </a:endParaRPr>
          </a:p>
        </p:txBody>
      </p:sp>
      <p:sp>
        <p:nvSpPr>
          <p:cNvPr id="9" name="object 9"/>
          <p:cNvSpPr txBox="1"/>
          <p:nvPr/>
        </p:nvSpPr>
        <p:spPr>
          <a:xfrm>
            <a:off x="2152904" y="2448178"/>
            <a:ext cx="8648065" cy="330200"/>
          </a:xfrm>
          <a:prstGeom prst="rect">
            <a:avLst/>
          </a:prstGeom>
        </p:spPr>
        <p:txBody>
          <a:bodyPr vert="horz" wrap="square" lIns="0" tIns="12700" rIns="0" bIns="0" rtlCol="0">
            <a:spAutoFit/>
          </a:bodyPr>
          <a:lstStyle/>
          <a:p>
            <a:pPr marL="12700">
              <a:lnSpc>
                <a:spcPct val="100000"/>
              </a:lnSpc>
              <a:spcBef>
                <a:spcPts val="100"/>
              </a:spcBef>
              <a:tabLst>
                <a:tab pos="4984115" algn="l"/>
              </a:tabLst>
            </a:pPr>
            <a:r>
              <a:rPr sz="2000" spc="20" dirty="0">
                <a:latin typeface="Arial"/>
                <a:cs typeface="Arial"/>
              </a:rPr>
              <a:t>f</a:t>
            </a:r>
            <a:r>
              <a:rPr sz="2000" spc="5" dirty="0">
                <a:latin typeface="Arial"/>
                <a:cs typeface="Arial"/>
              </a:rPr>
              <a:t>o</a:t>
            </a:r>
            <a:r>
              <a:rPr sz="2000" dirty="0">
                <a:latin typeface="Arial"/>
                <a:cs typeface="Arial"/>
              </a:rPr>
              <a:t>r</a:t>
            </a:r>
            <a:r>
              <a:rPr sz="2000" spc="-45" dirty="0">
                <a:latin typeface="Arial"/>
                <a:cs typeface="Arial"/>
              </a:rPr>
              <a:t> </a:t>
            </a:r>
            <a:r>
              <a:rPr sz="2000" spc="-5" dirty="0">
                <a:latin typeface="Arial"/>
                <a:cs typeface="Arial"/>
              </a:rPr>
              <a:t>i</a:t>
            </a:r>
            <a:r>
              <a:rPr sz="2000" spc="5" dirty="0">
                <a:latin typeface="Arial"/>
                <a:cs typeface="Arial"/>
              </a:rPr>
              <a:t>mpu</a:t>
            </a:r>
            <a:r>
              <a:rPr sz="2000" spc="-5" dirty="0">
                <a:latin typeface="Arial"/>
                <a:cs typeface="Arial"/>
              </a:rPr>
              <a:t>ls</a:t>
            </a:r>
            <a:r>
              <a:rPr sz="2000" dirty="0">
                <a:latin typeface="Arial"/>
                <a:cs typeface="Arial"/>
              </a:rPr>
              <a:t>e</a:t>
            </a:r>
            <a:r>
              <a:rPr sz="2000" spc="-15" dirty="0">
                <a:latin typeface="Arial"/>
                <a:cs typeface="Arial"/>
              </a:rPr>
              <a:t> </a:t>
            </a:r>
            <a:r>
              <a:rPr sz="2000" dirty="0">
                <a:latin typeface="Arial"/>
                <a:cs typeface="Arial"/>
              </a:rPr>
              <a:t>ra</a:t>
            </a:r>
            <a:r>
              <a:rPr sz="2000" spc="5" dirty="0">
                <a:latin typeface="Arial"/>
                <a:cs typeface="Arial"/>
              </a:rPr>
              <a:t>d</a:t>
            </a:r>
            <a:r>
              <a:rPr sz="2000" spc="-5" dirty="0">
                <a:latin typeface="Arial"/>
                <a:cs typeface="Arial"/>
              </a:rPr>
              <a:t>i</a:t>
            </a:r>
            <a:r>
              <a:rPr sz="2000" dirty="0">
                <a:latin typeface="Arial"/>
                <a:cs typeface="Arial"/>
              </a:rPr>
              <a:t>o</a:t>
            </a:r>
            <a:r>
              <a:rPr sz="2000" spc="-15" dirty="0">
                <a:latin typeface="Arial"/>
                <a:cs typeface="Arial"/>
              </a:rPr>
              <a:t> </a:t>
            </a:r>
            <a:r>
              <a:rPr sz="2000" spc="5" dirty="0">
                <a:latin typeface="Arial"/>
                <a:cs typeface="Arial"/>
              </a:rPr>
              <a:t>u</a:t>
            </a:r>
            <a:r>
              <a:rPr sz="2000" spc="-5" dirty="0">
                <a:latin typeface="Arial"/>
                <a:cs typeface="Arial"/>
              </a:rPr>
              <a:t>ltr</a:t>
            </a:r>
            <a:r>
              <a:rPr sz="2000" dirty="0">
                <a:latin typeface="Arial"/>
                <a:cs typeface="Arial"/>
              </a:rPr>
              <a:t>a</a:t>
            </a:r>
            <a:r>
              <a:rPr sz="2000" spc="-15" dirty="0">
                <a:latin typeface="Arial"/>
                <a:cs typeface="Arial"/>
              </a:rPr>
              <a:t> </a:t>
            </a:r>
            <a:r>
              <a:rPr sz="2000" spc="-25" dirty="0">
                <a:latin typeface="Arial"/>
                <a:cs typeface="Arial"/>
              </a:rPr>
              <a:t>w</a:t>
            </a:r>
            <a:r>
              <a:rPr sz="2000" spc="-5" dirty="0">
                <a:latin typeface="Arial"/>
                <a:cs typeface="Arial"/>
              </a:rPr>
              <a:t>id</a:t>
            </a:r>
            <a:r>
              <a:rPr sz="2000" spc="5" dirty="0">
                <a:latin typeface="Arial"/>
                <a:cs typeface="Arial"/>
              </a:rPr>
              <a:t>eban</a:t>
            </a:r>
            <a:r>
              <a:rPr sz="2000" dirty="0">
                <a:latin typeface="Arial"/>
                <a:cs typeface="Arial"/>
              </a:rPr>
              <a:t>d</a:t>
            </a:r>
            <a:r>
              <a:rPr sz="2000" spc="-10" dirty="0">
                <a:latin typeface="Arial"/>
                <a:cs typeface="Arial"/>
              </a:rPr>
              <a:t> </a:t>
            </a:r>
            <a:r>
              <a:rPr sz="2000" dirty="0">
                <a:latin typeface="Arial"/>
                <a:cs typeface="Arial"/>
              </a:rPr>
              <a:t>(</a:t>
            </a:r>
            <a:r>
              <a:rPr sz="2000" spc="-10" dirty="0">
                <a:latin typeface="Arial"/>
                <a:cs typeface="Arial"/>
              </a:rPr>
              <a:t>U</a:t>
            </a:r>
            <a:r>
              <a:rPr sz="2000" spc="70" dirty="0">
                <a:latin typeface="Arial"/>
                <a:cs typeface="Arial"/>
              </a:rPr>
              <a:t>W</a:t>
            </a:r>
            <a:r>
              <a:rPr sz="2000" dirty="0">
                <a:latin typeface="Arial"/>
                <a:cs typeface="Arial"/>
              </a:rPr>
              <a:t>B)…</a:t>
            </a:r>
            <a:r>
              <a:rPr sz="2000" spc="-10" dirty="0">
                <a:latin typeface="Arial"/>
                <a:cs typeface="Arial"/>
              </a:rPr>
              <a:t>”</a:t>
            </a:r>
            <a:r>
              <a:rPr sz="2000" dirty="0">
                <a:latin typeface="Arial"/>
                <a:cs typeface="Arial"/>
              </a:rPr>
              <a:t>.	</a:t>
            </a:r>
            <a:r>
              <a:rPr sz="2000" spc="-204" dirty="0">
                <a:latin typeface="Arial"/>
                <a:cs typeface="Arial"/>
              </a:rPr>
              <a:t>T</a:t>
            </a:r>
            <a:r>
              <a:rPr sz="2000" dirty="0">
                <a:latin typeface="Arial"/>
                <a:cs typeface="Arial"/>
              </a:rPr>
              <a:t>o</a:t>
            </a:r>
            <a:r>
              <a:rPr sz="2000" spc="-30" dirty="0">
                <a:latin typeface="Arial"/>
                <a:cs typeface="Arial"/>
              </a:rPr>
              <a:t> </a:t>
            </a:r>
            <a:r>
              <a:rPr sz="2000" spc="5" dirty="0">
                <a:latin typeface="Arial"/>
                <a:cs typeface="Arial"/>
              </a:rPr>
              <a:t>b</a:t>
            </a:r>
            <a:r>
              <a:rPr sz="2000" dirty="0">
                <a:latin typeface="Arial"/>
                <a:cs typeface="Arial"/>
              </a:rPr>
              <a:t>e</a:t>
            </a:r>
            <a:r>
              <a:rPr sz="2000" spc="-10" dirty="0">
                <a:latin typeface="Arial"/>
                <a:cs typeface="Arial"/>
              </a:rPr>
              <a:t> </a:t>
            </a:r>
            <a:r>
              <a:rPr sz="2000" dirty="0">
                <a:latin typeface="Arial"/>
                <a:cs typeface="Arial"/>
              </a:rPr>
              <a:t>c</a:t>
            </a:r>
            <a:r>
              <a:rPr sz="2000" spc="5" dirty="0">
                <a:latin typeface="Arial"/>
                <a:cs typeface="Arial"/>
              </a:rPr>
              <a:t>on</a:t>
            </a:r>
            <a:r>
              <a:rPr sz="2000" dirty="0">
                <a:latin typeface="Arial"/>
                <a:cs typeface="Arial"/>
              </a:rPr>
              <a:t>sist</a:t>
            </a:r>
            <a:r>
              <a:rPr sz="2000" spc="5" dirty="0">
                <a:latin typeface="Arial"/>
                <a:cs typeface="Arial"/>
              </a:rPr>
              <a:t>en</a:t>
            </a:r>
            <a:r>
              <a:rPr sz="2000" dirty="0">
                <a:latin typeface="Arial"/>
                <a:cs typeface="Arial"/>
              </a:rPr>
              <a:t>t</a:t>
            </a:r>
            <a:r>
              <a:rPr sz="2000" spc="-55" dirty="0">
                <a:latin typeface="Arial"/>
                <a:cs typeface="Arial"/>
              </a:rPr>
              <a:t> </a:t>
            </a:r>
            <a:r>
              <a:rPr sz="2000" spc="-25" dirty="0">
                <a:latin typeface="Arial"/>
                <a:cs typeface="Arial"/>
              </a:rPr>
              <a:t>w</a:t>
            </a:r>
            <a:r>
              <a:rPr sz="2000" spc="-5" dirty="0">
                <a:latin typeface="Arial"/>
                <a:cs typeface="Arial"/>
              </a:rPr>
              <a:t>it</a:t>
            </a:r>
            <a:r>
              <a:rPr sz="2000" dirty="0">
                <a:latin typeface="Arial"/>
                <a:cs typeface="Arial"/>
              </a:rPr>
              <a:t>h</a:t>
            </a:r>
            <a:r>
              <a:rPr sz="2000" spc="25" dirty="0">
                <a:latin typeface="Arial"/>
                <a:cs typeface="Arial"/>
              </a:rPr>
              <a:t> </a:t>
            </a:r>
            <a:r>
              <a:rPr sz="2000" spc="5" dirty="0">
                <a:latin typeface="Arial"/>
                <a:cs typeface="Arial"/>
              </a:rPr>
              <a:t>o</a:t>
            </a:r>
            <a:r>
              <a:rPr sz="2000" dirty="0">
                <a:latin typeface="Arial"/>
                <a:cs typeface="Arial"/>
              </a:rPr>
              <a:t>t</a:t>
            </a:r>
            <a:r>
              <a:rPr sz="2000" spc="10" dirty="0">
                <a:latin typeface="Arial"/>
                <a:cs typeface="Arial"/>
              </a:rPr>
              <a:t>h</a:t>
            </a:r>
            <a:r>
              <a:rPr sz="2000" spc="5" dirty="0">
                <a:latin typeface="Arial"/>
                <a:cs typeface="Arial"/>
              </a:rPr>
              <a:t>e</a:t>
            </a:r>
            <a:r>
              <a:rPr sz="2000" dirty="0">
                <a:latin typeface="Arial"/>
                <a:cs typeface="Arial"/>
              </a:rPr>
              <a:t>r</a:t>
            </a:r>
            <a:r>
              <a:rPr sz="2000" spc="-45" dirty="0">
                <a:latin typeface="Arial"/>
                <a:cs typeface="Arial"/>
              </a:rPr>
              <a:t> </a:t>
            </a:r>
            <a:r>
              <a:rPr sz="2000" dirty="0">
                <a:latin typeface="Arial"/>
                <a:cs typeface="Arial"/>
              </a:rPr>
              <a:t>I</a:t>
            </a:r>
            <a:r>
              <a:rPr sz="2000" spc="5" dirty="0">
                <a:latin typeface="Arial"/>
                <a:cs typeface="Arial"/>
              </a:rPr>
              <a:t>E</a:t>
            </a:r>
            <a:r>
              <a:rPr sz="2000" dirty="0">
                <a:latin typeface="Arial"/>
                <a:cs typeface="Arial"/>
              </a:rPr>
              <a:t>EE</a:t>
            </a:r>
            <a:endParaRPr sz="2000">
              <a:latin typeface="Arial"/>
              <a:cs typeface="Arial"/>
            </a:endParaRPr>
          </a:p>
        </p:txBody>
      </p:sp>
      <p:sp>
        <p:nvSpPr>
          <p:cNvPr id="10" name="object 10"/>
          <p:cNvSpPr txBox="1"/>
          <p:nvPr/>
        </p:nvSpPr>
        <p:spPr>
          <a:xfrm>
            <a:off x="1532889" y="2722498"/>
            <a:ext cx="9585960" cy="330200"/>
          </a:xfrm>
          <a:prstGeom prst="rect">
            <a:avLst/>
          </a:prstGeom>
        </p:spPr>
        <p:txBody>
          <a:bodyPr vert="horz" wrap="square" lIns="0" tIns="12700" rIns="0" bIns="0" rtlCol="0">
            <a:spAutoFit/>
          </a:bodyPr>
          <a:lstStyle/>
          <a:p>
            <a:pPr marL="12700">
              <a:lnSpc>
                <a:spcPct val="100000"/>
              </a:lnSpc>
              <a:spcBef>
                <a:spcPts val="100"/>
              </a:spcBef>
            </a:pPr>
            <a:r>
              <a:rPr sz="2000" dirty="0">
                <a:latin typeface="Arial"/>
                <a:cs typeface="Arial"/>
              </a:rPr>
              <a:t>802</a:t>
            </a:r>
            <a:r>
              <a:rPr sz="2000" spc="-30" dirty="0">
                <a:latin typeface="Arial"/>
                <a:cs typeface="Arial"/>
              </a:rPr>
              <a:t> </a:t>
            </a:r>
            <a:r>
              <a:rPr sz="2000" dirty="0">
                <a:latin typeface="Arial"/>
                <a:cs typeface="Arial"/>
              </a:rPr>
              <a:t>standards</a:t>
            </a:r>
            <a:r>
              <a:rPr sz="2000" spc="-30" dirty="0">
                <a:latin typeface="Arial"/>
                <a:cs typeface="Arial"/>
              </a:rPr>
              <a:t> </a:t>
            </a:r>
            <a:r>
              <a:rPr sz="2000" dirty="0">
                <a:latin typeface="Arial"/>
                <a:cs typeface="Arial"/>
              </a:rPr>
              <a:t>defining</a:t>
            </a:r>
            <a:r>
              <a:rPr sz="2000" spc="-45" dirty="0">
                <a:latin typeface="Arial"/>
                <a:cs typeface="Arial"/>
              </a:rPr>
              <a:t> </a:t>
            </a:r>
            <a:r>
              <a:rPr sz="2000" dirty="0">
                <a:latin typeface="Arial"/>
                <a:cs typeface="Arial"/>
              </a:rPr>
              <a:t>both</a:t>
            </a:r>
            <a:r>
              <a:rPr sz="2000" spc="-30" dirty="0">
                <a:latin typeface="Arial"/>
                <a:cs typeface="Arial"/>
              </a:rPr>
              <a:t> </a:t>
            </a:r>
            <a:r>
              <a:rPr sz="2000" dirty="0">
                <a:latin typeface="Arial"/>
                <a:cs typeface="Arial"/>
              </a:rPr>
              <a:t>the</a:t>
            </a:r>
            <a:r>
              <a:rPr sz="2000" spc="-25" dirty="0">
                <a:latin typeface="Arial"/>
                <a:cs typeface="Arial"/>
              </a:rPr>
              <a:t> </a:t>
            </a:r>
            <a:r>
              <a:rPr sz="2000" dirty="0">
                <a:latin typeface="Arial"/>
                <a:cs typeface="Arial"/>
              </a:rPr>
              <a:t>PHY</a:t>
            </a:r>
            <a:r>
              <a:rPr sz="2000" spc="-25" dirty="0">
                <a:latin typeface="Arial"/>
                <a:cs typeface="Arial"/>
              </a:rPr>
              <a:t> </a:t>
            </a:r>
            <a:r>
              <a:rPr sz="2000" dirty="0">
                <a:latin typeface="Arial"/>
                <a:cs typeface="Arial"/>
              </a:rPr>
              <a:t>and</a:t>
            </a:r>
            <a:r>
              <a:rPr sz="2000" spc="-25" dirty="0">
                <a:latin typeface="Arial"/>
                <a:cs typeface="Arial"/>
              </a:rPr>
              <a:t> </a:t>
            </a:r>
            <a:r>
              <a:rPr sz="2000" dirty="0">
                <a:latin typeface="Arial"/>
                <a:cs typeface="Arial"/>
              </a:rPr>
              <a:t>MAC, the</a:t>
            </a:r>
            <a:r>
              <a:rPr sz="2000" spc="-25" dirty="0">
                <a:latin typeface="Arial"/>
                <a:cs typeface="Arial"/>
              </a:rPr>
              <a:t> </a:t>
            </a:r>
            <a:r>
              <a:rPr sz="2000" dirty="0">
                <a:latin typeface="Arial"/>
                <a:cs typeface="Arial"/>
              </a:rPr>
              <a:t>scope</a:t>
            </a:r>
            <a:r>
              <a:rPr sz="2000" spc="-25" dirty="0">
                <a:latin typeface="Arial"/>
                <a:cs typeface="Arial"/>
              </a:rPr>
              <a:t> </a:t>
            </a:r>
            <a:r>
              <a:rPr sz="2000" dirty="0">
                <a:latin typeface="Arial"/>
                <a:cs typeface="Arial"/>
              </a:rPr>
              <a:t>should</a:t>
            </a:r>
            <a:r>
              <a:rPr sz="2000" spc="-10" dirty="0">
                <a:latin typeface="Arial"/>
                <a:cs typeface="Arial"/>
              </a:rPr>
              <a:t> </a:t>
            </a:r>
            <a:r>
              <a:rPr sz="2000" spc="-40" dirty="0">
                <a:latin typeface="Arial"/>
                <a:cs typeface="Arial"/>
              </a:rPr>
              <a:t>say,</a:t>
            </a:r>
            <a:r>
              <a:rPr sz="2000" spc="-15" dirty="0">
                <a:latin typeface="Arial"/>
                <a:cs typeface="Arial"/>
              </a:rPr>
              <a:t> </a:t>
            </a:r>
            <a:r>
              <a:rPr sz="2000" spc="5" dirty="0">
                <a:latin typeface="Arial"/>
                <a:cs typeface="Arial"/>
              </a:rPr>
              <a:t>“</a:t>
            </a:r>
            <a:r>
              <a:rPr sz="1800" spc="5" dirty="0">
                <a:latin typeface="Verdana"/>
                <a:cs typeface="Verdana"/>
              </a:rPr>
              <a:t>This</a:t>
            </a:r>
            <a:r>
              <a:rPr sz="1800" spc="30" dirty="0">
                <a:latin typeface="Verdana"/>
                <a:cs typeface="Verdana"/>
              </a:rPr>
              <a:t> </a:t>
            </a:r>
            <a:r>
              <a:rPr sz="1800" spc="-5" dirty="0">
                <a:latin typeface="Verdana"/>
                <a:cs typeface="Verdana"/>
              </a:rPr>
              <a:t>standard</a:t>
            </a:r>
            <a:endParaRPr sz="1800" dirty="0">
              <a:latin typeface="Verdana"/>
              <a:cs typeface="Verdana"/>
            </a:endParaRPr>
          </a:p>
        </p:txBody>
      </p:sp>
      <p:sp>
        <p:nvSpPr>
          <p:cNvPr id="11" name="object 11"/>
          <p:cNvSpPr txBox="1"/>
          <p:nvPr/>
        </p:nvSpPr>
        <p:spPr>
          <a:xfrm>
            <a:off x="1532889" y="3004565"/>
            <a:ext cx="435165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Verdana"/>
                <a:cs typeface="Verdana"/>
              </a:rPr>
              <a:t>specifies</a:t>
            </a:r>
            <a:r>
              <a:rPr sz="1800" spc="20" dirty="0">
                <a:latin typeface="Verdana"/>
                <a:cs typeface="Verdana"/>
              </a:rPr>
              <a:t> </a:t>
            </a:r>
            <a:r>
              <a:rPr sz="1800" spc="-5" dirty="0">
                <a:latin typeface="Verdana"/>
                <a:cs typeface="Verdana"/>
              </a:rPr>
              <a:t>the</a:t>
            </a:r>
            <a:r>
              <a:rPr sz="1800" spc="10" dirty="0">
                <a:latin typeface="Verdana"/>
                <a:cs typeface="Verdana"/>
              </a:rPr>
              <a:t> </a:t>
            </a:r>
            <a:r>
              <a:rPr sz="1800" spc="-10" dirty="0">
                <a:latin typeface="Verdana"/>
                <a:cs typeface="Verdana"/>
              </a:rPr>
              <a:t>physical</a:t>
            </a:r>
            <a:r>
              <a:rPr sz="1800" spc="35" dirty="0">
                <a:latin typeface="Verdana"/>
                <a:cs typeface="Verdana"/>
              </a:rPr>
              <a:t> </a:t>
            </a:r>
            <a:r>
              <a:rPr sz="1800" spc="-15" dirty="0">
                <a:latin typeface="Verdana"/>
                <a:cs typeface="Verdana"/>
              </a:rPr>
              <a:t>layer</a:t>
            </a:r>
            <a:r>
              <a:rPr sz="1800" spc="15" dirty="0">
                <a:latin typeface="Verdana"/>
                <a:cs typeface="Verdana"/>
              </a:rPr>
              <a:t> </a:t>
            </a:r>
            <a:r>
              <a:rPr sz="1800" spc="-5" dirty="0">
                <a:latin typeface="Verdana"/>
                <a:cs typeface="Verdana"/>
              </a:rPr>
              <a:t>(PHY)</a:t>
            </a:r>
            <a:r>
              <a:rPr sz="1800" spc="5" dirty="0">
                <a:latin typeface="Verdana"/>
                <a:cs typeface="Verdana"/>
              </a:rPr>
              <a:t> </a:t>
            </a:r>
            <a:r>
              <a:rPr sz="1800" dirty="0">
                <a:latin typeface="Verdana"/>
                <a:cs typeface="Verdana"/>
              </a:rPr>
              <a:t>and</a:t>
            </a:r>
            <a:endParaRPr sz="1800">
              <a:latin typeface="Verdana"/>
              <a:cs typeface="Verdana"/>
            </a:endParaRPr>
          </a:p>
        </p:txBody>
      </p:sp>
      <p:sp>
        <p:nvSpPr>
          <p:cNvPr id="12" name="object 12"/>
          <p:cNvSpPr txBox="1"/>
          <p:nvPr/>
        </p:nvSpPr>
        <p:spPr>
          <a:xfrm>
            <a:off x="5952235" y="3013455"/>
            <a:ext cx="4330700" cy="279400"/>
          </a:xfrm>
          <a:prstGeom prst="rect">
            <a:avLst/>
          </a:prstGeom>
          <a:solidFill>
            <a:srgbClr val="FFFF00"/>
          </a:solidFill>
        </p:spPr>
        <p:txBody>
          <a:bodyPr vert="horz" wrap="square" lIns="0" tIns="3810" rIns="0" bIns="0" rtlCol="0">
            <a:spAutoFit/>
          </a:bodyPr>
          <a:lstStyle/>
          <a:p>
            <a:pPr marL="635">
              <a:lnSpc>
                <a:spcPct val="100000"/>
              </a:lnSpc>
              <a:spcBef>
                <a:spcPts val="30"/>
              </a:spcBef>
            </a:pPr>
            <a:r>
              <a:rPr sz="1800" spc="-5" dirty="0">
                <a:latin typeface="Verdana"/>
                <a:cs typeface="Verdana"/>
              </a:rPr>
              <a:t>media </a:t>
            </a:r>
            <a:r>
              <a:rPr sz="1800" dirty="0">
                <a:latin typeface="Verdana"/>
                <a:cs typeface="Verdana"/>
              </a:rPr>
              <a:t>access</a:t>
            </a:r>
            <a:r>
              <a:rPr sz="1800" spc="-10" dirty="0">
                <a:latin typeface="Verdana"/>
                <a:cs typeface="Verdana"/>
              </a:rPr>
              <a:t> </a:t>
            </a:r>
            <a:r>
              <a:rPr sz="1800" spc="-5" dirty="0">
                <a:latin typeface="Verdana"/>
                <a:cs typeface="Verdana"/>
              </a:rPr>
              <a:t>control</a:t>
            </a:r>
            <a:r>
              <a:rPr sz="1800" spc="-10" dirty="0">
                <a:latin typeface="Verdana"/>
                <a:cs typeface="Verdana"/>
              </a:rPr>
              <a:t> </a:t>
            </a:r>
            <a:r>
              <a:rPr sz="1800" spc="-5" dirty="0">
                <a:latin typeface="Verdana"/>
                <a:cs typeface="Verdana"/>
              </a:rPr>
              <a:t>(MAC)</a:t>
            </a:r>
            <a:r>
              <a:rPr sz="1800" spc="-30" dirty="0">
                <a:latin typeface="Verdana"/>
                <a:cs typeface="Verdana"/>
              </a:rPr>
              <a:t> </a:t>
            </a:r>
            <a:r>
              <a:rPr sz="1800" spc="-10" dirty="0">
                <a:latin typeface="Verdana"/>
                <a:cs typeface="Verdana"/>
              </a:rPr>
              <a:t>sublayer</a:t>
            </a:r>
            <a:endParaRPr sz="1800">
              <a:latin typeface="Verdana"/>
              <a:cs typeface="Verdana"/>
            </a:endParaRPr>
          </a:p>
        </p:txBody>
      </p:sp>
      <p:sp>
        <p:nvSpPr>
          <p:cNvPr id="13" name="object 13"/>
          <p:cNvSpPr txBox="1"/>
          <p:nvPr/>
        </p:nvSpPr>
        <p:spPr>
          <a:xfrm>
            <a:off x="10272394" y="3004565"/>
            <a:ext cx="344170"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Verdana"/>
                <a:cs typeface="Verdana"/>
              </a:rPr>
              <a:t>fo</a:t>
            </a:r>
            <a:r>
              <a:rPr sz="1800" dirty="0">
                <a:latin typeface="Verdana"/>
                <a:cs typeface="Verdana"/>
              </a:rPr>
              <a:t>r</a:t>
            </a:r>
            <a:endParaRPr sz="1800">
              <a:latin typeface="Verdana"/>
              <a:cs typeface="Verdana"/>
            </a:endParaRPr>
          </a:p>
        </p:txBody>
      </p:sp>
      <p:sp>
        <p:nvSpPr>
          <p:cNvPr id="14" name="object 14"/>
          <p:cNvSpPr txBox="1"/>
          <p:nvPr/>
        </p:nvSpPr>
        <p:spPr>
          <a:xfrm>
            <a:off x="1304289" y="3220204"/>
            <a:ext cx="9814560" cy="1959511"/>
          </a:xfrm>
          <a:prstGeom prst="rect">
            <a:avLst/>
          </a:prstGeom>
        </p:spPr>
        <p:txBody>
          <a:bodyPr vert="horz" wrap="square" lIns="0" tIns="40640" rIns="0" bIns="0" rtlCol="0">
            <a:spAutoFit/>
          </a:bodyPr>
          <a:lstStyle/>
          <a:p>
            <a:pPr marL="241300">
              <a:lnSpc>
                <a:spcPct val="100000"/>
              </a:lnSpc>
              <a:spcBef>
                <a:spcPts val="320"/>
              </a:spcBef>
            </a:pPr>
            <a:r>
              <a:rPr sz="1800" spc="-5" dirty="0">
                <a:latin typeface="Verdana"/>
                <a:cs typeface="Verdana"/>
              </a:rPr>
              <a:t>impulse</a:t>
            </a:r>
            <a:r>
              <a:rPr sz="1800" spc="15" dirty="0">
                <a:latin typeface="Verdana"/>
                <a:cs typeface="Verdana"/>
              </a:rPr>
              <a:t> </a:t>
            </a:r>
            <a:r>
              <a:rPr sz="1800" spc="-15" dirty="0">
                <a:latin typeface="Verdana"/>
                <a:cs typeface="Verdana"/>
              </a:rPr>
              <a:t>radio</a:t>
            </a:r>
            <a:r>
              <a:rPr sz="1800" spc="15" dirty="0">
                <a:latin typeface="Verdana"/>
                <a:cs typeface="Verdana"/>
              </a:rPr>
              <a:t> </a:t>
            </a:r>
            <a:r>
              <a:rPr sz="1800" spc="-15" dirty="0">
                <a:latin typeface="Verdana"/>
                <a:cs typeface="Verdana"/>
              </a:rPr>
              <a:t>ultra</a:t>
            </a:r>
            <a:r>
              <a:rPr sz="1800" spc="25" dirty="0">
                <a:latin typeface="Verdana"/>
                <a:cs typeface="Verdana"/>
              </a:rPr>
              <a:t> </a:t>
            </a:r>
            <a:r>
              <a:rPr sz="1800" spc="-5" dirty="0">
                <a:latin typeface="Verdana"/>
                <a:cs typeface="Verdana"/>
              </a:rPr>
              <a:t>wideband</a:t>
            </a:r>
            <a:r>
              <a:rPr sz="1800" spc="-15" dirty="0">
                <a:latin typeface="Verdana"/>
                <a:cs typeface="Verdana"/>
              </a:rPr>
              <a:t> </a:t>
            </a:r>
            <a:r>
              <a:rPr sz="1800" spc="-30" dirty="0">
                <a:latin typeface="Verdana"/>
                <a:cs typeface="Verdana"/>
              </a:rPr>
              <a:t>(UWB)…”</a:t>
            </a:r>
            <a:endParaRPr sz="1800" dirty="0">
              <a:latin typeface="Verdana"/>
              <a:cs typeface="Verdana"/>
            </a:endParaRPr>
          </a:p>
          <a:p>
            <a:pPr marL="241300" indent="-228600">
              <a:lnSpc>
                <a:spcPct val="100000"/>
              </a:lnSpc>
              <a:spcBef>
                <a:spcPts val="244"/>
              </a:spcBef>
              <a:buChar char="•"/>
              <a:tabLst>
                <a:tab pos="240665" algn="l"/>
                <a:tab pos="241300" algn="l"/>
              </a:tabLst>
            </a:pPr>
            <a:r>
              <a:rPr sz="2000" spc="-5" dirty="0">
                <a:latin typeface="Arial"/>
                <a:cs typeface="Arial"/>
              </a:rPr>
              <a:t>Change</a:t>
            </a:r>
            <a:r>
              <a:rPr sz="2000" spc="-10" dirty="0">
                <a:latin typeface="Arial"/>
                <a:cs typeface="Arial"/>
              </a:rPr>
              <a:t> </a:t>
            </a:r>
            <a:r>
              <a:rPr sz="2000" dirty="0">
                <a:latin typeface="Arial"/>
                <a:cs typeface="Arial"/>
              </a:rPr>
              <a:t>“data</a:t>
            </a:r>
            <a:r>
              <a:rPr sz="2000" spc="-30" dirty="0">
                <a:latin typeface="Arial"/>
                <a:cs typeface="Arial"/>
              </a:rPr>
              <a:t> </a:t>
            </a:r>
            <a:r>
              <a:rPr sz="2000" spc="-5" dirty="0">
                <a:latin typeface="Arial"/>
                <a:cs typeface="Arial"/>
              </a:rPr>
              <a:t>link</a:t>
            </a:r>
            <a:r>
              <a:rPr sz="2000" dirty="0">
                <a:latin typeface="Arial"/>
                <a:cs typeface="Arial"/>
              </a:rPr>
              <a:t> </a:t>
            </a:r>
            <a:r>
              <a:rPr sz="2000" spc="-5" dirty="0">
                <a:latin typeface="Arial"/>
                <a:cs typeface="Arial"/>
              </a:rPr>
              <a:t>layer”</a:t>
            </a:r>
            <a:r>
              <a:rPr sz="2000" spc="15" dirty="0">
                <a:latin typeface="Arial"/>
                <a:cs typeface="Arial"/>
              </a:rPr>
              <a:t> </a:t>
            </a:r>
            <a:r>
              <a:rPr sz="2000" dirty="0">
                <a:latin typeface="Arial"/>
                <a:cs typeface="Arial"/>
              </a:rPr>
              <a:t>to</a:t>
            </a:r>
            <a:r>
              <a:rPr sz="2000" spc="-30" dirty="0">
                <a:latin typeface="Arial"/>
                <a:cs typeface="Arial"/>
              </a:rPr>
              <a:t> </a:t>
            </a:r>
            <a:r>
              <a:rPr sz="2000" dirty="0">
                <a:latin typeface="Arial"/>
                <a:cs typeface="Arial"/>
              </a:rPr>
              <a:t>“media</a:t>
            </a:r>
            <a:r>
              <a:rPr sz="2000" spc="-15" dirty="0">
                <a:latin typeface="Arial"/>
                <a:cs typeface="Arial"/>
              </a:rPr>
              <a:t> </a:t>
            </a:r>
            <a:r>
              <a:rPr sz="2000" dirty="0">
                <a:latin typeface="Arial"/>
                <a:cs typeface="Arial"/>
              </a:rPr>
              <a:t>access</a:t>
            </a:r>
            <a:r>
              <a:rPr sz="2000" spc="-35" dirty="0">
                <a:latin typeface="Arial"/>
                <a:cs typeface="Arial"/>
              </a:rPr>
              <a:t> </a:t>
            </a:r>
            <a:r>
              <a:rPr sz="2000" dirty="0">
                <a:latin typeface="Arial"/>
                <a:cs typeface="Arial"/>
              </a:rPr>
              <a:t>control</a:t>
            </a:r>
            <a:r>
              <a:rPr sz="2000" spc="-25" dirty="0">
                <a:latin typeface="Arial"/>
                <a:cs typeface="Arial"/>
              </a:rPr>
              <a:t> </a:t>
            </a:r>
            <a:r>
              <a:rPr sz="2000" spc="-5" dirty="0">
                <a:latin typeface="Arial"/>
                <a:cs typeface="Arial"/>
              </a:rPr>
              <a:t>(MAC)</a:t>
            </a:r>
            <a:r>
              <a:rPr sz="2000" dirty="0">
                <a:latin typeface="Arial"/>
                <a:cs typeface="Arial"/>
              </a:rPr>
              <a:t> </a:t>
            </a:r>
            <a:r>
              <a:rPr sz="2000" spc="-5" dirty="0">
                <a:latin typeface="Arial"/>
                <a:cs typeface="Arial"/>
              </a:rPr>
              <a:t>sublayer”</a:t>
            </a:r>
            <a:endParaRPr lang="en-US" sz="2000" spc="-5" dirty="0">
              <a:latin typeface="Arial"/>
              <a:cs typeface="Arial"/>
            </a:endParaRPr>
          </a:p>
          <a:p>
            <a:pPr marL="12700">
              <a:lnSpc>
                <a:spcPct val="100000"/>
              </a:lnSpc>
              <a:spcBef>
                <a:spcPts val="244"/>
              </a:spcBef>
              <a:tabLst>
                <a:tab pos="240665" algn="l"/>
                <a:tab pos="241300" algn="l"/>
              </a:tabLst>
            </a:pPr>
            <a:endParaRPr lang="en-US" sz="2000" spc="-5" dirty="0">
              <a:latin typeface="Arial"/>
              <a:cs typeface="Arial"/>
            </a:endParaRPr>
          </a:p>
          <a:p>
            <a:pPr marL="12700">
              <a:spcBef>
                <a:spcPts val="244"/>
              </a:spcBef>
              <a:tabLst>
                <a:tab pos="240665" algn="l"/>
                <a:tab pos="241300" algn="l"/>
              </a:tabLst>
            </a:pPr>
            <a:r>
              <a:rPr lang="en-US" sz="2000" dirty="0">
                <a:latin typeface="Arial"/>
                <a:cs typeface="Arial"/>
              </a:rPr>
              <a:t>Response – </a:t>
            </a:r>
            <a:r>
              <a:rPr lang="en-US" sz="2000" dirty="0">
                <a:solidFill>
                  <a:srgbClr val="0000FF"/>
                </a:solidFill>
                <a:latin typeface="Arial"/>
                <a:cs typeface="Arial"/>
              </a:rPr>
              <a:t>All instances of the use of data link layer have been changed to media access control (MAC) sublayer.</a:t>
            </a:r>
          </a:p>
          <a:p>
            <a:pPr marL="12700">
              <a:lnSpc>
                <a:spcPct val="100000"/>
              </a:lnSpc>
              <a:spcBef>
                <a:spcPts val="244"/>
              </a:spcBef>
              <a:tabLst>
                <a:tab pos="240665" algn="l"/>
                <a:tab pos="241300" algn="l"/>
              </a:tabLst>
            </a:pPr>
            <a:endParaRPr sz="2000" dirty="0">
              <a:latin typeface="Arial"/>
              <a:cs typeface="Arial"/>
            </a:endParaRPr>
          </a:p>
        </p:txBody>
      </p:sp>
      <p:sp>
        <p:nvSpPr>
          <p:cNvPr id="18" name="object 8">
            <a:extLst>
              <a:ext uri="{FF2B5EF4-FFF2-40B4-BE49-F238E27FC236}">
                <a16:creationId xmlns:a16="http://schemas.microsoft.com/office/drawing/2014/main" id="{D203B10C-89A5-48F9-9FE8-BD67F6F03CB4}"/>
              </a:ext>
            </a:extLst>
          </p:cNvPr>
          <p:cNvSpPr txBox="1">
            <a:spLocks noGrp="1"/>
          </p:cNvSpPr>
          <p:nvPr>
            <p:ph type="ftr" sz="quarter" idx="5"/>
          </p:nvPr>
        </p:nvSpPr>
        <p:spPr>
          <a:xfrm>
            <a:off x="917257" y="6433820"/>
            <a:ext cx="1018539" cy="234038"/>
          </a:xfrm>
          <a:prstGeom prst="rect">
            <a:avLst/>
          </a:prstGeom>
        </p:spPr>
        <p:txBody>
          <a:bodyPr vert="horz" wrap="square" lIns="0" tIns="0" rIns="0" bIns="0" rtlCol="0">
            <a:spAutoFit/>
          </a:bodyPr>
          <a:lstStyle/>
          <a:p>
            <a:pPr marL="12700">
              <a:lnSpc>
                <a:spcPts val="1810"/>
              </a:lnSpc>
            </a:pPr>
            <a:r>
              <a:rPr dirty="0"/>
              <a:t>7/</a:t>
            </a:r>
            <a:r>
              <a:rPr lang="en-US" dirty="0"/>
              <a:t>23</a:t>
            </a:r>
            <a:r>
              <a:rPr dirty="0"/>
              <a:t>/2021</a:t>
            </a:r>
          </a:p>
        </p:txBody>
      </p:sp>
      <p:sp>
        <p:nvSpPr>
          <p:cNvPr id="19" name="object 12">
            <a:extLst>
              <a:ext uri="{FF2B5EF4-FFF2-40B4-BE49-F238E27FC236}">
                <a16:creationId xmlns:a16="http://schemas.microsoft.com/office/drawing/2014/main" id="{FE8ACE2F-19C1-481C-B471-A8C7FFA05DC5}"/>
              </a:ext>
            </a:extLst>
          </p:cNvPr>
          <p:cNvSpPr txBox="1">
            <a:spLocks noGrp="1"/>
          </p:cNvSpPr>
          <p:nvPr>
            <p:ph type="dt" sz="half" idx="6"/>
          </p:nvPr>
        </p:nvSpPr>
        <p:spPr>
          <a:xfrm>
            <a:off x="8305801" y="6426279"/>
            <a:ext cx="3057524" cy="234038"/>
          </a:xfrm>
          <a:prstGeom prst="rect">
            <a:avLst/>
          </a:prstGeom>
        </p:spPr>
        <p:txBody>
          <a:bodyPr vert="horz" wrap="square" lIns="0" tIns="0" rIns="0" bIns="0" rtlCol="0">
            <a:spAutoFit/>
          </a:bodyPr>
          <a:lstStyle/>
          <a:p>
            <a:pPr marL="12700">
              <a:lnSpc>
                <a:spcPts val="1810"/>
              </a:lnSpc>
            </a:pPr>
            <a:r>
              <a:rPr lang="en-US" spc="5" dirty="0"/>
              <a:t>Pat Kinney (Kinney Consulting)</a:t>
            </a:r>
            <a:endParaRPr spc="5"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46125" y="171196"/>
            <a:ext cx="90551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Calibri"/>
                <a:cs typeface="Calibri"/>
              </a:rPr>
              <a:t>July</a:t>
            </a:r>
            <a:r>
              <a:rPr sz="1800" b="1" spc="-70" dirty="0">
                <a:latin typeface="Calibri"/>
                <a:cs typeface="Calibri"/>
              </a:rPr>
              <a:t> </a:t>
            </a:r>
            <a:r>
              <a:rPr sz="1800" b="1" dirty="0">
                <a:latin typeface="Calibri"/>
                <a:cs typeface="Calibri"/>
              </a:rPr>
              <a:t>2021</a:t>
            </a:r>
            <a:endParaRPr sz="1800">
              <a:latin typeface="Calibri"/>
              <a:cs typeface="Calibri"/>
            </a:endParaRPr>
          </a:p>
        </p:txBody>
      </p:sp>
      <p:sp>
        <p:nvSpPr>
          <p:cNvPr id="3" name="object 3"/>
          <p:cNvSpPr/>
          <p:nvPr/>
        </p:nvSpPr>
        <p:spPr>
          <a:xfrm>
            <a:off x="739140" y="6339840"/>
            <a:ext cx="10711815" cy="0"/>
          </a:xfrm>
          <a:custGeom>
            <a:avLst/>
            <a:gdLst/>
            <a:ahLst/>
            <a:cxnLst/>
            <a:rect l="l" t="t" r="r" b="b"/>
            <a:pathLst>
              <a:path w="10711815">
                <a:moveTo>
                  <a:pt x="0" y="0"/>
                </a:moveTo>
                <a:lnTo>
                  <a:pt x="10711307" y="0"/>
                </a:lnTo>
              </a:path>
            </a:pathLst>
          </a:custGeom>
          <a:ln w="19050">
            <a:solidFill>
              <a:srgbClr val="000000"/>
            </a:solidFill>
          </a:ln>
        </p:spPr>
        <p:txBody>
          <a:bodyPr wrap="square" lIns="0" tIns="0" rIns="0" bIns="0" rtlCol="0"/>
          <a:lstStyle/>
          <a:p>
            <a:endParaRPr/>
          </a:p>
        </p:txBody>
      </p:sp>
      <p:sp>
        <p:nvSpPr>
          <p:cNvPr id="4" name="object 4"/>
          <p:cNvSpPr txBox="1"/>
          <p:nvPr/>
        </p:nvSpPr>
        <p:spPr>
          <a:xfrm>
            <a:off x="5487034" y="215900"/>
            <a:ext cx="5875655"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a:cs typeface="Arial"/>
              </a:rPr>
              <a:t>Comments</a:t>
            </a:r>
            <a:r>
              <a:rPr sz="1800" b="1" dirty="0">
                <a:latin typeface="Arial"/>
                <a:cs typeface="Arial"/>
              </a:rPr>
              <a:t> on</a:t>
            </a:r>
            <a:r>
              <a:rPr sz="1800" b="1" spc="5" dirty="0">
                <a:latin typeface="Arial"/>
                <a:cs typeface="Arial"/>
              </a:rPr>
              <a:t> </a:t>
            </a:r>
            <a:r>
              <a:rPr sz="1800" b="1" spc="-5" dirty="0">
                <a:latin typeface="Arial"/>
                <a:cs typeface="Arial"/>
              </a:rPr>
              <a:t>P802.15.14</a:t>
            </a:r>
            <a:r>
              <a:rPr sz="1800" b="1" dirty="0">
                <a:latin typeface="Arial"/>
                <a:cs typeface="Arial"/>
              </a:rPr>
              <a:t> </a:t>
            </a:r>
            <a:r>
              <a:rPr sz="1800" b="1" spc="-65" dirty="0">
                <a:latin typeface="Arial"/>
                <a:cs typeface="Arial"/>
              </a:rPr>
              <a:t>PAR</a:t>
            </a:r>
            <a:r>
              <a:rPr sz="1800" b="1" spc="40" dirty="0">
                <a:latin typeface="Arial"/>
                <a:cs typeface="Arial"/>
              </a:rPr>
              <a:t> </a:t>
            </a:r>
            <a:r>
              <a:rPr sz="1800" b="1" spc="-5" dirty="0">
                <a:latin typeface="Arial"/>
                <a:cs typeface="Arial"/>
              </a:rPr>
              <a:t>&amp;</a:t>
            </a:r>
            <a:r>
              <a:rPr sz="1800" b="1" dirty="0">
                <a:latin typeface="Arial"/>
                <a:cs typeface="Arial"/>
              </a:rPr>
              <a:t> </a:t>
            </a:r>
            <a:r>
              <a:rPr sz="1800" b="1" spc="-5" dirty="0">
                <a:latin typeface="Arial"/>
                <a:cs typeface="Arial"/>
              </a:rPr>
              <a:t>CSD</a:t>
            </a:r>
            <a:r>
              <a:rPr sz="1800" b="1" spc="5" dirty="0">
                <a:latin typeface="Arial"/>
                <a:cs typeface="Arial"/>
              </a:rPr>
              <a:t> </a:t>
            </a:r>
            <a:r>
              <a:rPr sz="1800" b="1" dirty="0">
                <a:latin typeface="Arial"/>
                <a:cs typeface="Arial"/>
              </a:rPr>
              <a:t>from IEEE</a:t>
            </a:r>
            <a:r>
              <a:rPr sz="1800" b="1" spc="5" dirty="0">
                <a:latin typeface="Arial"/>
                <a:cs typeface="Arial"/>
              </a:rPr>
              <a:t> </a:t>
            </a:r>
            <a:r>
              <a:rPr sz="1800" b="1" spc="-5" dirty="0">
                <a:latin typeface="Arial"/>
                <a:cs typeface="Arial"/>
              </a:rPr>
              <a:t>802.1</a:t>
            </a:r>
            <a:endParaRPr sz="1800">
              <a:latin typeface="Arial"/>
              <a:cs typeface="Arial"/>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12700">
              <a:lnSpc>
                <a:spcPts val="1810"/>
              </a:lnSpc>
            </a:pPr>
            <a:r>
              <a:rPr spc="-5" dirty="0"/>
              <a:t>Slide</a:t>
            </a:r>
            <a:r>
              <a:rPr spc="-25" dirty="0"/>
              <a:t> </a:t>
            </a:r>
            <a:fld id="{81D60167-4931-47E6-BA6A-407CBD079E47}" type="slidenum">
              <a:rPr dirty="0"/>
              <a:t>12</a:t>
            </a:fld>
            <a:endParaRPr dirty="0"/>
          </a:p>
        </p:txBody>
      </p:sp>
      <p:sp>
        <p:nvSpPr>
          <p:cNvPr id="5" name="object 5"/>
          <p:cNvSpPr txBox="1"/>
          <p:nvPr/>
        </p:nvSpPr>
        <p:spPr>
          <a:xfrm>
            <a:off x="847089" y="860171"/>
            <a:ext cx="10360025" cy="5632311"/>
          </a:xfrm>
          <a:prstGeom prst="rect">
            <a:avLst/>
          </a:prstGeom>
        </p:spPr>
        <p:txBody>
          <a:bodyPr vert="horz" wrap="square" lIns="0" tIns="12700" rIns="0" bIns="0" rtlCol="0">
            <a:spAutoFit/>
          </a:bodyPr>
          <a:lstStyle/>
          <a:p>
            <a:pPr marL="12700">
              <a:lnSpc>
                <a:spcPct val="100000"/>
              </a:lnSpc>
              <a:spcBef>
                <a:spcPts val="100"/>
              </a:spcBef>
            </a:pPr>
            <a:r>
              <a:rPr sz="2800" b="1" spc="-110" dirty="0">
                <a:latin typeface="Arial"/>
                <a:cs typeface="Arial"/>
              </a:rPr>
              <a:t>PAR</a:t>
            </a:r>
            <a:endParaRPr sz="2800" dirty="0">
              <a:latin typeface="Arial"/>
              <a:cs typeface="Arial"/>
            </a:endParaRPr>
          </a:p>
          <a:p>
            <a:pPr>
              <a:lnSpc>
                <a:spcPct val="100000"/>
              </a:lnSpc>
              <a:spcBef>
                <a:spcPts val="25"/>
              </a:spcBef>
            </a:pPr>
            <a:endParaRPr sz="3300" dirty="0">
              <a:latin typeface="Arial"/>
              <a:cs typeface="Arial"/>
            </a:endParaRPr>
          </a:p>
          <a:p>
            <a:pPr marL="469900">
              <a:lnSpc>
                <a:spcPct val="100000"/>
              </a:lnSpc>
            </a:pPr>
            <a:r>
              <a:rPr sz="2400" b="1" spc="-5" dirty="0">
                <a:latin typeface="Arial"/>
                <a:cs typeface="Arial"/>
              </a:rPr>
              <a:t>5.5</a:t>
            </a:r>
            <a:r>
              <a:rPr sz="2400" b="1" spc="-10" dirty="0">
                <a:latin typeface="Arial"/>
                <a:cs typeface="Arial"/>
              </a:rPr>
              <a:t> </a:t>
            </a:r>
            <a:r>
              <a:rPr sz="2400" b="1" dirty="0">
                <a:latin typeface="Arial"/>
                <a:cs typeface="Arial"/>
              </a:rPr>
              <a:t>Need</a:t>
            </a:r>
            <a:r>
              <a:rPr sz="2400" b="1" spc="-20" dirty="0">
                <a:latin typeface="Arial"/>
                <a:cs typeface="Arial"/>
              </a:rPr>
              <a:t> </a:t>
            </a:r>
            <a:r>
              <a:rPr sz="2400" b="1" dirty="0">
                <a:latin typeface="Arial"/>
                <a:cs typeface="Arial"/>
              </a:rPr>
              <a:t>for</a:t>
            </a:r>
            <a:r>
              <a:rPr sz="2400" b="1" spc="-10" dirty="0">
                <a:latin typeface="Arial"/>
                <a:cs typeface="Arial"/>
              </a:rPr>
              <a:t> </a:t>
            </a:r>
            <a:r>
              <a:rPr sz="2400" b="1" spc="-5" dirty="0">
                <a:latin typeface="Arial"/>
                <a:cs typeface="Arial"/>
              </a:rPr>
              <a:t>the</a:t>
            </a:r>
            <a:r>
              <a:rPr sz="2400" b="1" spc="-10" dirty="0">
                <a:latin typeface="Arial"/>
                <a:cs typeface="Arial"/>
              </a:rPr>
              <a:t> </a:t>
            </a:r>
            <a:r>
              <a:rPr sz="2400" b="1" spc="-5" dirty="0">
                <a:latin typeface="Arial"/>
                <a:cs typeface="Arial"/>
              </a:rPr>
              <a:t>Project:</a:t>
            </a:r>
            <a:endParaRPr sz="2400" dirty="0">
              <a:latin typeface="Arial"/>
              <a:cs typeface="Arial"/>
            </a:endParaRPr>
          </a:p>
          <a:p>
            <a:pPr marL="698500" marR="5080" indent="-228600">
              <a:lnSpc>
                <a:spcPts val="2160"/>
              </a:lnSpc>
              <a:spcBef>
                <a:spcPts val="555"/>
              </a:spcBef>
              <a:buChar char="•"/>
              <a:tabLst>
                <a:tab pos="697865" algn="l"/>
                <a:tab pos="698500" algn="l"/>
                <a:tab pos="5306060" algn="l"/>
              </a:tabLst>
            </a:pPr>
            <a:r>
              <a:rPr sz="2000" spc="5" dirty="0">
                <a:latin typeface="Arial"/>
                <a:cs typeface="Arial"/>
              </a:rPr>
              <a:t>The </a:t>
            </a:r>
            <a:r>
              <a:rPr sz="2000" dirty="0">
                <a:latin typeface="Arial"/>
                <a:cs typeface="Arial"/>
              </a:rPr>
              <a:t>references to standards 802.15.4-2020, 805.15.4w-2020, 802.15.4y-2021, and </a:t>
            </a:r>
            <a:r>
              <a:rPr sz="2000" spc="5" dirty="0">
                <a:latin typeface="Arial"/>
                <a:cs typeface="Arial"/>
              </a:rPr>
              <a:t> </a:t>
            </a:r>
            <a:r>
              <a:rPr sz="2000" dirty="0">
                <a:latin typeface="Arial"/>
                <a:cs typeface="Arial"/>
              </a:rPr>
              <a:t>802.15.4z-2020</a:t>
            </a:r>
            <a:r>
              <a:rPr sz="2000" spc="-65" dirty="0">
                <a:latin typeface="Arial"/>
                <a:cs typeface="Arial"/>
              </a:rPr>
              <a:t> </a:t>
            </a:r>
            <a:r>
              <a:rPr sz="2000" dirty="0">
                <a:latin typeface="Arial"/>
                <a:cs typeface="Arial"/>
              </a:rPr>
              <a:t>are</a:t>
            </a:r>
            <a:r>
              <a:rPr sz="2000" spc="-10" dirty="0">
                <a:latin typeface="Arial"/>
                <a:cs typeface="Arial"/>
              </a:rPr>
              <a:t> </a:t>
            </a:r>
            <a:r>
              <a:rPr sz="2000" dirty="0">
                <a:latin typeface="Arial"/>
                <a:cs typeface="Arial"/>
              </a:rPr>
              <a:t>not</a:t>
            </a:r>
            <a:r>
              <a:rPr sz="2000" spc="-30" dirty="0">
                <a:latin typeface="Arial"/>
                <a:cs typeface="Arial"/>
              </a:rPr>
              <a:t> </a:t>
            </a:r>
            <a:r>
              <a:rPr sz="2000" dirty="0">
                <a:latin typeface="Arial"/>
                <a:cs typeface="Arial"/>
              </a:rPr>
              <a:t>proper</a:t>
            </a:r>
            <a:r>
              <a:rPr sz="2000" spc="-35" dirty="0">
                <a:latin typeface="Arial"/>
                <a:cs typeface="Arial"/>
              </a:rPr>
              <a:t> </a:t>
            </a:r>
            <a:r>
              <a:rPr sz="2000" dirty="0">
                <a:latin typeface="Arial"/>
                <a:cs typeface="Arial"/>
              </a:rPr>
              <a:t>references</a:t>
            </a:r>
            <a:r>
              <a:rPr sz="2000" spc="-55" dirty="0">
                <a:latin typeface="Arial"/>
                <a:cs typeface="Arial"/>
              </a:rPr>
              <a:t> </a:t>
            </a:r>
            <a:r>
              <a:rPr sz="2000" dirty="0">
                <a:latin typeface="Arial"/>
                <a:cs typeface="Arial"/>
              </a:rPr>
              <a:t>to</a:t>
            </a:r>
            <a:r>
              <a:rPr sz="2000" spc="-25" dirty="0">
                <a:latin typeface="Arial"/>
                <a:cs typeface="Arial"/>
              </a:rPr>
              <a:t> </a:t>
            </a:r>
            <a:r>
              <a:rPr sz="2000" dirty="0">
                <a:latin typeface="Arial"/>
                <a:cs typeface="Arial"/>
              </a:rPr>
              <a:t>IEEE</a:t>
            </a:r>
            <a:r>
              <a:rPr sz="2000" spc="-5" dirty="0">
                <a:latin typeface="Arial"/>
                <a:cs typeface="Arial"/>
              </a:rPr>
              <a:t> </a:t>
            </a:r>
            <a:r>
              <a:rPr sz="2000" dirty="0">
                <a:latin typeface="Arial"/>
                <a:cs typeface="Arial"/>
              </a:rPr>
              <a:t>Standards.</a:t>
            </a:r>
            <a:r>
              <a:rPr sz="2000" spc="10" dirty="0">
                <a:latin typeface="Arial"/>
                <a:cs typeface="Arial"/>
              </a:rPr>
              <a:t> </a:t>
            </a:r>
            <a:r>
              <a:rPr sz="2000" dirty="0">
                <a:latin typeface="Arial"/>
                <a:cs typeface="Arial"/>
              </a:rPr>
              <a:t>Precede</a:t>
            </a:r>
            <a:r>
              <a:rPr sz="2000" spc="-20" dirty="0">
                <a:latin typeface="Arial"/>
                <a:cs typeface="Arial"/>
              </a:rPr>
              <a:t> </a:t>
            </a:r>
            <a:r>
              <a:rPr sz="2000" dirty="0">
                <a:latin typeface="Arial"/>
                <a:cs typeface="Arial"/>
              </a:rPr>
              <a:t>the</a:t>
            </a:r>
            <a:r>
              <a:rPr sz="2000" spc="-25" dirty="0">
                <a:latin typeface="Arial"/>
                <a:cs typeface="Arial"/>
              </a:rPr>
              <a:t> </a:t>
            </a:r>
            <a:r>
              <a:rPr sz="2000" dirty="0">
                <a:latin typeface="Arial"/>
                <a:cs typeface="Arial"/>
              </a:rPr>
              <a:t>referenced </a:t>
            </a:r>
            <a:r>
              <a:rPr sz="2000" spc="-540" dirty="0">
                <a:latin typeface="Arial"/>
                <a:cs typeface="Arial"/>
              </a:rPr>
              <a:t> </a:t>
            </a:r>
            <a:r>
              <a:rPr sz="2000" dirty="0">
                <a:latin typeface="Arial"/>
                <a:cs typeface="Arial"/>
              </a:rPr>
              <a:t>standards</a:t>
            </a:r>
            <a:r>
              <a:rPr sz="2000" spc="-50" dirty="0">
                <a:latin typeface="Arial"/>
                <a:cs typeface="Arial"/>
              </a:rPr>
              <a:t> </a:t>
            </a:r>
            <a:r>
              <a:rPr sz="2000" spc="-10" dirty="0">
                <a:latin typeface="Arial"/>
                <a:cs typeface="Arial"/>
              </a:rPr>
              <a:t>with</a:t>
            </a:r>
            <a:r>
              <a:rPr sz="2000" spc="35" dirty="0">
                <a:latin typeface="Arial"/>
                <a:cs typeface="Arial"/>
              </a:rPr>
              <a:t> </a:t>
            </a:r>
            <a:r>
              <a:rPr sz="2000" dirty="0">
                <a:latin typeface="Arial"/>
                <a:cs typeface="Arial"/>
              </a:rPr>
              <a:t>“IEEE Std”</a:t>
            </a:r>
            <a:r>
              <a:rPr sz="2000" spc="-40" dirty="0">
                <a:latin typeface="Arial"/>
                <a:cs typeface="Arial"/>
              </a:rPr>
              <a:t> </a:t>
            </a:r>
            <a:r>
              <a:rPr sz="2000" spc="-5" dirty="0">
                <a:latin typeface="Arial"/>
                <a:cs typeface="Arial"/>
              </a:rPr>
              <a:t>in</a:t>
            </a:r>
            <a:r>
              <a:rPr sz="2000" spc="15" dirty="0">
                <a:latin typeface="Arial"/>
                <a:cs typeface="Arial"/>
              </a:rPr>
              <a:t> </a:t>
            </a:r>
            <a:r>
              <a:rPr sz="2000" dirty="0">
                <a:latin typeface="Arial"/>
                <a:cs typeface="Arial"/>
              </a:rPr>
              <a:t>each</a:t>
            </a:r>
            <a:r>
              <a:rPr sz="2000" spc="-20" dirty="0">
                <a:latin typeface="Arial"/>
                <a:cs typeface="Arial"/>
              </a:rPr>
              <a:t> </a:t>
            </a:r>
            <a:r>
              <a:rPr sz="2000" dirty="0">
                <a:latin typeface="Arial"/>
                <a:cs typeface="Arial"/>
              </a:rPr>
              <a:t>case.	NOTE: changes </a:t>
            </a:r>
            <a:r>
              <a:rPr sz="2000" spc="-5" dirty="0">
                <a:latin typeface="Arial"/>
                <a:cs typeface="Arial"/>
              </a:rPr>
              <a:t>in </a:t>
            </a:r>
            <a:r>
              <a:rPr sz="2000" dirty="0">
                <a:latin typeface="Arial"/>
                <a:cs typeface="Arial"/>
              </a:rPr>
              <a:t>sections 7.1 and 8.1 are </a:t>
            </a:r>
            <a:r>
              <a:rPr sz="2000" spc="5" dirty="0">
                <a:latin typeface="Arial"/>
                <a:cs typeface="Arial"/>
              </a:rPr>
              <a:t> </a:t>
            </a:r>
            <a:r>
              <a:rPr sz="2000" dirty="0">
                <a:latin typeface="Arial"/>
                <a:cs typeface="Arial"/>
              </a:rPr>
              <a:t>also</a:t>
            </a:r>
            <a:r>
              <a:rPr sz="2000" spc="-20" dirty="0">
                <a:latin typeface="Arial"/>
                <a:cs typeface="Arial"/>
              </a:rPr>
              <a:t> </a:t>
            </a:r>
            <a:r>
              <a:rPr sz="2000" dirty="0">
                <a:latin typeface="Arial"/>
                <a:cs typeface="Arial"/>
              </a:rPr>
              <a:t>needed.</a:t>
            </a:r>
          </a:p>
          <a:p>
            <a:pPr>
              <a:lnSpc>
                <a:spcPct val="100000"/>
              </a:lnSpc>
              <a:spcBef>
                <a:spcPts val="15"/>
              </a:spcBef>
              <a:buFont typeface="Arial"/>
              <a:buChar char="•"/>
            </a:pPr>
            <a:endParaRPr sz="2500" dirty="0">
              <a:latin typeface="Arial"/>
              <a:cs typeface="Arial"/>
            </a:endParaRPr>
          </a:p>
          <a:p>
            <a:pPr marL="698500" indent="-228600">
              <a:lnSpc>
                <a:spcPts val="2280"/>
              </a:lnSpc>
              <a:buChar char="•"/>
              <a:tabLst>
                <a:tab pos="697865" algn="l"/>
                <a:tab pos="698500" algn="l"/>
              </a:tabLst>
            </a:pPr>
            <a:r>
              <a:rPr sz="2000" spc="5" dirty="0">
                <a:latin typeface="Arial"/>
                <a:cs typeface="Arial"/>
              </a:rPr>
              <a:t>The</a:t>
            </a:r>
            <a:r>
              <a:rPr sz="2000" spc="-30" dirty="0">
                <a:latin typeface="Arial"/>
                <a:cs typeface="Arial"/>
              </a:rPr>
              <a:t> </a:t>
            </a:r>
            <a:r>
              <a:rPr sz="2000" dirty="0">
                <a:latin typeface="Arial"/>
                <a:cs typeface="Arial"/>
              </a:rPr>
              <a:t>first</a:t>
            </a:r>
            <a:r>
              <a:rPr sz="2000" spc="-30" dirty="0">
                <a:latin typeface="Arial"/>
                <a:cs typeface="Arial"/>
              </a:rPr>
              <a:t> </a:t>
            </a:r>
            <a:r>
              <a:rPr sz="2000" dirty="0">
                <a:latin typeface="Arial"/>
                <a:cs typeface="Arial"/>
              </a:rPr>
              <a:t>sentence</a:t>
            </a:r>
            <a:r>
              <a:rPr sz="2000" spc="-45" dirty="0">
                <a:latin typeface="Arial"/>
                <a:cs typeface="Arial"/>
              </a:rPr>
              <a:t> </a:t>
            </a:r>
            <a:r>
              <a:rPr sz="2000" spc="-5" dirty="0">
                <a:latin typeface="Arial"/>
                <a:cs typeface="Arial"/>
              </a:rPr>
              <a:t>is</a:t>
            </a:r>
            <a:r>
              <a:rPr sz="2000" spc="5" dirty="0">
                <a:latin typeface="Arial"/>
                <a:cs typeface="Arial"/>
              </a:rPr>
              <a:t> </a:t>
            </a:r>
            <a:r>
              <a:rPr sz="2000" dirty="0">
                <a:latin typeface="Arial"/>
                <a:cs typeface="Arial"/>
              </a:rPr>
              <a:t>confusing</a:t>
            </a:r>
            <a:r>
              <a:rPr sz="2000" spc="-40" dirty="0">
                <a:latin typeface="Arial"/>
                <a:cs typeface="Arial"/>
              </a:rPr>
              <a:t> </a:t>
            </a:r>
            <a:r>
              <a:rPr sz="2000" spc="-5" dirty="0">
                <a:latin typeface="Arial"/>
                <a:cs typeface="Arial"/>
              </a:rPr>
              <a:t>in</a:t>
            </a:r>
            <a:r>
              <a:rPr sz="2000" spc="10" dirty="0">
                <a:latin typeface="Arial"/>
                <a:cs typeface="Arial"/>
              </a:rPr>
              <a:t> </a:t>
            </a:r>
            <a:r>
              <a:rPr sz="2000" dirty="0">
                <a:latin typeface="Arial"/>
                <a:cs typeface="Arial"/>
              </a:rPr>
              <a:t>its</a:t>
            </a:r>
            <a:r>
              <a:rPr sz="2000" spc="-15" dirty="0">
                <a:latin typeface="Arial"/>
                <a:cs typeface="Arial"/>
              </a:rPr>
              <a:t> </a:t>
            </a:r>
            <a:r>
              <a:rPr sz="2000" dirty="0">
                <a:latin typeface="Arial"/>
                <a:cs typeface="Arial"/>
              </a:rPr>
              <a:t>use</a:t>
            </a:r>
            <a:r>
              <a:rPr sz="2000" spc="-5" dirty="0">
                <a:latin typeface="Arial"/>
                <a:cs typeface="Arial"/>
              </a:rPr>
              <a:t> </a:t>
            </a:r>
            <a:r>
              <a:rPr sz="2000" dirty="0">
                <a:latin typeface="Arial"/>
                <a:cs typeface="Arial"/>
              </a:rPr>
              <a:t>of</a:t>
            </a:r>
            <a:r>
              <a:rPr sz="2000" spc="-35" dirty="0">
                <a:latin typeface="Arial"/>
                <a:cs typeface="Arial"/>
              </a:rPr>
              <a:t> </a:t>
            </a:r>
            <a:r>
              <a:rPr sz="2000" spc="5" dirty="0">
                <a:latin typeface="Arial"/>
                <a:cs typeface="Arial"/>
              </a:rPr>
              <a:t>802.15.4-2020.</a:t>
            </a:r>
            <a:r>
              <a:rPr sz="2000" spc="-70" dirty="0">
                <a:latin typeface="Arial"/>
                <a:cs typeface="Arial"/>
              </a:rPr>
              <a:t> </a:t>
            </a:r>
            <a:r>
              <a:rPr sz="2000" spc="5" dirty="0">
                <a:latin typeface="Arial"/>
                <a:cs typeface="Arial"/>
              </a:rPr>
              <a:t>We</a:t>
            </a:r>
            <a:r>
              <a:rPr sz="2000" spc="-65" dirty="0">
                <a:latin typeface="Arial"/>
                <a:cs typeface="Arial"/>
              </a:rPr>
              <a:t> </a:t>
            </a:r>
            <a:r>
              <a:rPr sz="2000" dirty="0">
                <a:latin typeface="Arial"/>
                <a:cs typeface="Arial"/>
              </a:rPr>
              <a:t>recommend</a:t>
            </a:r>
            <a:r>
              <a:rPr sz="2000" spc="-65" dirty="0">
                <a:latin typeface="Arial"/>
                <a:cs typeface="Arial"/>
              </a:rPr>
              <a:t> </a:t>
            </a:r>
            <a:r>
              <a:rPr sz="2000" dirty="0">
                <a:latin typeface="Arial"/>
                <a:cs typeface="Arial"/>
              </a:rPr>
              <a:t>the</a:t>
            </a:r>
          </a:p>
          <a:p>
            <a:pPr marL="698500">
              <a:lnSpc>
                <a:spcPts val="2280"/>
              </a:lnSpc>
            </a:pPr>
            <a:r>
              <a:rPr sz="2000" spc="-5" dirty="0">
                <a:latin typeface="Arial"/>
                <a:cs typeface="Arial"/>
              </a:rPr>
              <a:t>following</a:t>
            </a:r>
            <a:r>
              <a:rPr sz="2000" spc="-15" dirty="0">
                <a:latin typeface="Arial"/>
                <a:cs typeface="Arial"/>
              </a:rPr>
              <a:t> </a:t>
            </a:r>
            <a:r>
              <a:rPr sz="2000" dirty="0">
                <a:latin typeface="Arial"/>
                <a:cs typeface="Arial"/>
              </a:rPr>
              <a:t>replacement:</a:t>
            </a:r>
          </a:p>
          <a:p>
            <a:pPr marL="1155065" marR="69850" lvl="1" indent="-228600">
              <a:lnSpc>
                <a:spcPct val="89900"/>
              </a:lnSpc>
              <a:spcBef>
                <a:spcPts val="520"/>
              </a:spcBef>
              <a:buChar char="•"/>
              <a:tabLst>
                <a:tab pos="1155065" algn="l"/>
                <a:tab pos="1155700" algn="l"/>
              </a:tabLst>
            </a:pPr>
            <a:r>
              <a:rPr sz="1600" dirty="0">
                <a:latin typeface="Arial"/>
                <a:cs typeface="Arial"/>
              </a:rPr>
              <a:t>The</a:t>
            </a:r>
            <a:r>
              <a:rPr sz="1600" spc="-5" dirty="0">
                <a:latin typeface="Arial"/>
                <a:cs typeface="Arial"/>
              </a:rPr>
              <a:t> IEEE</a:t>
            </a:r>
            <a:r>
              <a:rPr sz="1600" spc="15" dirty="0">
                <a:latin typeface="Arial"/>
                <a:cs typeface="Arial"/>
              </a:rPr>
              <a:t> </a:t>
            </a:r>
            <a:r>
              <a:rPr sz="1600" spc="-10" dirty="0">
                <a:latin typeface="Arial"/>
                <a:cs typeface="Arial"/>
              </a:rPr>
              <a:t>802.15.4-2020</a:t>
            </a:r>
            <a:r>
              <a:rPr sz="1600" spc="110" dirty="0">
                <a:latin typeface="Arial"/>
                <a:cs typeface="Arial"/>
              </a:rPr>
              <a:t> </a:t>
            </a:r>
            <a:r>
              <a:rPr sz="1600" spc="-10" dirty="0">
                <a:latin typeface="Arial"/>
                <a:cs typeface="Arial"/>
              </a:rPr>
              <a:t>standard</a:t>
            </a:r>
            <a:r>
              <a:rPr sz="1600" spc="30" dirty="0">
                <a:latin typeface="Arial"/>
                <a:cs typeface="Arial"/>
              </a:rPr>
              <a:t> </a:t>
            </a:r>
            <a:r>
              <a:rPr sz="1600" spc="-5" dirty="0">
                <a:latin typeface="Arial"/>
                <a:cs typeface="Arial"/>
              </a:rPr>
              <a:t>(as</a:t>
            </a:r>
            <a:r>
              <a:rPr sz="1600" spc="20" dirty="0">
                <a:latin typeface="Arial"/>
                <a:cs typeface="Arial"/>
              </a:rPr>
              <a:t> </a:t>
            </a:r>
            <a:r>
              <a:rPr sz="1600" spc="-10" dirty="0">
                <a:latin typeface="Arial"/>
                <a:cs typeface="Arial"/>
              </a:rPr>
              <a:t>amended</a:t>
            </a:r>
            <a:r>
              <a:rPr sz="1600" spc="55" dirty="0">
                <a:latin typeface="Arial"/>
                <a:cs typeface="Arial"/>
              </a:rPr>
              <a:t> </a:t>
            </a:r>
            <a:r>
              <a:rPr sz="1600" spc="-10" dirty="0">
                <a:latin typeface="Arial"/>
                <a:cs typeface="Arial"/>
              </a:rPr>
              <a:t>by</a:t>
            </a:r>
            <a:r>
              <a:rPr sz="1600" spc="20" dirty="0">
                <a:latin typeface="Arial"/>
                <a:cs typeface="Arial"/>
              </a:rPr>
              <a:t> </a:t>
            </a:r>
            <a:r>
              <a:rPr sz="1600" spc="-10" dirty="0">
                <a:latin typeface="Arial"/>
                <a:cs typeface="Arial"/>
              </a:rPr>
              <a:t>IEEE</a:t>
            </a:r>
            <a:r>
              <a:rPr sz="1600" spc="10" dirty="0">
                <a:latin typeface="Arial"/>
                <a:cs typeface="Arial"/>
              </a:rPr>
              <a:t> </a:t>
            </a:r>
            <a:r>
              <a:rPr sz="1600" spc="-10" dirty="0">
                <a:latin typeface="Arial"/>
                <a:cs typeface="Arial"/>
              </a:rPr>
              <a:t>805.15.4w-2020,</a:t>
            </a:r>
            <a:r>
              <a:rPr sz="1600" spc="95" dirty="0">
                <a:latin typeface="Arial"/>
                <a:cs typeface="Arial"/>
              </a:rPr>
              <a:t> </a:t>
            </a:r>
            <a:r>
              <a:rPr sz="1600" spc="-5" dirty="0">
                <a:latin typeface="Arial"/>
                <a:cs typeface="Arial"/>
              </a:rPr>
              <a:t>IEEE</a:t>
            </a:r>
            <a:r>
              <a:rPr sz="1600" spc="15" dirty="0">
                <a:latin typeface="Arial"/>
                <a:cs typeface="Arial"/>
              </a:rPr>
              <a:t> </a:t>
            </a:r>
            <a:r>
              <a:rPr sz="1600" spc="-10" dirty="0">
                <a:latin typeface="Arial"/>
                <a:cs typeface="Arial"/>
              </a:rPr>
              <a:t>802.15.4y-2021,</a:t>
            </a:r>
            <a:r>
              <a:rPr sz="1600" spc="95" dirty="0">
                <a:latin typeface="Arial"/>
                <a:cs typeface="Arial"/>
              </a:rPr>
              <a:t> </a:t>
            </a:r>
            <a:r>
              <a:rPr sz="1600" spc="-10" dirty="0">
                <a:latin typeface="Arial"/>
                <a:cs typeface="Arial"/>
              </a:rPr>
              <a:t>and </a:t>
            </a:r>
            <a:r>
              <a:rPr sz="1600" spc="-430" dirty="0">
                <a:latin typeface="Arial"/>
                <a:cs typeface="Arial"/>
              </a:rPr>
              <a:t> </a:t>
            </a:r>
            <a:r>
              <a:rPr sz="1600" spc="-5" dirty="0">
                <a:latin typeface="Arial"/>
                <a:cs typeface="Arial"/>
              </a:rPr>
              <a:t>IEEE</a:t>
            </a:r>
            <a:r>
              <a:rPr sz="1600" spc="10" dirty="0">
                <a:latin typeface="Arial"/>
                <a:cs typeface="Arial"/>
              </a:rPr>
              <a:t> </a:t>
            </a:r>
            <a:r>
              <a:rPr sz="1600" spc="-10" dirty="0">
                <a:latin typeface="Arial"/>
                <a:cs typeface="Arial"/>
              </a:rPr>
              <a:t>802.15.4z-2020),</a:t>
            </a:r>
            <a:r>
              <a:rPr sz="1600" spc="114" dirty="0">
                <a:latin typeface="Arial"/>
                <a:cs typeface="Arial"/>
              </a:rPr>
              <a:t> </a:t>
            </a:r>
            <a:r>
              <a:rPr sz="1600" spc="-5" dirty="0">
                <a:latin typeface="Arial"/>
                <a:cs typeface="Arial"/>
              </a:rPr>
              <a:t>is</a:t>
            </a:r>
            <a:r>
              <a:rPr sz="1600" spc="10" dirty="0">
                <a:latin typeface="Arial"/>
                <a:cs typeface="Arial"/>
              </a:rPr>
              <a:t> </a:t>
            </a:r>
            <a:r>
              <a:rPr sz="1600" dirty="0">
                <a:latin typeface="Arial"/>
                <a:cs typeface="Arial"/>
              </a:rPr>
              <a:t>overly </a:t>
            </a:r>
            <a:r>
              <a:rPr sz="1600" spc="-5" dirty="0">
                <a:latin typeface="Arial"/>
                <a:cs typeface="Arial"/>
              </a:rPr>
              <a:t>complex.</a:t>
            </a:r>
            <a:r>
              <a:rPr sz="1600" dirty="0">
                <a:latin typeface="Arial"/>
                <a:cs typeface="Arial"/>
              </a:rPr>
              <a:t> </a:t>
            </a:r>
            <a:r>
              <a:rPr sz="1600" spc="-10" dirty="0">
                <a:latin typeface="Arial"/>
                <a:cs typeface="Arial"/>
              </a:rPr>
              <a:t>End-users</a:t>
            </a:r>
            <a:r>
              <a:rPr sz="1600" spc="40" dirty="0">
                <a:latin typeface="Arial"/>
                <a:cs typeface="Arial"/>
              </a:rPr>
              <a:t> </a:t>
            </a:r>
            <a:r>
              <a:rPr sz="1600" spc="-5" dirty="0">
                <a:latin typeface="Arial"/>
                <a:cs typeface="Arial"/>
              </a:rPr>
              <a:t>(industry)</a:t>
            </a:r>
            <a:r>
              <a:rPr sz="1600" spc="50" dirty="0">
                <a:latin typeface="Arial"/>
                <a:cs typeface="Arial"/>
              </a:rPr>
              <a:t> </a:t>
            </a:r>
            <a:r>
              <a:rPr sz="1600" spc="-10" dirty="0">
                <a:latin typeface="Arial"/>
                <a:cs typeface="Arial"/>
              </a:rPr>
              <a:t>will</a:t>
            </a:r>
            <a:r>
              <a:rPr sz="1600" spc="5" dirty="0">
                <a:latin typeface="Arial"/>
                <a:cs typeface="Arial"/>
              </a:rPr>
              <a:t> </a:t>
            </a:r>
            <a:r>
              <a:rPr sz="1600" spc="-10" dirty="0">
                <a:latin typeface="Arial"/>
                <a:cs typeface="Arial"/>
              </a:rPr>
              <a:t>benefit</a:t>
            </a:r>
            <a:r>
              <a:rPr sz="1600" spc="15" dirty="0">
                <a:latin typeface="Arial"/>
                <a:cs typeface="Arial"/>
              </a:rPr>
              <a:t> </a:t>
            </a:r>
            <a:r>
              <a:rPr sz="1600" dirty="0">
                <a:latin typeface="Arial"/>
                <a:cs typeface="Arial"/>
              </a:rPr>
              <a:t>from</a:t>
            </a:r>
            <a:r>
              <a:rPr sz="1600" spc="10" dirty="0">
                <a:latin typeface="Arial"/>
                <a:cs typeface="Arial"/>
              </a:rPr>
              <a:t> </a:t>
            </a:r>
            <a:r>
              <a:rPr sz="1600" spc="-10" dirty="0">
                <a:latin typeface="Arial"/>
                <a:cs typeface="Arial"/>
              </a:rPr>
              <a:t>the</a:t>
            </a:r>
            <a:r>
              <a:rPr sz="1600" spc="30" dirty="0">
                <a:latin typeface="Arial"/>
                <a:cs typeface="Arial"/>
              </a:rPr>
              <a:t> </a:t>
            </a:r>
            <a:r>
              <a:rPr sz="1600" spc="-5" dirty="0">
                <a:latin typeface="Arial"/>
                <a:cs typeface="Arial"/>
              </a:rPr>
              <a:t>extraction</a:t>
            </a:r>
            <a:r>
              <a:rPr sz="1600" spc="15" dirty="0">
                <a:latin typeface="Arial"/>
                <a:cs typeface="Arial"/>
              </a:rPr>
              <a:t> </a:t>
            </a:r>
            <a:r>
              <a:rPr sz="1600" spc="-5" dirty="0">
                <a:latin typeface="Arial"/>
                <a:cs typeface="Arial"/>
              </a:rPr>
              <a:t>of</a:t>
            </a:r>
            <a:r>
              <a:rPr sz="1600" spc="35" dirty="0">
                <a:latin typeface="Arial"/>
                <a:cs typeface="Arial"/>
              </a:rPr>
              <a:t> </a:t>
            </a:r>
            <a:r>
              <a:rPr sz="1600" spc="-10" dirty="0">
                <a:latin typeface="Arial"/>
                <a:cs typeface="Arial"/>
              </a:rPr>
              <a:t>the </a:t>
            </a:r>
            <a:r>
              <a:rPr sz="1600" spc="-5" dirty="0">
                <a:latin typeface="Arial"/>
                <a:cs typeface="Arial"/>
              </a:rPr>
              <a:t> </a:t>
            </a:r>
            <a:r>
              <a:rPr sz="1600" spc="-10" dirty="0">
                <a:latin typeface="Arial"/>
                <a:cs typeface="Arial"/>
              </a:rPr>
              <a:t>ad-hoc</a:t>
            </a:r>
            <a:r>
              <a:rPr sz="1600" spc="30" dirty="0">
                <a:latin typeface="Arial"/>
                <a:cs typeface="Arial"/>
              </a:rPr>
              <a:t> </a:t>
            </a:r>
            <a:r>
              <a:rPr sz="1600" spc="-5" dirty="0">
                <a:latin typeface="Arial"/>
                <a:cs typeface="Arial"/>
              </a:rPr>
              <a:t>impulse radio</a:t>
            </a:r>
            <a:r>
              <a:rPr sz="1600" spc="10" dirty="0">
                <a:latin typeface="Arial"/>
                <a:cs typeface="Arial"/>
              </a:rPr>
              <a:t> </a:t>
            </a:r>
            <a:r>
              <a:rPr sz="1600" spc="-5" dirty="0">
                <a:latin typeface="Arial"/>
                <a:cs typeface="Arial"/>
              </a:rPr>
              <a:t>ultra</a:t>
            </a:r>
            <a:r>
              <a:rPr sz="1600" spc="25" dirty="0">
                <a:latin typeface="Arial"/>
                <a:cs typeface="Arial"/>
              </a:rPr>
              <a:t> </a:t>
            </a:r>
            <a:r>
              <a:rPr sz="1600" spc="-10" dirty="0">
                <a:latin typeface="Arial"/>
                <a:cs typeface="Arial"/>
              </a:rPr>
              <a:t>wideband</a:t>
            </a:r>
            <a:r>
              <a:rPr sz="1600" spc="25" dirty="0">
                <a:latin typeface="Arial"/>
                <a:cs typeface="Arial"/>
              </a:rPr>
              <a:t> </a:t>
            </a:r>
            <a:r>
              <a:rPr sz="1600" spc="-5" dirty="0">
                <a:latin typeface="Arial"/>
                <a:cs typeface="Arial"/>
              </a:rPr>
              <a:t>functionality</a:t>
            </a:r>
            <a:r>
              <a:rPr sz="1600" spc="35" dirty="0">
                <a:latin typeface="Arial"/>
                <a:cs typeface="Arial"/>
              </a:rPr>
              <a:t> </a:t>
            </a:r>
            <a:r>
              <a:rPr sz="1600" spc="-5" dirty="0">
                <a:latin typeface="Arial"/>
                <a:cs typeface="Arial"/>
              </a:rPr>
              <a:t>into</a:t>
            </a:r>
            <a:r>
              <a:rPr sz="1600" spc="5" dirty="0">
                <a:latin typeface="Arial"/>
                <a:cs typeface="Arial"/>
              </a:rPr>
              <a:t> </a:t>
            </a:r>
            <a:r>
              <a:rPr sz="1600" spc="-5" dirty="0">
                <a:latin typeface="Arial"/>
                <a:cs typeface="Arial"/>
              </a:rPr>
              <a:t>a</a:t>
            </a:r>
            <a:r>
              <a:rPr sz="1600" spc="5" dirty="0">
                <a:latin typeface="Arial"/>
                <a:cs typeface="Arial"/>
              </a:rPr>
              <a:t> </a:t>
            </a:r>
            <a:r>
              <a:rPr sz="1600" spc="-5" dirty="0">
                <a:latin typeface="Arial"/>
                <a:cs typeface="Arial"/>
              </a:rPr>
              <a:t>simple, focused</a:t>
            </a:r>
            <a:r>
              <a:rPr sz="1600" spc="25" dirty="0">
                <a:latin typeface="Arial"/>
                <a:cs typeface="Arial"/>
              </a:rPr>
              <a:t> </a:t>
            </a:r>
            <a:r>
              <a:rPr sz="1600" spc="-5" dirty="0">
                <a:latin typeface="Arial"/>
                <a:cs typeface="Arial"/>
              </a:rPr>
              <a:t>specification,</a:t>
            </a:r>
            <a:r>
              <a:rPr sz="1600" spc="5" dirty="0">
                <a:latin typeface="Arial"/>
                <a:cs typeface="Arial"/>
              </a:rPr>
              <a:t> </a:t>
            </a:r>
            <a:r>
              <a:rPr sz="1600" spc="-10" dirty="0">
                <a:latin typeface="Arial"/>
                <a:cs typeface="Arial"/>
              </a:rPr>
              <a:t>enabling </a:t>
            </a:r>
            <a:r>
              <a:rPr sz="1600" spc="-5" dirty="0">
                <a:latin typeface="Arial"/>
                <a:cs typeface="Arial"/>
              </a:rPr>
              <a:t> improved</a:t>
            </a:r>
            <a:r>
              <a:rPr sz="1600" spc="-15" dirty="0">
                <a:latin typeface="Arial"/>
                <a:cs typeface="Arial"/>
              </a:rPr>
              <a:t> </a:t>
            </a:r>
            <a:r>
              <a:rPr sz="1600" spc="-5" dirty="0">
                <a:latin typeface="Arial"/>
                <a:cs typeface="Arial"/>
              </a:rPr>
              <a:t>multi-vendor</a:t>
            </a:r>
            <a:r>
              <a:rPr sz="1600" spc="15" dirty="0">
                <a:latin typeface="Arial"/>
                <a:cs typeface="Arial"/>
              </a:rPr>
              <a:t> </a:t>
            </a:r>
            <a:r>
              <a:rPr sz="1600" spc="-10" dirty="0">
                <a:latin typeface="Arial"/>
                <a:cs typeface="Arial"/>
              </a:rPr>
              <a:t>interoperability</a:t>
            </a:r>
            <a:r>
              <a:rPr sz="1600" spc="30" dirty="0">
                <a:latin typeface="Arial"/>
                <a:cs typeface="Arial"/>
              </a:rPr>
              <a:t> </a:t>
            </a:r>
            <a:r>
              <a:rPr sz="1600" spc="-10" dirty="0">
                <a:latin typeface="Arial"/>
                <a:cs typeface="Arial"/>
              </a:rPr>
              <a:t>and</a:t>
            </a:r>
            <a:r>
              <a:rPr sz="1600" dirty="0">
                <a:latin typeface="Arial"/>
                <a:cs typeface="Arial"/>
              </a:rPr>
              <a:t> </a:t>
            </a:r>
            <a:r>
              <a:rPr sz="1600" spc="-5" dirty="0">
                <a:latin typeface="Arial"/>
                <a:cs typeface="Arial"/>
              </a:rPr>
              <a:t>further</a:t>
            </a:r>
            <a:r>
              <a:rPr sz="1600" spc="40" dirty="0">
                <a:latin typeface="Arial"/>
                <a:cs typeface="Arial"/>
              </a:rPr>
              <a:t> </a:t>
            </a:r>
            <a:r>
              <a:rPr sz="1600" spc="-10" dirty="0">
                <a:latin typeface="Arial"/>
                <a:cs typeface="Arial"/>
              </a:rPr>
              <a:t>technology</a:t>
            </a:r>
            <a:r>
              <a:rPr sz="1600" spc="30" dirty="0">
                <a:latin typeface="Arial"/>
                <a:cs typeface="Arial"/>
              </a:rPr>
              <a:t> </a:t>
            </a:r>
            <a:r>
              <a:rPr sz="1600" spc="-10" dirty="0">
                <a:latin typeface="Arial"/>
                <a:cs typeface="Arial"/>
              </a:rPr>
              <a:t>adoption.</a:t>
            </a:r>
            <a:endParaRPr lang="en-US" sz="1600" dirty="0">
              <a:latin typeface="Arial"/>
              <a:cs typeface="Arial"/>
            </a:endParaRPr>
          </a:p>
          <a:p>
            <a:pPr marL="463550" marR="69850">
              <a:lnSpc>
                <a:spcPct val="89900"/>
              </a:lnSpc>
              <a:spcBef>
                <a:spcPts val="520"/>
              </a:spcBef>
              <a:tabLst>
                <a:tab pos="1155065" algn="l"/>
                <a:tab pos="1155700" algn="l"/>
              </a:tabLst>
            </a:pPr>
            <a:r>
              <a:rPr lang="en-US" sz="2000" dirty="0">
                <a:latin typeface="Arial"/>
                <a:cs typeface="Arial"/>
              </a:rPr>
              <a:t>Response – </a:t>
            </a:r>
            <a:r>
              <a:rPr lang="en-US" sz="2000" dirty="0">
                <a:solidFill>
                  <a:srgbClr val="0000FF"/>
                </a:solidFill>
                <a:latin typeface="Arial"/>
                <a:cs typeface="Arial"/>
              </a:rPr>
              <a:t>Agreed, t</a:t>
            </a:r>
            <a:r>
              <a:rPr lang="en-US" sz="2000" dirty="0">
                <a:solidFill>
                  <a:srgbClr val="0000FF"/>
                </a:solidFill>
                <a:latin typeface="Helvetica" pitchFamily="2" charset="0"/>
              </a:rPr>
              <a:t>his has been changed in the PAR Draft to “As specified in the need for the project, some IEEE Std 802.15.4 functionality will be included (via. referencing) into IEEE P802.15.14.”</a:t>
            </a:r>
            <a:endParaRPr lang="en-US" sz="2000" dirty="0">
              <a:latin typeface="Arial"/>
              <a:cs typeface="Arial"/>
            </a:endParaRPr>
          </a:p>
          <a:p>
            <a:pPr marL="1155065" marR="69850" lvl="1" indent="-228600">
              <a:lnSpc>
                <a:spcPct val="89900"/>
              </a:lnSpc>
              <a:spcBef>
                <a:spcPts val="520"/>
              </a:spcBef>
              <a:buChar char="•"/>
              <a:tabLst>
                <a:tab pos="1155065" algn="l"/>
                <a:tab pos="1155700" algn="l"/>
              </a:tabLst>
            </a:pPr>
            <a:endParaRPr sz="1600" dirty="0">
              <a:latin typeface="Arial"/>
              <a:cs typeface="Arial"/>
            </a:endParaRPr>
          </a:p>
        </p:txBody>
      </p:sp>
      <p:sp>
        <p:nvSpPr>
          <p:cNvPr id="9" name="object 8">
            <a:extLst>
              <a:ext uri="{FF2B5EF4-FFF2-40B4-BE49-F238E27FC236}">
                <a16:creationId xmlns:a16="http://schemas.microsoft.com/office/drawing/2014/main" id="{C7DA65BC-706A-4D3E-A7DB-B7D8CA86BB78}"/>
              </a:ext>
            </a:extLst>
          </p:cNvPr>
          <p:cNvSpPr txBox="1">
            <a:spLocks noGrp="1"/>
          </p:cNvSpPr>
          <p:nvPr>
            <p:ph type="ftr" sz="quarter" idx="5"/>
          </p:nvPr>
        </p:nvSpPr>
        <p:spPr>
          <a:xfrm>
            <a:off x="917257" y="6433820"/>
            <a:ext cx="1018539" cy="234038"/>
          </a:xfrm>
          <a:prstGeom prst="rect">
            <a:avLst/>
          </a:prstGeom>
        </p:spPr>
        <p:txBody>
          <a:bodyPr vert="horz" wrap="square" lIns="0" tIns="0" rIns="0" bIns="0" rtlCol="0">
            <a:spAutoFit/>
          </a:bodyPr>
          <a:lstStyle/>
          <a:p>
            <a:pPr marL="12700">
              <a:lnSpc>
                <a:spcPts val="1810"/>
              </a:lnSpc>
            </a:pPr>
            <a:r>
              <a:rPr dirty="0"/>
              <a:t>7/</a:t>
            </a:r>
            <a:r>
              <a:rPr lang="en-US" dirty="0"/>
              <a:t>23</a:t>
            </a:r>
            <a:r>
              <a:rPr dirty="0"/>
              <a:t>/2021</a:t>
            </a:r>
          </a:p>
        </p:txBody>
      </p:sp>
      <p:sp>
        <p:nvSpPr>
          <p:cNvPr id="10" name="object 12">
            <a:extLst>
              <a:ext uri="{FF2B5EF4-FFF2-40B4-BE49-F238E27FC236}">
                <a16:creationId xmlns:a16="http://schemas.microsoft.com/office/drawing/2014/main" id="{F487542B-166D-4E6C-A24C-7C33DFE05F7D}"/>
              </a:ext>
            </a:extLst>
          </p:cNvPr>
          <p:cNvSpPr txBox="1">
            <a:spLocks noGrp="1"/>
          </p:cNvSpPr>
          <p:nvPr>
            <p:ph type="dt" sz="half" idx="6"/>
          </p:nvPr>
        </p:nvSpPr>
        <p:spPr>
          <a:xfrm>
            <a:off x="8305801" y="6426279"/>
            <a:ext cx="3057524" cy="234038"/>
          </a:xfrm>
          <a:prstGeom prst="rect">
            <a:avLst/>
          </a:prstGeom>
        </p:spPr>
        <p:txBody>
          <a:bodyPr vert="horz" wrap="square" lIns="0" tIns="0" rIns="0" bIns="0" rtlCol="0">
            <a:spAutoFit/>
          </a:bodyPr>
          <a:lstStyle/>
          <a:p>
            <a:pPr marL="12700">
              <a:lnSpc>
                <a:spcPts val="1810"/>
              </a:lnSpc>
            </a:pPr>
            <a:r>
              <a:rPr lang="en-US" spc="5" dirty="0"/>
              <a:t>Pat Kinney (Kinney Consulting)</a:t>
            </a:r>
            <a:endParaRPr spc="5"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46125" y="171196"/>
            <a:ext cx="90551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Calibri"/>
                <a:cs typeface="Calibri"/>
              </a:rPr>
              <a:t>July</a:t>
            </a:r>
            <a:r>
              <a:rPr sz="1800" b="1" spc="-70" dirty="0">
                <a:latin typeface="Calibri"/>
                <a:cs typeface="Calibri"/>
              </a:rPr>
              <a:t> </a:t>
            </a:r>
            <a:r>
              <a:rPr sz="1800" b="1" dirty="0">
                <a:latin typeface="Calibri"/>
                <a:cs typeface="Calibri"/>
              </a:rPr>
              <a:t>2021</a:t>
            </a:r>
            <a:endParaRPr sz="1800">
              <a:latin typeface="Calibri"/>
              <a:cs typeface="Calibri"/>
            </a:endParaRPr>
          </a:p>
        </p:txBody>
      </p:sp>
      <p:sp>
        <p:nvSpPr>
          <p:cNvPr id="3" name="object 3"/>
          <p:cNvSpPr/>
          <p:nvPr/>
        </p:nvSpPr>
        <p:spPr>
          <a:xfrm>
            <a:off x="739140" y="6339840"/>
            <a:ext cx="10711815" cy="0"/>
          </a:xfrm>
          <a:custGeom>
            <a:avLst/>
            <a:gdLst/>
            <a:ahLst/>
            <a:cxnLst/>
            <a:rect l="l" t="t" r="r" b="b"/>
            <a:pathLst>
              <a:path w="10711815">
                <a:moveTo>
                  <a:pt x="0" y="0"/>
                </a:moveTo>
                <a:lnTo>
                  <a:pt x="10711307" y="0"/>
                </a:lnTo>
              </a:path>
            </a:pathLst>
          </a:custGeom>
          <a:ln w="19050">
            <a:solidFill>
              <a:srgbClr val="000000"/>
            </a:solidFill>
          </a:ln>
        </p:spPr>
        <p:txBody>
          <a:bodyPr wrap="square" lIns="0" tIns="0" rIns="0" bIns="0" rtlCol="0"/>
          <a:lstStyle/>
          <a:p>
            <a:endParaRPr/>
          </a:p>
        </p:txBody>
      </p:sp>
      <p:sp>
        <p:nvSpPr>
          <p:cNvPr id="4" name="object 4"/>
          <p:cNvSpPr txBox="1"/>
          <p:nvPr/>
        </p:nvSpPr>
        <p:spPr>
          <a:xfrm>
            <a:off x="5487034" y="215900"/>
            <a:ext cx="5875655"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a:cs typeface="Arial"/>
              </a:rPr>
              <a:t>Comments</a:t>
            </a:r>
            <a:r>
              <a:rPr sz="1800" b="1" dirty="0">
                <a:latin typeface="Arial"/>
                <a:cs typeface="Arial"/>
              </a:rPr>
              <a:t> on</a:t>
            </a:r>
            <a:r>
              <a:rPr sz="1800" b="1" spc="5" dirty="0">
                <a:latin typeface="Arial"/>
                <a:cs typeface="Arial"/>
              </a:rPr>
              <a:t> </a:t>
            </a:r>
            <a:r>
              <a:rPr sz="1800" b="1" spc="-5" dirty="0">
                <a:latin typeface="Arial"/>
                <a:cs typeface="Arial"/>
              </a:rPr>
              <a:t>P802.15.14</a:t>
            </a:r>
            <a:r>
              <a:rPr sz="1800" b="1" dirty="0">
                <a:latin typeface="Arial"/>
                <a:cs typeface="Arial"/>
              </a:rPr>
              <a:t> </a:t>
            </a:r>
            <a:r>
              <a:rPr sz="1800" b="1" spc="-65" dirty="0">
                <a:latin typeface="Arial"/>
                <a:cs typeface="Arial"/>
              </a:rPr>
              <a:t>PAR</a:t>
            </a:r>
            <a:r>
              <a:rPr sz="1800" b="1" spc="40" dirty="0">
                <a:latin typeface="Arial"/>
                <a:cs typeface="Arial"/>
              </a:rPr>
              <a:t> </a:t>
            </a:r>
            <a:r>
              <a:rPr sz="1800" b="1" spc="-5" dirty="0">
                <a:latin typeface="Arial"/>
                <a:cs typeface="Arial"/>
              </a:rPr>
              <a:t>&amp;</a:t>
            </a:r>
            <a:r>
              <a:rPr sz="1800" b="1" dirty="0">
                <a:latin typeface="Arial"/>
                <a:cs typeface="Arial"/>
              </a:rPr>
              <a:t> </a:t>
            </a:r>
            <a:r>
              <a:rPr sz="1800" b="1" spc="-5" dirty="0">
                <a:latin typeface="Arial"/>
                <a:cs typeface="Arial"/>
              </a:rPr>
              <a:t>CSD</a:t>
            </a:r>
            <a:r>
              <a:rPr sz="1800" b="1" spc="5" dirty="0">
                <a:latin typeface="Arial"/>
                <a:cs typeface="Arial"/>
              </a:rPr>
              <a:t> </a:t>
            </a:r>
            <a:r>
              <a:rPr sz="1800" b="1" dirty="0">
                <a:latin typeface="Arial"/>
                <a:cs typeface="Arial"/>
              </a:rPr>
              <a:t>from IEEE</a:t>
            </a:r>
            <a:r>
              <a:rPr sz="1800" b="1" spc="5" dirty="0">
                <a:latin typeface="Arial"/>
                <a:cs typeface="Arial"/>
              </a:rPr>
              <a:t> </a:t>
            </a:r>
            <a:r>
              <a:rPr sz="1800" b="1" spc="-5" dirty="0">
                <a:latin typeface="Arial"/>
                <a:cs typeface="Arial"/>
              </a:rPr>
              <a:t>802.1</a:t>
            </a:r>
            <a:endParaRPr sz="1800">
              <a:latin typeface="Arial"/>
              <a:cs typeface="Arial"/>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12700">
              <a:lnSpc>
                <a:spcPts val="1810"/>
              </a:lnSpc>
            </a:pPr>
            <a:r>
              <a:rPr spc="-5" dirty="0"/>
              <a:t>Slide</a:t>
            </a:r>
            <a:r>
              <a:rPr spc="-25" dirty="0"/>
              <a:t> </a:t>
            </a:r>
            <a:fld id="{81D60167-4931-47E6-BA6A-407CBD079E47}" type="slidenum">
              <a:rPr dirty="0"/>
              <a:t>13</a:t>
            </a:fld>
            <a:endParaRPr dirty="0"/>
          </a:p>
        </p:txBody>
      </p:sp>
      <p:sp>
        <p:nvSpPr>
          <p:cNvPr id="5" name="object 5"/>
          <p:cNvSpPr txBox="1"/>
          <p:nvPr/>
        </p:nvSpPr>
        <p:spPr>
          <a:xfrm>
            <a:off x="847089" y="860171"/>
            <a:ext cx="10125075" cy="5025991"/>
          </a:xfrm>
          <a:prstGeom prst="rect">
            <a:avLst/>
          </a:prstGeom>
        </p:spPr>
        <p:txBody>
          <a:bodyPr vert="horz" wrap="square" lIns="0" tIns="12700" rIns="0" bIns="0" rtlCol="0">
            <a:spAutoFit/>
          </a:bodyPr>
          <a:lstStyle/>
          <a:p>
            <a:pPr marL="12700">
              <a:lnSpc>
                <a:spcPct val="100000"/>
              </a:lnSpc>
              <a:spcBef>
                <a:spcPts val="100"/>
              </a:spcBef>
            </a:pPr>
            <a:r>
              <a:rPr sz="2800" b="1" spc="-110" dirty="0">
                <a:latin typeface="Arial"/>
                <a:cs typeface="Arial"/>
              </a:rPr>
              <a:t>PAR</a:t>
            </a:r>
            <a:endParaRPr sz="2800" dirty="0">
              <a:latin typeface="Arial"/>
              <a:cs typeface="Arial"/>
            </a:endParaRPr>
          </a:p>
          <a:p>
            <a:pPr>
              <a:lnSpc>
                <a:spcPct val="100000"/>
              </a:lnSpc>
              <a:spcBef>
                <a:spcPts val="25"/>
              </a:spcBef>
            </a:pPr>
            <a:endParaRPr sz="3300" dirty="0">
              <a:latin typeface="Arial"/>
              <a:cs typeface="Arial"/>
            </a:endParaRPr>
          </a:p>
          <a:p>
            <a:pPr marL="469900">
              <a:lnSpc>
                <a:spcPct val="100000"/>
              </a:lnSpc>
            </a:pPr>
            <a:r>
              <a:rPr sz="2400" b="1" spc="-5" dirty="0">
                <a:latin typeface="Arial"/>
                <a:cs typeface="Arial"/>
              </a:rPr>
              <a:t>8.1</a:t>
            </a:r>
            <a:r>
              <a:rPr sz="2400" b="1" spc="-85" dirty="0">
                <a:latin typeface="Arial"/>
                <a:cs typeface="Arial"/>
              </a:rPr>
              <a:t> </a:t>
            </a:r>
            <a:r>
              <a:rPr sz="2400" b="1" spc="-15" dirty="0">
                <a:latin typeface="Arial"/>
                <a:cs typeface="Arial"/>
              </a:rPr>
              <a:t>Additional</a:t>
            </a:r>
            <a:r>
              <a:rPr sz="2400" b="1" spc="85" dirty="0">
                <a:latin typeface="Arial"/>
                <a:cs typeface="Arial"/>
              </a:rPr>
              <a:t> </a:t>
            </a:r>
            <a:r>
              <a:rPr sz="2400" b="1" spc="-5" dirty="0">
                <a:latin typeface="Arial"/>
                <a:cs typeface="Arial"/>
              </a:rPr>
              <a:t>Explanatory</a:t>
            </a:r>
            <a:r>
              <a:rPr sz="2400" b="1" dirty="0">
                <a:latin typeface="Arial"/>
                <a:cs typeface="Arial"/>
              </a:rPr>
              <a:t> </a:t>
            </a:r>
            <a:r>
              <a:rPr sz="2400" b="1" spc="-5" dirty="0">
                <a:latin typeface="Arial"/>
                <a:cs typeface="Arial"/>
              </a:rPr>
              <a:t>Notes:</a:t>
            </a:r>
            <a:endParaRPr sz="2400" dirty="0">
              <a:latin typeface="Arial"/>
              <a:cs typeface="Arial"/>
            </a:endParaRPr>
          </a:p>
          <a:p>
            <a:pPr>
              <a:lnSpc>
                <a:spcPct val="100000"/>
              </a:lnSpc>
            </a:pPr>
            <a:endParaRPr sz="3150" dirty="0">
              <a:latin typeface="Arial"/>
              <a:cs typeface="Arial"/>
            </a:endParaRPr>
          </a:p>
          <a:p>
            <a:pPr marL="698500" marR="5080" indent="-228600">
              <a:lnSpc>
                <a:spcPts val="2600"/>
              </a:lnSpc>
              <a:buChar char="•"/>
              <a:tabLst>
                <a:tab pos="698500" algn="l"/>
                <a:tab pos="4681220" algn="l"/>
              </a:tabLst>
            </a:pPr>
            <a:r>
              <a:rPr sz="2400" dirty="0">
                <a:latin typeface="Arial"/>
                <a:cs typeface="Arial"/>
              </a:rPr>
              <a:t>The </a:t>
            </a:r>
            <a:r>
              <a:rPr sz="2400" spc="-5" dirty="0">
                <a:latin typeface="Arial"/>
                <a:cs typeface="Arial"/>
              </a:rPr>
              <a:t>first</a:t>
            </a:r>
            <a:r>
              <a:rPr sz="2400" spc="-15" dirty="0">
                <a:latin typeface="Arial"/>
                <a:cs typeface="Arial"/>
              </a:rPr>
              <a:t> </a:t>
            </a:r>
            <a:r>
              <a:rPr sz="2400" spc="-20" dirty="0">
                <a:latin typeface="Arial"/>
                <a:cs typeface="Arial"/>
              </a:rPr>
              <a:t>two</a:t>
            </a:r>
            <a:r>
              <a:rPr sz="2400" spc="35" dirty="0">
                <a:latin typeface="Arial"/>
                <a:cs typeface="Arial"/>
              </a:rPr>
              <a:t> </a:t>
            </a:r>
            <a:r>
              <a:rPr sz="2400" dirty="0">
                <a:latin typeface="Arial"/>
                <a:cs typeface="Arial"/>
              </a:rPr>
              <a:t>paragraphs</a:t>
            </a:r>
            <a:r>
              <a:rPr sz="2400" spc="5" dirty="0">
                <a:latin typeface="Arial"/>
                <a:cs typeface="Arial"/>
              </a:rPr>
              <a:t> </a:t>
            </a:r>
            <a:r>
              <a:rPr sz="2400" spc="-5" dirty="0">
                <a:latin typeface="Arial"/>
                <a:cs typeface="Arial"/>
              </a:rPr>
              <a:t>do</a:t>
            </a:r>
            <a:r>
              <a:rPr sz="2400" spc="-20" dirty="0">
                <a:latin typeface="Arial"/>
                <a:cs typeface="Arial"/>
              </a:rPr>
              <a:t> </a:t>
            </a:r>
            <a:r>
              <a:rPr sz="2400" dirty="0">
                <a:latin typeface="Arial"/>
                <a:cs typeface="Arial"/>
              </a:rPr>
              <a:t>not</a:t>
            </a:r>
            <a:r>
              <a:rPr sz="2400" spc="-15" dirty="0">
                <a:latin typeface="Arial"/>
                <a:cs typeface="Arial"/>
              </a:rPr>
              <a:t> </a:t>
            </a:r>
            <a:r>
              <a:rPr sz="2400" dirty="0">
                <a:latin typeface="Arial"/>
                <a:cs typeface="Arial"/>
              </a:rPr>
              <a:t>refer</a:t>
            </a:r>
            <a:r>
              <a:rPr sz="2400" spc="5" dirty="0">
                <a:latin typeface="Arial"/>
                <a:cs typeface="Arial"/>
              </a:rPr>
              <a:t> </a:t>
            </a:r>
            <a:r>
              <a:rPr sz="2400" spc="-5" dirty="0">
                <a:latin typeface="Arial"/>
                <a:cs typeface="Arial"/>
              </a:rPr>
              <a:t>to</a:t>
            </a:r>
            <a:r>
              <a:rPr sz="2400" spc="15" dirty="0">
                <a:latin typeface="Arial"/>
                <a:cs typeface="Arial"/>
              </a:rPr>
              <a:t> </a:t>
            </a:r>
            <a:r>
              <a:rPr sz="2400" dirty="0">
                <a:latin typeface="Arial"/>
                <a:cs typeface="Arial"/>
              </a:rPr>
              <a:t>the </a:t>
            </a:r>
            <a:r>
              <a:rPr sz="2400" spc="-5" dirty="0">
                <a:latin typeface="Arial"/>
                <a:cs typeface="Arial"/>
              </a:rPr>
              <a:t>section</a:t>
            </a:r>
            <a:r>
              <a:rPr sz="2400" spc="-20" dirty="0">
                <a:latin typeface="Arial"/>
                <a:cs typeface="Arial"/>
              </a:rPr>
              <a:t> </a:t>
            </a:r>
            <a:r>
              <a:rPr sz="2400" dirty="0">
                <a:latin typeface="Arial"/>
                <a:cs typeface="Arial"/>
              </a:rPr>
              <a:t>for</a:t>
            </a:r>
            <a:r>
              <a:rPr sz="2400" spc="-10" dirty="0">
                <a:latin typeface="Arial"/>
                <a:cs typeface="Arial"/>
              </a:rPr>
              <a:t> which</a:t>
            </a:r>
            <a:r>
              <a:rPr sz="2400" spc="35" dirty="0">
                <a:latin typeface="Arial"/>
                <a:cs typeface="Arial"/>
              </a:rPr>
              <a:t> </a:t>
            </a:r>
            <a:r>
              <a:rPr sz="2400" dirty="0">
                <a:latin typeface="Arial"/>
                <a:cs typeface="Arial"/>
              </a:rPr>
              <a:t>they </a:t>
            </a:r>
            <a:r>
              <a:rPr sz="2400" spc="-5" dirty="0">
                <a:latin typeface="Arial"/>
                <a:cs typeface="Arial"/>
              </a:rPr>
              <a:t>are </a:t>
            </a:r>
            <a:r>
              <a:rPr sz="2400" dirty="0">
                <a:latin typeface="Arial"/>
                <a:cs typeface="Arial"/>
              </a:rPr>
              <a:t> </a:t>
            </a:r>
            <a:r>
              <a:rPr sz="2400" spc="-5" dirty="0">
                <a:latin typeface="Arial"/>
                <a:cs typeface="Arial"/>
              </a:rPr>
              <a:t>providing</a:t>
            </a:r>
            <a:r>
              <a:rPr sz="2400" spc="25" dirty="0">
                <a:latin typeface="Arial"/>
                <a:cs typeface="Arial"/>
              </a:rPr>
              <a:t> </a:t>
            </a:r>
            <a:r>
              <a:rPr sz="2400" spc="-5" dirty="0">
                <a:latin typeface="Arial"/>
                <a:cs typeface="Arial"/>
              </a:rPr>
              <a:t>explanatory</a:t>
            </a:r>
            <a:r>
              <a:rPr sz="2400" spc="30" dirty="0">
                <a:latin typeface="Arial"/>
                <a:cs typeface="Arial"/>
              </a:rPr>
              <a:t> </a:t>
            </a:r>
            <a:r>
              <a:rPr sz="2400" dirty="0">
                <a:latin typeface="Arial"/>
                <a:cs typeface="Arial"/>
              </a:rPr>
              <a:t>notes.	</a:t>
            </a:r>
            <a:r>
              <a:rPr sz="2400" spc="5" dirty="0">
                <a:latin typeface="Arial"/>
                <a:cs typeface="Arial"/>
              </a:rPr>
              <a:t>We</a:t>
            </a:r>
            <a:r>
              <a:rPr sz="2400" spc="-75" dirty="0">
                <a:latin typeface="Arial"/>
                <a:cs typeface="Arial"/>
              </a:rPr>
              <a:t> </a:t>
            </a:r>
            <a:r>
              <a:rPr sz="2400" dirty="0">
                <a:latin typeface="Arial"/>
                <a:cs typeface="Arial"/>
              </a:rPr>
              <a:t>assume</a:t>
            </a:r>
            <a:r>
              <a:rPr sz="2400" spc="-35" dirty="0">
                <a:latin typeface="Arial"/>
                <a:cs typeface="Arial"/>
              </a:rPr>
              <a:t> </a:t>
            </a:r>
            <a:r>
              <a:rPr sz="2400" dirty="0">
                <a:latin typeface="Arial"/>
                <a:cs typeface="Arial"/>
              </a:rPr>
              <a:t>they</a:t>
            </a:r>
            <a:r>
              <a:rPr sz="2400" spc="-15" dirty="0">
                <a:latin typeface="Arial"/>
                <a:cs typeface="Arial"/>
              </a:rPr>
              <a:t> </a:t>
            </a:r>
            <a:r>
              <a:rPr sz="2400" spc="-5" dirty="0">
                <a:latin typeface="Arial"/>
                <a:cs typeface="Arial"/>
              </a:rPr>
              <a:t>are</a:t>
            </a:r>
            <a:r>
              <a:rPr sz="2400" dirty="0">
                <a:latin typeface="Arial"/>
                <a:cs typeface="Arial"/>
              </a:rPr>
              <a:t> intended</a:t>
            </a:r>
            <a:r>
              <a:rPr sz="2400" spc="-10" dirty="0">
                <a:latin typeface="Arial"/>
                <a:cs typeface="Arial"/>
              </a:rPr>
              <a:t> </a:t>
            </a:r>
            <a:r>
              <a:rPr sz="2400" spc="-5" dirty="0">
                <a:latin typeface="Arial"/>
                <a:cs typeface="Arial"/>
              </a:rPr>
              <a:t>to</a:t>
            </a:r>
            <a:r>
              <a:rPr sz="2400" spc="-10" dirty="0">
                <a:latin typeface="Arial"/>
                <a:cs typeface="Arial"/>
              </a:rPr>
              <a:t> </a:t>
            </a:r>
            <a:r>
              <a:rPr sz="2400" dirty="0">
                <a:latin typeface="Arial"/>
                <a:cs typeface="Arial"/>
              </a:rPr>
              <a:t>refer</a:t>
            </a:r>
            <a:r>
              <a:rPr sz="2400" spc="-15" dirty="0">
                <a:latin typeface="Arial"/>
                <a:cs typeface="Arial"/>
              </a:rPr>
              <a:t> </a:t>
            </a:r>
            <a:r>
              <a:rPr sz="2400" spc="-5" dirty="0">
                <a:latin typeface="Arial"/>
                <a:cs typeface="Arial"/>
              </a:rPr>
              <a:t>to</a:t>
            </a:r>
            <a:endParaRPr sz="2400" dirty="0">
              <a:latin typeface="Arial"/>
              <a:cs typeface="Arial"/>
            </a:endParaRPr>
          </a:p>
          <a:p>
            <a:pPr marL="698500">
              <a:lnSpc>
                <a:spcPts val="2560"/>
              </a:lnSpc>
            </a:pPr>
            <a:r>
              <a:rPr sz="2400" dirty="0">
                <a:latin typeface="Arial"/>
                <a:cs typeface="Arial"/>
              </a:rPr>
              <a:t>5.5</a:t>
            </a:r>
            <a:r>
              <a:rPr sz="2400" spc="-25" dirty="0">
                <a:latin typeface="Arial"/>
                <a:cs typeface="Arial"/>
              </a:rPr>
              <a:t> </a:t>
            </a:r>
            <a:r>
              <a:rPr sz="2400" dirty="0">
                <a:latin typeface="Arial"/>
                <a:cs typeface="Arial"/>
              </a:rPr>
              <a:t>Need</a:t>
            </a:r>
            <a:r>
              <a:rPr sz="2400" spc="-10" dirty="0">
                <a:latin typeface="Arial"/>
                <a:cs typeface="Arial"/>
              </a:rPr>
              <a:t> </a:t>
            </a:r>
            <a:r>
              <a:rPr sz="2400" spc="-5" dirty="0">
                <a:latin typeface="Arial"/>
                <a:cs typeface="Arial"/>
              </a:rPr>
              <a:t>for</a:t>
            </a:r>
            <a:r>
              <a:rPr sz="2400" spc="-10" dirty="0">
                <a:latin typeface="Arial"/>
                <a:cs typeface="Arial"/>
              </a:rPr>
              <a:t> </a:t>
            </a:r>
            <a:r>
              <a:rPr sz="2400" spc="-5" dirty="0">
                <a:latin typeface="Arial"/>
                <a:cs typeface="Arial"/>
              </a:rPr>
              <a:t>the</a:t>
            </a:r>
            <a:r>
              <a:rPr sz="2400" spc="-10" dirty="0">
                <a:latin typeface="Arial"/>
                <a:cs typeface="Arial"/>
              </a:rPr>
              <a:t> </a:t>
            </a:r>
            <a:r>
              <a:rPr sz="2400" dirty="0">
                <a:latin typeface="Arial"/>
                <a:cs typeface="Arial"/>
              </a:rPr>
              <a:t>Project.</a:t>
            </a:r>
          </a:p>
          <a:p>
            <a:pPr>
              <a:lnSpc>
                <a:spcPct val="100000"/>
              </a:lnSpc>
              <a:spcBef>
                <a:spcPts val="25"/>
              </a:spcBef>
            </a:pPr>
            <a:endParaRPr sz="2850" dirty="0">
              <a:latin typeface="Arial"/>
              <a:cs typeface="Arial"/>
            </a:endParaRPr>
          </a:p>
          <a:p>
            <a:pPr marL="698500" indent="-228600">
              <a:lnSpc>
                <a:spcPts val="2730"/>
              </a:lnSpc>
              <a:buChar char="•"/>
              <a:tabLst>
                <a:tab pos="698500" algn="l"/>
              </a:tabLst>
            </a:pPr>
            <a:r>
              <a:rPr sz="2400" spc="-5" dirty="0">
                <a:latin typeface="Arial"/>
                <a:cs typeface="Arial"/>
              </a:rPr>
              <a:t>The first</a:t>
            </a:r>
            <a:r>
              <a:rPr sz="2400" spc="-10" dirty="0">
                <a:latin typeface="Arial"/>
                <a:cs typeface="Arial"/>
              </a:rPr>
              <a:t> </a:t>
            </a:r>
            <a:r>
              <a:rPr sz="2400" spc="-15" dirty="0">
                <a:latin typeface="Arial"/>
                <a:cs typeface="Arial"/>
              </a:rPr>
              <a:t>two</a:t>
            </a:r>
            <a:r>
              <a:rPr sz="2400" spc="30" dirty="0">
                <a:latin typeface="Arial"/>
                <a:cs typeface="Arial"/>
              </a:rPr>
              <a:t> </a:t>
            </a:r>
            <a:r>
              <a:rPr sz="2400" dirty="0">
                <a:latin typeface="Arial"/>
                <a:cs typeface="Arial"/>
              </a:rPr>
              <a:t>paragraphs</a:t>
            </a:r>
            <a:r>
              <a:rPr sz="2400" spc="5" dirty="0">
                <a:latin typeface="Arial"/>
                <a:cs typeface="Arial"/>
              </a:rPr>
              <a:t> </a:t>
            </a:r>
            <a:r>
              <a:rPr sz="2400" dirty="0">
                <a:latin typeface="Arial"/>
                <a:cs typeface="Arial"/>
              </a:rPr>
              <a:t>should</a:t>
            </a:r>
            <a:r>
              <a:rPr sz="2400" spc="-15" dirty="0">
                <a:latin typeface="Arial"/>
                <a:cs typeface="Arial"/>
              </a:rPr>
              <a:t> </a:t>
            </a:r>
            <a:r>
              <a:rPr sz="2400" dirty="0">
                <a:latin typeface="Arial"/>
                <a:cs typeface="Arial"/>
              </a:rPr>
              <a:t>be</a:t>
            </a:r>
            <a:r>
              <a:rPr sz="2400" spc="-5" dirty="0">
                <a:latin typeface="Arial"/>
                <a:cs typeface="Arial"/>
              </a:rPr>
              <a:t> </a:t>
            </a:r>
            <a:r>
              <a:rPr sz="2400" dirty="0">
                <a:latin typeface="Arial"/>
                <a:cs typeface="Arial"/>
              </a:rPr>
              <a:t>merged into</a:t>
            </a:r>
            <a:r>
              <a:rPr sz="2400" spc="-25" dirty="0">
                <a:latin typeface="Arial"/>
                <a:cs typeface="Arial"/>
              </a:rPr>
              <a:t> </a:t>
            </a:r>
            <a:r>
              <a:rPr sz="2400" dirty="0">
                <a:latin typeface="Arial"/>
                <a:cs typeface="Arial"/>
              </a:rPr>
              <a:t>5.5</a:t>
            </a:r>
            <a:r>
              <a:rPr sz="2400" spc="-10" dirty="0">
                <a:latin typeface="Arial"/>
                <a:cs typeface="Arial"/>
              </a:rPr>
              <a:t> </a:t>
            </a:r>
            <a:r>
              <a:rPr sz="2400" dirty="0">
                <a:latin typeface="Arial"/>
                <a:cs typeface="Arial"/>
              </a:rPr>
              <a:t>Need </a:t>
            </a:r>
            <a:r>
              <a:rPr sz="2400" spc="-5" dirty="0">
                <a:latin typeface="Arial"/>
                <a:cs typeface="Arial"/>
              </a:rPr>
              <a:t>for</a:t>
            </a:r>
            <a:r>
              <a:rPr sz="2400" dirty="0">
                <a:latin typeface="Arial"/>
                <a:cs typeface="Arial"/>
              </a:rPr>
              <a:t> </a:t>
            </a:r>
            <a:r>
              <a:rPr sz="2400" spc="-5" dirty="0">
                <a:latin typeface="Arial"/>
                <a:cs typeface="Arial"/>
              </a:rPr>
              <a:t>the</a:t>
            </a:r>
            <a:endParaRPr sz="2400" dirty="0">
              <a:latin typeface="Arial"/>
              <a:cs typeface="Arial"/>
            </a:endParaRPr>
          </a:p>
          <a:p>
            <a:pPr marL="698500">
              <a:lnSpc>
                <a:spcPts val="2730"/>
              </a:lnSpc>
            </a:pPr>
            <a:r>
              <a:rPr sz="2400" dirty="0">
                <a:latin typeface="Arial"/>
                <a:cs typeface="Arial"/>
              </a:rPr>
              <a:t>Project,</a:t>
            </a:r>
            <a:r>
              <a:rPr sz="2400" spc="-25" dirty="0">
                <a:latin typeface="Arial"/>
                <a:cs typeface="Arial"/>
              </a:rPr>
              <a:t> </a:t>
            </a:r>
            <a:r>
              <a:rPr sz="2400" spc="-5" dirty="0">
                <a:latin typeface="Arial"/>
                <a:cs typeface="Arial"/>
              </a:rPr>
              <a:t>or</a:t>
            </a:r>
            <a:r>
              <a:rPr sz="2400" spc="-20" dirty="0">
                <a:latin typeface="Arial"/>
                <a:cs typeface="Arial"/>
              </a:rPr>
              <a:t> </a:t>
            </a:r>
            <a:r>
              <a:rPr sz="2400" dirty="0">
                <a:latin typeface="Arial"/>
                <a:cs typeface="Arial"/>
              </a:rPr>
              <a:t>if</a:t>
            </a:r>
            <a:r>
              <a:rPr sz="2400" spc="-30" dirty="0">
                <a:latin typeface="Arial"/>
                <a:cs typeface="Arial"/>
              </a:rPr>
              <a:t> </a:t>
            </a:r>
            <a:r>
              <a:rPr sz="2400" dirty="0">
                <a:latin typeface="Arial"/>
                <a:cs typeface="Arial"/>
              </a:rPr>
              <a:t>redundant,</a:t>
            </a:r>
            <a:r>
              <a:rPr sz="2400" spc="-20" dirty="0">
                <a:latin typeface="Arial"/>
                <a:cs typeface="Arial"/>
              </a:rPr>
              <a:t> </a:t>
            </a:r>
            <a:r>
              <a:rPr sz="2400" dirty="0">
                <a:latin typeface="Arial"/>
                <a:cs typeface="Arial"/>
              </a:rPr>
              <a:t>eliminated.</a:t>
            </a:r>
            <a:endParaRPr lang="en-US" sz="2400" dirty="0">
              <a:latin typeface="Arial"/>
              <a:cs typeface="Arial"/>
            </a:endParaRPr>
          </a:p>
          <a:p>
            <a:pPr marL="698500">
              <a:lnSpc>
                <a:spcPts val="2730"/>
              </a:lnSpc>
            </a:pPr>
            <a:endParaRPr lang="en-US" sz="2400" dirty="0">
              <a:latin typeface="Arial"/>
              <a:cs typeface="Arial"/>
            </a:endParaRPr>
          </a:p>
          <a:p>
            <a:pPr marL="463550">
              <a:lnSpc>
                <a:spcPts val="2730"/>
              </a:lnSpc>
            </a:pPr>
            <a:r>
              <a:rPr lang="en-US" sz="2000" dirty="0">
                <a:latin typeface="Arial"/>
                <a:cs typeface="Arial"/>
              </a:rPr>
              <a:t>Response – </a:t>
            </a:r>
            <a:r>
              <a:rPr lang="en-US" sz="2000" dirty="0">
                <a:solidFill>
                  <a:srgbClr val="0000FF"/>
                </a:solidFill>
                <a:latin typeface="Arial"/>
                <a:cs typeface="Arial"/>
              </a:rPr>
              <a:t>Agreed, have moved and merged the 2 paragraphs into 5.5.</a:t>
            </a:r>
          </a:p>
          <a:p>
            <a:pPr marL="698500">
              <a:lnSpc>
                <a:spcPts val="2730"/>
              </a:lnSpc>
            </a:pPr>
            <a:endParaRPr sz="2400" dirty="0">
              <a:latin typeface="Arial"/>
              <a:cs typeface="Arial"/>
            </a:endParaRPr>
          </a:p>
        </p:txBody>
      </p:sp>
      <p:sp>
        <p:nvSpPr>
          <p:cNvPr id="9" name="object 8">
            <a:extLst>
              <a:ext uri="{FF2B5EF4-FFF2-40B4-BE49-F238E27FC236}">
                <a16:creationId xmlns:a16="http://schemas.microsoft.com/office/drawing/2014/main" id="{958127EA-0405-4C3E-A75F-D7BA17F2F71F}"/>
              </a:ext>
            </a:extLst>
          </p:cNvPr>
          <p:cNvSpPr txBox="1">
            <a:spLocks noGrp="1"/>
          </p:cNvSpPr>
          <p:nvPr>
            <p:ph type="ftr" sz="quarter" idx="5"/>
          </p:nvPr>
        </p:nvSpPr>
        <p:spPr>
          <a:xfrm>
            <a:off x="917257" y="6433820"/>
            <a:ext cx="1018539" cy="234038"/>
          </a:xfrm>
          <a:prstGeom prst="rect">
            <a:avLst/>
          </a:prstGeom>
        </p:spPr>
        <p:txBody>
          <a:bodyPr vert="horz" wrap="square" lIns="0" tIns="0" rIns="0" bIns="0" rtlCol="0">
            <a:spAutoFit/>
          </a:bodyPr>
          <a:lstStyle/>
          <a:p>
            <a:pPr marL="12700">
              <a:lnSpc>
                <a:spcPts val="1810"/>
              </a:lnSpc>
            </a:pPr>
            <a:r>
              <a:rPr dirty="0"/>
              <a:t>7/</a:t>
            </a:r>
            <a:r>
              <a:rPr lang="en-US" dirty="0"/>
              <a:t>23</a:t>
            </a:r>
            <a:r>
              <a:rPr dirty="0"/>
              <a:t>/2021</a:t>
            </a:r>
          </a:p>
        </p:txBody>
      </p:sp>
      <p:sp>
        <p:nvSpPr>
          <p:cNvPr id="10" name="object 12">
            <a:extLst>
              <a:ext uri="{FF2B5EF4-FFF2-40B4-BE49-F238E27FC236}">
                <a16:creationId xmlns:a16="http://schemas.microsoft.com/office/drawing/2014/main" id="{296E40BF-5FAE-47BB-9076-5A4B2F0DA183}"/>
              </a:ext>
            </a:extLst>
          </p:cNvPr>
          <p:cNvSpPr txBox="1">
            <a:spLocks noGrp="1"/>
          </p:cNvSpPr>
          <p:nvPr>
            <p:ph type="dt" sz="half" idx="6"/>
          </p:nvPr>
        </p:nvSpPr>
        <p:spPr>
          <a:xfrm>
            <a:off x="8305801" y="6426279"/>
            <a:ext cx="3057524" cy="234038"/>
          </a:xfrm>
          <a:prstGeom prst="rect">
            <a:avLst/>
          </a:prstGeom>
        </p:spPr>
        <p:txBody>
          <a:bodyPr vert="horz" wrap="square" lIns="0" tIns="0" rIns="0" bIns="0" rtlCol="0">
            <a:spAutoFit/>
          </a:bodyPr>
          <a:lstStyle/>
          <a:p>
            <a:pPr marL="12700">
              <a:lnSpc>
                <a:spcPts val="1810"/>
              </a:lnSpc>
            </a:pPr>
            <a:r>
              <a:rPr lang="en-US" spc="5" dirty="0"/>
              <a:t>Pat Kinney (Kinney Consulting)</a:t>
            </a:r>
            <a:endParaRPr spc="5"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46125" y="171196"/>
            <a:ext cx="90551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Calibri"/>
                <a:cs typeface="Calibri"/>
              </a:rPr>
              <a:t>July</a:t>
            </a:r>
            <a:r>
              <a:rPr sz="1800" b="1" spc="-70" dirty="0">
                <a:latin typeface="Calibri"/>
                <a:cs typeface="Calibri"/>
              </a:rPr>
              <a:t> </a:t>
            </a:r>
            <a:r>
              <a:rPr sz="1800" b="1" dirty="0">
                <a:latin typeface="Calibri"/>
                <a:cs typeface="Calibri"/>
              </a:rPr>
              <a:t>2021</a:t>
            </a:r>
            <a:endParaRPr sz="1800">
              <a:latin typeface="Calibri"/>
              <a:cs typeface="Calibri"/>
            </a:endParaRPr>
          </a:p>
        </p:txBody>
      </p:sp>
      <p:sp>
        <p:nvSpPr>
          <p:cNvPr id="3" name="object 3"/>
          <p:cNvSpPr/>
          <p:nvPr/>
        </p:nvSpPr>
        <p:spPr>
          <a:xfrm>
            <a:off x="739140" y="6339840"/>
            <a:ext cx="10711815" cy="0"/>
          </a:xfrm>
          <a:custGeom>
            <a:avLst/>
            <a:gdLst/>
            <a:ahLst/>
            <a:cxnLst/>
            <a:rect l="l" t="t" r="r" b="b"/>
            <a:pathLst>
              <a:path w="10711815">
                <a:moveTo>
                  <a:pt x="0" y="0"/>
                </a:moveTo>
                <a:lnTo>
                  <a:pt x="10711307" y="0"/>
                </a:lnTo>
              </a:path>
            </a:pathLst>
          </a:custGeom>
          <a:ln w="19050">
            <a:solidFill>
              <a:srgbClr val="000000"/>
            </a:solidFill>
          </a:ln>
        </p:spPr>
        <p:txBody>
          <a:bodyPr wrap="square" lIns="0" tIns="0" rIns="0" bIns="0" rtlCol="0"/>
          <a:lstStyle/>
          <a:p>
            <a:endParaRPr/>
          </a:p>
        </p:txBody>
      </p:sp>
      <p:sp>
        <p:nvSpPr>
          <p:cNvPr id="4" name="object 4"/>
          <p:cNvSpPr txBox="1"/>
          <p:nvPr/>
        </p:nvSpPr>
        <p:spPr>
          <a:xfrm>
            <a:off x="5487034" y="215900"/>
            <a:ext cx="5875655"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a:cs typeface="Arial"/>
              </a:rPr>
              <a:t>Comments</a:t>
            </a:r>
            <a:r>
              <a:rPr sz="1800" b="1" dirty="0">
                <a:latin typeface="Arial"/>
                <a:cs typeface="Arial"/>
              </a:rPr>
              <a:t> on</a:t>
            </a:r>
            <a:r>
              <a:rPr sz="1800" b="1" spc="5" dirty="0">
                <a:latin typeface="Arial"/>
                <a:cs typeface="Arial"/>
              </a:rPr>
              <a:t> </a:t>
            </a:r>
            <a:r>
              <a:rPr sz="1800" b="1" spc="-5" dirty="0">
                <a:latin typeface="Arial"/>
                <a:cs typeface="Arial"/>
              </a:rPr>
              <a:t>P802.15.14</a:t>
            </a:r>
            <a:r>
              <a:rPr sz="1800" b="1" dirty="0">
                <a:latin typeface="Arial"/>
                <a:cs typeface="Arial"/>
              </a:rPr>
              <a:t> </a:t>
            </a:r>
            <a:r>
              <a:rPr sz="1800" b="1" spc="-65" dirty="0">
                <a:latin typeface="Arial"/>
                <a:cs typeface="Arial"/>
              </a:rPr>
              <a:t>PAR</a:t>
            </a:r>
            <a:r>
              <a:rPr sz="1800" b="1" spc="40" dirty="0">
                <a:latin typeface="Arial"/>
                <a:cs typeface="Arial"/>
              </a:rPr>
              <a:t> </a:t>
            </a:r>
            <a:r>
              <a:rPr sz="1800" b="1" spc="-5" dirty="0">
                <a:latin typeface="Arial"/>
                <a:cs typeface="Arial"/>
              </a:rPr>
              <a:t>&amp;</a:t>
            </a:r>
            <a:r>
              <a:rPr sz="1800" b="1" dirty="0">
                <a:latin typeface="Arial"/>
                <a:cs typeface="Arial"/>
              </a:rPr>
              <a:t> </a:t>
            </a:r>
            <a:r>
              <a:rPr sz="1800" b="1" spc="-5" dirty="0">
                <a:latin typeface="Arial"/>
                <a:cs typeface="Arial"/>
              </a:rPr>
              <a:t>CSD</a:t>
            </a:r>
            <a:r>
              <a:rPr sz="1800" b="1" spc="5" dirty="0">
                <a:latin typeface="Arial"/>
                <a:cs typeface="Arial"/>
              </a:rPr>
              <a:t> </a:t>
            </a:r>
            <a:r>
              <a:rPr sz="1800" b="1" dirty="0">
                <a:latin typeface="Arial"/>
                <a:cs typeface="Arial"/>
              </a:rPr>
              <a:t>from IEEE</a:t>
            </a:r>
            <a:r>
              <a:rPr sz="1800" b="1" spc="5" dirty="0">
                <a:latin typeface="Arial"/>
                <a:cs typeface="Arial"/>
              </a:rPr>
              <a:t> </a:t>
            </a:r>
            <a:r>
              <a:rPr sz="1800" b="1" spc="-5" dirty="0">
                <a:latin typeface="Arial"/>
                <a:cs typeface="Arial"/>
              </a:rPr>
              <a:t>802.1</a:t>
            </a:r>
            <a:endParaRPr sz="1800">
              <a:latin typeface="Arial"/>
              <a:cs typeface="Arial"/>
            </a:endParaRPr>
          </a:p>
        </p:txBody>
      </p:sp>
      <p:sp>
        <p:nvSpPr>
          <p:cNvPr id="11" name="object 11"/>
          <p:cNvSpPr txBox="1">
            <a:spLocks noGrp="1"/>
          </p:cNvSpPr>
          <p:nvPr>
            <p:ph type="sldNum" sz="quarter" idx="7"/>
          </p:nvPr>
        </p:nvSpPr>
        <p:spPr>
          <a:prstGeom prst="rect">
            <a:avLst/>
          </a:prstGeom>
        </p:spPr>
        <p:txBody>
          <a:bodyPr vert="horz" wrap="square" lIns="0" tIns="0" rIns="0" bIns="0" rtlCol="0">
            <a:spAutoFit/>
          </a:bodyPr>
          <a:lstStyle/>
          <a:p>
            <a:pPr marL="12700">
              <a:lnSpc>
                <a:spcPts val="1810"/>
              </a:lnSpc>
            </a:pPr>
            <a:r>
              <a:rPr spc="-5" dirty="0"/>
              <a:t>Slide</a:t>
            </a:r>
            <a:r>
              <a:rPr spc="-25" dirty="0"/>
              <a:t> </a:t>
            </a:r>
            <a:fld id="{81D60167-4931-47E6-BA6A-407CBD079E47}" type="slidenum">
              <a:rPr dirty="0"/>
              <a:t>14</a:t>
            </a:fld>
            <a:endParaRPr dirty="0"/>
          </a:p>
        </p:txBody>
      </p:sp>
      <p:sp>
        <p:nvSpPr>
          <p:cNvPr id="5" name="object 5"/>
          <p:cNvSpPr txBox="1"/>
          <p:nvPr/>
        </p:nvSpPr>
        <p:spPr>
          <a:xfrm>
            <a:off x="847089" y="860171"/>
            <a:ext cx="10314940" cy="1159292"/>
          </a:xfrm>
          <a:prstGeom prst="rect">
            <a:avLst/>
          </a:prstGeom>
        </p:spPr>
        <p:txBody>
          <a:bodyPr vert="horz" wrap="square" lIns="0" tIns="12700" rIns="0" bIns="0" rtlCol="0">
            <a:spAutoFit/>
          </a:bodyPr>
          <a:lstStyle/>
          <a:p>
            <a:pPr marL="12700">
              <a:lnSpc>
                <a:spcPct val="100000"/>
              </a:lnSpc>
              <a:spcBef>
                <a:spcPts val="100"/>
              </a:spcBef>
            </a:pPr>
            <a:r>
              <a:rPr sz="2800" b="1" spc="-5" dirty="0">
                <a:latin typeface="Arial"/>
                <a:cs typeface="Arial"/>
              </a:rPr>
              <a:t>CSD</a:t>
            </a:r>
            <a:endParaRPr sz="2800" dirty="0">
              <a:latin typeface="Arial"/>
              <a:cs typeface="Arial"/>
            </a:endParaRPr>
          </a:p>
          <a:p>
            <a:pPr marL="469900">
              <a:lnSpc>
                <a:spcPct val="100000"/>
              </a:lnSpc>
            </a:pPr>
            <a:r>
              <a:rPr sz="2400" b="1" spc="-5" dirty="0">
                <a:latin typeface="Arial"/>
                <a:cs typeface="Arial"/>
              </a:rPr>
              <a:t>1.2.2</a:t>
            </a:r>
            <a:r>
              <a:rPr sz="2400" b="1" spc="-20" dirty="0">
                <a:latin typeface="Arial"/>
                <a:cs typeface="Arial"/>
              </a:rPr>
              <a:t> </a:t>
            </a:r>
            <a:r>
              <a:rPr sz="2400" b="1" spc="-5" dirty="0">
                <a:latin typeface="Arial"/>
                <a:cs typeface="Arial"/>
              </a:rPr>
              <a:t>Compatibility</a:t>
            </a:r>
            <a:endParaRPr sz="2400" dirty="0">
              <a:latin typeface="Arial"/>
              <a:cs typeface="Arial"/>
            </a:endParaRPr>
          </a:p>
          <a:p>
            <a:pPr marL="469900">
              <a:lnSpc>
                <a:spcPct val="100000"/>
              </a:lnSpc>
              <a:spcBef>
                <a:spcPts val="280"/>
              </a:spcBef>
              <a:tabLst>
                <a:tab pos="926465" algn="l"/>
              </a:tabLst>
            </a:pPr>
            <a:r>
              <a:rPr sz="2000" dirty="0">
                <a:latin typeface="Arial"/>
                <a:cs typeface="Arial"/>
              </a:rPr>
              <a:t>a)	</a:t>
            </a:r>
            <a:r>
              <a:rPr sz="2000" spc="5" dirty="0">
                <a:latin typeface="Arial"/>
                <a:cs typeface="Arial"/>
              </a:rPr>
              <a:t>Will</a:t>
            </a:r>
            <a:r>
              <a:rPr sz="2000" spc="-35" dirty="0">
                <a:latin typeface="Arial"/>
                <a:cs typeface="Arial"/>
              </a:rPr>
              <a:t> </a:t>
            </a:r>
            <a:r>
              <a:rPr sz="2000" dirty="0">
                <a:latin typeface="Arial"/>
                <a:cs typeface="Arial"/>
              </a:rPr>
              <a:t>the</a:t>
            </a:r>
            <a:r>
              <a:rPr sz="2000" spc="-5" dirty="0">
                <a:latin typeface="Arial"/>
                <a:cs typeface="Arial"/>
              </a:rPr>
              <a:t> </a:t>
            </a:r>
            <a:r>
              <a:rPr sz="2000" dirty="0">
                <a:latin typeface="Arial"/>
                <a:cs typeface="Arial"/>
              </a:rPr>
              <a:t>proposed</a:t>
            </a:r>
            <a:r>
              <a:rPr sz="2000" spc="-40" dirty="0">
                <a:latin typeface="Arial"/>
                <a:cs typeface="Arial"/>
              </a:rPr>
              <a:t> </a:t>
            </a:r>
            <a:r>
              <a:rPr sz="2000" dirty="0">
                <a:latin typeface="Arial"/>
                <a:cs typeface="Arial"/>
              </a:rPr>
              <a:t>standard</a:t>
            </a:r>
            <a:r>
              <a:rPr sz="2000" spc="-50" dirty="0">
                <a:latin typeface="Arial"/>
                <a:cs typeface="Arial"/>
              </a:rPr>
              <a:t> </a:t>
            </a:r>
            <a:r>
              <a:rPr sz="2000" dirty="0">
                <a:latin typeface="Arial"/>
                <a:cs typeface="Arial"/>
              </a:rPr>
              <a:t>comply</a:t>
            </a:r>
            <a:r>
              <a:rPr sz="2000" spc="-20" dirty="0">
                <a:latin typeface="Arial"/>
                <a:cs typeface="Arial"/>
              </a:rPr>
              <a:t> </a:t>
            </a:r>
            <a:r>
              <a:rPr sz="2000" spc="-10" dirty="0">
                <a:latin typeface="Arial"/>
                <a:cs typeface="Arial"/>
              </a:rPr>
              <a:t>with</a:t>
            </a:r>
            <a:r>
              <a:rPr sz="2000" spc="15" dirty="0">
                <a:latin typeface="Arial"/>
                <a:cs typeface="Arial"/>
              </a:rPr>
              <a:t> </a:t>
            </a:r>
            <a:r>
              <a:rPr sz="2000" dirty="0">
                <a:latin typeface="Arial"/>
                <a:cs typeface="Arial"/>
              </a:rPr>
              <a:t>IEEE</a:t>
            </a:r>
            <a:r>
              <a:rPr sz="2000" spc="-5" dirty="0">
                <a:latin typeface="Arial"/>
                <a:cs typeface="Arial"/>
              </a:rPr>
              <a:t> </a:t>
            </a:r>
            <a:r>
              <a:rPr sz="2000" dirty="0">
                <a:latin typeface="Arial"/>
                <a:cs typeface="Arial"/>
              </a:rPr>
              <a:t>Std</a:t>
            </a:r>
            <a:r>
              <a:rPr sz="2000" spc="-20" dirty="0">
                <a:latin typeface="Arial"/>
                <a:cs typeface="Arial"/>
              </a:rPr>
              <a:t> </a:t>
            </a:r>
            <a:r>
              <a:rPr sz="2000" dirty="0">
                <a:latin typeface="Arial"/>
                <a:cs typeface="Arial"/>
              </a:rPr>
              <a:t>802,</a:t>
            </a:r>
            <a:r>
              <a:rPr sz="2000" spc="-30" dirty="0">
                <a:latin typeface="Arial"/>
                <a:cs typeface="Arial"/>
              </a:rPr>
              <a:t> </a:t>
            </a:r>
            <a:r>
              <a:rPr sz="2000" dirty="0">
                <a:latin typeface="Arial"/>
                <a:cs typeface="Arial"/>
              </a:rPr>
              <a:t>IEEE</a:t>
            </a:r>
            <a:r>
              <a:rPr sz="2000" spc="-5" dirty="0">
                <a:latin typeface="Arial"/>
                <a:cs typeface="Arial"/>
              </a:rPr>
              <a:t> </a:t>
            </a:r>
            <a:r>
              <a:rPr sz="2000" dirty="0">
                <a:latin typeface="Arial"/>
                <a:cs typeface="Arial"/>
              </a:rPr>
              <a:t>Std</a:t>
            </a:r>
            <a:r>
              <a:rPr sz="2000" spc="-20" dirty="0">
                <a:latin typeface="Arial"/>
                <a:cs typeface="Arial"/>
              </a:rPr>
              <a:t> </a:t>
            </a:r>
            <a:r>
              <a:rPr sz="2000" dirty="0">
                <a:latin typeface="Arial"/>
                <a:cs typeface="Arial"/>
              </a:rPr>
              <a:t>802.1AC</a:t>
            </a:r>
            <a:r>
              <a:rPr sz="2000" spc="-30" dirty="0">
                <a:latin typeface="Arial"/>
                <a:cs typeface="Arial"/>
              </a:rPr>
              <a:t> </a:t>
            </a:r>
            <a:r>
              <a:rPr sz="2000" dirty="0">
                <a:latin typeface="Arial"/>
                <a:cs typeface="Arial"/>
              </a:rPr>
              <a:t>and IEEE</a:t>
            </a:r>
          </a:p>
        </p:txBody>
      </p:sp>
      <p:sp>
        <p:nvSpPr>
          <p:cNvPr id="6" name="object 6"/>
          <p:cNvSpPr txBox="1"/>
          <p:nvPr/>
        </p:nvSpPr>
        <p:spPr>
          <a:xfrm>
            <a:off x="1785873" y="2040037"/>
            <a:ext cx="1455420" cy="330200"/>
          </a:xfrm>
          <a:prstGeom prst="rect">
            <a:avLst/>
          </a:prstGeom>
        </p:spPr>
        <p:txBody>
          <a:bodyPr vert="horz" wrap="square" lIns="0" tIns="12700" rIns="0" bIns="0" rtlCol="0">
            <a:spAutoFit/>
          </a:bodyPr>
          <a:lstStyle/>
          <a:p>
            <a:pPr marL="12700">
              <a:lnSpc>
                <a:spcPct val="100000"/>
              </a:lnSpc>
              <a:spcBef>
                <a:spcPts val="100"/>
              </a:spcBef>
            </a:pPr>
            <a:r>
              <a:rPr sz="2000" dirty="0">
                <a:latin typeface="Arial"/>
                <a:cs typeface="Arial"/>
              </a:rPr>
              <a:t>Std</a:t>
            </a:r>
            <a:r>
              <a:rPr sz="2000" spc="-70" dirty="0">
                <a:latin typeface="Arial"/>
                <a:cs typeface="Arial"/>
              </a:rPr>
              <a:t> </a:t>
            </a:r>
            <a:r>
              <a:rPr sz="2000" dirty="0">
                <a:latin typeface="Arial"/>
                <a:cs typeface="Arial"/>
              </a:rPr>
              <a:t>802.1Q?</a:t>
            </a:r>
            <a:endParaRPr sz="2000">
              <a:latin typeface="Arial"/>
              <a:cs typeface="Arial"/>
            </a:endParaRPr>
          </a:p>
        </p:txBody>
      </p:sp>
      <p:sp>
        <p:nvSpPr>
          <p:cNvPr id="7" name="object 7"/>
          <p:cNvSpPr txBox="1"/>
          <p:nvPr/>
        </p:nvSpPr>
        <p:spPr>
          <a:xfrm>
            <a:off x="3291839" y="2076994"/>
            <a:ext cx="7614920" cy="287020"/>
          </a:xfrm>
          <a:prstGeom prst="rect">
            <a:avLst/>
          </a:prstGeom>
          <a:solidFill>
            <a:srgbClr val="FFFF00"/>
          </a:solidFill>
        </p:spPr>
        <p:txBody>
          <a:bodyPr vert="horz" wrap="square" lIns="0" tIns="0" rIns="0" bIns="0" rtlCol="0">
            <a:spAutoFit/>
          </a:bodyPr>
          <a:lstStyle/>
          <a:p>
            <a:pPr marL="635">
              <a:lnSpc>
                <a:spcPts val="2210"/>
              </a:lnSpc>
              <a:tabLst>
                <a:tab pos="533400" algn="l"/>
              </a:tabLst>
            </a:pPr>
            <a:r>
              <a:rPr sz="2000" spc="-5" dirty="0">
                <a:latin typeface="Arial"/>
                <a:cs typeface="Arial"/>
              </a:rPr>
              <a:t>No.	</a:t>
            </a:r>
            <a:r>
              <a:rPr sz="2000" spc="10" dirty="0">
                <a:latin typeface="Arial"/>
                <a:cs typeface="Arial"/>
              </a:rPr>
              <a:t>While</a:t>
            </a:r>
            <a:r>
              <a:rPr sz="2000" spc="-50" dirty="0">
                <a:latin typeface="Arial"/>
                <a:cs typeface="Arial"/>
              </a:rPr>
              <a:t> </a:t>
            </a:r>
            <a:r>
              <a:rPr sz="2000" dirty="0">
                <a:latin typeface="Arial"/>
                <a:cs typeface="Arial"/>
              </a:rPr>
              <a:t>the</a:t>
            </a:r>
            <a:r>
              <a:rPr sz="2000" spc="-20" dirty="0">
                <a:latin typeface="Arial"/>
                <a:cs typeface="Arial"/>
              </a:rPr>
              <a:t> </a:t>
            </a:r>
            <a:r>
              <a:rPr sz="2000" dirty="0">
                <a:latin typeface="Arial"/>
                <a:cs typeface="Arial"/>
              </a:rPr>
              <a:t>standard</a:t>
            </a:r>
            <a:r>
              <a:rPr sz="2000" spc="-50" dirty="0">
                <a:latin typeface="Arial"/>
                <a:cs typeface="Arial"/>
              </a:rPr>
              <a:t> </a:t>
            </a:r>
            <a:r>
              <a:rPr sz="2000" dirty="0">
                <a:latin typeface="Arial"/>
                <a:cs typeface="Arial"/>
              </a:rPr>
              <a:t>shall</a:t>
            </a:r>
            <a:r>
              <a:rPr sz="2000" spc="-5" dirty="0">
                <a:latin typeface="Arial"/>
                <a:cs typeface="Arial"/>
              </a:rPr>
              <a:t> </a:t>
            </a:r>
            <a:r>
              <a:rPr sz="2000" dirty="0">
                <a:latin typeface="Arial"/>
                <a:cs typeface="Arial"/>
              </a:rPr>
              <a:t>comply</a:t>
            </a:r>
            <a:r>
              <a:rPr sz="2000" spc="-20" dirty="0">
                <a:latin typeface="Arial"/>
                <a:cs typeface="Arial"/>
              </a:rPr>
              <a:t> </a:t>
            </a:r>
            <a:r>
              <a:rPr sz="2000" spc="-10" dirty="0">
                <a:latin typeface="Arial"/>
                <a:cs typeface="Arial"/>
              </a:rPr>
              <a:t>with</a:t>
            </a:r>
            <a:r>
              <a:rPr sz="2000" spc="10" dirty="0">
                <a:latin typeface="Arial"/>
                <a:cs typeface="Arial"/>
              </a:rPr>
              <a:t> </a:t>
            </a:r>
            <a:r>
              <a:rPr sz="2000" dirty="0">
                <a:latin typeface="Arial"/>
                <a:cs typeface="Arial"/>
              </a:rPr>
              <a:t>IEEE</a:t>
            </a:r>
            <a:r>
              <a:rPr sz="2000" spc="-5" dirty="0">
                <a:latin typeface="Arial"/>
                <a:cs typeface="Arial"/>
              </a:rPr>
              <a:t> </a:t>
            </a:r>
            <a:r>
              <a:rPr sz="2000" dirty="0">
                <a:latin typeface="Arial"/>
                <a:cs typeface="Arial"/>
              </a:rPr>
              <a:t>Std</a:t>
            </a:r>
            <a:r>
              <a:rPr sz="2000" spc="-25" dirty="0">
                <a:latin typeface="Arial"/>
                <a:cs typeface="Arial"/>
              </a:rPr>
              <a:t> </a:t>
            </a:r>
            <a:r>
              <a:rPr sz="2000" dirty="0">
                <a:latin typeface="Arial"/>
                <a:cs typeface="Arial"/>
              </a:rPr>
              <a:t>802,</a:t>
            </a:r>
            <a:r>
              <a:rPr sz="2000" spc="-30" dirty="0">
                <a:latin typeface="Arial"/>
                <a:cs typeface="Arial"/>
              </a:rPr>
              <a:t> </a:t>
            </a:r>
            <a:r>
              <a:rPr sz="2000" dirty="0">
                <a:latin typeface="Arial"/>
                <a:cs typeface="Arial"/>
              </a:rPr>
              <a:t>it</a:t>
            </a:r>
            <a:r>
              <a:rPr sz="2000" spc="5" dirty="0">
                <a:latin typeface="Arial"/>
                <a:cs typeface="Arial"/>
              </a:rPr>
              <a:t> </a:t>
            </a:r>
            <a:r>
              <a:rPr sz="2000" dirty="0">
                <a:latin typeface="Arial"/>
                <a:cs typeface="Arial"/>
              </a:rPr>
              <a:t>does</a:t>
            </a:r>
            <a:r>
              <a:rPr sz="2000" spc="-35" dirty="0">
                <a:latin typeface="Arial"/>
                <a:cs typeface="Arial"/>
              </a:rPr>
              <a:t> </a:t>
            </a:r>
            <a:r>
              <a:rPr sz="2000" dirty="0">
                <a:latin typeface="Arial"/>
                <a:cs typeface="Arial"/>
              </a:rPr>
              <a:t>not</a:t>
            </a:r>
          </a:p>
        </p:txBody>
      </p:sp>
      <p:sp>
        <p:nvSpPr>
          <p:cNvPr id="8" name="object 8"/>
          <p:cNvSpPr txBox="1"/>
          <p:nvPr/>
        </p:nvSpPr>
        <p:spPr>
          <a:xfrm>
            <a:off x="1798319" y="2364014"/>
            <a:ext cx="8404860" cy="274320"/>
          </a:xfrm>
          <a:prstGeom prst="rect">
            <a:avLst/>
          </a:prstGeom>
          <a:solidFill>
            <a:srgbClr val="FFFF00"/>
          </a:solidFill>
        </p:spPr>
        <p:txBody>
          <a:bodyPr vert="horz" wrap="square" lIns="0" tIns="0" rIns="0" bIns="0" rtlCol="0">
            <a:spAutoFit/>
          </a:bodyPr>
          <a:lstStyle/>
          <a:p>
            <a:pPr>
              <a:lnSpc>
                <a:spcPts val="2110"/>
              </a:lnSpc>
            </a:pPr>
            <a:r>
              <a:rPr sz="2000" dirty="0">
                <a:latin typeface="Arial"/>
                <a:cs typeface="Arial"/>
              </a:rPr>
              <a:t>intend</a:t>
            </a:r>
            <a:r>
              <a:rPr sz="2000" spc="-30" dirty="0">
                <a:latin typeface="Arial"/>
                <a:cs typeface="Arial"/>
              </a:rPr>
              <a:t> </a:t>
            </a:r>
            <a:r>
              <a:rPr sz="2000" dirty="0">
                <a:latin typeface="Arial"/>
                <a:cs typeface="Arial"/>
              </a:rPr>
              <a:t>to</a:t>
            </a:r>
            <a:r>
              <a:rPr sz="2000" spc="-5" dirty="0">
                <a:latin typeface="Arial"/>
                <a:cs typeface="Arial"/>
              </a:rPr>
              <a:t> </a:t>
            </a:r>
            <a:r>
              <a:rPr sz="2000" dirty="0">
                <a:latin typeface="Arial"/>
                <a:cs typeface="Arial"/>
              </a:rPr>
              <a:t>comply</a:t>
            </a:r>
            <a:r>
              <a:rPr sz="2000" spc="-35" dirty="0">
                <a:latin typeface="Arial"/>
                <a:cs typeface="Arial"/>
              </a:rPr>
              <a:t> </a:t>
            </a:r>
            <a:r>
              <a:rPr sz="2000" spc="-10" dirty="0">
                <a:latin typeface="Arial"/>
                <a:cs typeface="Arial"/>
              </a:rPr>
              <a:t>with</a:t>
            </a:r>
            <a:r>
              <a:rPr sz="2000" spc="30" dirty="0">
                <a:latin typeface="Arial"/>
                <a:cs typeface="Arial"/>
              </a:rPr>
              <a:t> </a:t>
            </a:r>
            <a:r>
              <a:rPr sz="2000" dirty="0">
                <a:latin typeface="Arial"/>
                <a:cs typeface="Arial"/>
              </a:rPr>
              <a:t>IEEE</a:t>
            </a:r>
            <a:r>
              <a:rPr sz="2000" spc="-30" dirty="0">
                <a:latin typeface="Arial"/>
                <a:cs typeface="Arial"/>
              </a:rPr>
              <a:t> </a:t>
            </a:r>
            <a:r>
              <a:rPr sz="2000" dirty="0">
                <a:latin typeface="Arial"/>
                <a:cs typeface="Arial"/>
              </a:rPr>
              <a:t>Std</a:t>
            </a:r>
            <a:r>
              <a:rPr sz="2000" spc="-5" dirty="0">
                <a:latin typeface="Arial"/>
                <a:cs typeface="Arial"/>
              </a:rPr>
              <a:t> </a:t>
            </a:r>
            <a:r>
              <a:rPr sz="2000" dirty="0">
                <a:latin typeface="Arial"/>
                <a:cs typeface="Arial"/>
              </a:rPr>
              <a:t>802.1Q</a:t>
            </a:r>
            <a:r>
              <a:rPr sz="2000" spc="-50" dirty="0">
                <a:latin typeface="Arial"/>
                <a:cs typeface="Arial"/>
              </a:rPr>
              <a:t> </a:t>
            </a:r>
            <a:r>
              <a:rPr sz="2000" dirty="0">
                <a:latin typeface="Arial"/>
                <a:cs typeface="Arial"/>
              </a:rPr>
              <a:t>and</a:t>
            </a:r>
            <a:r>
              <a:rPr sz="2000" spc="-30" dirty="0">
                <a:latin typeface="Arial"/>
                <a:cs typeface="Arial"/>
              </a:rPr>
              <a:t> </a:t>
            </a:r>
            <a:r>
              <a:rPr sz="2000" dirty="0">
                <a:latin typeface="Arial"/>
                <a:cs typeface="Arial"/>
              </a:rPr>
              <a:t>IEEE</a:t>
            </a:r>
            <a:r>
              <a:rPr sz="2000" spc="-5" dirty="0">
                <a:latin typeface="Arial"/>
                <a:cs typeface="Arial"/>
              </a:rPr>
              <a:t> </a:t>
            </a:r>
            <a:r>
              <a:rPr sz="2000" dirty="0">
                <a:latin typeface="Arial"/>
                <a:cs typeface="Arial"/>
              </a:rPr>
              <a:t>Std</a:t>
            </a:r>
            <a:r>
              <a:rPr sz="2000" spc="-25" dirty="0">
                <a:latin typeface="Arial"/>
                <a:cs typeface="Arial"/>
              </a:rPr>
              <a:t> </a:t>
            </a:r>
            <a:r>
              <a:rPr sz="2000" dirty="0">
                <a:latin typeface="Arial"/>
                <a:cs typeface="Arial"/>
              </a:rPr>
              <a:t>802.1AC</a:t>
            </a:r>
            <a:r>
              <a:rPr sz="2000" spc="-30" dirty="0">
                <a:latin typeface="Arial"/>
                <a:cs typeface="Arial"/>
              </a:rPr>
              <a:t> </a:t>
            </a:r>
            <a:r>
              <a:rPr sz="2000" dirty="0">
                <a:latin typeface="Arial"/>
                <a:cs typeface="Arial"/>
              </a:rPr>
              <a:t>to</a:t>
            </a:r>
            <a:r>
              <a:rPr sz="2000" spc="-10" dirty="0">
                <a:latin typeface="Arial"/>
                <a:cs typeface="Arial"/>
              </a:rPr>
              <a:t> </a:t>
            </a:r>
            <a:r>
              <a:rPr sz="2000" dirty="0">
                <a:latin typeface="Arial"/>
                <a:cs typeface="Arial"/>
              </a:rPr>
              <a:t>maintain</a:t>
            </a:r>
          </a:p>
        </p:txBody>
      </p:sp>
      <p:sp>
        <p:nvSpPr>
          <p:cNvPr id="9" name="object 9"/>
          <p:cNvSpPr txBox="1"/>
          <p:nvPr/>
        </p:nvSpPr>
        <p:spPr>
          <a:xfrm>
            <a:off x="1798319" y="2638335"/>
            <a:ext cx="9359900" cy="274320"/>
          </a:xfrm>
          <a:prstGeom prst="rect">
            <a:avLst/>
          </a:prstGeom>
          <a:solidFill>
            <a:srgbClr val="FFFF00"/>
          </a:solidFill>
        </p:spPr>
        <p:txBody>
          <a:bodyPr vert="horz" wrap="square" lIns="0" tIns="0" rIns="0" bIns="0" rtlCol="0">
            <a:spAutoFit/>
          </a:bodyPr>
          <a:lstStyle/>
          <a:p>
            <a:pPr>
              <a:lnSpc>
                <a:spcPts val="2110"/>
              </a:lnSpc>
            </a:pPr>
            <a:r>
              <a:rPr sz="2000" spc="-5" dirty="0">
                <a:latin typeface="Arial"/>
                <a:cs typeface="Arial"/>
              </a:rPr>
              <a:t>backwards</a:t>
            </a:r>
            <a:r>
              <a:rPr sz="2000" spc="5" dirty="0">
                <a:latin typeface="Arial"/>
                <a:cs typeface="Arial"/>
              </a:rPr>
              <a:t> </a:t>
            </a:r>
            <a:r>
              <a:rPr sz="2000" dirty="0">
                <a:latin typeface="Arial"/>
                <a:cs typeface="Arial"/>
              </a:rPr>
              <a:t>compatibility</a:t>
            </a:r>
            <a:r>
              <a:rPr sz="2000" spc="-35" dirty="0">
                <a:latin typeface="Arial"/>
                <a:cs typeface="Arial"/>
              </a:rPr>
              <a:t> </a:t>
            </a:r>
            <a:r>
              <a:rPr sz="2000" spc="-10" dirty="0">
                <a:latin typeface="Arial"/>
                <a:cs typeface="Arial"/>
              </a:rPr>
              <a:t>with</a:t>
            </a:r>
            <a:r>
              <a:rPr sz="2000" spc="10" dirty="0">
                <a:latin typeface="Arial"/>
                <a:cs typeface="Arial"/>
              </a:rPr>
              <a:t> </a:t>
            </a:r>
            <a:r>
              <a:rPr sz="2000" dirty="0">
                <a:latin typeface="Arial"/>
                <a:cs typeface="Arial"/>
              </a:rPr>
              <a:t>IEEE</a:t>
            </a:r>
            <a:r>
              <a:rPr sz="2000" spc="-5" dirty="0">
                <a:latin typeface="Arial"/>
                <a:cs typeface="Arial"/>
              </a:rPr>
              <a:t> </a:t>
            </a:r>
            <a:r>
              <a:rPr sz="2000" dirty="0">
                <a:latin typeface="Arial"/>
                <a:cs typeface="Arial"/>
              </a:rPr>
              <a:t>Std</a:t>
            </a:r>
            <a:r>
              <a:rPr sz="2000" spc="-5" dirty="0">
                <a:latin typeface="Arial"/>
                <a:cs typeface="Arial"/>
              </a:rPr>
              <a:t> </a:t>
            </a:r>
            <a:r>
              <a:rPr sz="2000" dirty="0">
                <a:latin typeface="Arial"/>
                <a:cs typeface="Arial"/>
              </a:rPr>
              <a:t>802.15.4</a:t>
            </a:r>
            <a:r>
              <a:rPr sz="2000" spc="-60" dirty="0">
                <a:latin typeface="Arial"/>
                <a:cs typeface="Arial"/>
              </a:rPr>
              <a:t> </a:t>
            </a:r>
            <a:r>
              <a:rPr sz="2000" spc="-5" dirty="0">
                <a:latin typeface="Arial"/>
                <a:cs typeface="Arial"/>
              </a:rPr>
              <a:t>which</a:t>
            </a:r>
            <a:r>
              <a:rPr sz="2000" spc="30" dirty="0">
                <a:latin typeface="Arial"/>
                <a:cs typeface="Arial"/>
              </a:rPr>
              <a:t> </a:t>
            </a:r>
            <a:r>
              <a:rPr sz="2000" dirty="0">
                <a:latin typeface="Arial"/>
                <a:cs typeface="Arial"/>
              </a:rPr>
              <a:t>uses</a:t>
            </a:r>
            <a:r>
              <a:rPr sz="2000" spc="-35" dirty="0">
                <a:latin typeface="Arial"/>
                <a:cs typeface="Arial"/>
              </a:rPr>
              <a:t> </a:t>
            </a:r>
            <a:r>
              <a:rPr sz="2000" spc="10" dirty="0">
                <a:latin typeface="Arial"/>
                <a:cs typeface="Arial"/>
              </a:rPr>
              <a:t>64-bit</a:t>
            </a:r>
            <a:r>
              <a:rPr sz="2000" spc="-15" dirty="0">
                <a:latin typeface="Arial"/>
                <a:cs typeface="Arial"/>
              </a:rPr>
              <a:t> </a:t>
            </a:r>
            <a:r>
              <a:rPr sz="2000" dirty="0">
                <a:latin typeface="Arial"/>
                <a:cs typeface="Arial"/>
              </a:rPr>
              <a:t>MAC</a:t>
            </a:r>
            <a:r>
              <a:rPr sz="2000" spc="5" dirty="0">
                <a:latin typeface="Arial"/>
                <a:cs typeface="Arial"/>
              </a:rPr>
              <a:t> </a:t>
            </a:r>
            <a:r>
              <a:rPr sz="2000" dirty="0">
                <a:latin typeface="Arial"/>
                <a:cs typeface="Arial"/>
              </a:rPr>
              <a:t>addresses.</a:t>
            </a:r>
            <a:endParaRPr sz="2000">
              <a:latin typeface="Arial"/>
              <a:cs typeface="Arial"/>
            </a:endParaRPr>
          </a:p>
        </p:txBody>
      </p:sp>
      <p:sp>
        <p:nvSpPr>
          <p:cNvPr id="10" name="object 10"/>
          <p:cNvSpPr txBox="1"/>
          <p:nvPr/>
        </p:nvSpPr>
        <p:spPr>
          <a:xfrm>
            <a:off x="1334452" y="3031901"/>
            <a:ext cx="9523095" cy="3449662"/>
          </a:xfrm>
          <a:prstGeom prst="rect">
            <a:avLst/>
          </a:prstGeom>
        </p:spPr>
        <p:txBody>
          <a:bodyPr vert="horz" wrap="square" lIns="0" tIns="12700" rIns="0" bIns="0" rtlCol="0">
            <a:spAutoFit/>
          </a:bodyPr>
          <a:lstStyle/>
          <a:p>
            <a:pPr marL="241300" indent="-228600">
              <a:lnSpc>
                <a:spcPts val="2280"/>
              </a:lnSpc>
              <a:spcBef>
                <a:spcPts val="100"/>
              </a:spcBef>
              <a:buChar char="•"/>
              <a:tabLst>
                <a:tab pos="240665" algn="l"/>
                <a:tab pos="241300" algn="l"/>
              </a:tabLst>
            </a:pPr>
            <a:r>
              <a:rPr sz="1600" dirty="0">
                <a:latin typeface="Arial"/>
                <a:cs typeface="Arial"/>
              </a:rPr>
              <a:t>IEEE</a:t>
            </a:r>
            <a:r>
              <a:rPr sz="1600" spc="-5" dirty="0">
                <a:latin typeface="Arial"/>
                <a:cs typeface="Arial"/>
              </a:rPr>
              <a:t> </a:t>
            </a:r>
            <a:r>
              <a:rPr sz="1600" dirty="0">
                <a:latin typeface="Arial"/>
                <a:cs typeface="Arial"/>
              </a:rPr>
              <a:t>802.1</a:t>
            </a:r>
            <a:r>
              <a:rPr sz="1600" spc="-45" dirty="0">
                <a:latin typeface="Arial"/>
                <a:cs typeface="Arial"/>
              </a:rPr>
              <a:t> </a:t>
            </a:r>
            <a:r>
              <a:rPr sz="1600" spc="-5" dirty="0">
                <a:latin typeface="Arial"/>
                <a:cs typeface="Arial"/>
              </a:rPr>
              <a:t>believes</a:t>
            </a:r>
            <a:r>
              <a:rPr sz="1600" spc="10" dirty="0">
                <a:latin typeface="Arial"/>
                <a:cs typeface="Arial"/>
              </a:rPr>
              <a:t> </a:t>
            </a:r>
            <a:r>
              <a:rPr sz="1600" dirty="0">
                <a:latin typeface="Arial"/>
                <a:cs typeface="Arial"/>
              </a:rPr>
              <a:t>there may</a:t>
            </a:r>
            <a:r>
              <a:rPr sz="1600" spc="-35" dirty="0">
                <a:latin typeface="Arial"/>
                <a:cs typeface="Arial"/>
              </a:rPr>
              <a:t> </a:t>
            </a:r>
            <a:r>
              <a:rPr sz="1600" dirty="0">
                <a:latin typeface="Arial"/>
                <a:cs typeface="Arial"/>
              </a:rPr>
              <a:t>be</a:t>
            </a:r>
            <a:r>
              <a:rPr sz="1600" spc="10" dirty="0">
                <a:latin typeface="Arial"/>
                <a:cs typeface="Arial"/>
              </a:rPr>
              <a:t> </a:t>
            </a:r>
            <a:r>
              <a:rPr sz="1600" dirty="0">
                <a:latin typeface="Arial"/>
                <a:cs typeface="Arial"/>
              </a:rPr>
              <a:t>additional</a:t>
            </a:r>
            <a:r>
              <a:rPr sz="1600" spc="-35" dirty="0">
                <a:latin typeface="Arial"/>
                <a:cs typeface="Arial"/>
              </a:rPr>
              <a:t> </a:t>
            </a:r>
            <a:r>
              <a:rPr sz="1600" dirty="0">
                <a:latin typeface="Arial"/>
                <a:cs typeface="Arial"/>
              </a:rPr>
              <a:t>issues</a:t>
            </a:r>
            <a:r>
              <a:rPr sz="1600" spc="5" dirty="0">
                <a:latin typeface="Arial"/>
                <a:cs typeface="Arial"/>
              </a:rPr>
              <a:t> </a:t>
            </a:r>
            <a:r>
              <a:rPr sz="1600" spc="-10" dirty="0">
                <a:latin typeface="Arial"/>
                <a:cs typeface="Arial"/>
              </a:rPr>
              <a:t>with</a:t>
            </a:r>
            <a:r>
              <a:rPr sz="1600" spc="15" dirty="0">
                <a:latin typeface="Arial"/>
                <a:cs typeface="Arial"/>
              </a:rPr>
              <a:t> </a:t>
            </a:r>
            <a:r>
              <a:rPr sz="1600" dirty="0">
                <a:latin typeface="Arial"/>
                <a:cs typeface="Arial"/>
              </a:rPr>
              <a:t>compatibility</a:t>
            </a:r>
            <a:r>
              <a:rPr sz="1600" spc="-35" dirty="0">
                <a:latin typeface="Arial"/>
                <a:cs typeface="Arial"/>
              </a:rPr>
              <a:t> </a:t>
            </a:r>
            <a:r>
              <a:rPr sz="1600" dirty="0">
                <a:latin typeface="Arial"/>
                <a:cs typeface="Arial"/>
              </a:rPr>
              <a:t>that</a:t>
            </a:r>
            <a:r>
              <a:rPr sz="1600" spc="-30" dirty="0">
                <a:latin typeface="Arial"/>
                <a:cs typeface="Arial"/>
              </a:rPr>
              <a:t> </a:t>
            </a:r>
            <a:r>
              <a:rPr sz="1600" dirty="0">
                <a:latin typeface="Arial"/>
                <a:cs typeface="Arial"/>
              </a:rPr>
              <a:t>are</a:t>
            </a:r>
            <a:r>
              <a:rPr sz="1600" spc="-5" dirty="0">
                <a:latin typeface="Arial"/>
                <a:cs typeface="Arial"/>
              </a:rPr>
              <a:t> </a:t>
            </a:r>
            <a:r>
              <a:rPr sz="1600" dirty="0">
                <a:latin typeface="Arial"/>
                <a:cs typeface="Arial"/>
              </a:rPr>
              <a:t>not</a:t>
            </a:r>
          </a:p>
          <a:p>
            <a:pPr marL="241300">
              <a:lnSpc>
                <a:spcPts val="2280"/>
              </a:lnSpc>
              <a:tabLst>
                <a:tab pos="1044575" algn="l"/>
              </a:tabLst>
            </a:pPr>
            <a:r>
              <a:rPr sz="1600" dirty="0">
                <a:latin typeface="Arial"/>
                <a:cs typeface="Arial"/>
              </a:rPr>
              <a:t>listed.	Please</a:t>
            </a:r>
            <a:r>
              <a:rPr sz="1600" spc="-60" dirty="0">
                <a:latin typeface="Arial"/>
                <a:cs typeface="Arial"/>
              </a:rPr>
              <a:t> </a:t>
            </a:r>
            <a:r>
              <a:rPr sz="1600" spc="-5" dirty="0">
                <a:latin typeface="Arial"/>
                <a:cs typeface="Arial"/>
              </a:rPr>
              <a:t>clarify:</a:t>
            </a:r>
            <a:endParaRPr sz="1600" dirty="0">
              <a:latin typeface="Arial"/>
              <a:cs typeface="Arial"/>
            </a:endParaRPr>
          </a:p>
          <a:p>
            <a:pPr marL="697865" marR="5080" lvl="1" indent="-228600">
              <a:lnSpc>
                <a:spcPts val="1720"/>
              </a:lnSpc>
              <a:spcBef>
                <a:spcPts val="545"/>
              </a:spcBef>
              <a:buChar char="•"/>
              <a:tabLst>
                <a:tab pos="697865" algn="l"/>
                <a:tab pos="698500" algn="l"/>
              </a:tabLst>
            </a:pPr>
            <a:r>
              <a:rPr sz="1200" spc="10" dirty="0">
                <a:latin typeface="Arial"/>
                <a:cs typeface="Arial"/>
              </a:rPr>
              <a:t>Will</a:t>
            </a:r>
            <a:r>
              <a:rPr sz="1200" spc="-10" dirty="0">
                <a:latin typeface="Arial"/>
                <a:cs typeface="Arial"/>
              </a:rPr>
              <a:t> 802.15.14</a:t>
            </a:r>
            <a:r>
              <a:rPr sz="1200" spc="35" dirty="0">
                <a:latin typeface="Arial"/>
                <a:cs typeface="Arial"/>
              </a:rPr>
              <a:t> </a:t>
            </a:r>
            <a:r>
              <a:rPr sz="1200" spc="-5" dirty="0">
                <a:latin typeface="Arial"/>
                <a:cs typeface="Arial"/>
              </a:rPr>
              <a:t>use</a:t>
            </a:r>
            <a:r>
              <a:rPr sz="1200" spc="10" dirty="0">
                <a:latin typeface="Arial"/>
                <a:cs typeface="Arial"/>
              </a:rPr>
              <a:t> </a:t>
            </a:r>
            <a:r>
              <a:rPr sz="1200" spc="-5" dirty="0">
                <a:latin typeface="Arial"/>
                <a:cs typeface="Arial"/>
              </a:rPr>
              <a:t>a</a:t>
            </a:r>
            <a:r>
              <a:rPr sz="1200" spc="15" dirty="0">
                <a:latin typeface="Arial"/>
                <a:cs typeface="Arial"/>
              </a:rPr>
              <a:t> </a:t>
            </a:r>
            <a:r>
              <a:rPr sz="1200" spc="-5" dirty="0">
                <a:latin typeface="Arial"/>
                <a:cs typeface="Arial"/>
              </a:rPr>
              <a:t>restricted</a:t>
            </a:r>
            <a:r>
              <a:rPr sz="1200" spc="30" dirty="0">
                <a:latin typeface="Arial"/>
                <a:cs typeface="Arial"/>
              </a:rPr>
              <a:t> </a:t>
            </a:r>
            <a:r>
              <a:rPr sz="1200" spc="5" dirty="0">
                <a:latin typeface="Arial"/>
                <a:cs typeface="Arial"/>
              </a:rPr>
              <a:t>MTU</a:t>
            </a:r>
            <a:r>
              <a:rPr sz="1200" spc="-30" dirty="0">
                <a:latin typeface="Arial"/>
                <a:cs typeface="Arial"/>
              </a:rPr>
              <a:t> </a:t>
            </a:r>
            <a:r>
              <a:rPr sz="1200" spc="-10" dirty="0">
                <a:latin typeface="Arial"/>
                <a:cs typeface="Arial"/>
              </a:rPr>
              <a:t>size?</a:t>
            </a:r>
            <a:r>
              <a:rPr sz="1200" spc="70" dirty="0">
                <a:latin typeface="Arial"/>
                <a:cs typeface="Arial"/>
              </a:rPr>
              <a:t> </a:t>
            </a:r>
            <a:r>
              <a:rPr sz="1200" spc="-5" dirty="0">
                <a:latin typeface="Arial"/>
                <a:cs typeface="Arial"/>
              </a:rPr>
              <a:t>Restricted</a:t>
            </a:r>
            <a:r>
              <a:rPr sz="1200" spc="10" dirty="0">
                <a:latin typeface="Arial"/>
                <a:cs typeface="Arial"/>
              </a:rPr>
              <a:t> </a:t>
            </a:r>
            <a:r>
              <a:rPr sz="1200" spc="5" dirty="0">
                <a:latin typeface="Arial"/>
                <a:cs typeface="Arial"/>
              </a:rPr>
              <a:t>MTU</a:t>
            </a:r>
            <a:r>
              <a:rPr sz="1200" spc="-10" dirty="0">
                <a:latin typeface="Arial"/>
                <a:cs typeface="Arial"/>
              </a:rPr>
              <a:t> sizes</a:t>
            </a:r>
            <a:r>
              <a:rPr sz="1200" spc="20" dirty="0">
                <a:latin typeface="Arial"/>
                <a:cs typeface="Arial"/>
              </a:rPr>
              <a:t> </a:t>
            </a:r>
            <a:r>
              <a:rPr sz="1200" spc="-5" dirty="0">
                <a:latin typeface="Arial"/>
                <a:cs typeface="Arial"/>
              </a:rPr>
              <a:t>make</a:t>
            </a:r>
            <a:r>
              <a:rPr sz="1200" spc="15" dirty="0">
                <a:latin typeface="Arial"/>
                <a:cs typeface="Arial"/>
              </a:rPr>
              <a:t> </a:t>
            </a:r>
            <a:r>
              <a:rPr sz="1200" spc="-5" dirty="0">
                <a:latin typeface="Arial"/>
                <a:cs typeface="Arial"/>
              </a:rPr>
              <a:t>bridging</a:t>
            </a:r>
            <a:r>
              <a:rPr sz="1200" spc="30" dirty="0">
                <a:latin typeface="Arial"/>
                <a:cs typeface="Arial"/>
              </a:rPr>
              <a:t> </a:t>
            </a:r>
            <a:r>
              <a:rPr sz="1200" dirty="0">
                <a:latin typeface="Arial"/>
                <a:cs typeface="Arial"/>
              </a:rPr>
              <a:t>to</a:t>
            </a:r>
            <a:r>
              <a:rPr sz="1200" spc="10" dirty="0">
                <a:latin typeface="Arial"/>
                <a:cs typeface="Arial"/>
              </a:rPr>
              <a:t> </a:t>
            </a:r>
            <a:r>
              <a:rPr sz="1200" spc="-10" dirty="0">
                <a:latin typeface="Arial"/>
                <a:cs typeface="Arial"/>
              </a:rPr>
              <a:t>other</a:t>
            </a:r>
            <a:r>
              <a:rPr sz="1200" spc="50" dirty="0">
                <a:latin typeface="Arial"/>
                <a:cs typeface="Arial"/>
              </a:rPr>
              <a:t> </a:t>
            </a:r>
            <a:r>
              <a:rPr sz="1200" spc="-5" dirty="0">
                <a:latin typeface="Arial"/>
                <a:cs typeface="Arial"/>
              </a:rPr>
              <a:t>IEEE</a:t>
            </a:r>
            <a:r>
              <a:rPr sz="1200" spc="10" dirty="0">
                <a:latin typeface="Arial"/>
                <a:cs typeface="Arial"/>
              </a:rPr>
              <a:t> </a:t>
            </a:r>
            <a:r>
              <a:rPr sz="1200" spc="-10" dirty="0">
                <a:latin typeface="Arial"/>
                <a:cs typeface="Arial"/>
              </a:rPr>
              <a:t>802 </a:t>
            </a:r>
            <a:r>
              <a:rPr sz="1200" spc="-430" dirty="0">
                <a:latin typeface="Arial"/>
                <a:cs typeface="Arial"/>
              </a:rPr>
              <a:t> </a:t>
            </a:r>
            <a:r>
              <a:rPr sz="1200" spc="-5" dirty="0">
                <a:latin typeface="Arial"/>
                <a:cs typeface="Arial"/>
              </a:rPr>
              <a:t>media</a:t>
            </a:r>
            <a:r>
              <a:rPr sz="1200" spc="5" dirty="0">
                <a:latin typeface="Arial"/>
                <a:cs typeface="Arial"/>
              </a:rPr>
              <a:t> </a:t>
            </a:r>
            <a:r>
              <a:rPr sz="1200" spc="-5" dirty="0">
                <a:latin typeface="Arial"/>
                <a:cs typeface="Arial"/>
              </a:rPr>
              <a:t>impossible</a:t>
            </a:r>
            <a:r>
              <a:rPr sz="1200" spc="-15" dirty="0">
                <a:latin typeface="Arial"/>
                <a:cs typeface="Arial"/>
              </a:rPr>
              <a:t> </a:t>
            </a:r>
            <a:r>
              <a:rPr sz="1200" spc="-10" dirty="0">
                <a:latin typeface="Arial"/>
                <a:cs typeface="Arial"/>
              </a:rPr>
              <a:t>without</a:t>
            </a:r>
            <a:r>
              <a:rPr sz="1200" spc="45" dirty="0">
                <a:latin typeface="Arial"/>
                <a:cs typeface="Arial"/>
              </a:rPr>
              <a:t> </a:t>
            </a:r>
            <a:r>
              <a:rPr sz="1200" spc="-5" dirty="0">
                <a:latin typeface="Arial"/>
                <a:cs typeface="Arial"/>
              </a:rPr>
              <a:t>suitable</a:t>
            </a:r>
            <a:r>
              <a:rPr sz="1200" spc="25" dirty="0">
                <a:latin typeface="Arial"/>
                <a:cs typeface="Arial"/>
              </a:rPr>
              <a:t> </a:t>
            </a:r>
            <a:r>
              <a:rPr sz="1200" spc="-5" dirty="0">
                <a:latin typeface="Arial"/>
                <a:cs typeface="Arial"/>
              </a:rPr>
              <a:t>fragmentation/reassembly</a:t>
            </a:r>
            <a:r>
              <a:rPr sz="1200" spc="75" dirty="0">
                <a:latin typeface="Arial"/>
                <a:cs typeface="Arial"/>
              </a:rPr>
              <a:t> </a:t>
            </a:r>
            <a:r>
              <a:rPr sz="1200" spc="-5" dirty="0">
                <a:latin typeface="Arial"/>
                <a:cs typeface="Arial"/>
              </a:rPr>
              <a:t>support</a:t>
            </a:r>
            <a:endParaRPr sz="1200" dirty="0">
              <a:latin typeface="Arial"/>
              <a:cs typeface="Arial"/>
            </a:endParaRPr>
          </a:p>
          <a:p>
            <a:pPr marL="698500" lvl="1" indent="-229235">
              <a:lnSpc>
                <a:spcPts val="1830"/>
              </a:lnSpc>
              <a:spcBef>
                <a:spcPts val="275"/>
              </a:spcBef>
              <a:buChar char="•"/>
              <a:tabLst>
                <a:tab pos="697865" algn="l"/>
                <a:tab pos="698500" algn="l"/>
              </a:tabLst>
            </a:pPr>
            <a:r>
              <a:rPr sz="1200" spc="10" dirty="0">
                <a:latin typeface="Arial"/>
                <a:cs typeface="Arial"/>
              </a:rPr>
              <a:t>Will</a:t>
            </a:r>
            <a:r>
              <a:rPr sz="1200" spc="-10" dirty="0">
                <a:latin typeface="Arial"/>
                <a:cs typeface="Arial"/>
              </a:rPr>
              <a:t> 802.15.14</a:t>
            </a:r>
            <a:r>
              <a:rPr sz="1200" spc="35" dirty="0">
                <a:latin typeface="Arial"/>
                <a:cs typeface="Arial"/>
              </a:rPr>
              <a:t> </a:t>
            </a:r>
            <a:r>
              <a:rPr sz="1200" spc="-5" dirty="0">
                <a:latin typeface="Arial"/>
                <a:cs typeface="Arial"/>
              </a:rPr>
              <a:t>have</a:t>
            </a:r>
            <a:r>
              <a:rPr sz="1200" dirty="0">
                <a:latin typeface="Arial"/>
                <a:cs typeface="Arial"/>
              </a:rPr>
              <a:t> </a:t>
            </a:r>
            <a:r>
              <a:rPr sz="1200" spc="-10" dirty="0">
                <a:latin typeface="Arial"/>
                <a:cs typeface="Arial"/>
              </a:rPr>
              <a:t>other</a:t>
            </a:r>
            <a:r>
              <a:rPr sz="1200" spc="-35" dirty="0">
                <a:latin typeface="Arial"/>
                <a:cs typeface="Arial"/>
              </a:rPr>
              <a:t> </a:t>
            </a:r>
            <a:r>
              <a:rPr sz="1200" spc="-5" dirty="0">
                <a:latin typeface="Arial"/>
                <a:cs typeface="Arial"/>
              </a:rPr>
              <a:t>Addressing</a:t>
            </a:r>
            <a:r>
              <a:rPr sz="1200" spc="35" dirty="0">
                <a:latin typeface="Arial"/>
                <a:cs typeface="Arial"/>
              </a:rPr>
              <a:t> </a:t>
            </a:r>
            <a:r>
              <a:rPr sz="1200" spc="-10" dirty="0">
                <a:latin typeface="Arial"/>
                <a:cs typeface="Arial"/>
              </a:rPr>
              <a:t>Modes</a:t>
            </a:r>
            <a:r>
              <a:rPr sz="1200" spc="25" dirty="0">
                <a:latin typeface="Arial"/>
                <a:cs typeface="Arial"/>
              </a:rPr>
              <a:t> </a:t>
            </a:r>
            <a:r>
              <a:rPr sz="1200" spc="-15" dirty="0">
                <a:latin typeface="Arial"/>
                <a:cs typeface="Arial"/>
              </a:rPr>
              <a:t>beyond</a:t>
            </a:r>
            <a:r>
              <a:rPr sz="1200" spc="75" dirty="0">
                <a:latin typeface="Arial"/>
                <a:cs typeface="Arial"/>
              </a:rPr>
              <a:t> </a:t>
            </a:r>
            <a:r>
              <a:rPr sz="1200" spc="-10" dirty="0">
                <a:latin typeface="Arial"/>
                <a:cs typeface="Arial"/>
              </a:rPr>
              <a:t>the</a:t>
            </a:r>
            <a:r>
              <a:rPr sz="1200" spc="10" dirty="0">
                <a:latin typeface="Arial"/>
                <a:cs typeface="Arial"/>
              </a:rPr>
              <a:t> </a:t>
            </a:r>
            <a:r>
              <a:rPr sz="1200" spc="-20" dirty="0">
                <a:latin typeface="Arial"/>
                <a:cs typeface="Arial"/>
              </a:rPr>
              <a:t>64-bit</a:t>
            </a:r>
            <a:r>
              <a:rPr sz="1200" spc="35" dirty="0">
                <a:latin typeface="Arial"/>
                <a:cs typeface="Arial"/>
              </a:rPr>
              <a:t> </a:t>
            </a:r>
            <a:r>
              <a:rPr sz="1200" spc="-10" dirty="0">
                <a:latin typeface="Arial"/>
                <a:cs typeface="Arial"/>
              </a:rPr>
              <a:t>address</a:t>
            </a:r>
            <a:r>
              <a:rPr sz="1200" spc="40" dirty="0">
                <a:latin typeface="Arial"/>
                <a:cs typeface="Arial"/>
              </a:rPr>
              <a:t> </a:t>
            </a:r>
            <a:r>
              <a:rPr sz="1200" spc="-10" dirty="0">
                <a:latin typeface="Arial"/>
                <a:cs typeface="Arial"/>
              </a:rPr>
              <a:t>that</a:t>
            </a:r>
            <a:r>
              <a:rPr sz="1200" spc="35" dirty="0">
                <a:latin typeface="Arial"/>
                <a:cs typeface="Arial"/>
              </a:rPr>
              <a:t> </a:t>
            </a:r>
            <a:r>
              <a:rPr sz="1200" spc="-5" dirty="0">
                <a:latin typeface="Arial"/>
                <a:cs typeface="Arial"/>
              </a:rPr>
              <a:t>are</a:t>
            </a:r>
            <a:r>
              <a:rPr sz="1200" spc="10" dirty="0">
                <a:latin typeface="Arial"/>
                <a:cs typeface="Arial"/>
              </a:rPr>
              <a:t> </a:t>
            </a:r>
            <a:r>
              <a:rPr sz="1200" spc="-5" dirty="0">
                <a:latin typeface="Arial"/>
                <a:cs typeface="Arial"/>
              </a:rPr>
              <a:t>also</a:t>
            </a:r>
            <a:r>
              <a:rPr sz="1200" spc="15" dirty="0">
                <a:latin typeface="Arial"/>
                <a:cs typeface="Arial"/>
              </a:rPr>
              <a:t> </a:t>
            </a:r>
            <a:r>
              <a:rPr sz="1200" spc="-5" dirty="0">
                <a:latin typeface="Arial"/>
                <a:cs typeface="Arial"/>
              </a:rPr>
              <a:t>incompatible</a:t>
            </a:r>
            <a:endParaRPr sz="1200" dirty="0">
              <a:latin typeface="Arial"/>
              <a:cs typeface="Arial"/>
            </a:endParaRPr>
          </a:p>
          <a:p>
            <a:pPr marL="697865">
              <a:lnSpc>
                <a:spcPts val="1830"/>
              </a:lnSpc>
            </a:pPr>
            <a:r>
              <a:rPr sz="1200" spc="-5" dirty="0">
                <a:latin typeface="Arial"/>
                <a:cs typeface="Arial"/>
              </a:rPr>
              <a:t>with IEEE</a:t>
            </a:r>
            <a:r>
              <a:rPr sz="1200" spc="25" dirty="0">
                <a:latin typeface="Arial"/>
                <a:cs typeface="Arial"/>
              </a:rPr>
              <a:t> </a:t>
            </a:r>
            <a:r>
              <a:rPr sz="1200" spc="-5" dirty="0">
                <a:latin typeface="Arial"/>
                <a:cs typeface="Arial"/>
              </a:rPr>
              <a:t>Std</a:t>
            </a:r>
            <a:r>
              <a:rPr sz="1200" spc="5" dirty="0">
                <a:latin typeface="Arial"/>
                <a:cs typeface="Arial"/>
              </a:rPr>
              <a:t> </a:t>
            </a:r>
            <a:r>
              <a:rPr sz="1200" spc="-10" dirty="0">
                <a:latin typeface="Arial"/>
                <a:cs typeface="Arial"/>
              </a:rPr>
              <a:t>802.1Q</a:t>
            </a:r>
            <a:r>
              <a:rPr sz="1200" spc="40" dirty="0">
                <a:latin typeface="Arial"/>
                <a:cs typeface="Arial"/>
              </a:rPr>
              <a:t> </a:t>
            </a:r>
            <a:r>
              <a:rPr sz="1200" spc="-10" dirty="0">
                <a:latin typeface="Arial"/>
                <a:cs typeface="Arial"/>
              </a:rPr>
              <a:t>and</a:t>
            </a:r>
            <a:r>
              <a:rPr sz="1200" spc="25" dirty="0">
                <a:latin typeface="Arial"/>
                <a:cs typeface="Arial"/>
              </a:rPr>
              <a:t> </a:t>
            </a:r>
            <a:r>
              <a:rPr sz="1200" spc="-5" dirty="0">
                <a:latin typeface="Arial"/>
                <a:cs typeface="Arial"/>
              </a:rPr>
              <a:t>IEEE</a:t>
            </a:r>
            <a:r>
              <a:rPr sz="1200" spc="5" dirty="0">
                <a:latin typeface="Arial"/>
                <a:cs typeface="Arial"/>
              </a:rPr>
              <a:t> </a:t>
            </a:r>
            <a:r>
              <a:rPr sz="1200" spc="-5" dirty="0">
                <a:latin typeface="Arial"/>
                <a:cs typeface="Arial"/>
              </a:rPr>
              <a:t>Std</a:t>
            </a:r>
            <a:r>
              <a:rPr sz="1200" spc="25" dirty="0">
                <a:latin typeface="Arial"/>
                <a:cs typeface="Arial"/>
              </a:rPr>
              <a:t> </a:t>
            </a:r>
            <a:r>
              <a:rPr sz="1200" spc="-10" dirty="0">
                <a:latin typeface="Arial"/>
                <a:cs typeface="Arial"/>
              </a:rPr>
              <a:t>802.1AC?</a:t>
            </a:r>
            <a:endParaRPr lang="en-US" sz="1200" spc="-10" dirty="0">
              <a:latin typeface="Arial"/>
              <a:cs typeface="Arial"/>
            </a:endParaRPr>
          </a:p>
          <a:p>
            <a:pPr marL="697865">
              <a:lnSpc>
                <a:spcPts val="1830"/>
              </a:lnSpc>
            </a:pPr>
            <a:endParaRPr lang="en-US" sz="1200" spc="-10" dirty="0">
              <a:latin typeface="Arial"/>
              <a:cs typeface="Arial"/>
            </a:endParaRPr>
          </a:p>
          <a:p>
            <a:pPr indent="14288">
              <a:lnSpc>
                <a:spcPts val="1830"/>
              </a:lnSpc>
            </a:pPr>
            <a:r>
              <a:rPr lang="en-US" sz="1600" dirty="0">
                <a:latin typeface="Arial"/>
                <a:cs typeface="Arial"/>
              </a:rPr>
              <a:t>Response – </a:t>
            </a:r>
            <a:r>
              <a:rPr lang="en-US" sz="1200" dirty="0">
                <a:solidFill>
                  <a:srgbClr val="0000FF"/>
                </a:solidFill>
                <a:latin typeface="Arial"/>
                <a:cs typeface="Arial"/>
              </a:rPr>
              <a:t>It is the intention of P802.15.14 to maintain backwards compatibility with IEEE Std 802.15.4 PHY and MAC. P802.15.14 will include existing PHYs by reference which support different MTU sizes, and also addressing modes requiring support for EUI 64, and short addresses (16 bit), for which it has been previously determined that compliance with the above IEEE 802 standards is not possible.</a:t>
            </a:r>
          </a:p>
          <a:p>
            <a:pPr indent="14288">
              <a:lnSpc>
                <a:spcPts val="1830"/>
              </a:lnSpc>
            </a:pPr>
            <a:r>
              <a:rPr lang="en-US" sz="1200" dirty="0">
                <a:solidFill>
                  <a:srgbClr val="0000FF"/>
                </a:solidFill>
                <a:latin typeface="Arial"/>
                <a:cs typeface="Arial"/>
              </a:rPr>
              <a:t>This conclusion was reached as a result of several meetings between 802.1 and 802.15, leading up to the most recent Joint 802.1/802.15 (re: IEEE Std 802.15.10-2017) session on this topic at the November 2013 802 Plenary Mtg. in Dallas (see Tuesday PM1 (11/12) - Joint Session w/802.1 in doc. # 15-13-0710-00).</a:t>
            </a:r>
          </a:p>
          <a:p>
            <a:pPr indent="14288">
              <a:lnSpc>
                <a:spcPts val="1830"/>
              </a:lnSpc>
            </a:pPr>
            <a:r>
              <a:rPr lang="en-US" sz="1600" dirty="0">
                <a:solidFill>
                  <a:srgbClr val="0000FF"/>
                </a:solidFill>
                <a:latin typeface="Arial"/>
                <a:cs typeface="Arial"/>
              </a:rPr>
              <a:t>.</a:t>
            </a:r>
            <a:endParaRPr lang="en-US" sz="1600" spc="-10" dirty="0">
              <a:latin typeface="Arial"/>
              <a:cs typeface="Arial"/>
            </a:endParaRPr>
          </a:p>
        </p:txBody>
      </p:sp>
      <p:sp>
        <p:nvSpPr>
          <p:cNvPr id="14" name="object 8">
            <a:extLst>
              <a:ext uri="{FF2B5EF4-FFF2-40B4-BE49-F238E27FC236}">
                <a16:creationId xmlns:a16="http://schemas.microsoft.com/office/drawing/2014/main" id="{724E1E11-796C-4C0B-BB17-F65D550405B6}"/>
              </a:ext>
            </a:extLst>
          </p:cNvPr>
          <p:cNvSpPr txBox="1">
            <a:spLocks noGrp="1"/>
          </p:cNvSpPr>
          <p:nvPr>
            <p:ph type="ftr" sz="quarter" idx="5"/>
          </p:nvPr>
        </p:nvSpPr>
        <p:spPr>
          <a:xfrm>
            <a:off x="917257" y="6433820"/>
            <a:ext cx="1018539" cy="234038"/>
          </a:xfrm>
          <a:prstGeom prst="rect">
            <a:avLst/>
          </a:prstGeom>
        </p:spPr>
        <p:txBody>
          <a:bodyPr vert="horz" wrap="square" lIns="0" tIns="0" rIns="0" bIns="0" rtlCol="0">
            <a:spAutoFit/>
          </a:bodyPr>
          <a:lstStyle/>
          <a:p>
            <a:pPr marL="12700">
              <a:lnSpc>
                <a:spcPts val="1810"/>
              </a:lnSpc>
            </a:pPr>
            <a:r>
              <a:rPr dirty="0"/>
              <a:t>7/</a:t>
            </a:r>
            <a:r>
              <a:rPr lang="en-US" dirty="0"/>
              <a:t>23</a:t>
            </a:r>
            <a:r>
              <a:rPr dirty="0"/>
              <a:t>/2021</a:t>
            </a:r>
          </a:p>
        </p:txBody>
      </p:sp>
      <p:sp>
        <p:nvSpPr>
          <p:cNvPr id="15" name="object 12">
            <a:extLst>
              <a:ext uri="{FF2B5EF4-FFF2-40B4-BE49-F238E27FC236}">
                <a16:creationId xmlns:a16="http://schemas.microsoft.com/office/drawing/2014/main" id="{28D8644E-CC8E-438A-94FB-9EEA3942DED1}"/>
              </a:ext>
            </a:extLst>
          </p:cNvPr>
          <p:cNvSpPr txBox="1">
            <a:spLocks noGrp="1"/>
          </p:cNvSpPr>
          <p:nvPr>
            <p:ph type="dt" sz="half" idx="6"/>
          </p:nvPr>
        </p:nvSpPr>
        <p:spPr>
          <a:xfrm>
            <a:off x="8305801" y="6426279"/>
            <a:ext cx="3057524" cy="234038"/>
          </a:xfrm>
          <a:prstGeom prst="rect">
            <a:avLst/>
          </a:prstGeom>
        </p:spPr>
        <p:txBody>
          <a:bodyPr vert="horz" wrap="square" lIns="0" tIns="0" rIns="0" bIns="0" rtlCol="0">
            <a:spAutoFit/>
          </a:bodyPr>
          <a:lstStyle/>
          <a:p>
            <a:pPr marL="12700">
              <a:lnSpc>
                <a:spcPts val="1810"/>
              </a:lnSpc>
            </a:pPr>
            <a:r>
              <a:rPr lang="en-US" spc="5" dirty="0"/>
              <a:t>Pat Kinney (Kinney Consulting)</a:t>
            </a:r>
            <a:endParaRPr spc="5"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46125" y="171196"/>
            <a:ext cx="90551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Calibri"/>
                <a:cs typeface="Calibri"/>
              </a:rPr>
              <a:t>July</a:t>
            </a:r>
            <a:r>
              <a:rPr sz="1800" b="1" spc="-70" dirty="0">
                <a:latin typeface="Calibri"/>
                <a:cs typeface="Calibri"/>
              </a:rPr>
              <a:t> </a:t>
            </a:r>
            <a:r>
              <a:rPr sz="1800" b="1" dirty="0">
                <a:latin typeface="Calibri"/>
                <a:cs typeface="Calibri"/>
              </a:rPr>
              <a:t>2021</a:t>
            </a:r>
            <a:endParaRPr sz="1800">
              <a:latin typeface="Calibri"/>
              <a:cs typeface="Calibri"/>
            </a:endParaRPr>
          </a:p>
        </p:txBody>
      </p:sp>
      <p:sp>
        <p:nvSpPr>
          <p:cNvPr id="3" name="object 3"/>
          <p:cNvSpPr/>
          <p:nvPr/>
        </p:nvSpPr>
        <p:spPr>
          <a:xfrm>
            <a:off x="739140" y="6339840"/>
            <a:ext cx="10711815" cy="0"/>
          </a:xfrm>
          <a:custGeom>
            <a:avLst/>
            <a:gdLst/>
            <a:ahLst/>
            <a:cxnLst/>
            <a:rect l="l" t="t" r="r" b="b"/>
            <a:pathLst>
              <a:path w="10711815">
                <a:moveTo>
                  <a:pt x="0" y="0"/>
                </a:moveTo>
                <a:lnTo>
                  <a:pt x="10711307" y="0"/>
                </a:lnTo>
              </a:path>
            </a:pathLst>
          </a:custGeom>
          <a:ln w="19050">
            <a:solidFill>
              <a:srgbClr val="000000"/>
            </a:solidFill>
          </a:ln>
        </p:spPr>
        <p:txBody>
          <a:bodyPr wrap="square" lIns="0" tIns="0" rIns="0" bIns="0" rtlCol="0"/>
          <a:lstStyle/>
          <a:p>
            <a:endParaRPr/>
          </a:p>
        </p:txBody>
      </p:sp>
      <p:sp>
        <p:nvSpPr>
          <p:cNvPr id="4" name="object 4"/>
          <p:cNvSpPr txBox="1"/>
          <p:nvPr/>
        </p:nvSpPr>
        <p:spPr>
          <a:xfrm>
            <a:off x="5487034" y="215900"/>
            <a:ext cx="587629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a:cs typeface="Arial"/>
              </a:rPr>
              <a:t>Comments </a:t>
            </a:r>
            <a:r>
              <a:rPr sz="1800" b="1" dirty="0">
                <a:latin typeface="Arial"/>
                <a:cs typeface="Arial"/>
              </a:rPr>
              <a:t>on </a:t>
            </a:r>
            <a:r>
              <a:rPr sz="1800" b="1" spc="-5" dirty="0">
                <a:latin typeface="Arial"/>
                <a:cs typeface="Arial"/>
              </a:rPr>
              <a:t>P802.15.15 </a:t>
            </a:r>
            <a:r>
              <a:rPr sz="1800" b="1" spc="-65" dirty="0">
                <a:latin typeface="Arial"/>
                <a:cs typeface="Arial"/>
              </a:rPr>
              <a:t>PAR</a:t>
            </a:r>
            <a:r>
              <a:rPr sz="1800" b="1" spc="35" dirty="0">
                <a:latin typeface="Arial"/>
                <a:cs typeface="Arial"/>
              </a:rPr>
              <a:t> </a:t>
            </a:r>
            <a:r>
              <a:rPr sz="1800" b="1" spc="-5" dirty="0">
                <a:latin typeface="Arial"/>
                <a:cs typeface="Arial"/>
              </a:rPr>
              <a:t>&amp;</a:t>
            </a:r>
            <a:r>
              <a:rPr sz="1800" b="1" dirty="0">
                <a:latin typeface="Arial"/>
                <a:cs typeface="Arial"/>
              </a:rPr>
              <a:t> </a:t>
            </a:r>
            <a:r>
              <a:rPr sz="1800" b="1" spc="-5" dirty="0">
                <a:latin typeface="Arial"/>
                <a:cs typeface="Arial"/>
              </a:rPr>
              <a:t>CSD</a:t>
            </a:r>
            <a:r>
              <a:rPr sz="1800" b="1" dirty="0">
                <a:latin typeface="Arial"/>
                <a:cs typeface="Arial"/>
              </a:rPr>
              <a:t> from IEEE </a:t>
            </a:r>
            <a:r>
              <a:rPr sz="1800" b="1" spc="-5" dirty="0">
                <a:latin typeface="Arial"/>
                <a:cs typeface="Arial"/>
              </a:rPr>
              <a:t>802.1</a:t>
            </a:r>
            <a:endParaRPr sz="1800">
              <a:latin typeface="Arial"/>
              <a:cs typeface="Arial"/>
            </a:endParaRPr>
          </a:p>
        </p:txBody>
      </p:sp>
      <p:sp>
        <p:nvSpPr>
          <p:cNvPr id="11" name="object 11"/>
          <p:cNvSpPr txBox="1">
            <a:spLocks noGrp="1"/>
          </p:cNvSpPr>
          <p:nvPr>
            <p:ph type="sldNum" sz="quarter" idx="7"/>
          </p:nvPr>
        </p:nvSpPr>
        <p:spPr>
          <a:prstGeom prst="rect">
            <a:avLst/>
          </a:prstGeom>
        </p:spPr>
        <p:txBody>
          <a:bodyPr vert="horz" wrap="square" lIns="0" tIns="0" rIns="0" bIns="0" rtlCol="0">
            <a:spAutoFit/>
          </a:bodyPr>
          <a:lstStyle/>
          <a:p>
            <a:pPr marL="12700">
              <a:lnSpc>
                <a:spcPts val="1810"/>
              </a:lnSpc>
            </a:pPr>
            <a:r>
              <a:rPr spc="-5" dirty="0"/>
              <a:t>Slide</a:t>
            </a:r>
            <a:r>
              <a:rPr spc="-25" dirty="0"/>
              <a:t> </a:t>
            </a:r>
            <a:fld id="{81D60167-4931-47E6-BA6A-407CBD079E47}" type="slidenum">
              <a:rPr dirty="0"/>
              <a:t>15</a:t>
            </a:fld>
            <a:endParaRPr dirty="0"/>
          </a:p>
        </p:txBody>
      </p:sp>
      <p:sp>
        <p:nvSpPr>
          <p:cNvPr id="5" name="object 5"/>
          <p:cNvSpPr txBox="1"/>
          <p:nvPr/>
        </p:nvSpPr>
        <p:spPr>
          <a:xfrm>
            <a:off x="847089" y="860171"/>
            <a:ext cx="5222240" cy="1303655"/>
          </a:xfrm>
          <a:prstGeom prst="rect">
            <a:avLst/>
          </a:prstGeom>
        </p:spPr>
        <p:txBody>
          <a:bodyPr vert="horz" wrap="square" lIns="0" tIns="12700" rIns="0" bIns="0" rtlCol="0">
            <a:spAutoFit/>
          </a:bodyPr>
          <a:lstStyle/>
          <a:p>
            <a:pPr marL="12700">
              <a:lnSpc>
                <a:spcPct val="100000"/>
              </a:lnSpc>
              <a:spcBef>
                <a:spcPts val="100"/>
              </a:spcBef>
            </a:pPr>
            <a:r>
              <a:rPr sz="2800" b="1" spc="-110" dirty="0">
                <a:latin typeface="Arial"/>
                <a:cs typeface="Arial"/>
              </a:rPr>
              <a:t>PAR</a:t>
            </a:r>
            <a:endParaRPr sz="2800">
              <a:latin typeface="Arial"/>
              <a:cs typeface="Arial"/>
            </a:endParaRPr>
          </a:p>
          <a:p>
            <a:pPr>
              <a:lnSpc>
                <a:spcPct val="100000"/>
              </a:lnSpc>
              <a:spcBef>
                <a:spcPts val="25"/>
              </a:spcBef>
            </a:pPr>
            <a:endParaRPr sz="3300">
              <a:latin typeface="Arial"/>
              <a:cs typeface="Arial"/>
            </a:endParaRPr>
          </a:p>
          <a:p>
            <a:pPr marL="469900">
              <a:lnSpc>
                <a:spcPct val="100000"/>
              </a:lnSpc>
            </a:pPr>
            <a:r>
              <a:rPr sz="2400" b="1" spc="-5" dirty="0">
                <a:latin typeface="Arial"/>
                <a:cs typeface="Arial"/>
              </a:rPr>
              <a:t>5.2</a:t>
            </a:r>
            <a:r>
              <a:rPr sz="2400" b="1" spc="-15" dirty="0">
                <a:latin typeface="Arial"/>
                <a:cs typeface="Arial"/>
              </a:rPr>
              <a:t> </a:t>
            </a:r>
            <a:r>
              <a:rPr sz="2400" b="1" spc="-5" dirty="0">
                <a:latin typeface="Arial"/>
                <a:cs typeface="Arial"/>
              </a:rPr>
              <a:t>Scope</a:t>
            </a:r>
            <a:r>
              <a:rPr sz="2400" b="1" spc="-15" dirty="0">
                <a:latin typeface="Arial"/>
                <a:cs typeface="Arial"/>
              </a:rPr>
              <a:t> </a:t>
            </a:r>
            <a:r>
              <a:rPr sz="2400" b="1" spc="-5" dirty="0">
                <a:latin typeface="Arial"/>
                <a:cs typeface="Arial"/>
              </a:rPr>
              <a:t>of</a:t>
            </a:r>
            <a:r>
              <a:rPr sz="2400" b="1" spc="-10" dirty="0">
                <a:latin typeface="Arial"/>
                <a:cs typeface="Arial"/>
              </a:rPr>
              <a:t> </a:t>
            </a:r>
            <a:r>
              <a:rPr sz="2400" b="1" spc="-5" dirty="0">
                <a:latin typeface="Arial"/>
                <a:cs typeface="Arial"/>
              </a:rPr>
              <a:t>proposed</a:t>
            </a:r>
            <a:r>
              <a:rPr sz="2400" b="1" spc="-15" dirty="0">
                <a:latin typeface="Arial"/>
                <a:cs typeface="Arial"/>
              </a:rPr>
              <a:t> </a:t>
            </a:r>
            <a:r>
              <a:rPr sz="2400" b="1" dirty="0">
                <a:latin typeface="Arial"/>
                <a:cs typeface="Arial"/>
              </a:rPr>
              <a:t>standard:</a:t>
            </a:r>
            <a:endParaRPr sz="2400">
              <a:latin typeface="Arial"/>
              <a:cs typeface="Arial"/>
            </a:endParaRPr>
          </a:p>
        </p:txBody>
      </p:sp>
      <p:sp>
        <p:nvSpPr>
          <p:cNvPr id="6" name="object 6"/>
          <p:cNvSpPr txBox="1"/>
          <p:nvPr/>
        </p:nvSpPr>
        <p:spPr>
          <a:xfrm>
            <a:off x="1304289" y="2173604"/>
            <a:ext cx="8293100" cy="330200"/>
          </a:xfrm>
          <a:prstGeom prst="rect">
            <a:avLst/>
          </a:prstGeom>
        </p:spPr>
        <p:txBody>
          <a:bodyPr vert="horz" wrap="square" lIns="0" tIns="12700" rIns="0" bIns="0" rtlCol="0">
            <a:spAutoFit/>
          </a:bodyPr>
          <a:lstStyle/>
          <a:p>
            <a:pPr marL="241300" indent="-228600">
              <a:lnSpc>
                <a:spcPct val="100000"/>
              </a:lnSpc>
              <a:spcBef>
                <a:spcPts val="100"/>
              </a:spcBef>
              <a:buChar char="•"/>
              <a:tabLst>
                <a:tab pos="240665" algn="l"/>
                <a:tab pos="241300" algn="l"/>
              </a:tabLst>
            </a:pPr>
            <a:r>
              <a:rPr sz="2000" spc="5" dirty="0">
                <a:latin typeface="Arial"/>
                <a:cs typeface="Arial"/>
              </a:rPr>
              <a:t>The</a:t>
            </a:r>
            <a:r>
              <a:rPr sz="2000" spc="-30" dirty="0">
                <a:latin typeface="Arial"/>
                <a:cs typeface="Arial"/>
              </a:rPr>
              <a:t> </a:t>
            </a:r>
            <a:r>
              <a:rPr sz="2000" dirty="0">
                <a:latin typeface="Arial"/>
                <a:cs typeface="Arial"/>
              </a:rPr>
              <a:t>scope</a:t>
            </a:r>
            <a:r>
              <a:rPr sz="2000" spc="-25" dirty="0">
                <a:latin typeface="Arial"/>
                <a:cs typeface="Arial"/>
              </a:rPr>
              <a:t> </a:t>
            </a:r>
            <a:r>
              <a:rPr sz="2000" dirty="0">
                <a:latin typeface="Arial"/>
                <a:cs typeface="Arial"/>
              </a:rPr>
              <a:t>states,</a:t>
            </a:r>
            <a:r>
              <a:rPr sz="2000" spc="-10" dirty="0">
                <a:latin typeface="Arial"/>
                <a:cs typeface="Arial"/>
              </a:rPr>
              <a:t> </a:t>
            </a:r>
            <a:r>
              <a:rPr sz="2000" dirty="0">
                <a:latin typeface="Arial"/>
                <a:cs typeface="Arial"/>
              </a:rPr>
              <a:t>“This</a:t>
            </a:r>
            <a:r>
              <a:rPr sz="2000" spc="-20" dirty="0">
                <a:latin typeface="Arial"/>
                <a:cs typeface="Arial"/>
              </a:rPr>
              <a:t> </a:t>
            </a:r>
            <a:r>
              <a:rPr sz="2000" dirty="0">
                <a:latin typeface="Arial"/>
                <a:cs typeface="Arial"/>
              </a:rPr>
              <a:t>standard</a:t>
            </a:r>
            <a:r>
              <a:rPr sz="2000" spc="-50" dirty="0">
                <a:latin typeface="Arial"/>
                <a:cs typeface="Arial"/>
              </a:rPr>
              <a:t> </a:t>
            </a:r>
            <a:r>
              <a:rPr sz="2000" dirty="0">
                <a:latin typeface="Arial"/>
                <a:cs typeface="Arial"/>
              </a:rPr>
              <a:t>specifies</a:t>
            </a:r>
            <a:r>
              <a:rPr sz="2000" spc="-30" dirty="0">
                <a:latin typeface="Arial"/>
                <a:cs typeface="Arial"/>
              </a:rPr>
              <a:t> </a:t>
            </a:r>
            <a:r>
              <a:rPr sz="2000" dirty="0">
                <a:latin typeface="Arial"/>
                <a:cs typeface="Arial"/>
              </a:rPr>
              <a:t>the</a:t>
            </a:r>
            <a:r>
              <a:rPr sz="2000" spc="-25" dirty="0">
                <a:latin typeface="Arial"/>
                <a:cs typeface="Arial"/>
              </a:rPr>
              <a:t> </a:t>
            </a:r>
            <a:r>
              <a:rPr sz="2000" spc="-5" dirty="0">
                <a:latin typeface="Arial"/>
                <a:cs typeface="Arial"/>
              </a:rPr>
              <a:t>physical</a:t>
            </a:r>
            <a:r>
              <a:rPr sz="2000" spc="5" dirty="0">
                <a:latin typeface="Arial"/>
                <a:cs typeface="Arial"/>
              </a:rPr>
              <a:t> </a:t>
            </a:r>
            <a:r>
              <a:rPr sz="2000" spc="-5" dirty="0">
                <a:latin typeface="Arial"/>
                <a:cs typeface="Arial"/>
              </a:rPr>
              <a:t>layer</a:t>
            </a:r>
            <a:r>
              <a:rPr sz="2000" spc="20" dirty="0">
                <a:latin typeface="Arial"/>
                <a:cs typeface="Arial"/>
              </a:rPr>
              <a:t> </a:t>
            </a:r>
            <a:r>
              <a:rPr sz="2000" spc="-5" dirty="0">
                <a:latin typeface="Arial"/>
                <a:cs typeface="Arial"/>
              </a:rPr>
              <a:t>(PHY)</a:t>
            </a:r>
            <a:r>
              <a:rPr sz="2000" spc="20" dirty="0">
                <a:latin typeface="Arial"/>
                <a:cs typeface="Arial"/>
              </a:rPr>
              <a:t> </a:t>
            </a:r>
            <a:r>
              <a:rPr sz="2000" dirty="0">
                <a:latin typeface="Arial"/>
                <a:cs typeface="Arial"/>
              </a:rPr>
              <a:t>and</a:t>
            </a:r>
            <a:endParaRPr sz="2000">
              <a:latin typeface="Arial"/>
              <a:cs typeface="Arial"/>
            </a:endParaRPr>
          </a:p>
        </p:txBody>
      </p:sp>
      <p:sp>
        <p:nvSpPr>
          <p:cNvPr id="7" name="object 7"/>
          <p:cNvSpPr txBox="1"/>
          <p:nvPr/>
        </p:nvSpPr>
        <p:spPr>
          <a:xfrm>
            <a:off x="9655556" y="2210816"/>
            <a:ext cx="1016000" cy="287020"/>
          </a:xfrm>
          <a:prstGeom prst="rect">
            <a:avLst/>
          </a:prstGeom>
          <a:solidFill>
            <a:srgbClr val="FFFF00"/>
          </a:solidFill>
        </p:spPr>
        <p:txBody>
          <a:bodyPr vert="horz" wrap="square" lIns="0" tIns="0" rIns="0" bIns="0" rtlCol="0">
            <a:spAutoFit/>
          </a:bodyPr>
          <a:lstStyle/>
          <a:p>
            <a:pPr marL="1270">
              <a:lnSpc>
                <a:spcPts val="2205"/>
              </a:lnSpc>
            </a:pPr>
            <a:r>
              <a:rPr sz="2000" dirty="0">
                <a:latin typeface="Arial"/>
                <a:cs typeface="Arial"/>
              </a:rPr>
              <a:t>data</a:t>
            </a:r>
            <a:r>
              <a:rPr sz="2000" spc="-65" dirty="0">
                <a:latin typeface="Arial"/>
                <a:cs typeface="Arial"/>
              </a:rPr>
              <a:t> </a:t>
            </a:r>
            <a:r>
              <a:rPr sz="2000" spc="-5" dirty="0">
                <a:latin typeface="Arial"/>
                <a:cs typeface="Arial"/>
              </a:rPr>
              <a:t>link</a:t>
            </a:r>
            <a:endParaRPr sz="2000">
              <a:latin typeface="Arial"/>
              <a:cs typeface="Arial"/>
            </a:endParaRPr>
          </a:p>
        </p:txBody>
      </p:sp>
      <p:sp>
        <p:nvSpPr>
          <p:cNvPr id="8" name="object 8"/>
          <p:cNvSpPr txBox="1"/>
          <p:nvPr/>
        </p:nvSpPr>
        <p:spPr>
          <a:xfrm>
            <a:off x="1545336" y="2482595"/>
            <a:ext cx="561340" cy="289560"/>
          </a:xfrm>
          <a:prstGeom prst="rect">
            <a:avLst/>
          </a:prstGeom>
          <a:solidFill>
            <a:srgbClr val="FFFF00"/>
          </a:solidFill>
        </p:spPr>
        <p:txBody>
          <a:bodyPr vert="horz" wrap="square" lIns="0" tIns="0" rIns="0" bIns="0" rtlCol="0">
            <a:spAutoFit/>
          </a:bodyPr>
          <a:lstStyle/>
          <a:p>
            <a:pPr>
              <a:lnSpc>
                <a:spcPts val="2230"/>
              </a:lnSpc>
            </a:pPr>
            <a:r>
              <a:rPr sz="2000" spc="-5" dirty="0">
                <a:latin typeface="Arial"/>
                <a:cs typeface="Arial"/>
              </a:rPr>
              <a:t>la</a:t>
            </a:r>
            <a:r>
              <a:rPr sz="2000" spc="-25" dirty="0">
                <a:latin typeface="Arial"/>
                <a:cs typeface="Arial"/>
              </a:rPr>
              <a:t>y</a:t>
            </a:r>
            <a:r>
              <a:rPr sz="2000" dirty="0">
                <a:latin typeface="Arial"/>
                <a:cs typeface="Arial"/>
              </a:rPr>
              <a:t>er</a:t>
            </a:r>
            <a:endParaRPr sz="2000">
              <a:latin typeface="Arial"/>
              <a:cs typeface="Arial"/>
            </a:endParaRPr>
          </a:p>
        </p:txBody>
      </p:sp>
      <p:sp>
        <p:nvSpPr>
          <p:cNvPr id="9" name="object 9"/>
          <p:cNvSpPr txBox="1"/>
          <p:nvPr/>
        </p:nvSpPr>
        <p:spPr>
          <a:xfrm>
            <a:off x="2152904" y="2448178"/>
            <a:ext cx="8230870" cy="330200"/>
          </a:xfrm>
          <a:prstGeom prst="rect">
            <a:avLst/>
          </a:prstGeom>
        </p:spPr>
        <p:txBody>
          <a:bodyPr vert="horz" wrap="square" lIns="0" tIns="12700" rIns="0" bIns="0" rtlCol="0">
            <a:spAutoFit/>
          </a:bodyPr>
          <a:lstStyle/>
          <a:p>
            <a:pPr marL="12700">
              <a:lnSpc>
                <a:spcPct val="100000"/>
              </a:lnSpc>
              <a:spcBef>
                <a:spcPts val="100"/>
              </a:spcBef>
            </a:pPr>
            <a:r>
              <a:rPr sz="2000" spc="5" dirty="0">
                <a:latin typeface="Arial"/>
                <a:cs typeface="Arial"/>
              </a:rPr>
              <a:t>for</a:t>
            </a:r>
            <a:r>
              <a:rPr sz="2000" spc="-40" dirty="0">
                <a:latin typeface="Arial"/>
                <a:cs typeface="Arial"/>
              </a:rPr>
              <a:t> </a:t>
            </a:r>
            <a:r>
              <a:rPr sz="2000" dirty="0">
                <a:latin typeface="Arial"/>
                <a:cs typeface="Arial"/>
              </a:rPr>
              <a:t>adhoc</a:t>
            </a:r>
            <a:r>
              <a:rPr sz="2000" spc="-35" dirty="0">
                <a:latin typeface="Arial"/>
                <a:cs typeface="Arial"/>
              </a:rPr>
              <a:t> </a:t>
            </a:r>
            <a:r>
              <a:rPr sz="2000" spc="-5" dirty="0">
                <a:latin typeface="Arial"/>
                <a:cs typeface="Arial"/>
              </a:rPr>
              <a:t>low</a:t>
            </a:r>
            <a:r>
              <a:rPr sz="2000" spc="5" dirty="0">
                <a:latin typeface="Arial"/>
                <a:cs typeface="Arial"/>
              </a:rPr>
              <a:t> </a:t>
            </a:r>
            <a:r>
              <a:rPr sz="2000" dirty="0">
                <a:latin typeface="Arial"/>
                <a:cs typeface="Arial"/>
              </a:rPr>
              <a:t>data</a:t>
            </a:r>
            <a:r>
              <a:rPr sz="2000" spc="-30" dirty="0">
                <a:latin typeface="Arial"/>
                <a:cs typeface="Arial"/>
              </a:rPr>
              <a:t> </a:t>
            </a:r>
            <a:r>
              <a:rPr sz="2000" spc="-5" dirty="0">
                <a:latin typeface="Arial"/>
                <a:cs typeface="Arial"/>
              </a:rPr>
              <a:t>rate </a:t>
            </a:r>
            <a:r>
              <a:rPr sz="2000" dirty="0">
                <a:latin typeface="Arial"/>
                <a:cs typeface="Arial"/>
              </a:rPr>
              <a:t>wireless...</a:t>
            </a:r>
            <a:r>
              <a:rPr sz="1800" dirty="0">
                <a:latin typeface="Verdana"/>
                <a:cs typeface="Verdana"/>
              </a:rPr>
              <a:t>”</a:t>
            </a:r>
            <a:r>
              <a:rPr sz="1800" spc="5" dirty="0">
                <a:latin typeface="Verdana"/>
                <a:cs typeface="Verdana"/>
              </a:rPr>
              <a:t> </a:t>
            </a:r>
            <a:r>
              <a:rPr sz="1800" spc="-105" dirty="0">
                <a:latin typeface="Verdana"/>
                <a:cs typeface="Verdana"/>
              </a:rPr>
              <a:t>To</a:t>
            </a:r>
            <a:r>
              <a:rPr sz="1800" spc="15" dirty="0">
                <a:latin typeface="Verdana"/>
                <a:cs typeface="Verdana"/>
              </a:rPr>
              <a:t> </a:t>
            </a:r>
            <a:r>
              <a:rPr sz="1800" spc="-5" dirty="0">
                <a:latin typeface="Verdana"/>
                <a:cs typeface="Verdana"/>
              </a:rPr>
              <a:t>be</a:t>
            </a:r>
            <a:r>
              <a:rPr sz="1800" spc="5" dirty="0">
                <a:latin typeface="Verdana"/>
                <a:cs typeface="Verdana"/>
              </a:rPr>
              <a:t> </a:t>
            </a:r>
            <a:r>
              <a:rPr sz="1800" spc="-5" dirty="0">
                <a:latin typeface="Verdana"/>
                <a:cs typeface="Verdana"/>
              </a:rPr>
              <a:t>consistent</a:t>
            </a:r>
            <a:r>
              <a:rPr sz="1800" spc="20" dirty="0">
                <a:latin typeface="Verdana"/>
                <a:cs typeface="Verdana"/>
              </a:rPr>
              <a:t> </a:t>
            </a:r>
            <a:r>
              <a:rPr sz="1800" spc="-10" dirty="0">
                <a:latin typeface="Verdana"/>
                <a:cs typeface="Verdana"/>
              </a:rPr>
              <a:t>with</a:t>
            </a:r>
            <a:r>
              <a:rPr sz="1800" spc="30" dirty="0">
                <a:latin typeface="Verdana"/>
                <a:cs typeface="Verdana"/>
              </a:rPr>
              <a:t> </a:t>
            </a:r>
            <a:r>
              <a:rPr sz="1800" dirty="0">
                <a:latin typeface="Verdana"/>
                <a:cs typeface="Verdana"/>
              </a:rPr>
              <a:t>other</a:t>
            </a:r>
            <a:r>
              <a:rPr sz="1800" spc="-20" dirty="0">
                <a:latin typeface="Verdana"/>
                <a:cs typeface="Verdana"/>
              </a:rPr>
              <a:t> </a:t>
            </a:r>
            <a:r>
              <a:rPr sz="1800" dirty="0">
                <a:latin typeface="Verdana"/>
                <a:cs typeface="Verdana"/>
              </a:rPr>
              <a:t>IEEE</a:t>
            </a:r>
            <a:r>
              <a:rPr sz="1800" spc="-5" dirty="0">
                <a:latin typeface="Verdana"/>
                <a:cs typeface="Verdana"/>
              </a:rPr>
              <a:t> 802</a:t>
            </a:r>
            <a:endParaRPr sz="1800">
              <a:latin typeface="Verdana"/>
              <a:cs typeface="Verdana"/>
            </a:endParaRPr>
          </a:p>
        </p:txBody>
      </p:sp>
      <p:sp>
        <p:nvSpPr>
          <p:cNvPr id="10" name="object 10"/>
          <p:cNvSpPr txBox="1"/>
          <p:nvPr/>
        </p:nvSpPr>
        <p:spPr>
          <a:xfrm>
            <a:off x="1304289" y="2730246"/>
            <a:ext cx="9434830" cy="2756204"/>
          </a:xfrm>
          <a:prstGeom prst="rect">
            <a:avLst/>
          </a:prstGeom>
        </p:spPr>
        <p:txBody>
          <a:bodyPr vert="horz" wrap="square" lIns="0" tIns="41275" rIns="0" bIns="0" rtlCol="0">
            <a:spAutoFit/>
          </a:bodyPr>
          <a:lstStyle/>
          <a:p>
            <a:pPr marL="241300" marR="5080">
              <a:lnSpc>
                <a:spcPct val="89400"/>
              </a:lnSpc>
              <a:spcBef>
                <a:spcPts val="325"/>
              </a:spcBef>
            </a:pPr>
            <a:r>
              <a:rPr sz="1800" spc="-5" dirty="0">
                <a:latin typeface="Verdana"/>
                <a:cs typeface="Verdana"/>
              </a:rPr>
              <a:t>standards</a:t>
            </a:r>
            <a:r>
              <a:rPr sz="1800" spc="5" dirty="0">
                <a:latin typeface="Verdana"/>
                <a:cs typeface="Verdana"/>
              </a:rPr>
              <a:t> </a:t>
            </a:r>
            <a:r>
              <a:rPr sz="1800" spc="-5" dirty="0">
                <a:latin typeface="Verdana"/>
                <a:cs typeface="Verdana"/>
              </a:rPr>
              <a:t>defining</a:t>
            </a:r>
            <a:r>
              <a:rPr sz="1800" spc="40" dirty="0">
                <a:latin typeface="Verdana"/>
                <a:cs typeface="Verdana"/>
              </a:rPr>
              <a:t> </a:t>
            </a:r>
            <a:r>
              <a:rPr sz="1800" spc="-5" dirty="0">
                <a:latin typeface="Verdana"/>
                <a:cs typeface="Verdana"/>
              </a:rPr>
              <a:t>both</a:t>
            </a:r>
            <a:r>
              <a:rPr sz="1800" spc="10" dirty="0">
                <a:latin typeface="Verdana"/>
                <a:cs typeface="Verdana"/>
              </a:rPr>
              <a:t> </a:t>
            </a:r>
            <a:r>
              <a:rPr sz="1800" spc="-5" dirty="0">
                <a:latin typeface="Verdana"/>
                <a:cs typeface="Verdana"/>
              </a:rPr>
              <a:t>the</a:t>
            </a:r>
            <a:r>
              <a:rPr sz="1800" spc="10" dirty="0">
                <a:latin typeface="Verdana"/>
                <a:cs typeface="Verdana"/>
              </a:rPr>
              <a:t> </a:t>
            </a:r>
            <a:r>
              <a:rPr sz="1800" spc="-5" dirty="0">
                <a:latin typeface="Verdana"/>
                <a:cs typeface="Verdana"/>
              </a:rPr>
              <a:t>PHY</a:t>
            </a:r>
            <a:r>
              <a:rPr sz="1800" spc="25" dirty="0">
                <a:latin typeface="Verdana"/>
                <a:cs typeface="Verdana"/>
              </a:rPr>
              <a:t> </a:t>
            </a:r>
            <a:r>
              <a:rPr sz="1800" dirty="0">
                <a:latin typeface="Verdana"/>
                <a:cs typeface="Verdana"/>
              </a:rPr>
              <a:t>and</a:t>
            </a:r>
            <a:r>
              <a:rPr sz="1800" spc="-15" dirty="0">
                <a:latin typeface="Verdana"/>
                <a:cs typeface="Verdana"/>
              </a:rPr>
              <a:t> </a:t>
            </a:r>
            <a:r>
              <a:rPr sz="1800" dirty="0">
                <a:latin typeface="Verdana"/>
                <a:cs typeface="Verdana"/>
              </a:rPr>
              <a:t>MAC,</a:t>
            </a:r>
            <a:r>
              <a:rPr sz="1800" spc="-10" dirty="0">
                <a:latin typeface="Verdana"/>
                <a:cs typeface="Verdana"/>
              </a:rPr>
              <a:t> </a:t>
            </a:r>
            <a:r>
              <a:rPr sz="1800" spc="-5" dirty="0">
                <a:latin typeface="Verdana"/>
                <a:cs typeface="Verdana"/>
              </a:rPr>
              <a:t>the</a:t>
            </a:r>
            <a:r>
              <a:rPr sz="1800" spc="15" dirty="0">
                <a:latin typeface="Verdana"/>
                <a:cs typeface="Verdana"/>
              </a:rPr>
              <a:t> </a:t>
            </a:r>
            <a:r>
              <a:rPr sz="1800" dirty="0">
                <a:latin typeface="Verdana"/>
                <a:cs typeface="Verdana"/>
              </a:rPr>
              <a:t>scope</a:t>
            </a:r>
            <a:r>
              <a:rPr sz="1800" spc="-15" dirty="0">
                <a:latin typeface="Verdana"/>
                <a:cs typeface="Verdana"/>
              </a:rPr>
              <a:t> </a:t>
            </a:r>
            <a:r>
              <a:rPr sz="1800" spc="-5" dirty="0">
                <a:latin typeface="Verdana"/>
                <a:cs typeface="Verdana"/>
              </a:rPr>
              <a:t>should</a:t>
            </a:r>
            <a:r>
              <a:rPr sz="1800" spc="5" dirty="0">
                <a:latin typeface="Verdana"/>
                <a:cs typeface="Verdana"/>
              </a:rPr>
              <a:t> </a:t>
            </a:r>
            <a:r>
              <a:rPr sz="1800" spc="-50" dirty="0">
                <a:latin typeface="Verdana"/>
                <a:cs typeface="Verdana"/>
              </a:rPr>
              <a:t>say,</a:t>
            </a:r>
            <a:r>
              <a:rPr sz="1800" spc="-10" dirty="0">
                <a:latin typeface="Verdana"/>
                <a:cs typeface="Verdana"/>
              </a:rPr>
              <a:t> “This</a:t>
            </a:r>
            <a:r>
              <a:rPr sz="1800" spc="25" dirty="0">
                <a:latin typeface="Verdana"/>
                <a:cs typeface="Verdana"/>
              </a:rPr>
              <a:t> </a:t>
            </a:r>
            <a:r>
              <a:rPr sz="1800" spc="-5" dirty="0">
                <a:latin typeface="Verdana"/>
                <a:cs typeface="Verdana"/>
              </a:rPr>
              <a:t>standard </a:t>
            </a:r>
            <a:r>
              <a:rPr sz="1800" spc="-615" dirty="0">
                <a:latin typeface="Verdana"/>
                <a:cs typeface="Verdana"/>
              </a:rPr>
              <a:t> </a:t>
            </a:r>
            <a:r>
              <a:rPr sz="1800" spc="-5" dirty="0">
                <a:latin typeface="Verdana"/>
                <a:cs typeface="Verdana"/>
              </a:rPr>
              <a:t>specifies</a:t>
            </a:r>
            <a:r>
              <a:rPr sz="1800" spc="30" dirty="0">
                <a:latin typeface="Verdana"/>
                <a:cs typeface="Verdana"/>
              </a:rPr>
              <a:t> </a:t>
            </a:r>
            <a:r>
              <a:rPr sz="1800" spc="-5" dirty="0">
                <a:latin typeface="Verdana"/>
                <a:cs typeface="Verdana"/>
              </a:rPr>
              <a:t>the</a:t>
            </a:r>
            <a:r>
              <a:rPr sz="1800" spc="15" dirty="0">
                <a:latin typeface="Verdana"/>
                <a:cs typeface="Verdana"/>
              </a:rPr>
              <a:t> </a:t>
            </a:r>
            <a:r>
              <a:rPr sz="1800" spc="-10" dirty="0">
                <a:latin typeface="Verdana"/>
                <a:cs typeface="Verdana"/>
              </a:rPr>
              <a:t>physical</a:t>
            </a:r>
            <a:r>
              <a:rPr sz="1800" spc="45" dirty="0">
                <a:latin typeface="Verdana"/>
                <a:cs typeface="Verdana"/>
              </a:rPr>
              <a:t> </a:t>
            </a:r>
            <a:r>
              <a:rPr sz="1800" spc="-15" dirty="0">
                <a:latin typeface="Verdana"/>
                <a:cs typeface="Verdana"/>
              </a:rPr>
              <a:t>layer</a:t>
            </a:r>
            <a:r>
              <a:rPr sz="1800" spc="20" dirty="0">
                <a:latin typeface="Verdana"/>
                <a:cs typeface="Verdana"/>
              </a:rPr>
              <a:t> </a:t>
            </a:r>
            <a:r>
              <a:rPr sz="1800" spc="-5" dirty="0">
                <a:latin typeface="Verdana"/>
                <a:cs typeface="Verdana"/>
              </a:rPr>
              <a:t>(PHY)</a:t>
            </a:r>
            <a:r>
              <a:rPr sz="1800" spc="15" dirty="0">
                <a:latin typeface="Verdana"/>
                <a:cs typeface="Verdana"/>
              </a:rPr>
              <a:t> </a:t>
            </a:r>
            <a:r>
              <a:rPr sz="1800" dirty="0">
                <a:latin typeface="Verdana"/>
                <a:cs typeface="Verdana"/>
              </a:rPr>
              <a:t>and</a:t>
            </a:r>
            <a:r>
              <a:rPr sz="1800" spc="5" dirty="0">
                <a:latin typeface="Verdana"/>
                <a:cs typeface="Verdana"/>
              </a:rPr>
              <a:t> </a:t>
            </a:r>
            <a:r>
              <a:rPr sz="1800" spc="-5" dirty="0">
                <a:latin typeface="Verdana"/>
                <a:cs typeface="Verdana"/>
              </a:rPr>
              <a:t>media</a:t>
            </a:r>
            <a:r>
              <a:rPr sz="1800" spc="10" dirty="0">
                <a:latin typeface="Verdana"/>
                <a:cs typeface="Verdana"/>
              </a:rPr>
              <a:t> </a:t>
            </a:r>
            <a:r>
              <a:rPr sz="1800" dirty="0">
                <a:latin typeface="Verdana"/>
                <a:cs typeface="Verdana"/>
              </a:rPr>
              <a:t>access</a:t>
            </a:r>
            <a:r>
              <a:rPr sz="1800" spc="-5" dirty="0">
                <a:latin typeface="Verdana"/>
                <a:cs typeface="Verdana"/>
              </a:rPr>
              <a:t> control (MAC)</a:t>
            </a:r>
            <a:r>
              <a:rPr sz="1800" spc="-20" dirty="0">
                <a:latin typeface="Verdana"/>
                <a:cs typeface="Verdana"/>
              </a:rPr>
              <a:t> </a:t>
            </a:r>
            <a:r>
              <a:rPr sz="1800" spc="-10" dirty="0">
                <a:latin typeface="Verdana"/>
                <a:cs typeface="Verdana"/>
              </a:rPr>
              <a:t>sublayer</a:t>
            </a:r>
            <a:r>
              <a:rPr sz="1800" spc="50" dirty="0">
                <a:latin typeface="Verdana"/>
                <a:cs typeface="Verdana"/>
              </a:rPr>
              <a:t> </a:t>
            </a:r>
            <a:r>
              <a:rPr sz="1800" spc="5" dirty="0">
                <a:latin typeface="Arial"/>
                <a:cs typeface="Arial"/>
              </a:rPr>
              <a:t>for </a:t>
            </a:r>
            <a:r>
              <a:rPr sz="1800" spc="10" dirty="0">
                <a:latin typeface="Arial"/>
                <a:cs typeface="Arial"/>
              </a:rPr>
              <a:t> </a:t>
            </a:r>
            <a:r>
              <a:rPr sz="1800" spc="-5" dirty="0">
                <a:latin typeface="Arial"/>
                <a:cs typeface="Arial"/>
              </a:rPr>
              <a:t>adhoc </a:t>
            </a:r>
            <a:r>
              <a:rPr sz="1800" dirty="0">
                <a:latin typeface="Arial"/>
                <a:cs typeface="Arial"/>
              </a:rPr>
              <a:t>low</a:t>
            </a:r>
            <a:r>
              <a:rPr sz="1800" spc="-5" dirty="0">
                <a:latin typeface="Arial"/>
                <a:cs typeface="Arial"/>
              </a:rPr>
              <a:t> data</a:t>
            </a:r>
            <a:r>
              <a:rPr sz="1800" dirty="0">
                <a:latin typeface="Arial"/>
                <a:cs typeface="Arial"/>
              </a:rPr>
              <a:t> </a:t>
            </a:r>
            <a:r>
              <a:rPr sz="1800" spc="-5" dirty="0">
                <a:latin typeface="Arial"/>
                <a:cs typeface="Arial"/>
              </a:rPr>
              <a:t>rate</a:t>
            </a:r>
            <a:r>
              <a:rPr sz="1800" dirty="0">
                <a:latin typeface="Arial"/>
                <a:cs typeface="Arial"/>
              </a:rPr>
              <a:t> </a:t>
            </a:r>
            <a:r>
              <a:rPr sz="1800" spc="-40" dirty="0">
                <a:latin typeface="Arial"/>
                <a:cs typeface="Arial"/>
              </a:rPr>
              <a:t>wireless</a:t>
            </a:r>
            <a:r>
              <a:rPr sz="1800" spc="-40" dirty="0">
                <a:latin typeface="Verdana"/>
                <a:cs typeface="Verdana"/>
              </a:rPr>
              <a:t>…”</a:t>
            </a:r>
            <a:endParaRPr sz="1800" dirty="0">
              <a:latin typeface="Verdana"/>
              <a:cs typeface="Verdana"/>
            </a:endParaRPr>
          </a:p>
          <a:p>
            <a:pPr marL="241300" indent="-228600">
              <a:lnSpc>
                <a:spcPct val="100000"/>
              </a:lnSpc>
              <a:spcBef>
                <a:spcPts val="245"/>
              </a:spcBef>
              <a:buChar char="•"/>
              <a:tabLst>
                <a:tab pos="240665" algn="l"/>
                <a:tab pos="241300" algn="l"/>
              </a:tabLst>
            </a:pPr>
            <a:r>
              <a:rPr sz="2000" spc="-5" dirty="0">
                <a:latin typeface="Arial"/>
                <a:cs typeface="Arial"/>
              </a:rPr>
              <a:t>Change</a:t>
            </a:r>
            <a:r>
              <a:rPr sz="2000" spc="-10" dirty="0">
                <a:latin typeface="Arial"/>
                <a:cs typeface="Arial"/>
              </a:rPr>
              <a:t> </a:t>
            </a:r>
            <a:r>
              <a:rPr sz="2000" dirty="0">
                <a:latin typeface="Arial"/>
                <a:cs typeface="Arial"/>
              </a:rPr>
              <a:t>“data</a:t>
            </a:r>
            <a:r>
              <a:rPr sz="2000" spc="-30" dirty="0">
                <a:latin typeface="Arial"/>
                <a:cs typeface="Arial"/>
              </a:rPr>
              <a:t> </a:t>
            </a:r>
            <a:r>
              <a:rPr sz="2000" spc="-5" dirty="0">
                <a:latin typeface="Arial"/>
                <a:cs typeface="Arial"/>
              </a:rPr>
              <a:t>link</a:t>
            </a:r>
            <a:r>
              <a:rPr sz="2000" dirty="0">
                <a:latin typeface="Arial"/>
                <a:cs typeface="Arial"/>
              </a:rPr>
              <a:t> </a:t>
            </a:r>
            <a:r>
              <a:rPr sz="2000" spc="-5" dirty="0">
                <a:latin typeface="Arial"/>
                <a:cs typeface="Arial"/>
              </a:rPr>
              <a:t>layer”</a:t>
            </a:r>
            <a:r>
              <a:rPr sz="2000" spc="15" dirty="0">
                <a:latin typeface="Arial"/>
                <a:cs typeface="Arial"/>
              </a:rPr>
              <a:t> </a:t>
            </a:r>
            <a:r>
              <a:rPr sz="2000" dirty="0">
                <a:latin typeface="Arial"/>
                <a:cs typeface="Arial"/>
              </a:rPr>
              <a:t>to</a:t>
            </a:r>
            <a:r>
              <a:rPr sz="2000" spc="-30" dirty="0">
                <a:latin typeface="Arial"/>
                <a:cs typeface="Arial"/>
              </a:rPr>
              <a:t> </a:t>
            </a:r>
            <a:r>
              <a:rPr sz="2000" dirty="0">
                <a:latin typeface="Arial"/>
                <a:cs typeface="Arial"/>
              </a:rPr>
              <a:t>“media</a:t>
            </a:r>
            <a:r>
              <a:rPr sz="2000" spc="-15" dirty="0">
                <a:latin typeface="Arial"/>
                <a:cs typeface="Arial"/>
              </a:rPr>
              <a:t> </a:t>
            </a:r>
            <a:r>
              <a:rPr sz="2000" dirty="0">
                <a:latin typeface="Arial"/>
                <a:cs typeface="Arial"/>
              </a:rPr>
              <a:t>access</a:t>
            </a:r>
            <a:r>
              <a:rPr sz="2000" spc="-35" dirty="0">
                <a:latin typeface="Arial"/>
                <a:cs typeface="Arial"/>
              </a:rPr>
              <a:t> </a:t>
            </a:r>
            <a:r>
              <a:rPr sz="2000" dirty="0">
                <a:latin typeface="Arial"/>
                <a:cs typeface="Arial"/>
              </a:rPr>
              <a:t>control</a:t>
            </a:r>
            <a:r>
              <a:rPr sz="2000" spc="-25" dirty="0">
                <a:latin typeface="Arial"/>
                <a:cs typeface="Arial"/>
              </a:rPr>
              <a:t> </a:t>
            </a:r>
            <a:r>
              <a:rPr sz="2000" spc="-5" dirty="0">
                <a:latin typeface="Arial"/>
                <a:cs typeface="Arial"/>
              </a:rPr>
              <a:t>(MAC)</a:t>
            </a:r>
            <a:r>
              <a:rPr sz="2000" dirty="0">
                <a:latin typeface="Arial"/>
                <a:cs typeface="Arial"/>
              </a:rPr>
              <a:t> </a:t>
            </a:r>
            <a:r>
              <a:rPr sz="2000" spc="-5" dirty="0">
                <a:latin typeface="Arial"/>
                <a:cs typeface="Arial"/>
              </a:rPr>
              <a:t>sublayer”</a:t>
            </a:r>
            <a:endParaRPr lang="en-US" sz="2000" spc="-5" dirty="0">
              <a:latin typeface="Arial"/>
              <a:cs typeface="Arial"/>
            </a:endParaRPr>
          </a:p>
          <a:p>
            <a:pPr marL="241300" indent="-228600">
              <a:lnSpc>
                <a:spcPct val="100000"/>
              </a:lnSpc>
              <a:spcBef>
                <a:spcPts val="245"/>
              </a:spcBef>
              <a:buChar char="•"/>
              <a:tabLst>
                <a:tab pos="240665" algn="l"/>
                <a:tab pos="241300" algn="l"/>
              </a:tabLst>
            </a:pPr>
            <a:endParaRPr lang="en-US" sz="2000" spc="-5" dirty="0">
              <a:latin typeface="Arial"/>
              <a:cs typeface="Arial"/>
            </a:endParaRPr>
          </a:p>
          <a:p>
            <a:pPr marL="12700">
              <a:spcBef>
                <a:spcPts val="244"/>
              </a:spcBef>
              <a:tabLst>
                <a:tab pos="240665" algn="l"/>
                <a:tab pos="241300" algn="l"/>
              </a:tabLst>
            </a:pPr>
            <a:r>
              <a:rPr lang="en-US" sz="2000" dirty="0">
                <a:latin typeface="Arial"/>
                <a:cs typeface="Arial"/>
              </a:rPr>
              <a:t>Response – </a:t>
            </a:r>
            <a:r>
              <a:rPr lang="en-US" sz="2000" dirty="0">
                <a:solidFill>
                  <a:srgbClr val="0000FF"/>
                </a:solidFill>
                <a:latin typeface="Arial"/>
                <a:cs typeface="Arial"/>
              </a:rPr>
              <a:t>All instances of the use of data link layer have been changed to medium access control (MAC) sublayer.</a:t>
            </a:r>
          </a:p>
          <a:p>
            <a:pPr marL="12700">
              <a:spcBef>
                <a:spcPts val="245"/>
              </a:spcBef>
              <a:tabLst>
                <a:tab pos="240665" algn="l"/>
                <a:tab pos="241300" algn="l"/>
              </a:tabLst>
            </a:pPr>
            <a:endParaRPr lang="en-US" sz="2000" dirty="0">
              <a:latin typeface="Arial"/>
              <a:cs typeface="Arial"/>
            </a:endParaRPr>
          </a:p>
          <a:p>
            <a:pPr marL="241300" indent="-228600">
              <a:lnSpc>
                <a:spcPct val="100000"/>
              </a:lnSpc>
              <a:spcBef>
                <a:spcPts val="245"/>
              </a:spcBef>
              <a:buChar char="•"/>
              <a:tabLst>
                <a:tab pos="240665" algn="l"/>
                <a:tab pos="241300" algn="l"/>
              </a:tabLst>
            </a:pPr>
            <a:endParaRPr sz="2000" dirty="0">
              <a:latin typeface="Arial"/>
              <a:cs typeface="Arial"/>
            </a:endParaRPr>
          </a:p>
        </p:txBody>
      </p:sp>
      <p:sp>
        <p:nvSpPr>
          <p:cNvPr id="14" name="object 8">
            <a:extLst>
              <a:ext uri="{FF2B5EF4-FFF2-40B4-BE49-F238E27FC236}">
                <a16:creationId xmlns:a16="http://schemas.microsoft.com/office/drawing/2014/main" id="{A87A0F3B-87D1-4E02-893C-18569235EA8C}"/>
              </a:ext>
            </a:extLst>
          </p:cNvPr>
          <p:cNvSpPr txBox="1">
            <a:spLocks noGrp="1"/>
          </p:cNvSpPr>
          <p:nvPr>
            <p:ph type="ftr" sz="quarter" idx="5"/>
          </p:nvPr>
        </p:nvSpPr>
        <p:spPr>
          <a:xfrm>
            <a:off x="917257" y="6433820"/>
            <a:ext cx="1018539" cy="234038"/>
          </a:xfrm>
          <a:prstGeom prst="rect">
            <a:avLst/>
          </a:prstGeom>
        </p:spPr>
        <p:txBody>
          <a:bodyPr vert="horz" wrap="square" lIns="0" tIns="0" rIns="0" bIns="0" rtlCol="0">
            <a:spAutoFit/>
          </a:bodyPr>
          <a:lstStyle/>
          <a:p>
            <a:pPr marL="12700">
              <a:lnSpc>
                <a:spcPts val="1810"/>
              </a:lnSpc>
            </a:pPr>
            <a:r>
              <a:rPr dirty="0"/>
              <a:t>7/</a:t>
            </a:r>
            <a:r>
              <a:rPr lang="en-US" dirty="0"/>
              <a:t>23</a:t>
            </a:r>
            <a:r>
              <a:rPr dirty="0"/>
              <a:t>/2021</a:t>
            </a:r>
          </a:p>
        </p:txBody>
      </p:sp>
      <p:sp>
        <p:nvSpPr>
          <p:cNvPr id="15" name="object 12">
            <a:extLst>
              <a:ext uri="{FF2B5EF4-FFF2-40B4-BE49-F238E27FC236}">
                <a16:creationId xmlns:a16="http://schemas.microsoft.com/office/drawing/2014/main" id="{FD5D6A23-57B0-44DE-AE97-84CBCF13DB07}"/>
              </a:ext>
            </a:extLst>
          </p:cNvPr>
          <p:cNvSpPr txBox="1">
            <a:spLocks noGrp="1"/>
          </p:cNvSpPr>
          <p:nvPr>
            <p:ph type="dt" sz="half" idx="6"/>
          </p:nvPr>
        </p:nvSpPr>
        <p:spPr>
          <a:xfrm>
            <a:off x="8305801" y="6426279"/>
            <a:ext cx="3057524" cy="234038"/>
          </a:xfrm>
          <a:prstGeom prst="rect">
            <a:avLst/>
          </a:prstGeom>
        </p:spPr>
        <p:txBody>
          <a:bodyPr vert="horz" wrap="square" lIns="0" tIns="0" rIns="0" bIns="0" rtlCol="0">
            <a:spAutoFit/>
          </a:bodyPr>
          <a:lstStyle/>
          <a:p>
            <a:pPr marL="12700">
              <a:lnSpc>
                <a:spcPts val="1810"/>
              </a:lnSpc>
            </a:pPr>
            <a:r>
              <a:rPr lang="en-US" spc="5" dirty="0"/>
              <a:t>Pat Kinney (Kinney Consulting)</a:t>
            </a:r>
            <a:endParaRPr spc="5"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46125" y="171196"/>
            <a:ext cx="90551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Calibri"/>
                <a:cs typeface="Calibri"/>
              </a:rPr>
              <a:t>July</a:t>
            </a:r>
            <a:r>
              <a:rPr sz="1800" b="1" spc="-70" dirty="0">
                <a:latin typeface="Calibri"/>
                <a:cs typeface="Calibri"/>
              </a:rPr>
              <a:t> </a:t>
            </a:r>
            <a:r>
              <a:rPr sz="1800" b="1" dirty="0">
                <a:latin typeface="Calibri"/>
                <a:cs typeface="Calibri"/>
              </a:rPr>
              <a:t>2021</a:t>
            </a:r>
            <a:endParaRPr sz="1800">
              <a:latin typeface="Calibri"/>
              <a:cs typeface="Calibri"/>
            </a:endParaRPr>
          </a:p>
        </p:txBody>
      </p:sp>
      <p:sp>
        <p:nvSpPr>
          <p:cNvPr id="3" name="object 3"/>
          <p:cNvSpPr/>
          <p:nvPr/>
        </p:nvSpPr>
        <p:spPr>
          <a:xfrm>
            <a:off x="739140" y="6339840"/>
            <a:ext cx="10711815" cy="0"/>
          </a:xfrm>
          <a:custGeom>
            <a:avLst/>
            <a:gdLst/>
            <a:ahLst/>
            <a:cxnLst/>
            <a:rect l="l" t="t" r="r" b="b"/>
            <a:pathLst>
              <a:path w="10711815">
                <a:moveTo>
                  <a:pt x="0" y="0"/>
                </a:moveTo>
                <a:lnTo>
                  <a:pt x="10711307" y="0"/>
                </a:lnTo>
              </a:path>
            </a:pathLst>
          </a:custGeom>
          <a:ln w="19050">
            <a:solidFill>
              <a:srgbClr val="000000"/>
            </a:solidFill>
          </a:ln>
        </p:spPr>
        <p:txBody>
          <a:bodyPr wrap="square" lIns="0" tIns="0" rIns="0" bIns="0" rtlCol="0"/>
          <a:lstStyle/>
          <a:p>
            <a:endParaRPr/>
          </a:p>
        </p:txBody>
      </p:sp>
      <p:sp>
        <p:nvSpPr>
          <p:cNvPr id="4" name="object 4"/>
          <p:cNvSpPr txBox="1"/>
          <p:nvPr/>
        </p:nvSpPr>
        <p:spPr>
          <a:xfrm>
            <a:off x="5487034" y="215900"/>
            <a:ext cx="587629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a:cs typeface="Arial"/>
              </a:rPr>
              <a:t>Comments </a:t>
            </a:r>
            <a:r>
              <a:rPr sz="1800" b="1" dirty="0">
                <a:latin typeface="Arial"/>
                <a:cs typeface="Arial"/>
              </a:rPr>
              <a:t>on </a:t>
            </a:r>
            <a:r>
              <a:rPr sz="1800" b="1" spc="-5" dirty="0">
                <a:latin typeface="Arial"/>
                <a:cs typeface="Arial"/>
              </a:rPr>
              <a:t>P802.15.15 </a:t>
            </a:r>
            <a:r>
              <a:rPr sz="1800" b="1" spc="-65" dirty="0">
                <a:latin typeface="Arial"/>
                <a:cs typeface="Arial"/>
              </a:rPr>
              <a:t>PAR</a:t>
            </a:r>
            <a:r>
              <a:rPr sz="1800" b="1" spc="35" dirty="0">
                <a:latin typeface="Arial"/>
                <a:cs typeface="Arial"/>
              </a:rPr>
              <a:t> </a:t>
            </a:r>
            <a:r>
              <a:rPr sz="1800" b="1" spc="-5" dirty="0">
                <a:latin typeface="Arial"/>
                <a:cs typeface="Arial"/>
              </a:rPr>
              <a:t>&amp;</a:t>
            </a:r>
            <a:r>
              <a:rPr sz="1800" b="1" dirty="0">
                <a:latin typeface="Arial"/>
                <a:cs typeface="Arial"/>
              </a:rPr>
              <a:t> </a:t>
            </a:r>
            <a:r>
              <a:rPr sz="1800" b="1" spc="-5" dirty="0">
                <a:latin typeface="Arial"/>
                <a:cs typeface="Arial"/>
              </a:rPr>
              <a:t>CSD</a:t>
            </a:r>
            <a:r>
              <a:rPr sz="1800" b="1" dirty="0">
                <a:latin typeface="Arial"/>
                <a:cs typeface="Arial"/>
              </a:rPr>
              <a:t> from IEEE </a:t>
            </a:r>
            <a:r>
              <a:rPr sz="1800" b="1" spc="-5" dirty="0">
                <a:latin typeface="Arial"/>
                <a:cs typeface="Arial"/>
              </a:rPr>
              <a:t>802.1</a:t>
            </a:r>
            <a:endParaRPr sz="1800">
              <a:latin typeface="Arial"/>
              <a:cs typeface="Arial"/>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12700">
              <a:lnSpc>
                <a:spcPts val="1810"/>
              </a:lnSpc>
            </a:pPr>
            <a:r>
              <a:rPr spc="-5" dirty="0"/>
              <a:t>Slide</a:t>
            </a:r>
            <a:r>
              <a:rPr spc="-25" dirty="0"/>
              <a:t> </a:t>
            </a:r>
            <a:fld id="{81D60167-4931-47E6-BA6A-407CBD079E47}" type="slidenum">
              <a:rPr dirty="0"/>
              <a:t>16</a:t>
            </a:fld>
            <a:endParaRPr dirty="0"/>
          </a:p>
        </p:txBody>
      </p:sp>
      <p:sp>
        <p:nvSpPr>
          <p:cNvPr id="5" name="object 5"/>
          <p:cNvSpPr txBox="1"/>
          <p:nvPr/>
        </p:nvSpPr>
        <p:spPr>
          <a:xfrm>
            <a:off x="847089" y="860171"/>
            <a:ext cx="10360025" cy="5681042"/>
          </a:xfrm>
          <a:prstGeom prst="rect">
            <a:avLst/>
          </a:prstGeom>
        </p:spPr>
        <p:txBody>
          <a:bodyPr vert="horz" wrap="square" lIns="0" tIns="12700" rIns="0" bIns="0" rtlCol="0">
            <a:spAutoFit/>
          </a:bodyPr>
          <a:lstStyle/>
          <a:p>
            <a:pPr marL="12700">
              <a:lnSpc>
                <a:spcPct val="100000"/>
              </a:lnSpc>
              <a:spcBef>
                <a:spcPts val="100"/>
              </a:spcBef>
            </a:pPr>
            <a:r>
              <a:rPr sz="2800" b="1" spc="-110" dirty="0">
                <a:latin typeface="Arial"/>
                <a:cs typeface="Arial"/>
              </a:rPr>
              <a:t>PAR</a:t>
            </a:r>
            <a:endParaRPr sz="2800" dirty="0">
              <a:latin typeface="Arial"/>
              <a:cs typeface="Arial"/>
            </a:endParaRPr>
          </a:p>
          <a:p>
            <a:pPr>
              <a:lnSpc>
                <a:spcPct val="100000"/>
              </a:lnSpc>
              <a:spcBef>
                <a:spcPts val="25"/>
              </a:spcBef>
            </a:pPr>
            <a:endParaRPr sz="3300" dirty="0">
              <a:latin typeface="Arial"/>
              <a:cs typeface="Arial"/>
            </a:endParaRPr>
          </a:p>
          <a:p>
            <a:pPr marL="469900">
              <a:lnSpc>
                <a:spcPct val="100000"/>
              </a:lnSpc>
            </a:pPr>
            <a:r>
              <a:rPr sz="2400" b="1" spc="-5" dirty="0">
                <a:latin typeface="Arial"/>
                <a:cs typeface="Arial"/>
              </a:rPr>
              <a:t>5.5</a:t>
            </a:r>
            <a:r>
              <a:rPr sz="2400" b="1" spc="-10" dirty="0">
                <a:latin typeface="Arial"/>
                <a:cs typeface="Arial"/>
              </a:rPr>
              <a:t> </a:t>
            </a:r>
            <a:r>
              <a:rPr sz="2400" b="1" dirty="0">
                <a:latin typeface="Arial"/>
                <a:cs typeface="Arial"/>
              </a:rPr>
              <a:t>Need</a:t>
            </a:r>
            <a:r>
              <a:rPr sz="2400" b="1" spc="-20" dirty="0">
                <a:latin typeface="Arial"/>
                <a:cs typeface="Arial"/>
              </a:rPr>
              <a:t> </a:t>
            </a:r>
            <a:r>
              <a:rPr sz="2400" b="1" dirty="0">
                <a:latin typeface="Arial"/>
                <a:cs typeface="Arial"/>
              </a:rPr>
              <a:t>for</a:t>
            </a:r>
            <a:r>
              <a:rPr sz="2400" b="1" spc="-10" dirty="0">
                <a:latin typeface="Arial"/>
                <a:cs typeface="Arial"/>
              </a:rPr>
              <a:t> </a:t>
            </a:r>
            <a:r>
              <a:rPr sz="2400" b="1" spc="-5" dirty="0">
                <a:latin typeface="Arial"/>
                <a:cs typeface="Arial"/>
              </a:rPr>
              <a:t>the</a:t>
            </a:r>
            <a:r>
              <a:rPr sz="2400" b="1" spc="-10" dirty="0">
                <a:latin typeface="Arial"/>
                <a:cs typeface="Arial"/>
              </a:rPr>
              <a:t> </a:t>
            </a:r>
            <a:r>
              <a:rPr sz="2400" b="1" spc="-5" dirty="0">
                <a:latin typeface="Arial"/>
                <a:cs typeface="Arial"/>
              </a:rPr>
              <a:t>Project:</a:t>
            </a:r>
            <a:endParaRPr sz="2400" dirty="0">
              <a:latin typeface="Arial"/>
              <a:cs typeface="Arial"/>
            </a:endParaRPr>
          </a:p>
          <a:p>
            <a:pPr marL="698500" marR="5080" indent="-228600">
              <a:lnSpc>
                <a:spcPts val="2160"/>
              </a:lnSpc>
              <a:spcBef>
                <a:spcPts val="555"/>
              </a:spcBef>
              <a:buChar char="•"/>
              <a:tabLst>
                <a:tab pos="697865" algn="l"/>
                <a:tab pos="698500" algn="l"/>
                <a:tab pos="5306060" algn="l"/>
              </a:tabLst>
            </a:pPr>
            <a:r>
              <a:rPr spc="5" dirty="0">
                <a:latin typeface="Arial"/>
                <a:cs typeface="Arial"/>
              </a:rPr>
              <a:t>The </a:t>
            </a:r>
            <a:r>
              <a:rPr dirty="0">
                <a:latin typeface="Arial"/>
                <a:cs typeface="Arial"/>
              </a:rPr>
              <a:t>references to standards 802.15.4-2020, 805.15.4w-2020, 802.15.4y-2021, and </a:t>
            </a:r>
            <a:r>
              <a:rPr spc="5" dirty="0">
                <a:latin typeface="Arial"/>
                <a:cs typeface="Arial"/>
              </a:rPr>
              <a:t> </a:t>
            </a:r>
            <a:r>
              <a:rPr dirty="0">
                <a:latin typeface="Arial"/>
                <a:cs typeface="Arial"/>
              </a:rPr>
              <a:t>802.15.4z-2020</a:t>
            </a:r>
            <a:r>
              <a:rPr spc="-65" dirty="0">
                <a:latin typeface="Arial"/>
                <a:cs typeface="Arial"/>
              </a:rPr>
              <a:t> </a:t>
            </a:r>
            <a:r>
              <a:rPr dirty="0">
                <a:latin typeface="Arial"/>
                <a:cs typeface="Arial"/>
              </a:rPr>
              <a:t>are</a:t>
            </a:r>
            <a:r>
              <a:rPr spc="-10" dirty="0">
                <a:latin typeface="Arial"/>
                <a:cs typeface="Arial"/>
              </a:rPr>
              <a:t> </a:t>
            </a:r>
            <a:r>
              <a:rPr dirty="0">
                <a:latin typeface="Arial"/>
                <a:cs typeface="Arial"/>
              </a:rPr>
              <a:t>not</a:t>
            </a:r>
            <a:r>
              <a:rPr spc="-30" dirty="0">
                <a:latin typeface="Arial"/>
                <a:cs typeface="Arial"/>
              </a:rPr>
              <a:t> </a:t>
            </a:r>
            <a:r>
              <a:rPr dirty="0">
                <a:latin typeface="Arial"/>
                <a:cs typeface="Arial"/>
              </a:rPr>
              <a:t>proper</a:t>
            </a:r>
            <a:r>
              <a:rPr spc="-35" dirty="0">
                <a:latin typeface="Arial"/>
                <a:cs typeface="Arial"/>
              </a:rPr>
              <a:t> </a:t>
            </a:r>
            <a:r>
              <a:rPr dirty="0">
                <a:latin typeface="Arial"/>
                <a:cs typeface="Arial"/>
              </a:rPr>
              <a:t>references</a:t>
            </a:r>
            <a:r>
              <a:rPr spc="-55" dirty="0">
                <a:latin typeface="Arial"/>
                <a:cs typeface="Arial"/>
              </a:rPr>
              <a:t> </a:t>
            </a:r>
            <a:r>
              <a:rPr dirty="0">
                <a:latin typeface="Arial"/>
                <a:cs typeface="Arial"/>
              </a:rPr>
              <a:t>to</a:t>
            </a:r>
            <a:r>
              <a:rPr spc="-25" dirty="0">
                <a:latin typeface="Arial"/>
                <a:cs typeface="Arial"/>
              </a:rPr>
              <a:t> </a:t>
            </a:r>
            <a:r>
              <a:rPr dirty="0">
                <a:latin typeface="Arial"/>
                <a:cs typeface="Arial"/>
              </a:rPr>
              <a:t>IEEE</a:t>
            </a:r>
            <a:r>
              <a:rPr spc="-5" dirty="0">
                <a:latin typeface="Arial"/>
                <a:cs typeface="Arial"/>
              </a:rPr>
              <a:t> </a:t>
            </a:r>
            <a:r>
              <a:rPr dirty="0">
                <a:latin typeface="Arial"/>
                <a:cs typeface="Arial"/>
              </a:rPr>
              <a:t>Standards.</a:t>
            </a:r>
            <a:r>
              <a:rPr spc="10" dirty="0">
                <a:latin typeface="Arial"/>
                <a:cs typeface="Arial"/>
              </a:rPr>
              <a:t> </a:t>
            </a:r>
            <a:r>
              <a:rPr dirty="0">
                <a:latin typeface="Arial"/>
                <a:cs typeface="Arial"/>
              </a:rPr>
              <a:t>Precede</a:t>
            </a:r>
            <a:r>
              <a:rPr spc="-20" dirty="0">
                <a:latin typeface="Arial"/>
                <a:cs typeface="Arial"/>
              </a:rPr>
              <a:t> </a:t>
            </a:r>
            <a:r>
              <a:rPr dirty="0">
                <a:latin typeface="Arial"/>
                <a:cs typeface="Arial"/>
              </a:rPr>
              <a:t>the</a:t>
            </a:r>
            <a:r>
              <a:rPr spc="-25" dirty="0">
                <a:latin typeface="Arial"/>
                <a:cs typeface="Arial"/>
              </a:rPr>
              <a:t> </a:t>
            </a:r>
            <a:r>
              <a:rPr dirty="0">
                <a:latin typeface="Arial"/>
                <a:cs typeface="Arial"/>
              </a:rPr>
              <a:t>referenced </a:t>
            </a:r>
            <a:r>
              <a:rPr spc="-540" dirty="0">
                <a:latin typeface="Arial"/>
                <a:cs typeface="Arial"/>
              </a:rPr>
              <a:t> </a:t>
            </a:r>
            <a:r>
              <a:rPr dirty="0">
                <a:latin typeface="Arial"/>
                <a:cs typeface="Arial"/>
              </a:rPr>
              <a:t>standards</a:t>
            </a:r>
            <a:r>
              <a:rPr spc="-50" dirty="0">
                <a:latin typeface="Arial"/>
                <a:cs typeface="Arial"/>
              </a:rPr>
              <a:t> </a:t>
            </a:r>
            <a:r>
              <a:rPr spc="-10" dirty="0">
                <a:latin typeface="Arial"/>
                <a:cs typeface="Arial"/>
              </a:rPr>
              <a:t>with</a:t>
            </a:r>
            <a:r>
              <a:rPr spc="35" dirty="0">
                <a:latin typeface="Arial"/>
                <a:cs typeface="Arial"/>
              </a:rPr>
              <a:t> </a:t>
            </a:r>
            <a:r>
              <a:rPr dirty="0">
                <a:latin typeface="Arial"/>
                <a:cs typeface="Arial"/>
              </a:rPr>
              <a:t>“IEEE Std”</a:t>
            </a:r>
            <a:r>
              <a:rPr spc="-40" dirty="0">
                <a:latin typeface="Arial"/>
                <a:cs typeface="Arial"/>
              </a:rPr>
              <a:t> </a:t>
            </a:r>
            <a:r>
              <a:rPr spc="-5" dirty="0">
                <a:latin typeface="Arial"/>
                <a:cs typeface="Arial"/>
              </a:rPr>
              <a:t>in</a:t>
            </a:r>
            <a:r>
              <a:rPr spc="15" dirty="0">
                <a:latin typeface="Arial"/>
                <a:cs typeface="Arial"/>
              </a:rPr>
              <a:t> </a:t>
            </a:r>
            <a:r>
              <a:rPr dirty="0">
                <a:latin typeface="Arial"/>
                <a:cs typeface="Arial"/>
              </a:rPr>
              <a:t>each</a:t>
            </a:r>
            <a:r>
              <a:rPr spc="-20" dirty="0">
                <a:latin typeface="Arial"/>
                <a:cs typeface="Arial"/>
              </a:rPr>
              <a:t> </a:t>
            </a:r>
            <a:r>
              <a:rPr dirty="0">
                <a:latin typeface="Arial"/>
                <a:cs typeface="Arial"/>
              </a:rPr>
              <a:t>case.	NOTE: changes </a:t>
            </a:r>
            <a:r>
              <a:rPr spc="-5" dirty="0">
                <a:latin typeface="Arial"/>
                <a:cs typeface="Arial"/>
              </a:rPr>
              <a:t>in </a:t>
            </a:r>
            <a:r>
              <a:rPr dirty="0">
                <a:latin typeface="Arial"/>
                <a:cs typeface="Arial"/>
              </a:rPr>
              <a:t>sections 7.1 and 8.1 are </a:t>
            </a:r>
            <a:r>
              <a:rPr spc="5" dirty="0">
                <a:latin typeface="Arial"/>
                <a:cs typeface="Arial"/>
              </a:rPr>
              <a:t> </a:t>
            </a:r>
            <a:r>
              <a:rPr dirty="0">
                <a:latin typeface="Arial"/>
                <a:cs typeface="Arial"/>
              </a:rPr>
              <a:t>also</a:t>
            </a:r>
            <a:r>
              <a:rPr spc="-20" dirty="0">
                <a:latin typeface="Arial"/>
                <a:cs typeface="Arial"/>
              </a:rPr>
              <a:t> </a:t>
            </a:r>
            <a:r>
              <a:rPr dirty="0">
                <a:latin typeface="Arial"/>
                <a:cs typeface="Arial"/>
              </a:rPr>
              <a:t>needed.</a:t>
            </a:r>
          </a:p>
          <a:p>
            <a:pPr>
              <a:lnSpc>
                <a:spcPct val="100000"/>
              </a:lnSpc>
              <a:spcBef>
                <a:spcPts val="15"/>
              </a:spcBef>
              <a:buFont typeface="Arial"/>
              <a:buChar char="•"/>
            </a:pPr>
            <a:endParaRPr sz="2400" dirty="0">
              <a:latin typeface="Arial"/>
              <a:cs typeface="Arial"/>
            </a:endParaRPr>
          </a:p>
          <a:p>
            <a:pPr marL="698500" indent="-228600">
              <a:lnSpc>
                <a:spcPts val="2280"/>
              </a:lnSpc>
              <a:buChar char="•"/>
              <a:tabLst>
                <a:tab pos="697865" algn="l"/>
                <a:tab pos="698500" algn="l"/>
              </a:tabLst>
            </a:pPr>
            <a:r>
              <a:rPr spc="5" dirty="0">
                <a:latin typeface="Arial"/>
                <a:cs typeface="Arial"/>
              </a:rPr>
              <a:t>The</a:t>
            </a:r>
            <a:r>
              <a:rPr spc="-30" dirty="0">
                <a:latin typeface="Arial"/>
                <a:cs typeface="Arial"/>
              </a:rPr>
              <a:t> </a:t>
            </a:r>
            <a:r>
              <a:rPr dirty="0">
                <a:latin typeface="Arial"/>
                <a:cs typeface="Arial"/>
              </a:rPr>
              <a:t>first</a:t>
            </a:r>
            <a:r>
              <a:rPr spc="-30" dirty="0">
                <a:latin typeface="Arial"/>
                <a:cs typeface="Arial"/>
              </a:rPr>
              <a:t> </a:t>
            </a:r>
            <a:r>
              <a:rPr dirty="0">
                <a:latin typeface="Arial"/>
                <a:cs typeface="Arial"/>
              </a:rPr>
              <a:t>sentence</a:t>
            </a:r>
            <a:r>
              <a:rPr spc="-45" dirty="0">
                <a:latin typeface="Arial"/>
                <a:cs typeface="Arial"/>
              </a:rPr>
              <a:t> </a:t>
            </a:r>
            <a:r>
              <a:rPr spc="-5" dirty="0">
                <a:latin typeface="Arial"/>
                <a:cs typeface="Arial"/>
              </a:rPr>
              <a:t>is</a:t>
            </a:r>
            <a:r>
              <a:rPr spc="5" dirty="0">
                <a:latin typeface="Arial"/>
                <a:cs typeface="Arial"/>
              </a:rPr>
              <a:t> </a:t>
            </a:r>
            <a:r>
              <a:rPr dirty="0">
                <a:latin typeface="Arial"/>
                <a:cs typeface="Arial"/>
              </a:rPr>
              <a:t>confusing</a:t>
            </a:r>
            <a:r>
              <a:rPr spc="-40" dirty="0">
                <a:latin typeface="Arial"/>
                <a:cs typeface="Arial"/>
              </a:rPr>
              <a:t> </a:t>
            </a:r>
            <a:r>
              <a:rPr spc="-5" dirty="0">
                <a:latin typeface="Arial"/>
                <a:cs typeface="Arial"/>
              </a:rPr>
              <a:t>in</a:t>
            </a:r>
            <a:r>
              <a:rPr spc="10" dirty="0">
                <a:latin typeface="Arial"/>
                <a:cs typeface="Arial"/>
              </a:rPr>
              <a:t> </a:t>
            </a:r>
            <a:r>
              <a:rPr dirty="0">
                <a:latin typeface="Arial"/>
                <a:cs typeface="Arial"/>
              </a:rPr>
              <a:t>its</a:t>
            </a:r>
            <a:r>
              <a:rPr spc="-15" dirty="0">
                <a:latin typeface="Arial"/>
                <a:cs typeface="Arial"/>
              </a:rPr>
              <a:t> </a:t>
            </a:r>
            <a:r>
              <a:rPr dirty="0">
                <a:latin typeface="Arial"/>
                <a:cs typeface="Arial"/>
              </a:rPr>
              <a:t>use</a:t>
            </a:r>
            <a:r>
              <a:rPr spc="-5" dirty="0">
                <a:latin typeface="Arial"/>
                <a:cs typeface="Arial"/>
              </a:rPr>
              <a:t> </a:t>
            </a:r>
            <a:r>
              <a:rPr dirty="0">
                <a:latin typeface="Arial"/>
                <a:cs typeface="Arial"/>
              </a:rPr>
              <a:t>of</a:t>
            </a:r>
            <a:r>
              <a:rPr spc="-35" dirty="0">
                <a:latin typeface="Arial"/>
                <a:cs typeface="Arial"/>
              </a:rPr>
              <a:t> </a:t>
            </a:r>
            <a:r>
              <a:rPr spc="5" dirty="0">
                <a:latin typeface="Arial"/>
                <a:cs typeface="Arial"/>
              </a:rPr>
              <a:t>802.15.4-2020.</a:t>
            </a:r>
            <a:r>
              <a:rPr spc="-70" dirty="0">
                <a:latin typeface="Arial"/>
                <a:cs typeface="Arial"/>
              </a:rPr>
              <a:t> </a:t>
            </a:r>
            <a:r>
              <a:rPr spc="5" dirty="0">
                <a:latin typeface="Arial"/>
                <a:cs typeface="Arial"/>
              </a:rPr>
              <a:t>We</a:t>
            </a:r>
            <a:r>
              <a:rPr spc="-65" dirty="0">
                <a:latin typeface="Arial"/>
                <a:cs typeface="Arial"/>
              </a:rPr>
              <a:t> </a:t>
            </a:r>
            <a:r>
              <a:rPr dirty="0">
                <a:latin typeface="Arial"/>
                <a:cs typeface="Arial"/>
              </a:rPr>
              <a:t>recommend</a:t>
            </a:r>
            <a:r>
              <a:rPr spc="-65" dirty="0">
                <a:latin typeface="Arial"/>
                <a:cs typeface="Arial"/>
              </a:rPr>
              <a:t> </a:t>
            </a:r>
            <a:r>
              <a:rPr dirty="0">
                <a:latin typeface="Arial"/>
                <a:cs typeface="Arial"/>
              </a:rPr>
              <a:t>the</a:t>
            </a:r>
          </a:p>
          <a:p>
            <a:pPr marL="698500">
              <a:lnSpc>
                <a:spcPts val="2280"/>
              </a:lnSpc>
            </a:pPr>
            <a:r>
              <a:rPr spc="-5" dirty="0">
                <a:latin typeface="Arial"/>
                <a:cs typeface="Arial"/>
              </a:rPr>
              <a:t>following</a:t>
            </a:r>
            <a:r>
              <a:rPr spc="-15" dirty="0">
                <a:latin typeface="Arial"/>
                <a:cs typeface="Arial"/>
              </a:rPr>
              <a:t> </a:t>
            </a:r>
            <a:r>
              <a:rPr dirty="0">
                <a:latin typeface="Arial"/>
                <a:cs typeface="Arial"/>
              </a:rPr>
              <a:t>replacement:</a:t>
            </a:r>
          </a:p>
          <a:p>
            <a:pPr marL="1155065" marR="69850" lvl="1" indent="-228600">
              <a:lnSpc>
                <a:spcPct val="89900"/>
              </a:lnSpc>
              <a:spcBef>
                <a:spcPts val="520"/>
              </a:spcBef>
              <a:buChar char="•"/>
              <a:tabLst>
                <a:tab pos="1155065" algn="l"/>
                <a:tab pos="1155700" algn="l"/>
              </a:tabLst>
            </a:pPr>
            <a:r>
              <a:rPr sz="1400" dirty="0">
                <a:latin typeface="Arial"/>
                <a:cs typeface="Arial"/>
              </a:rPr>
              <a:t>The</a:t>
            </a:r>
            <a:r>
              <a:rPr sz="1400" spc="-5" dirty="0">
                <a:latin typeface="Arial"/>
                <a:cs typeface="Arial"/>
              </a:rPr>
              <a:t> IEEE</a:t>
            </a:r>
            <a:r>
              <a:rPr sz="1400" spc="15" dirty="0">
                <a:latin typeface="Arial"/>
                <a:cs typeface="Arial"/>
              </a:rPr>
              <a:t> </a:t>
            </a:r>
            <a:r>
              <a:rPr sz="1400" spc="-10" dirty="0">
                <a:latin typeface="Arial"/>
                <a:cs typeface="Arial"/>
              </a:rPr>
              <a:t>802.15.4-2020</a:t>
            </a:r>
            <a:r>
              <a:rPr sz="1400" spc="110" dirty="0">
                <a:latin typeface="Arial"/>
                <a:cs typeface="Arial"/>
              </a:rPr>
              <a:t> </a:t>
            </a:r>
            <a:r>
              <a:rPr sz="1400" spc="-10" dirty="0">
                <a:latin typeface="Arial"/>
                <a:cs typeface="Arial"/>
              </a:rPr>
              <a:t>standard</a:t>
            </a:r>
            <a:r>
              <a:rPr sz="1400" spc="30" dirty="0">
                <a:latin typeface="Arial"/>
                <a:cs typeface="Arial"/>
              </a:rPr>
              <a:t> </a:t>
            </a:r>
            <a:r>
              <a:rPr sz="1400" spc="-5" dirty="0">
                <a:latin typeface="Arial"/>
                <a:cs typeface="Arial"/>
              </a:rPr>
              <a:t>(as</a:t>
            </a:r>
            <a:r>
              <a:rPr sz="1400" spc="20" dirty="0">
                <a:latin typeface="Arial"/>
                <a:cs typeface="Arial"/>
              </a:rPr>
              <a:t> </a:t>
            </a:r>
            <a:r>
              <a:rPr sz="1400" spc="-10" dirty="0">
                <a:latin typeface="Arial"/>
                <a:cs typeface="Arial"/>
              </a:rPr>
              <a:t>amended</a:t>
            </a:r>
            <a:r>
              <a:rPr sz="1400" spc="55" dirty="0">
                <a:latin typeface="Arial"/>
                <a:cs typeface="Arial"/>
              </a:rPr>
              <a:t> </a:t>
            </a:r>
            <a:r>
              <a:rPr sz="1400" spc="-10" dirty="0">
                <a:latin typeface="Arial"/>
                <a:cs typeface="Arial"/>
              </a:rPr>
              <a:t>by</a:t>
            </a:r>
            <a:r>
              <a:rPr sz="1400" spc="20" dirty="0">
                <a:latin typeface="Arial"/>
                <a:cs typeface="Arial"/>
              </a:rPr>
              <a:t> </a:t>
            </a:r>
            <a:r>
              <a:rPr sz="1400" spc="-10" dirty="0">
                <a:latin typeface="Arial"/>
                <a:cs typeface="Arial"/>
              </a:rPr>
              <a:t>IEEE</a:t>
            </a:r>
            <a:r>
              <a:rPr sz="1400" spc="10" dirty="0">
                <a:latin typeface="Arial"/>
                <a:cs typeface="Arial"/>
              </a:rPr>
              <a:t> </a:t>
            </a:r>
            <a:r>
              <a:rPr sz="1400" spc="-10" dirty="0">
                <a:latin typeface="Arial"/>
                <a:cs typeface="Arial"/>
              </a:rPr>
              <a:t>805.15.4w-2020,</a:t>
            </a:r>
            <a:r>
              <a:rPr sz="1400" spc="95" dirty="0">
                <a:latin typeface="Arial"/>
                <a:cs typeface="Arial"/>
              </a:rPr>
              <a:t> </a:t>
            </a:r>
            <a:r>
              <a:rPr sz="1400" spc="-5" dirty="0">
                <a:latin typeface="Arial"/>
                <a:cs typeface="Arial"/>
              </a:rPr>
              <a:t>IEEE</a:t>
            </a:r>
            <a:r>
              <a:rPr sz="1400" spc="15" dirty="0">
                <a:latin typeface="Arial"/>
                <a:cs typeface="Arial"/>
              </a:rPr>
              <a:t> </a:t>
            </a:r>
            <a:r>
              <a:rPr sz="1400" spc="-10" dirty="0">
                <a:latin typeface="Arial"/>
                <a:cs typeface="Arial"/>
              </a:rPr>
              <a:t>802.15.4y-2021,</a:t>
            </a:r>
            <a:r>
              <a:rPr sz="1400" spc="95" dirty="0">
                <a:latin typeface="Arial"/>
                <a:cs typeface="Arial"/>
              </a:rPr>
              <a:t> </a:t>
            </a:r>
            <a:r>
              <a:rPr sz="1400" spc="-10" dirty="0">
                <a:latin typeface="Arial"/>
                <a:cs typeface="Arial"/>
              </a:rPr>
              <a:t>and </a:t>
            </a:r>
            <a:r>
              <a:rPr sz="1400" spc="-430" dirty="0">
                <a:latin typeface="Arial"/>
                <a:cs typeface="Arial"/>
              </a:rPr>
              <a:t> </a:t>
            </a:r>
            <a:r>
              <a:rPr sz="1400" spc="-5" dirty="0">
                <a:latin typeface="Arial"/>
                <a:cs typeface="Arial"/>
              </a:rPr>
              <a:t>IEEE</a:t>
            </a:r>
            <a:r>
              <a:rPr sz="1400" spc="10" dirty="0">
                <a:latin typeface="Arial"/>
                <a:cs typeface="Arial"/>
              </a:rPr>
              <a:t> </a:t>
            </a:r>
            <a:r>
              <a:rPr sz="1400" spc="-10" dirty="0">
                <a:latin typeface="Arial"/>
                <a:cs typeface="Arial"/>
              </a:rPr>
              <a:t>802.15.4z-2020),</a:t>
            </a:r>
            <a:r>
              <a:rPr sz="1400" spc="114" dirty="0">
                <a:latin typeface="Arial"/>
                <a:cs typeface="Arial"/>
              </a:rPr>
              <a:t> </a:t>
            </a:r>
            <a:r>
              <a:rPr sz="1400" spc="-5" dirty="0">
                <a:latin typeface="Arial"/>
                <a:cs typeface="Arial"/>
              </a:rPr>
              <a:t>is</a:t>
            </a:r>
            <a:r>
              <a:rPr sz="1400" spc="10" dirty="0">
                <a:latin typeface="Arial"/>
                <a:cs typeface="Arial"/>
              </a:rPr>
              <a:t> </a:t>
            </a:r>
            <a:r>
              <a:rPr sz="1400" dirty="0">
                <a:latin typeface="Arial"/>
                <a:cs typeface="Arial"/>
              </a:rPr>
              <a:t>overly </a:t>
            </a:r>
            <a:r>
              <a:rPr sz="1400" spc="-5" dirty="0">
                <a:latin typeface="Arial"/>
                <a:cs typeface="Arial"/>
              </a:rPr>
              <a:t>complex.</a:t>
            </a:r>
            <a:r>
              <a:rPr sz="1400" dirty="0">
                <a:latin typeface="Arial"/>
                <a:cs typeface="Arial"/>
              </a:rPr>
              <a:t> </a:t>
            </a:r>
            <a:r>
              <a:rPr sz="1400" spc="-10" dirty="0">
                <a:latin typeface="Arial"/>
                <a:cs typeface="Arial"/>
              </a:rPr>
              <a:t>End-users</a:t>
            </a:r>
            <a:r>
              <a:rPr sz="1400" spc="40" dirty="0">
                <a:latin typeface="Arial"/>
                <a:cs typeface="Arial"/>
              </a:rPr>
              <a:t> </a:t>
            </a:r>
            <a:r>
              <a:rPr sz="1400" spc="-5" dirty="0">
                <a:latin typeface="Arial"/>
                <a:cs typeface="Arial"/>
              </a:rPr>
              <a:t>(industry)</a:t>
            </a:r>
            <a:r>
              <a:rPr sz="1400" spc="50" dirty="0">
                <a:latin typeface="Arial"/>
                <a:cs typeface="Arial"/>
              </a:rPr>
              <a:t> </a:t>
            </a:r>
            <a:r>
              <a:rPr sz="1400" spc="-10" dirty="0">
                <a:latin typeface="Arial"/>
                <a:cs typeface="Arial"/>
              </a:rPr>
              <a:t>will</a:t>
            </a:r>
            <a:r>
              <a:rPr sz="1400" spc="5" dirty="0">
                <a:latin typeface="Arial"/>
                <a:cs typeface="Arial"/>
              </a:rPr>
              <a:t> </a:t>
            </a:r>
            <a:r>
              <a:rPr sz="1400" spc="-10" dirty="0">
                <a:latin typeface="Arial"/>
                <a:cs typeface="Arial"/>
              </a:rPr>
              <a:t>benefit</a:t>
            </a:r>
            <a:r>
              <a:rPr sz="1400" spc="15" dirty="0">
                <a:latin typeface="Arial"/>
                <a:cs typeface="Arial"/>
              </a:rPr>
              <a:t> </a:t>
            </a:r>
            <a:r>
              <a:rPr sz="1400" dirty="0">
                <a:latin typeface="Arial"/>
                <a:cs typeface="Arial"/>
              </a:rPr>
              <a:t>from</a:t>
            </a:r>
            <a:r>
              <a:rPr sz="1400" spc="10" dirty="0">
                <a:latin typeface="Arial"/>
                <a:cs typeface="Arial"/>
              </a:rPr>
              <a:t> </a:t>
            </a:r>
            <a:r>
              <a:rPr sz="1400" spc="-10" dirty="0">
                <a:latin typeface="Arial"/>
                <a:cs typeface="Arial"/>
              </a:rPr>
              <a:t>the</a:t>
            </a:r>
            <a:r>
              <a:rPr sz="1400" spc="30" dirty="0">
                <a:latin typeface="Arial"/>
                <a:cs typeface="Arial"/>
              </a:rPr>
              <a:t> </a:t>
            </a:r>
            <a:r>
              <a:rPr sz="1400" spc="-5" dirty="0">
                <a:latin typeface="Arial"/>
                <a:cs typeface="Arial"/>
              </a:rPr>
              <a:t>extraction</a:t>
            </a:r>
            <a:r>
              <a:rPr sz="1400" spc="15" dirty="0">
                <a:latin typeface="Arial"/>
                <a:cs typeface="Arial"/>
              </a:rPr>
              <a:t> </a:t>
            </a:r>
            <a:r>
              <a:rPr sz="1400" spc="-5" dirty="0">
                <a:latin typeface="Arial"/>
                <a:cs typeface="Arial"/>
              </a:rPr>
              <a:t>of</a:t>
            </a:r>
            <a:r>
              <a:rPr sz="1400" spc="35" dirty="0">
                <a:latin typeface="Arial"/>
                <a:cs typeface="Arial"/>
              </a:rPr>
              <a:t> </a:t>
            </a:r>
            <a:r>
              <a:rPr sz="1400" spc="-10" dirty="0">
                <a:latin typeface="Arial"/>
                <a:cs typeface="Arial"/>
              </a:rPr>
              <a:t>the </a:t>
            </a:r>
            <a:r>
              <a:rPr sz="1400" spc="-5" dirty="0">
                <a:latin typeface="Arial"/>
                <a:cs typeface="Arial"/>
              </a:rPr>
              <a:t> </a:t>
            </a:r>
            <a:r>
              <a:rPr sz="1400" spc="-10" dirty="0">
                <a:latin typeface="Arial"/>
                <a:cs typeface="Arial"/>
              </a:rPr>
              <a:t>ad-hoc</a:t>
            </a:r>
            <a:r>
              <a:rPr sz="1400" spc="35" dirty="0">
                <a:latin typeface="Arial"/>
                <a:cs typeface="Arial"/>
              </a:rPr>
              <a:t> </a:t>
            </a:r>
            <a:r>
              <a:rPr sz="1400" spc="-5" dirty="0">
                <a:latin typeface="Arial"/>
                <a:cs typeface="Arial"/>
              </a:rPr>
              <a:t>low</a:t>
            </a:r>
            <a:r>
              <a:rPr sz="1400" dirty="0">
                <a:latin typeface="Arial"/>
                <a:cs typeface="Arial"/>
              </a:rPr>
              <a:t> </a:t>
            </a:r>
            <a:r>
              <a:rPr sz="1400" spc="-10" dirty="0">
                <a:latin typeface="Arial"/>
                <a:cs typeface="Arial"/>
              </a:rPr>
              <a:t>data</a:t>
            </a:r>
            <a:r>
              <a:rPr sz="1400" spc="20" dirty="0">
                <a:latin typeface="Arial"/>
                <a:cs typeface="Arial"/>
              </a:rPr>
              <a:t> </a:t>
            </a:r>
            <a:r>
              <a:rPr sz="1400" spc="-5" dirty="0">
                <a:latin typeface="Arial"/>
                <a:cs typeface="Arial"/>
              </a:rPr>
              <a:t>rate</a:t>
            </a:r>
            <a:r>
              <a:rPr sz="1400" spc="20" dirty="0">
                <a:latin typeface="Arial"/>
                <a:cs typeface="Arial"/>
              </a:rPr>
              <a:t> </a:t>
            </a:r>
            <a:r>
              <a:rPr sz="1400" spc="-5" dirty="0">
                <a:latin typeface="Arial"/>
                <a:cs typeface="Arial"/>
              </a:rPr>
              <a:t>wireless</a:t>
            </a:r>
            <a:r>
              <a:rPr sz="1400" dirty="0">
                <a:latin typeface="Arial"/>
                <a:cs typeface="Arial"/>
              </a:rPr>
              <a:t> </a:t>
            </a:r>
            <a:r>
              <a:rPr sz="1400" spc="-5" dirty="0">
                <a:latin typeface="Arial"/>
                <a:cs typeface="Arial"/>
              </a:rPr>
              <a:t>functionality</a:t>
            </a:r>
            <a:r>
              <a:rPr sz="1400" spc="40" dirty="0">
                <a:latin typeface="Arial"/>
                <a:cs typeface="Arial"/>
              </a:rPr>
              <a:t> </a:t>
            </a:r>
            <a:r>
              <a:rPr sz="1400" spc="-5" dirty="0">
                <a:latin typeface="Arial"/>
                <a:cs typeface="Arial"/>
              </a:rPr>
              <a:t>into</a:t>
            </a:r>
            <a:r>
              <a:rPr sz="1400" spc="5" dirty="0">
                <a:latin typeface="Arial"/>
                <a:cs typeface="Arial"/>
              </a:rPr>
              <a:t> </a:t>
            </a:r>
            <a:r>
              <a:rPr sz="1400" spc="-5" dirty="0">
                <a:latin typeface="Arial"/>
                <a:cs typeface="Arial"/>
              </a:rPr>
              <a:t>a</a:t>
            </a:r>
            <a:r>
              <a:rPr sz="1400" spc="10" dirty="0">
                <a:latin typeface="Arial"/>
                <a:cs typeface="Arial"/>
              </a:rPr>
              <a:t> </a:t>
            </a:r>
            <a:r>
              <a:rPr sz="1400" spc="-5" dirty="0">
                <a:latin typeface="Arial"/>
                <a:cs typeface="Arial"/>
              </a:rPr>
              <a:t>simple, focused</a:t>
            </a:r>
            <a:r>
              <a:rPr sz="1400" spc="25" dirty="0">
                <a:latin typeface="Arial"/>
                <a:cs typeface="Arial"/>
              </a:rPr>
              <a:t> </a:t>
            </a:r>
            <a:r>
              <a:rPr sz="1400" spc="-5" dirty="0">
                <a:latin typeface="Arial"/>
                <a:cs typeface="Arial"/>
              </a:rPr>
              <a:t>specification,</a:t>
            </a:r>
            <a:r>
              <a:rPr sz="1400" spc="10" dirty="0">
                <a:latin typeface="Arial"/>
                <a:cs typeface="Arial"/>
              </a:rPr>
              <a:t> </a:t>
            </a:r>
            <a:r>
              <a:rPr sz="1400" spc="-10" dirty="0">
                <a:latin typeface="Arial"/>
                <a:cs typeface="Arial"/>
              </a:rPr>
              <a:t>enabling</a:t>
            </a:r>
            <a:r>
              <a:rPr sz="1400" spc="30" dirty="0">
                <a:latin typeface="Arial"/>
                <a:cs typeface="Arial"/>
              </a:rPr>
              <a:t> </a:t>
            </a:r>
            <a:r>
              <a:rPr sz="1400" spc="-5" dirty="0">
                <a:latin typeface="Arial"/>
                <a:cs typeface="Arial"/>
              </a:rPr>
              <a:t>improved </a:t>
            </a:r>
            <a:r>
              <a:rPr sz="1400" dirty="0">
                <a:latin typeface="Arial"/>
                <a:cs typeface="Arial"/>
              </a:rPr>
              <a:t> </a:t>
            </a:r>
            <a:r>
              <a:rPr sz="1400" spc="-5" dirty="0">
                <a:latin typeface="Arial"/>
                <a:cs typeface="Arial"/>
              </a:rPr>
              <a:t>multi-vendor</a:t>
            </a:r>
            <a:r>
              <a:rPr sz="1400" spc="15" dirty="0">
                <a:latin typeface="Arial"/>
                <a:cs typeface="Arial"/>
              </a:rPr>
              <a:t> </a:t>
            </a:r>
            <a:r>
              <a:rPr sz="1400" spc="-10" dirty="0">
                <a:latin typeface="Arial"/>
                <a:cs typeface="Arial"/>
              </a:rPr>
              <a:t>interoperability</a:t>
            </a:r>
            <a:r>
              <a:rPr sz="1400" spc="10" dirty="0">
                <a:latin typeface="Arial"/>
                <a:cs typeface="Arial"/>
              </a:rPr>
              <a:t> </a:t>
            </a:r>
            <a:r>
              <a:rPr sz="1400" spc="-10" dirty="0">
                <a:latin typeface="Arial"/>
                <a:cs typeface="Arial"/>
              </a:rPr>
              <a:t>and</a:t>
            </a:r>
            <a:r>
              <a:rPr sz="1400" spc="20" dirty="0">
                <a:latin typeface="Arial"/>
                <a:cs typeface="Arial"/>
              </a:rPr>
              <a:t> </a:t>
            </a:r>
            <a:r>
              <a:rPr sz="1400" spc="-5" dirty="0">
                <a:latin typeface="Arial"/>
                <a:cs typeface="Arial"/>
              </a:rPr>
              <a:t>further</a:t>
            </a:r>
            <a:r>
              <a:rPr sz="1400" spc="15" dirty="0">
                <a:latin typeface="Arial"/>
                <a:cs typeface="Arial"/>
              </a:rPr>
              <a:t> </a:t>
            </a:r>
            <a:r>
              <a:rPr sz="1400" spc="-10" dirty="0">
                <a:latin typeface="Arial"/>
                <a:cs typeface="Arial"/>
              </a:rPr>
              <a:t>technology</a:t>
            </a:r>
            <a:r>
              <a:rPr sz="1400" spc="50" dirty="0">
                <a:latin typeface="Arial"/>
                <a:cs typeface="Arial"/>
              </a:rPr>
              <a:t> </a:t>
            </a:r>
            <a:r>
              <a:rPr sz="1400" spc="-10" dirty="0">
                <a:latin typeface="Arial"/>
                <a:cs typeface="Arial"/>
              </a:rPr>
              <a:t>adoption.</a:t>
            </a:r>
            <a:endParaRPr lang="en-US" sz="1400" spc="-10" dirty="0">
              <a:latin typeface="Arial"/>
              <a:cs typeface="Arial"/>
            </a:endParaRPr>
          </a:p>
          <a:p>
            <a:pPr marL="1155065" marR="69850" lvl="1" indent="-228600">
              <a:lnSpc>
                <a:spcPct val="89900"/>
              </a:lnSpc>
              <a:spcBef>
                <a:spcPts val="520"/>
              </a:spcBef>
              <a:buChar char="•"/>
              <a:tabLst>
                <a:tab pos="1155065" algn="l"/>
                <a:tab pos="1155700" algn="l"/>
              </a:tabLst>
            </a:pPr>
            <a:endParaRPr lang="en-US" sz="1400" spc="-10" dirty="0">
              <a:latin typeface="Arial"/>
              <a:cs typeface="Arial"/>
            </a:endParaRPr>
          </a:p>
          <a:p>
            <a:pPr marL="463550" marR="69850">
              <a:lnSpc>
                <a:spcPct val="89900"/>
              </a:lnSpc>
              <a:spcBef>
                <a:spcPts val="520"/>
              </a:spcBef>
              <a:tabLst>
                <a:tab pos="1155065" algn="l"/>
                <a:tab pos="1155700" algn="l"/>
              </a:tabLst>
            </a:pPr>
            <a:r>
              <a:rPr lang="en-US" dirty="0">
                <a:latin typeface="Arial"/>
                <a:cs typeface="Arial"/>
              </a:rPr>
              <a:t>Response - </a:t>
            </a:r>
            <a:r>
              <a:rPr lang="en-US" dirty="0">
                <a:solidFill>
                  <a:srgbClr val="0000FF"/>
                </a:solidFill>
                <a:latin typeface="Arial"/>
                <a:cs typeface="Arial"/>
              </a:rPr>
              <a:t>Agreed, t</a:t>
            </a:r>
            <a:r>
              <a:rPr lang="en-US" dirty="0">
                <a:solidFill>
                  <a:srgbClr val="0000FF"/>
                </a:solidFill>
                <a:latin typeface="Helvetica" pitchFamily="2" charset="0"/>
              </a:rPr>
              <a:t>his has been changed in the PAR Draft to “As specified in the need for the project, some IEEE Std 802.15.4 functionality will be included (via. referencing) into IEEE P802.15.15.”</a:t>
            </a:r>
            <a:endParaRPr lang="en-US" dirty="0">
              <a:latin typeface="Arial"/>
              <a:cs typeface="Arial"/>
            </a:endParaRPr>
          </a:p>
          <a:p>
            <a:pPr marL="1155065" marR="69850" lvl="1" indent="-228600">
              <a:lnSpc>
                <a:spcPct val="89900"/>
              </a:lnSpc>
              <a:spcBef>
                <a:spcPts val="520"/>
              </a:spcBef>
              <a:buChar char="•"/>
              <a:tabLst>
                <a:tab pos="1155065" algn="l"/>
                <a:tab pos="1155700" algn="l"/>
              </a:tabLst>
            </a:pPr>
            <a:endParaRPr sz="1600" dirty="0">
              <a:latin typeface="Arial"/>
              <a:cs typeface="Arial"/>
            </a:endParaRPr>
          </a:p>
        </p:txBody>
      </p:sp>
      <p:sp>
        <p:nvSpPr>
          <p:cNvPr id="9" name="object 8">
            <a:extLst>
              <a:ext uri="{FF2B5EF4-FFF2-40B4-BE49-F238E27FC236}">
                <a16:creationId xmlns:a16="http://schemas.microsoft.com/office/drawing/2014/main" id="{06E0D0A9-78A1-4A00-A8AA-CA6C135F33D6}"/>
              </a:ext>
            </a:extLst>
          </p:cNvPr>
          <p:cNvSpPr txBox="1">
            <a:spLocks noGrp="1"/>
          </p:cNvSpPr>
          <p:nvPr>
            <p:ph type="ftr" sz="quarter" idx="5"/>
          </p:nvPr>
        </p:nvSpPr>
        <p:spPr>
          <a:xfrm>
            <a:off x="917257" y="6433820"/>
            <a:ext cx="1018539" cy="234038"/>
          </a:xfrm>
          <a:prstGeom prst="rect">
            <a:avLst/>
          </a:prstGeom>
        </p:spPr>
        <p:txBody>
          <a:bodyPr vert="horz" wrap="square" lIns="0" tIns="0" rIns="0" bIns="0" rtlCol="0">
            <a:spAutoFit/>
          </a:bodyPr>
          <a:lstStyle/>
          <a:p>
            <a:pPr marL="12700">
              <a:lnSpc>
                <a:spcPts val="1810"/>
              </a:lnSpc>
            </a:pPr>
            <a:r>
              <a:rPr dirty="0"/>
              <a:t>7/</a:t>
            </a:r>
            <a:r>
              <a:rPr lang="en-US" dirty="0"/>
              <a:t>23</a:t>
            </a:r>
            <a:r>
              <a:rPr dirty="0"/>
              <a:t>/2021</a:t>
            </a:r>
          </a:p>
        </p:txBody>
      </p:sp>
      <p:sp>
        <p:nvSpPr>
          <p:cNvPr id="10" name="object 12">
            <a:extLst>
              <a:ext uri="{FF2B5EF4-FFF2-40B4-BE49-F238E27FC236}">
                <a16:creationId xmlns:a16="http://schemas.microsoft.com/office/drawing/2014/main" id="{0D5CE12B-4651-4413-9F28-737E00120FC6}"/>
              </a:ext>
            </a:extLst>
          </p:cNvPr>
          <p:cNvSpPr txBox="1">
            <a:spLocks noGrp="1"/>
          </p:cNvSpPr>
          <p:nvPr>
            <p:ph type="dt" sz="half" idx="6"/>
          </p:nvPr>
        </p:nvSpPr>
        <p:spPr>
          <a:xfrm>
            <a:off x="8305801" y="6426279"/>
            <a:ext cx="3057524" cy="234038"/>
          </a:xfrm>
          <a:prstGeom prst="rect">
            <a:avLst/>
          </a:prstGeom>
        </p:spPr>
        <p:txBody>
          <a:bodyPr vert="horz" wrap="square" lIns="0" tIns="0" rIns="0" bIns="0" rtlCol="0">
            <a:spAutoFit/>
          </a:bodyPr>
          <a:lstStyle/>
          <a:p>
            <a:pPr marL="12700">
              <a:lnSpc>
                <a:spcPts val="1810"/>
              </a:lnSpc>
            </a:pPr>
            <a:r>
              <a:rPr lang="en-US" spc="5" dirty="0"/>
              <a:t>Pat Kinney (Kinney Consulting)</a:t>
            </a:r>
            <a:endParaRPr spc="5"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46125" y="171196"/>
            <a:ext cx="90551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Calibri"/>
                <a:cs typeface="Calibri"/>
              </a:rPr>
              <a:t>July</a:t>
            </a:r>
            <a:r>
              <a:rPr sz="1800" b="1" spc="-70" dirty="0">
                <a:latin typeface="Calibri"/>
                <a:cs typeface="Calibri"/>
              </a:rPr>
              <a:t> </a:t>
            </a:r>
            <a:r>
              <a:rPr sz="1800" b="1" dirty="0">
                <a:latin typeface="Calibri"/>
                <a:cs typeface="Calibri"/>
              </a:rPr>
              <a:t>2021</a:t>
            </a:r>
            <a:endParaRPr sz="1800">
              <a:latin typeface="Calibri"/>
              <a:cs typeface="Calibri"/>
            </a:endParaRPr>
          </a:p>
        </p:txBody>
      </p:sp>
      <p:sp>
        <p:nvSpPr>
          <p:cNvPr id="3" name="object 3"/>
          <p:cNvSpPr/>
          <p:nvPr/>
        </p:nvSpPr>
        <p:spPr>
          <a:xfrm>
            <a:off x="739140" y="6339840"/>
            <a:ext cx="10711815" cy="0"/>
          </a:xfrm>
          <a:custGeom>
            <a:avLst/>
            <a:gdLst/>
            <a:ahLst/>
            <a:cxnLst/>
            <a:rect l="l" t="t" r="r" b="b"/>
            <a:pathLst>
              <a:path w="10711815">
                <a:moveTo>
                  <a:pt x="0" y="0"/>
                </a:moveTo>
                <a:lnTo>
                  <a:pt x="10711307" y="0"/>
                </a:lnTo>
              </a:path>
            </a:pathLst>
          </a:custGeom>
          <a:ln w="19050">
            <a:solidFill>
              <a:srgbClr val="000000"/>
            </a:solidFill>
          </a:ln>
        </p:spPr>
        <p:txBody>
          <a:bodyPr wrap="square" lIns="0" tIns="0" rIns="0" bIns="0" rtlCol="0"/>
          <a:lstStyle/>
          <a:p>
            <a:endParaRPr/>
          </a:p>
        </p:txBody>
      </p:sp>
      <p:sp>
        <p:nvSpPr>
          <p:cNvPr id="4" name="object 4"/>
          <p:cNvSpPr txBox="1"/>
          <p:nvPr/>
        </p:nvSpPr>
        <p:spPr>
          <a:xfrm>
            <a:off x="5487034" y="215900"/>
            <a:ext cx="587629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a:cs typeface="Arial"/>
              </a:rPr>
              <a:t>Comments </a:t>
            </a:r>
            <a:r>
              <a:rPr sz="1800" b="1" dirty="0">
                <a:latin typeface="Arial"/>
                <a:cs typeface="Arial"/>
              </a:rPr>
              <a:t>on </a:t>
            </a:r>
            <a:r>
              <a:rPr sz="1800" b="1" spc="-5" dirty="0">
                <a:latin typeface="Arial"/>
                <a:cs typeface="Arial"/>
              </a:rPr>
              <a:t>P802.15.15 </a:t>
            </a:r>
            <a:r>
              <a:rPr sz="1800" b="1" spc="-65" dirty="0">
                <a:latin typeface="Arial"/>
                <a:cs typeface="Arial"/>
              </a:rPr>
              <a:t>PAR</a:t>
            </a:r>
            <a:r>
              <a:rPr sz="1800" b="1" spc="35" dirty="0">
                <a:latin typeface="Arial"/>
                <a:cs typeface="Arial"/>
              </a:rPr>
              <a:t> </a:t>
            </a:r>
            <a:r>
              <a:rPr sz="1800" b="1" spc="-5" dirty="0">
                <a:latin typeface="Arial"/>
                <a:cs typeface="Arial"/>
              </a:rPr>
              <a:t>&amp;</a:t>
            </a:r>
            <a:r>
              <a:rPr sz="1800" b="1" dirty="0">
                <a:latin typeface="Arial"/>
                <a:cs typeface="Arial"/>
              </a:rPr>
              <a:t> </a:t>
            </a:r>
            <a:r>
              <a:rPr sz="1800" b="1" spc="-5" dirty="0">
                <a:latin typeface="Arial"/>
                <a:cs typeface="Arial"/>
              </a:rPr>
              <a:t>CSD</a:t>
            </a:r>
            <a:r>
              <a:rPr sz="1800" b="1" dirty="0">
                <a:latin typeface="Arial"/>
                <a:cs typeface="Arial"/>
              </a:rPr>
              <a:t> from IEEE </a:t>
            </a:r>
            <a:r>
              <a:rPr sz="1800" b="1" spc="-5" dirty="0">
                <a:latin typeface="Arial"/>
                <a:cs typeface="Arial"/>
              </a:rPr>
              <a:t>802.1</a:t>
            </a:r>
            <a:endParaRPr sz="1800">
              <a:latin typeface="Arial"/>
              <a:cs typeface="Arial"/>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12700">
              <a:lnSpc>
                <a:spcPts val="1810"/>
              </a:lnSpc>
            </a:pPr>
            <a:r>
              <a:rPr spc="-5" dirty="0"/>
              <a:t>Slide</a:t>
            </a:r>
            <a:r>
              <a:rPr spc="-25" dirty="0"/>
              <a:t> </a:t>
            </a:r>
            <a:fld id="{81D60167-4931-47E6-BA6A-407CBD079E47}" type="slidenum">
              <a:rPr dirty="0"/>
              <a:t>17</a:t>
            </a:fld>
            <a:endParaRPr dirty="0"/>
          </a:p>
        </p:txBody>
      </p:sp>
      <p:sp>
        <p:nvSpPr>
          <p:cNvPr id="5" name="object 5"/>
          <p:cNvSpPr txBox="1"/>
          <p:nvPr/>
        </p:nvSpPr>
        <p:spPr>
          <a:xfrm>
            <a:off x="847089" y="860171"/>
            <a:ext cx="10125075" cy="5309146"/>
          </a:xfrm>
          <a:prstGeom prst="rect">
            <a:avLst/>
          </a:prstGeom>
        </p:spPr>
        <p:txBody>
          <a:bodyPr vert="horz" wrap="square" lIns="0" tIns="12700" rIns="0" bIns="0" rtlCol="0">
            <a:spAutoFit/>
          </a:bodyPr>
          <a:lstStyle/>
          <a:p>
            <a:pPr marL="12700">
              <a:lnSpc>
                <a:spcPct val="100000"/>
              </a:lnSpc>
              <a:spcBef>
                <a:spcPts val="100"/>
              </a:spcBef>
            </a:pPr>
            <a:r>
              <a:rPr sz="2800" b="1" spc="-110" dirty="0">
                <a:latin typeface="Arial"/>
                <a:cs typeface="Arial"/>
              </a:rPr>
              <a:t>PAR</a:t>
            </a:r>
            <a:endParaRPr sz="2800" dirty="0">
              <a:latin typeface="Arial"/>
              <a:cs typeface="Arial"/>
            </a:endParaRPr>
          </a:p>
          <a:p>
            <a:pPr>
              <a:lnSpc>
                <a:spcPct val="100000"/>
              </a:lnSpc>
              <a:spcBef>
                <a:spcPts val="25"/>
              </a:spcBef>
            </a:pPr>
            <a:endParaRPr sz="3300" dirty="0">
              <a:latin typeface="Arial"/>
              <a:cs typeface="Arial"/>
            </a:endParaRPr>
          </a:p>
          <a:p>
            <a:pPr marL="469900">
              <a:lnSpc>
                <a:spcPct val="100000"/>
              </a:lnSpc>
            </a:pPr>
            <a:r>
              <a:rPr sz="2400" b="1" spc="-5" dirty="0">
                <a:latin typeface="Arial"/>
                <a:cs typeface="Arial"/>
              </a:rPr>
              <a:t>8.1</a:t>
            </a:r>
            <a:r>
              <a:rPr sz="2400" b="1" spc="-85" dirty="0">
                <a:latin typeface="Arial"/>
                <a:cs typeface="Arial"/>
              </a:rPr>
              <a:t> </a:t>
            </a:r>
            <a:r>
              <a:rPr sz="2400" b="1" spc="-15" dirty="0">
                <a:latin typeface="Arial"/>
                <a:cs typeface="Arial"/>
              </a:rPr>
              <a:t>Additional</a:t>
            </a:r>
            <a:r>
              <a:rPr sz="2400" b="1" spc="85" dirty="0">
                <a:latin typeface="Arial"/>
                <a:cs typeface="Arial"/>
              </a:rPr>
              <a:t> </a:t>
            </a:r>
            <a:r>
              <a:rPr sz="2400" b="1" spc="-5" dirty="0">
                <a:latin typeface="Arial"/>
                <a:cs typeface="Arial"/>
              </a:rPr>
              <a:t>Explanatory</a:t>
            </a:r>
            <a:r>
              <a:rPr sz="2400" b="1" dirty="0">
                <a:latin typeface="Arial"/>
                <a:cs typeface="Arial"/>
              </a:rPr>
              <a:t> </a:t>
            </a:r>
            <a:r>
              <a:rPr sz="2400" b="1" spc="-5" dirty="0">
                <a:latin typeface="Arial"/>
                <a:cs typeface="Arial"/>
              </a:rPr>
              <a:t>Notes:</a:t>
            </a:r>
            <a:endParaRPr sz="2400" dirty="0">
              <a:latin typeface="Arial"/>
              <a:cs typeface="Arial"/>
            </a:endParaRPr>
          </a:p>
          <a:p>
            <a:pPr>
              <a:lnSpc>
                <a:spcPct val="100000"/>
              </a:lnSpc>
            </a:pPr>
            <a:endParaRPr sz="3150" dirty="0">
              <a:latin typeface="Arial"/>
              <a:cs typeface="Arial"/>
            </a:endParaRPr>
          </a:p>
          <a:p>
            <a:pPr marL="698500" marR="5080" indent="-228600">
              <a:lnSpc>
                <a:spcPts val="2600"/>
              </a:lnSpc>
              <a:buChar char="•"/>
              <a:tabLst>
                <a:tab pos="698500" algn="l"/>
                <a:tab pos="4681220" algn="l"/>
              </a:tabLst>
            </a:pPr>
            <a:r>
              <a:rPr sz="2400" dirty="0">
                <a:latin typeface="Arial"/>
                <a:cs typeface="Arial"/>
              </a:rPr>
              <a:t>The </a:t>
            </a:r>
            <a:r>
              <a:rPr sz="2400" spc="-5" dirty="0">
                <a:latin typeface="Arial"/>
                <a:cs typeface="Arial"/>
              </a:rPr>
              <a:t>first</a:t>
            </a:r>
            <a:r>
              <a:rPr sz="2400" spc="-15" dirty="0">
                <a:latin typeface="Arial"/>
                <a:cs typeface="Arial"/>
              </a:rPr>
              <a:t> </a:t>
            </a:r>
            <a:r>
              <a:rPr sz="2400" spc="-20" dirty="0">
                <a:latin typeface="Arial"/>
                <a:cs typeface="Arial"/>
              </a:rPr>
              <a:t>two</a:t>
            </a:r>
            <a:r>
              <a:rPr sz="2400" spc="35" dirty="0">
                <a:latin typeface="Arial"/>
                <a:cs typeface="Arial"/>
              </a:rPr>
              <a:t> </a:t>
            </a:r>
            <a:r>
              <a:rPr sz="2400" dirty="0">
                <a:latin typeface="Arial"/>
                <a:cs typeface="Arial"/>
              </a:rPr>
              <a:t>paragraphs</a:t>
            </a:r>
            <a:r>
              <a:rPr sz="2400" spc="5" dirty="0">
                <a:latin typeface="Arial"/>
                <a:cs typeface="Arial"/>
              </a:rPr>
              <a:t> </a:t>
            </a:r>
            <a:r>
              <a:rPr sz="2400" spc="-5" dirty="0">
                <a:latin typeface="Arial"/>
                <a:cs typeface="Arial"/>
              </a:rPr>
              <a:t>do</a:t>
            </a:r>
            <a:r>
              <a:rPr sz="2400" spc="-20" dirty="0">
                <a:latin typeface="Arial"/>
                <a:cs typeface="Arial"/>
              </a:rPr>
              <a:t> </a:t>
            </a:r>
            <a:r>
              <a:rPr sz="2400" dirty="0">
                <a:latin typeface="Arial"/>
                <a:cs typeface="Arial"/>
              </a:rPr>
              <a:t>not</a:t>
            </a:r>
            <a:r>
              <a:rPr sz="2400" spc="-15" dirty="0">
                <a:latin typeface="Arial"/>
                <a:cs typeface="Arial"/>
              </a:rPr>
              <a:t> </a:t>
            </a:r>
            <a:r>
              <a:rPr sz="2400" dirty="0">
                <a:latin typeface="Arial"/>
                <a:cs typeface="Arial"/>
              </a:rPr>
              <a:t>refer</a:t>
            </a:r>
            <a:r>
              <a:rPr sz="2400" spc="5" dirty="0">
                <a:latin typeface="Arial"/>
                <a:cs typeface="Arial"/>
              </a:rPr>
              <a:t> </a:t>
            </a:r>
            <a:r>
              <a:rPr sz="2400" spc="-5" dirty="0">
                <a:latin typeface="Arial"/>
                <a:cs typeface="Arial"/>
              </a:rPr>
              <a:t>to</a:t>
            </a:r>
            <a:r>
              <a:rPr sz="2400" spc="15" dirty="0">
                <a:latin typeface="Arial"/>
                <a:cs typeface="Arial"/>
              </a:rPr>
              <a:t> </a:t>
            </a:r>
            <a:r>
              <a:rPr sz="2400" dirty="0">
                <a:latin typeface="Arial"/>
                <a:cs typeface="Arial"/>
              </a:rPr>
              <a:t>the </a:t>
            </a:r>
            <a:r>
              <a:rPr sz="2400" spc="-5" dirty="0">
                <a:latin typeface="Arial"/>
                <a:cs typeface="Arial"/>
              </a:rPr>
              <a:t>section</a:t>
            </a:r>
            <a:r>
              <a:rPr sz="2400" spc="-20" dirty="0">
                <a:latin typeface="Arial"/>
                <a:cs typeface="Arial"/>
              </a:rPr>
              <a:t> </a:t>
            </a:r>
            <a:r>
              <a:rPr sz="2400" dirty="0">
                <a:latin typeface="Arial"/>
                <a:cs typeface="Arial"/>
              </a:rPr>
              <a:t>for</a:t>
            </a:r>
            <a:r>
              <a:rPr sz="2400" spc="-10" dirty="0">
                <a:latin typeface="Arial"/>
                <a:cs typeface="Arial"/>
              </a:rPr>
              <a:t> which</a:t>
            </a:r>
            <a:r>
              <a:rPr sz="2400" spc="35" dirty="0">
                <a:latin typeface="Arial"/>
                <a:cs typeface="Arial"/>
              </a:rPr>
              <a:t> </a:t>
            </a:r>
            <a:r>
              <a:rPr sz="2400" dirty="0">
                <a:latin typeface="Arial"/>
                <a:cs typeface="Arial"/>
              </a:rPr>
              <a:t>they </a:t>
            </a:r>
            <a:r>
              <a:rPr sz="2400" spc="-5" dirty="0">
                <a:latin typeface="Arial"/>
                <a:cs typeface="Arial"/>
              </a:rPr>
              <a:t>are </a:t>
            </a:r>
            <a:r>
              <a:rPr sz="2400" dirty="0">
                <a:latin typeface="Arial"/>
                <a:cs typeface="Arial"/>
              </a:rPr>
              <a:t> </a:t>
            </a:r>
            <a:r>
              <a:rPr sz="2400" spc="-5" dirty="0">
                <a:latin typeface="Arial"/>
                <a:cs typeface="Arial"/>
              </a:rPr>
              <a:t>providing</a:t>
            </a:r>
            <a:r>
              <a:rPr sz="2400" spc="25" dirty="0">
                <a:latin typeface="Arial"/>
                <a:cs typeface="Arial"/>
              </a:rPr>
              <a:t> </a:t>
            </a:r>
            <a:r>
              <a:rPr sz="2400" spc="-5" dirty="0">
                <a:latin typeface="Arial"/>
                <a:cs typeface="Arial"/>
              </a:rPr>
              <a:t>explanatory</a:t>
            </a:r>
            <a:r>
              <a:rPr sz="2400" spc="30" dirty="0">
                <a:latin typeface="Arial"/>
                <a:cs typeface="Arial"/>
              </a:rPr>
              <a:t> </a:t>
            </a:r>
            <a:r>
              <a:rPr sz="2400" dirty="0">
                <a:latin typeface="Arial"/>
                <a:cs typeface="Arial"/>
              </a:rPr>
              <a:t>notes.	</a:t>
            </a:r>
            <a:r>
              <a:rPr sz="2400" spc="5" dirty="0">
                <a:latin typeface="Arial"/>
                <a:cs typeface="Arial"/>
              </a:rPr>
              <a:t>We</a:t>
            </a:r>
            <a:r>
              <a:rPr sz="2400" spc="-75" dirty="0">
                <a:latin typeface="Arial"/>
                <a:cs typeface="Arial"/>
              </a:rPr>
              <a:t> </a:t>
            </a:r>
            <a:r>
              <a:rPr sz="2400" dirty="0">
                <a:latin typeface="Arial"/>
                <a:cs typeface="Arial"/>
              </a:rPr>
              <a:t>assume</a:t>
            </a:r>
            <a:r>
              <a:rPr sz="2400" spc="-35" dirty="0">
                <a:latin typeface="Arial"/>
                <a:cs typeface="Arial"/>
              </a:rPr>
              <a:t> </a:t>
            </a:r>
            <a:r>
              <a:rPr sz="2400" dirty="0">
                <a:latin typeface="Arial"/>
                <a:cs typeface="Arial"/>
              </a:rPr>
              <a:t>they</a:t>
            </a:r>
            <a:r>
              <a:rPr sz="2400" spc="-15" dirty="0">
                <a:latin typeface="Arial"/>
                <a:cs typeface="Arial"/>
              </a:rPr>
              <a:t> </a:t>
            </a:r>
            <a:r>
              <a:rPr sz="2400" spc="-5" dirty="0">
                <a:latin typeface="Arial"/>
                <a:cs typeface="Arial"/>
              </a:rPr>
              <a:t>are</a:t>
            </a:r>
            <a:r>
              <a:rPr sz="2400" dirty="0">
                <a:latin typeface="Arial"/>
                <a:cs typeface="Arial"/>
              </a:rPr>
              <a:t> intended</a:t>
            </a:r>
            <a:r>
              <a:rPr sz="2400" spc="-10" dirty="0">
                <a:latin typeface="Arial"/>
                <a:cs typeface="Arial"/>
              </a:rPr>
              <a:t> </a:t>
            </a:r>
            <a:r>
              <a:rPr sz="2400" spc="-5" dirty="0">
                <a:latin typeface="Arial"/>
                <a:cs typeface="Arial"/>
              </a:rPr>
              <a:t>to</a:t>
            </a:r>
            <a:r>
              <a:rPr sz="2400" spc="-10" dirty="0">
                <a:latin typeface="Arial"/>
                <a:cs typeface="Arial"/>
              </a:rPr>
              <a:t> </a:t>
            </a:r>
            <a:r>
              <a:rPr sz="2400" dirty="0">
                <a:latin typeface="Arial"/>
                <a:cs typeface="Arial"/>
              </a:rPr>
              <a:t>refer</a:t>
            </a:r>
            <a:r>
              <a:rPr sz="2400" spc="-15" dirty="0">
                <a:latin typeface="Arial"/>
                <a:cs typeface="Arial"/>
              </a:rPr>
              <a:t> </a:t>
            </a:r>
            <a:r>
              <a:rPr sz="2400" spc="-5" dirty="0">
                <a:latin typeface="Arial"/>
                <a:cs typeface="Arial"/>
              </a:rPr>
              <a:t>to</a:t>
            </a:r>
            <a:endParaRPr sz="2400" dirty="0">
              <a:latin typeface="Arial"/>
              <a:cs typeface="Arial"/>
            </a:endParaRPr>
          </a:p>
          <a:p>
            <a:pPr marL="698500">
              <a:lnSpc>
                <a:spcPts val="2560"/>
              </a:lnSpc>
            </a:pPr>
            <a:r>
              <a:rPr sz="2400" dirty="0">
                <a:latin typeface="Arial"/>
                <a:cs typeface="Arial"/>
              </a:rPr>
              <a:t>5.5</a:t>
            </a:r>
            <a:r>
              <a:rPr sz="2400" spc="-25" dirty="0">
                <a:latin typeface="Arial"/>
                <a:cs typeface="Arial"/>
              </a:rPr>
              <a:t> </a:t>
            </a:r>
            <a:r>
              <a:rPr sz="2400" dirty="0">
                <a:latin typeface="Arial"/>
                <a:cs typeface="Arial"/>
              </a:rPr>
              <a:t>Need</a:t>
            </a:r>
            <a:r>
              <a:rPr sz="2400" spc="-10" dirty="0">
                <a:latin typeface="Arial"/>
                <a:cs typeface="Arial"/>
              </a:rPr>
              <a:t> </a:t>
            </a:r>
            <a:r>
              <a:rPr sz="2400" spc="-5" dirty="0">
                <a:latin typeface="Arial"/>
                <a:cs typeface="Arial"/>
              </a:rPr>
              <a:t>for</a:t>
            </a:r>
            <a:r>
              <a:rPr sz="2400" spc="-10" dirty="0">
                <a:latin typeface="Arial"/>
                <a:cs typeface="Arial"/>
              </a:rPr>
              <a:t> </a:t>
            </a:r>
            <a:r>
              <a:rPr sz="2400" spc="-5" dirty="0">
                <a:latin typeface="Arial"/>
                <a:cs typeface="Arial"/>
              </a:rPr>
              <a:t>the</a:t>
            </a:r>
            <a:r>
              <a:rPr sz="2400" spc="-10" dirty="0">
                <a:latin typeface="Arial"/>
                <a:cs typeface="Arial"/>
              </a:rPr>
              <a:t> </a:t>
            </a:r>
            <a:r>
              <a:rPr sz="2400" dirty="0">
                <a:latin typeface="Arial"/>
                <a:cs typeface="Arial"/>
              </a:rPr>
              <a:t>Project.</a:t>
            </a:r>
          </a:p>
          <a:p>
            <a:pPr>
              <a:lnSpc>
                <a:spcPct val="100000"/>
              </a:lnSpc>
              <a:spcBef>
                <a:spcPts val="25"/>
              </a:spcBef>
            </a:pPr>
            <a:endParaRPr sz="2850" dirty="0">
              <a:latin typeface="Arial"/>
              <a:cs typeface="Arial"/>
            </a:endParaRPr>
          </a:p>
          <a:p>
            <a:pPr marL="698500" indent="-228600">
              <a:lnSpc>
                <a:spcPts val="2730"/>
              </a:lnSpc>
              <a:buChar char="•"/>
              <a:tabLst>
                <a:tab pos="698500" algn="l"/>
              </a:tabLst>
            </a:pPr>
            <a:r>
              <a:rPr sz="2400" spc="-5" dirty="0">
                <a:latin typeface="Arial"/>
                <a:cs typeface="Arial"/>
              </a:rPr>
              <a:t>The first</a:t>
            </a:r>
            <a:r>
              <a:rPr sz="2400" spc="-10" dirty="0">
                <a:latin typeface="Arial"/>
                <a:cs typeface="Arial"/>
              </a:rPr>
              <a:t> </a:t>
            </a:r>
            <a:r>
              <a:rPr sz="2400" spc="-15" dirty="0">
                <a:latin typeface="Arial"/>
                <a:cs typeface="Arial"/>
              </a:rPr>
              <a:t>two</a:t>
            </a:r>
            <a:r>
              <a:rPr sz="2400" spc="30" dirty="0">
                <a:latin typeface="Arial"/>
                <a:cs typeface="Arial"/>
              </a:rPr>
              <a:t> </a:t>
            </a:r>
            <a:r>
              <a:rPr sz="2400" dirty="0">
                <a:latin typeface="Arial"/>
                <a:cs typeface="Arial"/>
              </a:rPr>
              <a:t>paragraphs</a:t>
            </a:r>
            <a:r>
              <a:rPr sz="2400" spc="5" dirty="0">
                <a:latin typeface="Arial"/>
                <a:cs typeface="Arial"/>
              </a:rPr>
              <a:t> </a:t>
            </a:r>
            <a:r>
              <a:rPr sz="2400" dirty="0">
                <a:latin typeface="Arial"/>
                <a:cs typeface="Arial"/>
              </a:rPr>
              <a:t>should</a:t>
            </a:r>
            <a:r>
              <a:rPr sz="2400" spc="-15" dirty="0">
                <a:latin typeface="Arial"/>
                <a:cs typeface="Arial"/>
              </a:rPr>
              <a:t> </a:t>
            </a:r>
            <a:r>
              <a:rPr sz="2400" dirty="0">
                <a:latin typeface="Arial"/>
                <a:cs typeface="Arial"/>
              </a:rPr>
              <a:t>be</a:t>
            </a:r>
            <a:r>
              <a:rPr sz="2400" spc="-5" dirty="0">
                <a:latin typeface="Arial"/>
                <a:cs typeface="Arial"/>
              </a:rPr>
              <a:t> </a:t>
            </a:r>
            <a:r>
              <a:rPr sz="2400" dirty="0">
                <a:latin typeface="Arial"/>
                <a:cs typeface="Arial"/>
              </a:rPr>
              <a:t>merged into</a:t>
            </a:r>
            <a:r>
              <a:rPr sz="2400" spc="-25" dirty="0">
                <a:latin typeface="Arial"/>
                <a:cs typeface="Arial"/>
              </a:rPr>
              <a:t> </a:t>
            </a:r>
            <a:r>
              <a:rPr sz="2400" dirty="0">
                <a:latin typeface="Arial"/>
                <a:cs typeface="Arial"/>
              </a:rPr>
              <a:t>5.5</a:t>
            </a:r>
            <a:r>
              <a:rPr sz="2400" spc="-10" dirty="0">
                <a:latin typeface="Arial"/>
                <a:cs typeface="Arial"/>
              </a:rPr>
              <a:t> </a:t>
            </a:r>
            <a:r>
              <a:rPr sz="2400" dirty="0">
                <a:latin typeface="Arial"/>
                <a:cs typeface="Arial"/>
              </a:rPr>
              <a:t>Need </a:t>
            </a:r>
            <a:r>
              <a:rPr sz="2400" spc="-5" dirty="0">
                <a:latin typeface="Arial"/>
                <a:cs typeface="Arial"/>
              </a:rPr>
              <a:t>for</a:t>
            </a:r>
            <a:r>
              <a:rPr sz="2400" dirty="0">
                <a:latin typeface="Arial"/>
                <a:cs typeface="Arial"/>
              </a:rPr>
              <a:t> </a:t>
            </a:r>
            <a:r>
              <a:rPr sz="2400" spc="-5" dirty="0">
                <a:latin typeface="Arial"/>
                <a:cs typeface="Arial"/>
              </a:rPr>
              <a:t>the</a:t>
            </a:r>
            <a:endParaRPr sz="2400" dirty="0">
              <a:latin typeface="Arial"/>
              <a:cs typeface="Arial"/>
            </a:endParaRPr>
          </a:p>
          <a:p>
            <a:pPr marL="698500">
              <a:lnSpc>
                <a:spcPts val="2730"/>
              </a:lnSpc>
            </a:pPr>
            <a:r>
              <a:rPr sz="2400" dirty="0">
                <a:latin typeface="Arial"/>
                <a:cs typeface="Arial"/>
              </a:rPr>
              <a:t>Project,</a:t>
            </a:r>
            <a:r>
              <a:rPr sz="2400" spc="-25" dirty="0">
                <a:latin typeface="Arial"/>
                <a:cs typeface="Arial"/>
              </a:rPr>
              <a:t> </a:t>
            </a:r>
            <a:r>
              <a:rPr sz="2400" spc="-5" dirty="0">
                <a:latin typeface="Arial"/>
                <a:cs typeface="Arial"/>
              </a:rPr>
              <a:t>or</a:t>
            </a:r>
            <a:r>
              <a:rPr sz="2400" spc="-20" dirty="0">
                <a:latin typeface="Arial"/>
                <a:cs typeface="Arial"/>
              </a:rPr>
              <a:t> </a:t>
            </a:r>
            <a:r>
              <a:rPr sz="2400" dirty="0">
                <a:latin typeface="Arial"/>
                <a:cs typeface="Arial"/>
              </a:rPr>
              <a:t>if</a:t>
            </a:r>
            <a:r>
              <a:rPr sz="2400" spc="-30" dirty="0">
                <a:latin typeface="Arial"/>
                <a:cs typeface="Arial"/>
              </a:rPr>
              <a:t> </a:t>
            </a:r>
            <a:r>
              <a:rPr sz="2400" dirty="0">
                <a:latin typeface="Arial"/>
                <a:cs typeface="Arial"/>
              </a:rPr>
              <a:t>redundant,</a:t>
            </a:r>
            <a:r>
              <a:rPr sz="2400" spc="-20" dirty="0">
                <a:latin typeface="Arial"/>
                <a:cs typeface="Arial"/>
              </a:rPr>
              <a:t> </a:t>
            </a:r>
            <a:r>
              <a:rPr sz="2400" dirty="0">
                <a:latin typeface="Arial"/>
                <a:cs typeface="Arial"/>
              </a:rPr>
              <a:t>eliminated.</a:t>
            </a:r>
            <a:endParaRPr lang="en-US" sz="2400" dirty="0">
              <a:latin typeface="Arial"/>
              <a:cs typeface="Arial"/>
            </a:endParaRPr>
          </a:p>
          <a:p>
            <a:pPr marL="698500">
              <a:lnSpc>
                <a:spcPts val="2730"/>
              </a:lnSpc>
            </a:pPr>
            <a:endParaRPr lang="en-US" sz="2400" dirty="0">
              <a:latin typeface="Arial"/>
              <a:cs typeface="Arial"/>
            </a:endParaRPr>
          </a:p>
          <a:p>
            <a:pPr marL="463550">
              <a:lnSpc>
                <a:spcPts val="2730"/>
              </a:lnSpc>
            </a:pPr>
            <a:r>
              <a:rPr lang="en-US" sz="2000" dirty="0">
                <a:latin typeface="Arial"/>
                <a:cs typeface="Arial"/>
              </a:rPr>
              <a:t>Response – </a:t>
            </a:r>
            <a:r>
              <a:rPr lang="en-US" sz="2000" dirty="0">
                <a:solidFill>
                  <a:srgbClr val="0000FF"/>
                </a:solidFill>
                <a:latin typeface="Arial"/>
                <a:cs typeface="Arial"/>
              </a:rPr>
              <a:t>Agreed, have moved and merged the 2 paragraphs into 5.5.</a:t>
            </a:r>
          </a:p>
          <a:p>
            <a:pPr marL="463550">
              <a:lnSpc>
                <a:spcPts val="2730"/>
              </a:lnSpc>
            </a:pPr>
            <a:endParaRPr lang="en-US" sz="2000" dirty="0">
              <a:latin typeface="Arial"/>
              <a:cs typeface="Arial"/>
            </a:endParaRPr>
          </a:p>
          <a:p>
            <a:pPr marL="698500">
              <a:lnSpc>
                <a:spcPts val="2730"/>
              </a:lnSpc>
            </a:pPr>
            <a:endParaRPr sz="2400" dirty="0">
              <a:latin typeface="Arial"/>
              <a:cs typeface="Arial"/>
            </a:endParaRPr>
          </a:p>
        </p:txBody>
      </p:sp>
      <p:sp>
        <p:nvSpPr>
          <p:cNvPr id="9" name="object 8">
            <a:extLst>
              <a:ext uri="{FF2B5EF4-FFF2-40B4-BE49-F238E27FC236}">
                <a16:creationId xmlns:a16="http://schemas.microsoft.com/office/drawing/2014/main" id="{061FC050-D039-4513-96DC-3BA4434D768E}"/>
              </a:ext>
            </a:extLst>
          </p:cNvPr>
          <p:cNvSpPr txBox="1">
            <a:spLocks noGrp="1"/>
          </p:cNvSpPr>
          <p:nvPr>
            <p:ph type="ftr" sz="quarter" idx="5"/>
          </p:nvPr>
        </p:nvSpPr>
        <p:spPr>
          <a:xfrm>
            <a:off x="917257" y="6433820"/>
            <a:ext cx="1018539" cy="234038"/>
          </a:xfrm>
          <a:prstGeom prst="rect">
            <a:avLst/>
          </a:prstGeom>
        </p:spPr>
        <p:txBody>
          <a:bodyPr vert="horz" wrap="square" lIns="0" tIns="0" rIns="0" bIns="0" rtlCol="0">
            <a:spAutoFit/>
          </a:bodyPr>
          <a:lstStyle/>
          <a:p>
            <a:pPr marL="12700">
              <a:lnSpc>
                <a:spcPts val="1810"/>
              </a:lnSpc>
            </a:pPr>
            <a:r>
              <a:rPr dirty="0"/>
              <a:t>7/</a:t>
            </a:r>
            <a:r>
              <a:rPr lang="en-US" dirty="0"/>
              <a:t>23</a:t>
            </a:r>
            <a:r>
              <a:rPr dirty="0"/>
              <a:t>/2021</a:t>
            </a:r>
          </a:p>
        </p:txBody>
      </p:sp>
      <p:sp>
        <p:nvSpPr>
          <p:cNvPr id="10" name="object 12">
            <a:extLst>
              <a:ext uri="{FF2B5EF4-FFF2-40B4-BE49-F238E27FC236}">
                <a16:creationId xmlns:a16="http://schemas.microsoft.com/office/drawing/2014/main" id="{F1CA348F-7F66-4D9E-A396-AF8E0B0DAF8A}"/>
              </a:ext>
            </a:extLst>
          </p:cNvPr>
          <p:cNvSpPr txBox="1">
            <a:spLocks noGrp="1"/>
          </p:cNvSpPr>
          <p:nvPr>
            <p:ph type="dt" sz="half" idx="6"/>
          </p:nvPr>
        </p:nvSpPr>
        <p:spPr>
          <a:xfrm>
            <a:off x="8305801" y="6426279"/>
            <a:ext cx="3057524" cy="234038"/>
          </a:xfrm>
          <a:prstGeom prst="rect">
            <a:avLst/>
          </a:prstGeom>
        </p:spPr>
        <p:txBody>
          <a:bodyPr vert="horz" wrap="square" lIns="0" tIns="0" rIns="0" bIns="0" rtlCol="0">
            <a:spAutoFit/>
          </a:bodyPr>
          <a:lstStyle/>
          <a:p>
            <a:pPr marL="12700">
              <a:lnSpc>
                <a:spcPts val="1810"/>
              </a:lnSpc>
            </a:pPr>
            <a:r>
              <a:rPr lang="en-US" spc="5" dirty="0"/>
              <a:t>Pat Kinney (Kinney Consulting)</a:t>
            </a:r>
            <a:endParaRPr spc="5"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46125" y="171196"/>
            <a:ext cx="90551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Calibri"/>
                <a:cs typeface="Calibri"/>
              </a:rPr>
              <a:t>July</a:t>
            </a:r>
            <a:r>
              <a:rPr sz="1800" b="1" spc="-70" dirty="0">
                <a:latin typeface="Calibri"/>
                <a:cs typeface="Calibri"/>
              </a:rPr>
              <a:t> </a:t>
            </a:r>
            <a:r>
              <a:rPr sz="1800" b="1" dirty="0">
                <a:latin typeface="Calibri"/>
                <a:cs typeface="Calibri"/>
              </a:rPr>
              <a:t>2021</a:t>
            </a:r>
            <a:endParaRPr sz="1800">
              <a:latin typeface="Calibri"/>
              <a:cs typeface="Calibri"/>
            </a:endParaRPr>
          </a:p>
        </p:txBody>
      </p:sp>
      <p:sp>
        <p:nvSpPr>
          <p:cNvPr id="3" name="object 3"/>
          <p:cNvSpPr/>
          <p:nvPr/>
        </p:nvSpPr>
        <p:spPr>
          <a:xfrm>
            <a:off x="847089" y="6260815"/>
            <a:ext cx="10711815" cy="0"/>
          </a:xfrm>
          <a:custGeom>
            <a:avLst/>
            <a:gdLst/>
            <a:ahLst/>
            <a:cxnLst/>
            <a:rect l="l" t="t" r="r" b="b"/>
            <a:pathLst>
              <a:path w="10711815">
                <a:moveTo>
                  <a:pt x="0" y="0"/>
                </a:moveTo>
                <a:lnTo>
                  <a:pt x="10711307" y="0"/>
                </a:lnTo>
              </a:path>
            </a:pathLst>
          </a:custGeom>
          <a:ln w="19050">
            <a:solidFill>
              <a:srgbClr val="000000"/>
            </a:solidFill>
          </a:ln>
        </p:spPr>
        <p:txBody>
          <a:bodyPr wrap="square" lIns="0" tIns="0" rIns="0" bIns="0" rtlCol="0"/>
          <a:lstStyle/>
          <a:p>
            <a:endParaRPr/>
          </a:p>
        </p:txBody>
      </p:sp>
      <p:sp>
        <p:nvSpPr>
          <p:cNvPr id="4" name="object 4"/>
          <p:cNvSpPr txBox="1"/>
          <p:nvPr/>
        </p:nvSpPr>
        <p:spPr>
          <a:xfrm>
            <a:off x="5487034" y="215900"/>
            <a:ext cx="5875655"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a:cs typeface="Arial"/>
              </a:rPr>
              <a:t>Comments</a:t>
            </a:r>
            <a:r>
              <a:rPr sz="1800" b="1" dirty="0">
                <a:latin typeface="Arial"/>
                <a:cs typeface="Arial"/>
              </a:rPr>
              <a:t> on</a:t>
            </a:r>
            <a:r>
              <a:rPr sz="1800" b="1" spc="5" dirty="0">
                <a:latin typeface="Arial"/>
                <a:cs typeface="Arial"/>
              </a:rPr>
              <a:t> </a:t>
            </a:r>
            <a:r>
              <a:rPr sz="1800" b="1" spc="-5" dirty="0">
                <a:latin typeface="Arial"/>
                <a:cs typeface="Arial"/>
              </a:rPr>
              <a:t>P802.15.15</a:t>
            </a:r>
            <a:r>
              <a:rPr sz="1800" b="1" dirty="0">
                <a:latin typeface="Arial"/>
                <a:cs typeface="Arial"/>
              </a:rPr>
              <a:t> </a:t>
            </a:r>
            <a:r>
              <a:rPr sz="1800" b="1" spc="-65" dirty="0">
                <a:latin typeface="Arial"/>
                <a:cs typeface="Arial"/>
              </a:rPr>
              <a:t>PAR</a:t>
            </a:r>
            <a:r>
              <a:rPr sz="1800" b="1" spc="40" dirty="0">
                <a:latin typeface="Arial"/>
                <a:cs typeface="Arial"/>
              </a:rPr>
              <a:t> </a:t>
            </a:r>
            <a:r>
              <a:rPr sz="1800" b="1" spc="-5" dirty="0">
                <a:latin typeface="Arial"/>
                <a:cs typeface="Arial"/>
              </a:rPr>
              <a:t>&amp;</a:t>
            </a:r>
            <a:r>
              <a:rPr sz="1800" b="1" dirty="0">
                <a:latin typeface="Arial"/>
                <a:cs typeface="Arial"/>
              </a:rPr>
              <a:t> </a:t>
            </a:r>
            <a:r>
              <a:rPr sz="1800" b="1" spc="-5" dirty="0">
                <a:latin typeface="Arial"/>
                <a:cs typeface="Arial"/>
              </a:rPr>
              <a:t>CSD</a:t>
            </a:r>
            <a:r>
              <a:rPr sz="1800" b="1" spc="5" dirty="0">
                <a:latin typeface="Arial"/>
                <a:cs typeface="Arial"/>
              </a:rPr>
              <a:t> </a:t>
            </a:r>
            <a:r>
              <a:rPr sz="1800" b="1" dirty="0">
                <a:latin typeface="Arial"/>
                <a:cs typeface="Arial"/>
              </a:rPr>
              <a:t>from IEEE</a:t>
            </a:r>
            <a:r>
              <a:rPr sz="1800" b="1" spc="5" dirty="0">
                <a:latin typeface="Arial"/>
                <a:cs typeface="Arial"/>
              </a:rPr>
              <a:t> </a:t>
            </a:r>
            <a:r>
              <a:rPr sz="1800" b="1" spc="-5" dirty="0">
                <a:latin typeface="Arial"/>
                <a:cs typeface="Arial"/>
              </a:rPr>
              <a:t>802.1</a:t>
            </a:r>
            <a:endParaRPr sz="1800">
              <a:latin typeface="Arial"/>
              <a:cs typeface="Arial"/>
            </a:endParaRPr>
          </a:p>
        </p:txBody>
      </p:sp>
      <p:sp>
        <p:nvSpPr>
          <p:cNvPr id="11" name="object 11"/>
          <p:cNvSpPr txBox="1">
            <a:spLocks noGrp="1"/>
          </p:cNvSpPr>
          <p:nvPr>
            <p:ph type="sldNum" sz="quarter" idx="7"/>
          </p:nvPr>
        </p:nvSpPr>
        <p:spPr>
          <a:xfrm>
            <a:off x="5360669" y="6347254"/>
            <a:ext cx="795020" cy="254634"/>
          </a:xfrm>
          <a:prstGeom prst="rect">
            <a:avLst/>
          </a:prstGeom>
        </p:spPr>
        <p:txBody>
          <a:bodyPr vert="horz" wrap="square" lIns="0" tIns="0" rIns="0" bIns="0" rtlCol="0">
            <a:spAutoFit/>
          </a:bodyPr>
          <a:lstStyle/>
          <a:p>
            <a:pPr marL="12700">
              <a:lnSpc>
                <a:spcPts val="1810"/>
              </a:lnSpc>
            </a:pPr>
            <a:r>
              <a:rPr spc="-5" dirty="0"/>
              <a:t>Slide</a:t>
            </a:r>
            <a:r>
              <a:rPr spc="-25" dirty="0"/>
              <a:t> </a:t>
            </a:r>
            <a:fld id="{81D60167-4931-47E6-BA6A-407CBD079E47}" type="slidenum">
              <a:rPr dirty="0"/>
              <a:t>18</a:t>
            </a:fld>
            <a:endParaRPr dirty="0"/>
          </a:p>
        </p:txBody>
      </p:sp>
      <p:sp>
        <p:nvSpPr>
          <p:cNvPr id="12" name="object 12"/>
          <p:cNvSpPr txBox="1">
            <a:spLocks noGrp="1"/>
          </p:cNvSpPr>
          <p:nvPr>
            <p:ph type="dt" sz="half" idx="6"/>
          </p:nvPr>
        </p:nvSpPr>
        <p:spPr>
          <a:xfrm>
            <a:off x="8413750" y="6347254"/>
            <a:ext cx="3057524" cy="234038"/>
          </a:xfrm>
          <a:prstGeom prst="rect">
            <a:avLst/>
          </a:prstGeom>
        </p:spPr>
        <p:txBody>
          <a:bodyPr vert="horz" wrap="square" lIns="0" tIns="0" rIns="0" bIns="0" rtlCol="0">
            <a:spAutoFit/>
          </a:bodyPr>
          <a:lstStyle/>
          <a:p>
            <a:pPr marL="12700">
              <a:lnSpc>
                <a:spcPts val="1810"/>
              </a:lnSpc>
            </a:pPr>
            <a:r>
              <a:rPr lang="en-US" spc="5" dirty="0"/>
              <a:t>Pat Kinney (Kinney Consulting)</a:t>
            </a:r>
            <a:endParaRPr spc="5" dirty="0"/>
          </a:p>
        </p:txBody>
      </p:sp>
      <p:sp>
        <p:nvSpPr>
          <p:cNvPr id="5" name="object 5"/>
          <p:cNvSpPr txBox="1"/>
          <p:nvPr/>
        </p:nvSpPr>
        <p:spPr>
          <a:xfrm>
            <a:off x="847089" y="860171"/>
            <a:ext cx="10314940" cy="1159292"/>
          </a:xfrm>
          <a:prstGeom prst="rect">
            <a:avLst/>
          </a:prstGeom>
        </p:spPr>
        <p:txBody>
          <a:bodyPr vert="horz" wrap="square" lIns="0" tIns="12700" rIns="0" bIns="0" rtlCol="0">
            <a:spAutoFit/>
          </a:bodyPr>
          <a:lstStyle/>
          <a:p>
            <a:pPr marL="12700">
              <a:lnSpc>
                <a:spcPct val="100000"/>
              </a:lnSpc>
              <a:spcBef>
                <a:spcPts val="100"/>
              </a:spcBef>
            </a:pPr>
            <a:r>
              <a:rPr sz="2800" b="1" spc="-5" dirty="0">
                <a:latin typeface="Arial"/>
                <a:cs typeface="Arial"/>
              </a:rPr>
              <a:t>CSD</a:t>
            </a:r>
            <a:endParaRPr sz="2800" dirty="0">
              <a:latin typeface="Arial"/>
              <a:cs typeface="Arial"/>
            </a:endParaRPr>
          </a:p>
          <a:p>
            <a:pPr marL="469900">
              <a:lnSpc>
                <a:spcPct val="100000"/>
              </a:lnSpc>
            </a:pPr>
            <a:r>
              <a:rPr sz="2400" b="1" spc="-5" dirty="0">
                <a:latin typeface="Arial"/>
                <a:cs typeface="Arial"/>
              </a:rPr>
              <a:t>1.2.2</a:t>
            </a:r>
            <a:r>
              <a:rPr sz="2400" b="1" spc="-20" dirty="0">
                <a:latin typeface="Arial"/>
                <a:cs typeface="Arial"/>
              </a:rPr>
              <a:t> </a:t>
            </a:r>
            <a:r>
              <a:rPr sz="2400" b="1" spc="-5" dirty="0">
                <a:latin typeface="Arial"/>
                <a:cs typeface="Arial"/>
              </a:rPr>
              <a:t>Compatibility</a:t>
            </a:r>
            <a:endParaRPr sz="2400" dirty="0">
              <a:latin typeface="Arial"/>
              <a:cs typeface="Arial"/>
            </a:endParaRPr>
          </a:p>
          <a:p>
            <a:pPr marL="469900">
              <a:lnSpc>
                <a:spcPct val="100000"/>
              </a:lnSpc>
              <a:spcBef>
                <a:spcPts val="280"/>
              </a:spcBef>
              <a:tabLst>
                <a:tab pos="926465" algn="l"/>
              </a:tabLst>
            </a:pPr>
            <a:r>
              <a:rPr sz="2000" dirty="0">
                <a:latin typeface="Arial"/>
                <a:cs typeface="Arial"/>
              </a:rPr>
              <a:t>a)	</a:t>
            </a:r>
            <a:r>
              <a:rPr sz="2000" spc="5" dirty="0">
                <a:latin typeface="Arial"/>
                <a:cs typeface="Arial"/>
              </a:rPr>
              <a:t>Will</a:t>
            </a:r>
            <a:r>
              <a:rPr sz="2000" spc="-35" dirty="0">
                <a:latin typeface="Arial"/>
                <a:cs typeface="Arial"/>
              </a:rPr>
              <a:t> </a:t>
            </a:r>
            <a:r>
              <a:rPr sz="2000" dirty="0">
                <a:latin typeface="Arial"/>
                <a:cs typeface="Arial"/>
              </a:rPr>
              <a:t>the</a:t>
            </a:r>
            <a:r>
              <a:rPr sz="2000" spc="-5" dirty="0">
                <a:latin typeface="Arial"/>
                <a:cs typeface="Arial"/>
              </a:rPr>
              <a:t> </a:t>
            </a:r>
            <a:r>
              <a:rPr sz="2000" dirty="0">
                <a:latin typeface="Arial"/>
                <a:cs typeface="Arial"/>
              </a:rPr>
              <a:t>proposed</a:t>
            </a:r>
            <a:r>
              <a:rPr sz="2000" spc="-40" dirty="0">
                <a:latin typeface="Arial"/>
                <a:cs typeface="Arial"/>
              </a:rPr>
              <a:t> </a:t>
            </a:r>
            <a:r>
              <a:rPr sz="2000" dirty="0">
                <a:latin typeface="Arial"/>
                <a:cs typeface="Arial"/>
              </a:rPr>
              <a:t>standard</a:t>
            </a:r>
            <a:r>
              <a:rPr sz="2000" spc="-50" dirty="0">
                <a:latin typeface="Arial"/>
                <a:cs typeface="Arial"/>
              </a:rPr>
              <a:t> </a:t>
            </a:r>
            <a:r>
              <a:rPr sz="2000" dirty="0">
                <a:latin typeface="Arial"/>
                <a:cs typeface="Arial"/>
              </a:rPr>
              <a:t>comply</a:t>
            </a:r>
            <a:r>
              <a:rPr sz="2000" spc="-20" dirty="0">
                <a:latin typeface="Arial"/>
                <a:cs typeface="Arial"/>
              </a:rPr>
              <a:t> </a:t>
            </a:r>
            <a:r>
              <a:rPr sz="2000" spc="-10" dirty="0">
                <a:latin typeface="Arial"/>
                <a:cs typeface="Arial"/>
              </a:rPr>
              <a:t>with</a:t>
            </a:r>
            <a:r>
              <a:rPr sz="2000" spc="15" dirty="0">
                <a:latin typeface="Arial"/>
                <a:cs typeface="Arial"/>
              </a:rPr>
              <a:t> </a:t>
            </a:r>
            <a:r>
              <a:rPr sz="2000" dirty="0">
                <a:latin typeface="Arial"/>
                <a:cs typeface="Arial"/>
              </a:rPr>
              <a:t>IEEE</a:t>
            </a:r>
            <a:r>
              <a:rPr sz="2000" spc="-5" dirty="0">
                <a:latin typeface="Arial"/>
                <a:cs typeface="Arial"/>
              </a:rPr>
              <a:t> </a:t>
            </a:r>
            <a:r>
              <a:rPr sz="2000" dirty="0">
                <a:latin typeface="Arial"/>
                <a:cs typeface="Arial"/>
              </a:rPr>
              <a:t>Std</a:t>
            </a:r>
            <a:r>
              <a:rPr sz="2000" spc="-20" dirty="0">
                <a:latin typeface="Arial"/>
                <a:cs typeface="Arial"/>
              </a:rPr>
              <a:t> </a:t>
            </a:r>
            <a:r>
              <a:rPr sz="2000" dirty="0">
                <a:latin typeface="Arial"/>
                <a:cs typeface="Arial"/>
              </a:rPr>
              <a:t>802,</a:t>
            </a:r>
            <a:r>
              <a:rPr sz="2000" spc="-30" dirty="0">
                <a:latin typeface="Arial"/>
                <a:cs typeface="Arial"/>
              </a:rPr>
              <a:t> </a:t>
            </a:r>
            <a:r>
              <a:rPr sz="2000" dirty="0">
                <a:latin typeface="Arial"/>
                <a:cs typeface="Arial"/>
              </a:rPr>
              <a:t>IEEE</a:t>
            </a:r>
            <a:r>
              <a:rPr sz="2000" spc="-5" dirty="0">
                <a:latin typeface="Arial"/>
                <a:cs typeface="Arial"/>
              </a:rPr>
              <a:t> </a:t>
            </a:r>
            <a:r>
              <a:rPr sz="2000" dirty="0">
                <a:latin typeface="Arial"/>
                <a:cs typeface="Arial"/>
              </a:rPr>
              <a:t>Std</a:t>
            </a:r>
            <a:r>
              <a:rPr sz="2000" spc="-20" dirty="0">
                <a:latin typeface="Arial"/>
                <a:cs typeface="Arial"/>
              </a:rPr>
              <a:t> </a:t>
            </a:r>
            <a:r>
              <a:rPr sz="2000" dirty="0">
                <a:latin typeface="Arial"/>
                <a:cs typeface="Arial"/>
              </a:rPr>
              <a:t>802.1AC</a:t>
            </a:r>
            <a:r>
              <a:rPr sz="2000" spc="-30" dirty="0">
                <a:latin typeface="Arial"/>
                <a:cs typeface="Arial"/>
              </a:rPr>
              <a:t> </a:t>
            </a:r>
            <a:r>
              <a:rPr sz="2000" dirty="0">
                <a:latin typeface="Arial"/>
                <a:cs typeface="Arial"/>
              </a:rPr>
              <a:t>and IEEE</a:t>
            </a:r>
          </a:p>
        </p:txBody>
      </p:sp>
      <p:sp>
        <p:nvSpPr>
          <p:cNvPr id="6" name="object 6"/>
          <p:cNvSpPr txBox="1"/>
          <p:nvPr/>
        </p:nvSpPr>
        <p:spPr>
          <a:xfrm>
            <a:off x="1846834" y="2040037"/>
            <a:ext cx="1455420" cy="330200"/>
          </a:xfrm>
          <a:prstGeom prst="rect">
            <a:avLst/>
          </a:prstGeom>
        </p:spPr>
        <p:txBody>
          <a:bodyPr vert="horz" wrap="square" lIns="0" tIns="12700" rIns="0" bIns="0" rtlCol="0">
            <a:spAutoFit/>
          </a:bodyPr>
          <a:lstStyle/>
          <a:p>
            <a:pPr marL="12700">
              <a:lnSpc>
                <a:spcPct val="100000"/>
              </a:lnSpc>
              <a:spcBef>
                <a:spcPts val="100"/>
              </a:spcBef>
            </a:pPr>
            <a:r>
              <a:rPr sz="2000" dirty="0">
                <a:latin typeface="Arial"/>
                <a:cs typeface="Arial"/>
              </a:rPr>
              <a:t>Std</a:t>
            </a:r>
            <a:r>
              <a:rPr sz="2000" spc="-70" dirty="0">
                <a:latin typeface="Arial"/>
                <a:cs typeface="Arial"/>
              </a:rPr>
              <a:t> </a:t>
            </a:r>
            <a:r>
              <a:rPr sz="2000" dirty="0">
                <a:latin typeface="Arial"/>
                <a:cs typeface="Arial"/>
              </a:rPr>
              <a:t>802.1Q?</a:t>
            </a:r>
            <a:endParaRPr sz="2000">
              <a:latin typeface="Arial"/>
              <a:cs typeface="Arial"/>
            </a:endParaRPr>
          </a:p>
        </p:txBody>
      </p:sp>
      <p:sp>
        <p:nvSpPr>
          <p:cNvPr id="7" name="object 7"/>
          <p:cNvSpPr txBox="1"/>
          <p:nvPr/>
        </p:nvSpPr>
        <p:spPr>
          <a:xfrm>
            <a:off x="3352800" y="2076994"/>
            <a:ext cx="7614920" cy="287020"/>
          </a:xfrm>
          <a:prstGeom prst="rect">
            <a:avLst/>
          </a:prstGeom>
          <a:solidFill>
            <a:srgbClr val="FFFF00"/>
          </a:solidFill>
        </p:spPr>
        <p:txBody>
          <a:bodyPr vert="horz" wrap="square" lIns="0" tIns="0" rIns="0" bIns="0" rtlCol="0">
            <a:spAutoFit/>
          </a:bodyPr>
          <a:lstStyle/>
          <a:p>
            <a:pPr marL="635">
              <a:lnSpc>
                <a:spcPts val="2210"/>
              </a:lnSpc>
              <a:tabLst>
                <a:tab pos="533400" algn="l"/>
              </a:tabLst>
            </a:pPr>
            <a:r>
              <a:rPr sz="2000" spc="-5" dirty="0">
                <a:latin typeface="Arial"/>
                <a:cs typeface="Arial"/>
              </a:rPr>
              <a:t>No.	</a:t>
            </a:r>
            <a:r>
              <a:rPr sz="2000" spc="10" dirty="0">
                <a:latin typeface="Arial"/>
                <a:cs typeface="Arial"/>
              </a:rPr>
              <a:t>While</a:t>
            </a:r>
            <a:r>
              <a:rPr sz="2000" spc="-50" dirty="0">
                <a:latin typeface="Arial"/>
                <a:cs typeface="Arial"/>
              </a:rPr>
              <a:t> </a:t>
            </a:r>
            <a:r>
              <a:rPr sz="2000" dirty="0">
                <a:latin typeface="Arial"/>
                <a:cs typeface="Arial"/>
              </a:rPr>
              <a:t>the</a:t>
            </a:r>
            <a:r>
              <a:rPr sz="2000" spc="-20" dirty="0">
                <a:latin typeface="Arial"/>
                <a:cs typeface="Arial"/>
              </a:rPr>
              <a:t> </a:t>
            </a:r>
            <a:r>
              <a:rPr sz="2000" dirty="0">
                <a:latin typeface="Arial"/>
                <a:cs typeface="Arial"/>
              </a:rPr>
              <a:t>standard</a:t>
            </a:r>
            <a:r>
              <a:rPr sz="2000" spc="-50" dirty="0">
                <a:latin typeface="Arial"/>
                <a:cs typeface="Arial"/>
              </a:rPr>
              <a:t> </a:t>
            </a:r>
            <a:r>
              <a:rPr sz="2000" dirty="0">
                <a:latin typeface="Arial"/>
                <a:cs typeface="Arial"/>
              </a:rPr>
              <a:t>shall</a:t>
            </a:r>
            <a:r>
              <a:rPr sz="2000" spc="-5" dirty="0">
                <a:latin typeface="Arial"/>
                <a:cs typeface="Arial"/>
              </a:rPr>
              <a:t> </a:t>
            </a:r>
            <a:r>
              <a:rPr sz="2000" dirty="0">
                <a:latin typeface="Arial"/>
                <a:cs typeface="Arial"/>
              </a:rPr>
              <a:t>comply</a:t>
            </a:r>
            <a:r>
              <a:rPr sz="2000" spc="-20" dirty="0">
                <a:latin typeface="Arial"/>
                <a:cs typeface="Arial"/>
              </a:rPr>
              <a:t> </a:t>
            </a:r>
            <a:r>
              <a:rPr sz="2000" spc="-10" dirty="0">
                <a:latin typeface="Arial"/>
                <a:cs typeface="Arial"/>
              </a:rPr>
              <a:t>with</a:t>
            </a:r>
            <a:r>
              <a:rPr sz="2000" spc="10" dirty="0">
                <a:latin typeface="Arial"/>
                <a:cs typeface="Arial"/>
              </a:rPr>
              <a:t> </a:t>
            </a:r>
            <a:r>
              <a:rPr sz="2000" dirty="0">
                <a:latin typeface="Arial"/>
                <a:cs typeface="Arial"/>
              </a:rPr>
              <a:t>IEEE</a:t>
            </a:r>
            <a:r>
              <a:rPr sz="2000" spc="-5" dirty="0">
                <a:latin typeface="Arial"/>
                <a:cs typeface="Arial"/>
              </a:rPr>
              <a:t> </a:t>
            </a:r>
            <a:r>
              <a:rPr sz="2000" dirty="0">
                <a:latin typeface="Arial"/>
                <a:cs typeface="Arial"/>
              </a:rPr>
              <a:t>Std</a:t>
            </a:r>
            <a:r>
              <a:rPr sz="2000" spc="-25" dirty="0">
                <a:latin typeface="Arial"/>
                <a:cs typeface="Arial"/>
              </a:rPr>
              <a:t> </a:t>
            </a:r>
            <a:r>
              <a:rPr sz="2000" dirty="0">
                <a:latin typeface="Arial"/>
                <a:cs typeface="Arial"/>
              </a:rPr>
              <a:t>802,</a:t>
            </a:r>
            <a:r>
              <a:rPr sz="2000" spc="-30" dirty="0">
                <a:latin typeface="Arial"/>
                <a:cs typeface="Arial"/>
              </a:rPr>
              <a:t> </a:t>
            </a:r>
            <a:r>
              <a:rPr sz="2000" dirty="0">
                <a:latin typeface="Arial"/>
                <a:cs typeface="Arial"/>
              </a:rPr>
              <a:t>it</a:t>
            </a:r>
            <a:r>
              <a:rPr sz="2000" spc="5" dirty="0">
                <a:latin typeface="Arial"/>
                <a:cs typeface="Arial"/>
              </a:rPr>
              <a:t> </a:t>
            </a:r>
            <a:r>
              <a:rPr sz="2000" dirty="0">
                <a:latin typeface="Arial"/>
                <a:cs typeface="Arial"/>
              </a:rPr>
              <a:t>does</a:t>
            </a:r>
            <a:r>
              <a:rPr sz="2000" spc="-35" dirty="0">
                <a:latin typeface="Arial"/>
                <a:cs typeface="Arial"/>
              </a:rPr>
              <a:t> </a:t>
            </a:r>
            <a:r>
              <a:rPr sz="2000" dirty="0">
                <a:latin typeface="Arial"/>
                <a:cs typeface="Arial"/>
              </a:rPr>
              <a:t>not</a:t>
            </a:r>
          </a:p>
        </p:txBody>
      </p:sp>
      <p:sp>
        <p:nvSpPr>
          <p:cNvPr id="8" name="object 8"/>
          <p:cNvSpPr txBox="1"/>
          <p:nvPr/>
        </p:nvSpPr>
        <p:spPr>
          <a:xfrm>
            <a:off x="1859280" y="2364014"/>
            <a:ext cx="8404860" cy="274320"/>
          </a:xfrm>
          <a:prstGeom prst="rect">
            <a:avLst/>
          </a:prstGeom>
          <a:solidFill>
            <a:srgbClr val="FFFF00"/>
          </a:solidFill>
        </p:spPr>
        <p:txBody>
          <a:bodyPr vert="horz" wrap="square" lIns="0" tIns="0" rIns="0" bIns="0" rtlCol="0">
            <a:spAutoFit/>
          </a:bodyPr>
          <a:lstStyle/>
          <a:p>
            <a:pPr>
              <a:lnSpc>
                <a:spcPts val="2110"/>
              </a:lnSpc>
            </a:pPr>
            <a:r>
              <a:rPr sz="2000" dirty="0">
                <a:latin typeface="Arial"/>
                <a:cs typeface="Arial"/>
              </a:rPr>
              <a:t>intend</a:t>
            </a:r>
            <a:r>
              <a:rPr sz="2000" spc="-30" dirty="0">
                <a:latin typeface="Arial"/>
                <a:cs typeface="Arial"/>
              </a:rPr>
              <a:t> </a:t>
            </a:r>
            <a:r>
              <a:rPr sz="2000" dirty="0">
                <a:latin typeface="Arial"/>
                <a:cs typeface="Arial"/>
              </a:rPr>
              <a:t>to</a:t>
            </a:r>
            <a:r>
              <a:rPr sz="2000" spc="-5" dirty="0">
                <a:latin typeface="Arial"/>
                <a:cs typeface="Arial"/>
              </a:rPr>
              <a:t> </a:t>
            </a:r>
            <a:r>
              <a:rPr sz="2000" dirty="0">
                <a:latin typeface="Arial"/>
                <a:cs typeface="Arial"/>
              </a:rPr>
              <a:t>comply</a:t>
            </a:r>
            <a:r>
              <a:rPr sz="2000" spc="-35" dirty="0">
                <a:latin typeface="Arial"/>
                <a:cs typeface="Arial"/>
              </a:rPr>
              <a:t> </a:t>
            </a:r>
            <a:r>
              <a:rPr sz="2000" spc="-10" dirty="0">
                <a:latin typeface="Arial"/>
                <a:cs typeface="Arial"/>
              </a:rPr>
              <a:t>with</a:t>
            </a:r>
            <a:r>
              <a:rPr sz="2000" spc="30" dirty="0">
                <a:latin typeface="Arial"/>
                <a:cs typeface="Arial"/>
              </a:rPr>
              <a:t> </a:t>
            </a:r>
            <a:r>
              <a:rPr sz="2000" dirty="0">
                <a:latin typeface="Arial"/>
                <a:cs typeface="Arial"/>
              </a:rPr>
              <a:t>IEEE</a:t>
            </a:r>
            <a:r>
              <a:rPr sz="2000" spc="-30" dirty="0">
                <a:latin typeface="Arial"/>
                <a:cs typeface="Arial"/>
              </a:rPr>
              <a:t> </a:t>
            </a:r>
            <a:r>
              <a:rPr sz="2000" dirty="0">
                <a:latin typeface="Arial"/>
                <a:cs typeface="Arial"/>
              </a:rPr>
              <a:t>Std</a:t>
            </a:r>
            <a:r>
              <a:rPr sz="2000" spc="-5" dirty="0">
                <a:latin typeface="Arial"/>
                <a:cs typeface="Arial"/>
              </a:rPr>
              <a:t> </a:t>
            </a:r>
            <a:r>
              <a:rPr sz="2000" dirty="0">
                <a:latin typeface="Arial"/>
                <a:cs typeface="Arial"/>
              </a:rPr>
              <a:t>802.1Q</a:t>
            </a:r>
            <a:r>
              <a:rPr sz="2000" spc="-50" dirty="0">
                <a:latin typeface="Arial"/>
                <a:cs typeface="Arial"/>
              </a:rPr>
              <a:t> </a:t>
            </a:r>
            <a:r>
              <a:rPr sz="2000" dirty="0">
                <a:latin typeface="Arial"/>
                <a:cs typeface="Arial"/>
              </a:rPr>
              <a:t>and</a:t>
            </a:r>
            <a:r>
              <a:rPr sz="2000" spc="-30" dirty="0">
                <a:latin typeface="Arial"/>
                <a:cs typeface="Arial"/>
              </a:rPr>
              <a:t> </a:t>
            </a:r>
            <a:r>
              <a:rPr sz="2000" dirty="0">
                <a:latin typeface="Arial"/>
                <a:cs typeface="Arial"/>
              </a:rPr>
              <a:t>IEEE</a:t>
            </a:r>
            <a:r>
              <a:rPr sz="2000" spc="-5" dirty="0">
                <a:latin typeface="Arial"/>
                <a:cs typeface="Arial"/>
              </a:rPr>
              <a:t> </a:t>
            </a:r>
            <a:r>
              <a:rPr sz="2000" dirty="0">
                <a:latin typeface="Arial"/>
                <a:cs typeface="Arial"/>
              </a:rPr>
              <a:t>Std</a:t>
            </a:r>
            <a:r>
              <a:rPr sz="2000" spc="-25" dirty="0">
                <a:latin typeface="Arial"/>
                <a:cs typeface="Arial"/>
              </a:rPr>
              <a:t> </a:t>
            </a:r>
            <a:r>
              <a:rPr sz="2000" dirty="0">
                <a:latin typeface="Arial"/>
                <a:cs typeface="Arial"/>
              </a:rPr>
              <a:t>802.1AC</a:t>
            </a:r>
            <a:r>
              <a:rPr sz="2000" spc="-30" dirty="0">
                <a:latin typeface="Arial"/>
                <a:cs typeface="Arial"/>
              </a:rPr>
              <a:t> </a:t>
            </a:r>
            <a:r>
              <a:rPr sz="2000" dirty="0">
                <a:latin typeface="Arial"/>
                <a:cs typeface="Arial"/>
              </a:rPr>
              <a:t>to</a:t>
            </a:r>
            <a:r>
              <a:rPr sz="2000" spc="-10" dirty="0">
                <a:latin typeface="Arial"/>
                <a:cs typeface="Arial"/>
              </a:rPr>
              <a:t> </a:t>
            </a:r>
            <a:r>
              <a:rPr sz="2000" dirty="0">
                <a:latin typeface="Arial"/>
                <a:cs typeface="Arial"/>
              </a:rPr>
              <a:t>maintain</a:t>
            </a:r>
            <a:endParaRPr sz="2000">
              <a:latin typeface="Arial"/>
              <a:cs typeface="Arial"/>
            </a:endParaRPr>
          </a:p>
        </p:txBody>
      </p:sp>
      <p:sp>
        <p:nvSpPr>
          <p:cNvPr id="9" name="object 9"/>
          <p:cNvSpPr txBox="1"/>
          <p:nvPr/>
        </p:nvSpPr>
        <p:spPr>
          <a:xfrm>
            <a:off x="1859280" y="2638335"/>
            <a:ext cx="9359900" cy="274320"/>
          </a:xfrm>
          <a:prstGeom prst="rect">
            <a:avLst/>
          </a:prstGeom>
          <a:solidFill>
            <a:srgbClr val="FFFF00"/>
          </a:solidFill>
        </p:spPr>
        <p:txBody>
          <a:bodyPr vert="horz" wrap="square" lIns="0" tIns="0" rIns="0" bIns="0" rtlCol="0">
            <a:spAutoFit/>
          </a:bodyPr>
          <a:lstStyle/>
          <a:p>
            <a:pPr>
              <a:lnSpc>
                <a:spcPts val="2110"/>
              </a:lnSpc>
            </a:pPr>
            <a:r>
              <a:rPr sz="2000" spc="-5" dirty="0">
                <a:latin typeface="Arial"/>
                <a:cs typeface="Arial"/>
              </a:rPr>
              <a:t>backwards</a:t>
            </a:r>
            <a:r>
              <a:rPr sz="2000" spc="5" dirty="0">
                <a:latin typeface="Arial"/>
                <a:cs typeface="Arial"/>
              </a:rPr>
              <a:t> </a:t>
            </a:r>
            <a:r>
              <a:rPr sz="2000" dirty="0">
                <a:latin typeface="Arial"/>
                <a:cs typeface="Arial"/>
              </a:rPr>
              <a:t>compatibility</a:t>
            </a:r>
            <a:r>
              <a:rPr sz="2000" spc="-35" dirty="0">
                <a:latin typeface="Arial"/>
                <a:cs typeface="Arial"/>
              </a:rPr>
              <a:t> </a:t>
            </a:r>
            <a:r>
              <a:rPr sz="2000" spc="-10" dirty="0">
                <a:latin typeface="Arial"/>
                <a:cs typeface="Arial"/>
              </a:rPr>
              <a:t>with</a:t>
            </a:r>
            <a:r>
              <a:rPr sz="2000" spc="10" dirty="0">
                <a:latin typeface="Arial"/>
                <a:cs typeface="Arial"/>
              </a:rPr>
              <a:t> </a:t>
            </a:r>
            <a:r>
              <a:rPr sz="2000" dirty="0">
                <a:latin typeface="Arial"/>
                <a:cs typeface="Arial"/>
              </a:rPr>
              <a:t>IEEE</a:t>
            </a:r>
            <a:r>
              <a:rPr sz="2000" spc="-5" dirty="0">
                <a:latin typeface="Arial"/>
                <a:cs typeface="Arial"/>
              </a:rPr>
              <a:t> </a:t>
            </a:r>
            <a:r>
              <a:rPr sz="2000" dirty="0">
                <a:latin typeface="Arial"/>
                <a:cs typeface="Arial"/>
              </a:rPr>
              <a:t>Std</a:t>
            </a:r>
            <a:r>
              <a:rPr sz="2000" spc="-5" dirty="0">
                <a:latin typeface="Arial"/>
                <a:cs typeface="Arial"/>
              </a:rPr>
              <a:t> </a:t>
            </a:r>
            <a:r>
              <a:rPr sz="2000" dirty="0">
                <a:latin typeface="Arial"/>
                <a:cs typeface="Arial"/>
              </a:rPr>
              <a:t>802.15.4</a:t>
            </a:r>
            <a:r>
              <a:rPr sz="2000" spc="-60" dirty="0">
                <a:latin typeface="Arial"/>
                <a:cs typeface="Arial"/>
              </a:rPr>
              <a:t> </a:t>
            </a:r>
            <a:r>
              <a:rPr sz="2000" spc="-5" dirty="0">
                <a:latin typeface="Arial"/>
                <a:cs typeface="Arial"/>
              </a:rPr>
              <a:t>which</a:t>
            </a:r>
            <a:r>
              <a:rPr sz="2000" spc="30" dirty="0">
                <a:latin typeface="Arial"/>
                <a:cs typeface="Arial"/>
              </a:rPr>
              <a:t> </a:t>
            </a:r>
            <a:r>
              <a:rPr sz="2000" dirty="0">
                <a:latin typeface="Arial"/>
                <a:cs typeface="Arial"/>
              </a:rPr>
              <a:t>uses</a:t>
            </a:r>
            <a:r>
              <a:rPr sz="2000" spc="-35" dirty="0">
                <a:latin typeface="Arial"/>
                <a:cs typeface="Arial"/>
              </a:rPr>
              <a:t> </a:t>
            </a:r>
            <a:r>
              <a:rPr sz="2000" spc="10" dirty="0">
                <a:latin typeface="Arial"/>
                <a:cs typeface="Arial"/>
              </a:rPr>
              <a:t>64-bit</a:t>
            </a:r>
            <a:r>
              <a:rPr sz="2000" spc="-15" dirty="0">
                <a:latin typeface="Arial"/>
                <a:cs typeface="Arial"/>
              </a:rPr>
              <a:t> </a:t>
            </a:r>
            <a:r>
              <a:rPr sz="2000" dirty="0">
                <a:latin typeface="Arial"/>
                <a:cs typeface="Arial"/>
              </a:rPr>
              <a:t>MAC</a:t>
            </a:r>
            <a:r>
              <a:rPr sz="2000" spc="5" dirty="0">
                <a:latin typeface="Arial"/>
                <a:cs typeface="Arial"/>
              </a:rPr>
              <a:t> </a:t>
            </a:r>
            <a:r>
              <a:rPr sz="2000" dirty="0">
                <a:latin typeface="Arial"/>
                <a:cs typeface="Arial"/>
              </a:rPr>
              <a:t>addresses.</a:t>
            </a:r>
          </a:p>
        </p:txBody>
      </p:sp>
      <p:sp>
        <p:nvSpPr>
          <p:cNvPr id="10" name="object 10"/>
          <p:cNvSpPr txBox="1"/>
          <p:nvPr/>
        </p:nvSpPr>
        <p:spPr>
          <a:xfrm>
            <a:off x="1374077" y="3032289"/>
            <a:ext cx="9518015" cy="3196196"/>
          </a:xfrm>
          <a:prstGeom prst="rect">
            <a:avLst/>
          </a:prstGeom>
        </p:spPr>
        <p:txBody>
          <a:bodyPr vert="horz" wrap="square" lIns="0" tIns="12700" rIns="0" bIns="0" rtlCol="0">
            <a:spAutoFit/>
          </a:bodyPr>
          <a:lstStyle/>
          <a:p>
            <a:pPr marL="241300" indent="-228600">
              <a:lnSpc>
                <a:spcPts val="2280"/>
              </a:lnSpc>
              <a:spcBef>
                <a:spcPts val="100"/>
              </a:spcBef>
              <a:buChar char="•"/>
              <a:tabLst>
                <a:tab pos="240665" algn="l"/>
                <a:tab pos="241300" algn="l"/>
              </a:tabLst>
            </a:pPr>
            <a:r>
              <a:rPr sz="1200" dirty="0">
                <a:latin typeface="Arial"/>
                <a:cs typeface="Arial"/>
              </a:rPr>
              <a:t>IEEE</a:t>
            </a:r>
            <a:r>
              <a:rPr sz="1200" spc="-5" dirty="0">
                <a:latin typeface="Arial"/>
                <a:cs typeface="Arial"/>
              </a:rPr>
              <a:t> </a:t>
            </a:r>
            <a:r>
              <a:rPr sz="1200" dirty="0">
                <a:latin typeface="Arial"/>
                <a:cs typeface="Arial"/>
              </a:rPr>
              <a:t>802.1</a:t>
            </a:r>
            <a:r>
              <a:rPr sz="1200" spc="-45" dirty="0">
                <a:latin typeface="Arial"/>
                <a:cs typeface="Arial"/>
              </a:rPr>
              <a:t> </a:t>
            </a:r>
            <a:r>
              <a:rPr sz="1200" spc="-5" dirty="0">
                <a:latin typeface="Arial"/>
                <a:cs typeface="Arial"/>
              </a:rPr>
              <a:t>believes</a:t>
            </a:r>
            <a:r>
              <a:rPr sz="1200" spc="10" dirty="0">
                <a:latin typeface="Arial"/>
                <a:cs typeface="Arial"/>
              </a:rPr>
              <a:t> </a:t>
            </a:r>
            <a:r>
              <a:rPr sz="1200" dirty="0">
                <a:latin typeface="Arial"/>
                <a:cs typeface="Arial"/>
              </a:rPr>
              <a:t>there may</a:t>
            </a:r>
            <a:r>
              <a:rPr sz="1200" spc="-35" dirty="0">
                <a:latin typeface="Arial"/>
                <a:cs typeface="Arial"/>
              </a:rPr>
              <a:t> </a:t>
            </a:r>
            <a:r>
              <a:rPr sz="1200" dirty="0">
                <a:latin typeface="Arial"/>
                <a:cs typeface="Arial"/>
              </a:rPr>
              <a:t>be</a:t>
            </a:r>
            <a:r>
              <a:rPr sz="1200" spc="10" dirty="0">
                <a:latin typeface="Arial"/>
                <a:cs typeface="Arial"/>
              </a:rPr>
              <a:t> </a:t>
            </a:r>
            <a:r>
              <a:rPr sz="1200" dirty="0">
                <a:latin typeface="Arial"/>
                <a:cs typeface="Arial"/>
              </a:rPr>
              <a:t>additional</a:t>
            </a:r>
            <a:r>
              <a:rPr sz="1200" spc="-35" dirty="0">
                <a:latin typeface="Arial"/>
                <a:cs typeface="Arial"/>
              </a:rPr>
              <a:t> </a:t>
            </a:r>
            <a:r>
              <a:rPr sz="1200" dirty="0">
                <a:latin typeface="Arial"/>
                <a:cs typeface="Arial"/>
              </a:rPr>
              <a:t>issues</a:t>
            </a:r>
            <a:r>
              <a:rPr sz="1200" spc="5" dirty="0">
                <a:latin typeface="Arial"/>
                <a:cs typeface="Arial"/>
              </a:rPr>
              <a:t> </a:t>
            </a:r>
            <a:r>
              <a:rPr sz="1200" spc="-10" dirty="0">
                <a:latin typeface="Arial"/>
                <a:cs typeface="Arial"/>
              </a:rPr>
              <a:t>with</a:t>
            </a:r>
            <a:r>
              <a:rPr sz="1200" spc="15" dirty="0">
                <a:latin typeface="Arial"/>
                <a:cs typeface="Arial"/>
              </a:rPr>
              <a:t> </a:t>
            </a:r>
            <a:r>
              <a:rPr sz="1200" dirty="0">
                <a:latin typeface="Arial"/>
                <a:cs typeface="Arial"/>
              </a:rPr>
              <a:t>compatibility</a:t>
            </a:r>
            <a:r>
              <a:rPr sz="1200" spc="-35" dirty="0">
                <a:latin typeface="Arial"/>
                <a:cs typeface="Arial"/>
              </a:rPr>
              <a:t> </a:t>
            </a:r>
            <a:r>
              <a:rPr sz="1200" dirty="0">
                <a:latin typeface="Arial"/>
                <a:cs typeface="Arial"/>
              </a:rPr>
              <a:t>that</a:t>
            </a:r>
            <a:r>
              <a:rPr sz="1200" spc="-30" dirty="0">
                <a:latin typeface="Arial"/>
                <a:cs typeface="Arial"/>
              </a:rPr>
              <a:t> </a:t>
            </a:r>
            <a:r>
              <a:rPr sz="1200" dirty="0">
                <a:latin typeface="Arial"/>
                <a:cs typeface="Arial"/>
              </a:rPr>
              <a:t>are</a:t>
            </a:r>
            <a:r>
              <a:rPr sz="1200" spc="-5" dirty="0">
                <a:latin typeface="Arial"/>
                <a:cs typeface="Arial"/>
              </a:rPr>
              <a:t> </a:t>
            </a:r>
            <a:r>
              <a:rPr sz="1200" dirty="0">
                <a:latin typeface="Arial"/>
                <a:cs typeface="Arial"/>
              </a:rPr>
              <a:t>not</a:t>
            </a:r>
          </a:p>
          <a:p>
            <a:pPr marL="241300">
              <a:lnSpc>
                <a:spcPts val="2280"/>
              </a:lnSpc>
              <a:tabLst>
                <a:tab pos="1044575" algn="l"/>
              </a:tabLst>
            </a:pPr>
            <a:r>
              <a:rPr sz="1200" dirty="0">
                <a:latin typeface="Arial"/>
                <a:cs typeface="Arial"/>
              </a:rPr>
              <a:t>listed.	Please</a:t>
            </a:r>
            <a:r>
              <a:rPr sz="1200" spc="-60" dirty="0">
                <a:latin typeface="Arial"/>
                <a:cs typeface="Arial"/>
              </a:rPr>
              <a:t> </a:t>
            </a:r>
            <a:r>
              <a:rPr sz="1200" spc="-5" dirty="0">
                <a:latin typeface="Arial"/>
                <a:cs typeface="Arial"/>
              </a:rPr>
              <a:t>clarify:</a:t>
            </a:r>
            <a:endParaRPr sz="1200" dirty="0">
              <a:latin typeface="Arial"/>
              <a:cs typeface="Arial"/>
            </a:endParaRPr>
          </a:p>
          <a:p>
            <a:pPr marL="697865" marR="18415" lvl="1" indent="-228600">
              <a:lnSpc>
                <a:spcPts val="1720"/>
              </a:lnSpc>
              <a:spcBef>
                <a:spcPts val="545"/>
              </a:spcBef>
              <a:buChar char="•"/>
              <a:tabLst>
                <a:tab pos="697865" algn="l"/>
                <a:tab pos="698500" algn="l"/>
              </a:tabLst>
            </a:pPr>
            <a:r>
              <a:rPr sz="1050" spc="10" dirty="0">
                <a:latin typeface="Arial"/>
                <a:cs typeface="Arial"/>
              </a:rPr>
              <a:t>Will</a:t>
            </a:r>
            <a:r>
              <a:rPr sz="1050" spc="-15" dirty="0">
                <a:latin typeface="Arial"/>
                <a:cs typeface="Arial"/>
              </a:rPr>
              <a:t> </a:t>
            </a:r>
            <a:r>
              <a:rPr sz="1050" spc="-10" dirty="0">
                <a:latin typeface="Arial"/>
                <a:cs typeface="Arial"/>
              </a:rPr>
              <a:t>802.15.15</a:t>
            </a:r>
            <a:r>
              <a:rPr sz="1050" spc="25" dirty="0">
                <a:latin typeface="Arial"/>
                <a:cs typeface="Arial"/>
              </a:rPr>
              <a:t> </a:t>
            </a:r>
            <a:r>
              <a:rPr sz="1050" spc="-5" dirty="0">
                <a:latin typeface="Arial"/>
                <a:cs typeface="Arial"/>
              </a:rPr>
              <a:t>use</a:t>
            </a:r>
            <a:r>
              <a:rPr sz="1050" spc="10" dirty="0">
                <a:latin typeface="Arial"/>
                <a:cs typeface="Arial"/>
              </a:rPr>
              <a:t> </a:t>
            </a:r>
            <a:r>
              <a:rPr sz="1050" spc="-5" dirty="0">
                <a:latin typeface="Arial"/>
                <a:cs typeface="Arial"/>
              </a:rPr>
              <a:t>a</a:t>
            </a:r>
            <a:r>
              <a:rPr sz="1050" spc="10" dirty="0">
                <a:latin typeface="Arial"/>
                <a:cs typeface="Arial"/>
              </a:rPr>
              <a:t> </a:t>
            </a:r>
            <a:r>
              <a:rPr sz="1050" spc="-5" dirty="0">
                <a:latin typeface="Arial"/>
                <a:cs typeface="Arial"/>
              </a:rPr>
              <a:t>restricted</a:t>
            </a:r>
            <a:r>
              <a:rPr sz="1050" spc="25" dirty="0">
                <a:latin typeface="Arial"/>
                <a:cs typeface="Arial"/>
              </a:rPr>
              <a:t> </a:t>
            </a:r>
            <a:r>
              <a:rPr sz="1050" spc="5" dirty="0">
                <a:latin typeface="Arial"/>
                <a:cs typeface="Arial"/>
              </a:rPr>
              <a:t>MTU</a:t>
            </a:r>
            <a:r>
              <a:rPr sz="1050" spc="-35" dirty="0">
                <a:latin typeface="Arial"/>
                <a:cs typeface="Arial"/>
              </a:rPr>
              <a:t> </a:t>
            </a:r>
            <a:r>
              <a:rPr sz="1050" spc="-10" dirty="0">
                <a:latin typeface="Arial"/>
                <a:cs typeface="Arial"/>
              </a:rPr>
              <a:t>size?</a:t>
            </a:r>
            <a:r>
              <a:rPr sz="1050" spc="65" dirty="0">
                <a:latin typeface="Arial"/>
                <a:cs typeface="Arial"/>
              </a:rPr>
              <a:t> </a:t>
            </a:r>
            <a:r>
              <a:rPr sz="1050" spc="-5" dirty="0">
                <a:latin typeface="Arial"/>
                <a:cs typeface="Arial"/>
              </a:rPr>
              <a:t>Restricted</a:t>
            </a:r>
            <a:r>
              <a:rPr sz="1050" spc="10" dirty="0">
                <a:latin typeface="Arial"/>
                <a:cs typeface="Arial"/>
              </a:rPr>
              <a:t> </a:t>
            </a:r>
            <a:r>
              <a:rPr sz="1050" spc="5" dirty="0">
                <a:latin typeface="Arial"/>
                <a:cs typeface="Arial"/>
              </a:rPr>
              <a:t>MTU</a:t>
            </a:r>
            <a:r>
              <a:rPr sz="1050" spc="-20" dirty="0">
                <a:latin typeface="Arial"/>
                <a:cs typeface="Arial"/>
              </a:rPr>
              <a:t> </a:t>
            </a:r>
            <a:r>
              <a:rPr sz="1050" spc="-10" dirty="0">
                <a:latin typeface="Arial"/>
                <a:cs typeface="Arial"/>
              </a:rPr>
              <a:t>sizes</a:t>
            </a:r>
            <a:r>
              <a:rPr sz="1050" spc="15" dirty="0">
                <a:latin typeface="Arial"/>
                <a:cs typeface="Arial"/>
              </a:rPr>
              <a:t> </a:t>
            </a:r>
            <a:r>
              <a:rPr sz="1050" spc="-5" dirty="0">
                <a:latin typeface="Arial"/>
                <a:cs typeface="Arial"/>
              </a:rPr>
              <a:t>make</a:t>
            </a:r>
            <a:r>
              <a:rPr sz="1050" spc="10" dirty="0">
                <a:latin typeface="Arial"/>
                <a:cs typeface="Arial"/>
              </a:rPr>
              <a:t> </a:t>
            </a:r>
            <a:r>
              <a:rPr sz="1050" spc="-5" dirty="0">
                <a:latin typeface="Arial"/>
                <a:cs typeface="Arial"/>
              </a:rPr>
              <a:t>bridging</a:t>
            </a:r>
            <a:r>
              <a:rPr sz="1050" spc="25" dirty="0">
                <a:latin typeface="Arial"/>
                <a:cs typeface="Arial"/>
              </a:rPr>
              <a:t> </a:t>
            </a:r>
            <a:r>
              <a:rPr sz="1050" dirty="0">
                <a:latin typeface="Arial"/>
                <a:cs typeface="Arial"/>
              </a:rPr>
              <a:t>to</a:t>
            </a:r>
            <a:r>
              <a:rPr sz="1050" spc="10" dirty="0">
                <a:latin typeface="Arial"/>
                <a:cs typeface="Arial"/>
              </a:rPr>
              <a:t> </a:t>
            </a:r>
            <a:r>
              <a:rPr sz="1050" spc="-10" dirty="0">
                <a:latin typeface="Arial"/>
                <a:cs typeface="Arial"/>
              </a:rPr>
              <a:t>other</a:t>
            </a:r>
            <a:r>
              <a:rPr sz="1050" spc="45" dirty="0">
                <a:latin typeface="Arial"/>
                <a:cs typeface="Arial"/>
              </a:rPr>
              <a:t> </a:t>
            </a:r>
            <a:r>
              <a:rPr sz="1050" spc="-10" dirty="0">
                <a:latin typeface="Arial"/>
                <a:cs typeface="Arial"/>
              </a:rPr>
              <a:t>IEEE</a:t>
            </a:r>
            <a:r>
              <a:rPr sz="1050" spc="10" dirty="0">
                <a:latin typeface="Arial"/>
                <a:cs typeface="Arial"/>
              </a:rPr>
              <a:t> </a:t>
            </a:r>
            <a:r>
              <a:rPr sz="1050" spc="-10" dirty="0">
                <a:latin typeface="Arial"/>
                <a:cs typeface="Arial"/>
              </a:rPr>
              <a:t>802 </a:t>
            </a:r>
            <a:r>
              <a:rPr sz="1050" spc="-430" dirty="0">
                <a:latin typeface="Arial"/>
                <a:cs typeface="Arial"/>
              </a:rPr>
              <a:t> </a:t>
            </a:r>
            <a:r>
              <a:rPr sz="1050" spc="-5" dirty="0">
                <a:latin typeface="Arial"/>
                <a:cs typeface="Arial"/>
              </a:rPr>
              <a:t>media</a:t>
            </a:r>
            <a:r>
              <a:rPr sz="1050" dirty="0">
                <a:latin typeface="Arial"/>
                <a:cs typeface="Arial"/>
              </a:rPr>
              <a:t> </a:t>
            </a:r>
            <a:r>
              <a:rPr sz="1050" spc="-5" dirty="0">
                <a:latin typeface="Arial"/>
                <a:cs typeface="Arial"/>
              </a:rPr>
              <a:t>impossible</a:t>
            </a:r>
            <a:r>
              <a:rPr sz="1050" spc="-10" dirty="0">
                <a:latin typeface="Arial"/>
                <a:cs typeface="Arial"/>
              </a:rPr>
              <a:t> without</a:t>
            </a:r>
            <a:r>
              <a:rPr sz="1050" spc="45" dirty="0">
                <a:latin typeface="Arial"/>
                <a:cs typeface="Arial"/>
              </a:rPr>
              <a:t> </a:t>
            </a:r>
            <a:r>
              <a:rPr sz="1050" spc="-5" dirty="0">
                <a:latin typeface="Arial"/>
                <a:cs typeface="Arial"/>
              </a:rPr>
              <a:t>suitable</a:t>
            </a:r>
            <a:r>
              <a:rPr sz="1050" spc="25" dirty="0">
                <a:latin typeface="Arial"/>
                <a:cs typeface="Arial"/>
              </a:rPr>
              <a:t> </a:t>
            </a:r>
            <a:r>
              <a:rPr sz="1050" spc="-5" dirty="0">
                <a:latin typeface="Arial"/>
                <a:cs typeface="Arial"/>
              </a:rPr>
              <a:t>fragmentation/reassembly</a:t>
            </a:r>
            <a:r>
              <a:rPr sz="1050" spc="75" dirty="0">
                <a:latin typeface="Arial"/>
                <a:cs typeface="Arial"/>
              </a:rPr>
              <a:t> </a:t>
            </a:r>
            <a:r>
              <a:rPr sz="1050" spc="-5" dirty="0">
                <a:latin typeface="Arial"/>
                <a:cs typeface="Arial"/>
              </a:rPr>
              <a:t>support</a:t>
            </a:r>
            <a:endParaRPr sz="1050" dirty="0">
              <a:latin typeface="Arial"/>
              <a:cs typeface="Arial"/>
            </a:endParaRPr>
          </a:p>
          <a:p>
            <a:pPr marL="698500" lvl="1" indent="-229235">
              <a:lnSpc>
                <a:spcPts val="1830"/>
              </a:lnSpc>
              <a:spcBef>
                <a:spcPts val="275"/>
              </a:spcBef>
              <a:buChar char="•"/>
              <a:tabLst>
                <a:tab pos="697865" algn="l"/>
                <a:tab pos="698500" algn="l"/>
              </a:tabLst>
            </a:pPr>
            <a:r>
              <a:rPr sz="1050" spc="10" dirty="0">
                <a:latin typeface="Arial"/>
                <a:cs typeface="Arial"/>
              </a:rPr>
              <a:t>Will</a:t>
            </a:r>
            <a:r>
              <a:rPr sz="1050" spc="-15" dirty="0">
                <a:latin typeface="Arial"/>
                <a:cs typeface="Arial"/>
              </a:rPr>
              <a:t> </a:t>
            </a:r>
            <a:r>
              <a:rPr sz="1050" spc="-10" dirty="0">
                <a:latin typeface="Arial"/>
                <a:cs typeface="Arial"/>
              </a:rPr>
              <a:t>802.15.15</a:t>
            </a:r>
            <a:r>
              <a:rPr sz="1050" spc="30" dirty="0">
                <a:latin typeface="Arial"/>
                <a:cs typeface="Arial"/>
              </a:rPr>
              <a:t> </a:t>
            </a:r>
            <a:r>
              <a:rPr sz="1050" spc="-5" dirty="0">
                <a:latin typeface="Arial"/>
                <a:cs typeface="Arial"/>
              </a:rPr>
              <a:t>have</a:t>
            </a:r>
            <a:r>
              <a:rPr sz="1050" dirty="0">
                <a:latin typeface="Arial"/>
                <a:cs typeface="Arial"/>
              </a:rPr>
              <a:t> </a:t>
            </a:r>
            <a:r>
              <a:rPr sz="1050" spc="-10" dirty="0">
                <a:latin typeface="Arial"/>
                <a:cs typeface="Arial"/>
              </a:rPr>
              <a:t>other</a:t>
            </a:r>
            <a:r>
              <a:rPr sz="1050" spc="-35" dirty="0">
                <a:latin typeface="Arial"/>
                <a:cs typeface="Arial"/>
              </a:rPr>
              <a:t> </a:t>
            </a:r>
            <a:r>
              <a:rPr sz="1050" spc="-5" dirty="0">
                <a:latin typeface="Arial"/>
                <a:cs typeface="Arial"/>
              </a:rPr>
              <a:t>Addressing</a:t>
            </a:r>
            <a:r>
              <a:rPr sz="1050" spc="30" dirty="0">
                <a:latin typeface="Arial"/>
                <a:cs typeface="Arial"/>
              </a:rPr>
              <a:t> </a:t>
            </a:r>
            <a:r>
              <a:rPr sz="1050" spc="-10" dirty="0">
                <a:latin typeface="Arial"/>
                <a:cs typeface="Arial"/>
              </a:rPr>
              <a:t>Modes</a:t>
            </a:r>
            <a:r>
              <a:rPr sz="1050" spc="20" dirty="0">
                <a:latin typeface="Arial"/>
                <a:cs typeface="Arial"/>
              </a:rPr>
              <a:t> </a:t>
            </a:r>
            <a:r>
              <a:rPr sz="1050" spc="-15" dirty="0">
                <a:latin typeface="Arial"/>
                <a:cs typeface="Arial"/>
              </a:rPr>
              <a:t>beyond</a:t>
            </a:r>
            <a:r>
              <a:rPr sz="1050" spc="70" dirty="0">
                <a:latin typeface="Arial"/>
                <a:cs typeface="Arial"/>
              </a:rPr>
              <a:t> </a:t>
            </a:r>
            <a:r>
              <a:rPr sz="1050" spc="-10" dirty="0">
                <a:latin typeface="Arial"/>
                <a:cs typeface="Arial"/>
              </a:rPr>
              <a:t>the</a:t>
            </a:r>
            <a:r>
              <a:rPr sz="1050" spc="10" dirty="0">
                <a:latin typeface="Arial"/>
                <a:cs typeface="Arial"/>
              </a:rPr>
              <a:t> </a:t>
            </a:r>
            <a:r>
              <a:rPr sz="1050" spc="-5" dirty="0">
                <a:latin typeface="Arial"/>
                <a:cs typeface="Arial"/>
              </a:rPr>
              <a:t>64-bit</a:t>
            </a:r>
            <a:r>
              <a:rPr sz="1050" spc="35" dirty="0">
                <a:latin typeface="Arial"/>
                <a:cs typeface="Arial"/>
              </a:rPr>
              <a:t> </a:t>
            </a:r>
            <a:r>
              <a:rPr sz="1050" spc="-10" dirty="0">
                <a:latin typeface="Arial"/>
                <a:cs typeface="Arial"/>
              </a:rPr>
              <a:t>address</a:t>
            </a:r>
            <a:r>
              <a:rPr sz="1050" spc="40" dirty="0">
                <a:latin typeface="Arial"/>
                <a:cs typeface="Arial"/>
              </a:rPr>
              <a:t> </a:t>
            </a:r>
            <a:r>
              <a:rPr sz="1050" spc="-10" dirty="0">
                <a:latin typeface="Arial"/>
                <a:cs typeface="Arial"/>
              </a:rPr>
              <a:t>that</a:t>
            </a:r>
            <a:r>
              <a:rPr sz="1050" spc="35" dirty="0">
                <a:latin typeface="Arial"/>
                <a:cs typeface="Arial"/>
              </a:rPr>
              <a:t> </a:t>
            </a:r>
            <a:r>
              <a:rPr sz="1050" spc="-5" dirty="0">
                <a:latin typeface="Arial"/>
                <a:cs typeface="Arial"/>
              </a:rPr>
              <a:t>are</a:t>
            </a:r>
            <a:r>
              <a:rPr sz="1050" spc="15" dirty="0">
                <a:latin typeface="Arial"/>
                <a:cs typeface="Arial"/>
              </a:rPr>
              <a:t> </a:t>
            </a:r>
            <a:r>
              <a:rPr sz="1050" spc="-5" dirty="0">
                <a:latin typeface="Arial"/>
                <a:cs typeface="Arial"/>
              </a:rPr>
              <a:t>also</a:t>
            </a:r>
            <a:r>
              <a:rPr sz="1050" spc="10" dirty="0">
                <a:latin typeface="Arial"/>
                <a:cs typeface="Arial"/>
              </a:rPr>
              <a:t> </a:t>
            </a:r>
            <a:r>
              <a:rPr sz="1050" spc="-5" dirty="0">
                <a:latin typeface="Arial"/>
                <a:cs typeface="Arial"/>
              </a:rPr>
              <a:t>incompatible</a:t>
            </a:r>
            <a:endParaRPr sz="1050" dirty="0">
              <a:latin typeface="Arial"/>
              <a:cs typeface="Arial"/>
            </a:endParaRPr>
          </a:p>
          <a:p>
            <a:pPr marL="697865">
              <a:lnSpc>
                <a:spcPts val="1830"/>
              </a:lnSpc>
            </a:pPr>
            <a:r>
              <a:rPr sz="1050" spc="-5" dirty="0">
                <a:latin typeface="Arial"/>
                <a:cs typeface="Arial"/>
              </a:rPr>
              <a:t>with IEEE</a:t>
            </a:r>
            <a:r>
              <a:rPr sz="1050" spc="25" dirty="0">
                <a:latin typeface="Arial"/>
                <a:cs typeface="Arial"/>
              </a:rPr>
              <a:t> </a:t>
            </a:r>
            <a:r>
              <a:rPr sz="1050" spc="-5" dirty="0">
                <a:latin typeface="Arial"/>
                <a:cs typeface="Arial"/>
              </a:rPr>
              <a:t>Std</a:t>
            </a:r>
            <a:r>
              <a:rPr sz="1050" spc="5" dirty="0">
                <a:latin typeface="Arial"/>
                <a:cs typeface="Arial"/>
              </a:rPr>
              <a:t> </a:t>
            </a:r>
            <a:r>
              <a:rPr sz="1050" spc="-10" dirty="0">
                <a:latin typeface="Arial"/>
                <a:cs typeface="Arial"/>
              </a:rPr>
              <a:t>802.1Q</a:t>
            </a:r>
            <a:r>
              <a:rPr sz="1050" spc="40" dirty="0">
                <a:latin typeface="Arial"/>
                <a:cs typeface="Arial"/>
              </a:rPr>
              <a:t> </a:t>
            </a:r>
            <a:r>
              <a:rPr sz="1050" spc="-10" dirty="0">
                <a:latin typeface="Arial"/>
                <a:cs typeface="Arial"/>
              </a:rPr>
              <a:t>and</a:t>
            </a:r>
            <a:r>
              <a:rPr sz="1050" spc="25" dirty="0">
                <a:latin typeface="Arial"/>
                <a:cs typeface="Arial"/>
              </a:rPr>
              <a:t> </a:t>
            </a:r>
            <a:r>
              <a:rPr sz="1050" spc="-5" dirty="0">
                <a:latin typeface="Arial"/>
                <a:cs typeface="Arial"/>
              </a:rPr>
              <a:t>IEEE</a:t>
            </a:r>
            <a:r>
              <a:rPr sz="1050" spc="5" dirty="0">
                <a:latin typeface="Arial"/>
                <a:cs typeface="Arial"/>
              </a:rPr>
              <a:t> </a:t>
            </a:r>
            <a:r>
              <a:rPr sz="1050" spc="-5" dirty="0">
                <a:latin typeface="Arial"/>
                <a:cs typeface="Arial"/>
              </a:rPr>
              <a:t>Std</a:t>
            </a:r>
            <a:r>
              <a:rPr sz="1050" spc="25" dirty="0">
                <a:latin typeface="Arial"/>
                <a:cs typeface="Arial"/>
              </a:rPr>
              <a:t> </a:t>
            </a:r>
            <a:r>
              <a:rPr sz="1050" spc="-10" dirty="0">
                <a:latin typeface="Arial"/>
                <a:cs typeface="Arial"/>
              </a:rPr>
              <a:t>802.1AC?</a:t>
            </a:r>
            <a:endParaRPr lang="en-US" sz="1050" spc="-10" dirty="0">
              <a:latin typeface="Arial"/>
              <a:cs typeface="Arial"/>
            </a:endParaRPr>
          </a:p>
          <a:p>
            <a:pPr>
              <a:lnSpc>
                <a:spcPts val="1830"/>
              </a:lnSpc>
            </a:pPr>
            <a:endParaRPr lang="en-US" sz="1050" spc="-10" dirty="0">
              <a:latin typeface="Arial"/>
              <a:cs typeface="Arial"/>
            </a:endParaRPr>
          </a:p>
          <a:p>
            <a:pPr indent="14288">
              <a:lnSpc>
                <a:spcPts val="1830"/>
              </a:lnSpc>
            </a:pPr>
            <a:r>
              <a:rPr lang="en-US" sz="1400" dirty="0">
                <a:latin typeface="Arial"/>
                <a:cs typeface="Arial"/>
              </a:rPr>
              <a:t>Response – </a:t>
            </a:r>
            <a:r>
              <a:rPr lang="en-US" sz="1100" dirty="0">
                <a:solidFill>
                  <a:srgbClr val="0000FF"/>
                </a:solidFill>
                <a:latin typeface="Arial"/>
                <a:cs typeface="Arial"/>
              </a:rPr>
              <a:t>It is the intention of P802.15.15 to maintain backwards compatibility with IEEE Std 802.15.4 PHY and MAC. P802.15.15 will include existing PHYs by reference which support different MTU sizes, </a:t>
            </a:r>
            <a:r>
              <a:rPr lang="en-US" sz="1100">
                <a:solidFill>
                  <a:srgbClr val="0000FF"/>
                </a:solidFill>
                <a:latin typeface="Arial"/>
                <a:cs typeface="Arial"/>
              </a:rPr>
              <a:t>and also addressing </a:t>
            </a:r>
            <a:r>
              <a:rPr lang="en-US" sz="1100" dirty="0">
                <a:solidFill>
                  <a:srgbClr val="0000FF"/>
                </a:solidFill>
                <a:latin typeface="Arial"/>
                <a:cs typeface="Arial"/>
              </a:rPr>
              <a:t>modes requiring support for EUI 64, and short addresses (16 bit), for which it has been previously determined that compliance with the above IEEE 802 standards is not possible.</a:t>
            </a:r>
          </a:p>
          <a:p>
            <a:pPr indent="14288">
              <a:lnSpc>
                <a:spcPts val="1830"/>
              </a:lnSpc>
            </a:pPr>
            <a:r>
              <a:rPr lang="en-US" sz="1100" dirty="0">
                <a:solidFill>
                  <a:srgbClr val="0000FF"/>
                </a:solidFill>
                <a:latin typeface="Arial"/>
                <a:cs typeface="Arial"/>
              </a:rPr>
              <a:t>This conclusion was reached as a result of several meetings between 802.1 and 802.15, leading up to the most recent Joint 802.1/802.15 (re: IEEE Std 802.15.10-2017) session on this topic at the November 2013 802 Plenary Mtg. in Dallas (see Tuesday PM1 (11/12) - Joint Session w/802.1 in doc. # 15-13-0710-00).</a:t>
            </a:r>
          </a:p>
        </p:txBody>
      </p:sp>
      <p:sp>
        <p:nvSpPr>
          <p:cNvPr id="14" name="object 8">
            <a:extLst>
              <a:ext uri="{FF2B5EF4-FFF2-40B4-BE49-F238E27FC236}">
                <a16:creationId xmlns:a16="http://schemas.microsoft.com/office/drawing/2014/main" id="{CDCE52BC-947C-4412-BE03-1B136C7F2695}"/>
              </a:ext>
            </a:extLst>
          </p:cNvPr>
          <p:cNvSpPr txBox="1">
            <a:spLocks noGrp="1"/>
          </p:cNvSpPr>
          <p:nvPr>
            <p:ph type="ftr" sz="quarter" idx="5"/>
          </p:nvPr>
        </p:nvSpPr>
        <p:spPr>
          <a:xfrm>
            <a:off x="1025206" y="6354795"/>
            <a:ext cx="1018539" cy="234038"/>
          </a:xfrm>
          <a:prstGeom prst="rect">
            <a:avLst/>
          </a:prstGeom>
        </p:spPr>
        <p:txBody>
          <a:bodyPr vert="horz" wrap="square" lIns="0" tIns="0" rIns="0" bIns="0" rtlCol="0">
            <a:spAutoFit/>
          </a:bodyPr>
          <a:lstStyle/>
          <a:p>
            <a:pPr marL="12700">
              <a:lnSpc>
                <a:spcPts val="1810"/>
              </a:lnSpc>
            </a:pPr>
            <a:r>
              <a:rPr dirty="0"/>
              <a:t>7/</a:t>
            </a:r>
            <a:r>
              <a:rPr lang="en-US" dirty="0"/>
              <a:t>23</a:t>
            </a:r>
            <a:r>
              <a:rPr dirty="0"/>
              <a:t>/2021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46125" y="171196"/>
            <a:ext cx="90551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Calibri"/>
                <a:cs typeface="Calibri"/>
              </a:rPr>
              <a:t>July</a:t>
            </a:r>
            <a:r>
              <a:rPr sz="1800" b="1" spc="-70" dirty="0">
                <a:latin typeface="Calibri"/>
                <a:cs typeface="Calibri"/>
              </a:rPr>
              <a:t> </a:t>
            </a:r>
            <a:r>
              <a:rPr sz="1800" b="1" dirty="0">
                <a:latin typeface="Calibri"/>
                <a:cs typeface="Calibri"/>
              </a:rPr>
              <a:t>2021</a:t>
            </a:r>
            <a:endParaRPr sz="1800">
              <a:latin typeface="Calibri"/>
              <a:cs typeface="Calibri"/>
            </a:endParaRPr>
          </a:p>
        </p:txBody>
      </p:sp>
      <p:sp>
        <p:nvSpPr>
          <p:cNvPr id="3" name="object 3"/>
          <p:cNvSpPr/>
          <p:nvPr/>
        </p:nvSpPr>
        <p:spPr>
          <a:xfrm>
            <a:off x="739140" y="6339840"/>
            <a:ext cx="10711815" cy="0"/>
          </a:xfrm>
          <a:custGeom>
            <a:avLst/>
            <a:gdLst/>
            <a:ahLst/>
            <a:cxnLst/>
            <a:rect l="l" t="t" r="r" b="b"/>
            <a:pathLst>
              <a:path w="10711815">
                <a:moveTo>
                  <a:pt x="0" y="0"/>
                </a:moveTo>
                <a:lnTo>
                  <a:pt x="10711307" y="0"/>
                </a:lnTo>
              </a:path>
            </a:pathLst>
          </a:custGeom>
          <a:ln w="19050">
            <a:solidFill>
              <a:srgbClr val="000000"/>
            </a:solidFill>
          </a:ln>
        </p:spPr>
        <p:txBody>
          <a:bodyPr wrap="square" lIns="0" tIns="0" rIns="0" bIns="0" rtlCol="0"/>
          <a:lstStyle/>
          <a:p>
            <a:endParaRPr/>
          </a:p>
        </p:txBody>
      </p:sp>
      <p:sp>
        <p:nvSpPr>
          <p:cNvPr id="4" name="object 4"/>
          <p:cNvSpPr txBox="1"/>
          <p:nvPr/>
        </p:nvSpPr>
        <p:spPr>
          <a:xfrm>
            <a:off x="5487034" y="215900"/>
            <a:ext cx="5875655"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a:cs typeface="Arial"/>
              </a:rPr>
              <a:t>Comments</a:t>
            </a:r>
            <a:r>
              <a:rPr sz="1800" b="1" dirty="0">
                <a:latin typeface="Arial"/>
                <a:cs typeface="Arial"/>
              </a:rPr>
              <a:t> on</a:t>
            </a:r>
            <a:r>
              <a:rPr sz="1800" b="1" spc="5" dirty="0">
                <a:latin typeface="Arial"/>
                <a:cs typeface="Arial"/>
              </a:rPr>
              <a:t> </a:t>
            </a:r>
            <a:r>
              <a:rPr sz="1800" b="1" spc="-5" dirty="0">
                <a:latin typeface="Arial"/>
                <a:cs typeface="Arial"/>
              </a:rPr>
              <a:t>P802.15.13</a:t>
            </a:r>
            <a:r>
              <a:rPr sz="1800" b="1" dirty="0">
                <a:latin typeface="Arial"/>
                <a:cs typeface="Arial"/>
              </a:rPr>
              <a:t> </a:t>
            </a:r>
            <a:r>
              <a:rPr sz="1800" b="1" spc="-65" dirty="0">
                <a:latin typeface="Arial"/>
                <a:cs typeface="Arial"/>
              </a:rPr>
              <a:t>PAR</a:t>
            </a:r>
            <a:r>
              <a:rPr sz="1800" b="1" spc="40" dirty="0">
                <a:latin typeface="Arial"/>
                <a:cs typeface="Arial"/>
              </a:rPr>
              <a:t> </a:t>
            </a:r>
            <a:r>
              <a:rPr sz="1800" b="1" spc="-5" dirty="0">
                <a:latin typeface="Arial"/>
                <a:cs typeface="Arial"/>
              </a:rPr>
              <a:t>&amp;</a:t>
            </a:r>
            <a:r>
              <a:rPr sz="1800" b="1" dirty="0">
                <a:latin typeface="Arial"/>
                <a:cs typeface="Arial"/>
              </a:rPr>
              <a:t> </a:t>
            </a:r>
            <a:r>
              <a:rPr sz="1800" b="1" spc="-5" dirty="0">
                <a:latin typeface="Arial"/>
                <a:cs typeface="Arial"/>
              </a:rPr>
              <a:t>CSD</a:t>
            </a:r>
            <a:r>
              <a:rPr sz="1800" b="1" spc="5" dirty="0">
                <a:latin typeface="Arial"/>
                <a:cs typeface="Arial"/>
              </a:rPr>
              <a:t> </a:t>
            </a:r>
            <a:r>
              <a:rPr sz="1800" b="1" dirty="0">
                <a:latin typeface="Arial"/>
                <a:cs typeface="Arial"/>
              </a:rPr>
              <a:t>from IEEE</a:t>
            </a:r>
            <a:r>
              <a:rPr sz="1800" b="1" spc="5" dirty="0">
                <a:latin typeface="Arial"/>
                <a:cs typeface="Arial"/>
              </a:rPr>
              <a:t> </a:t>
            </a:r>
            <a:r>
              <a:rPr sz="1800" b="1" spc="-5" dirty="0">
                <a:latin typeface="Arial"/>
                <a:cs typeface="Arial"/>
              </a:rPr>
              <a:t>802.1</a:t>
            </a:r>
            <a:endParaRPr sz="1800">
              <a:latin typeface="Arial"/>
              <a:cs typeface="Arial"/>
            </a:endParaRPr>
          </a:p>
        </p:txBody>
      </p:sp>
      <p:sp>
        <p:nvSpPr>
          <p:cNvPr id="10" name="object 10"/>
          <p:cNvSpPr txBox="1">
            <a:spLocks noGrp="1"/>
          </p:cNvSpPr>
          <p:nvPr>
            <p:ph type="sldNum" sz="quarter" idx="7"/>
          </p:nvPr>
        </p:nvSpPr>
        <p:spPr>
          <a:prstGeom prst="rect">
            <a:avLst/>
          </a:prstGeom>
        </p:spPr>
        <p:txBody>
          <a:bodyPr vert="horz" wrap="square" lIns="0" tIns="0" rIns="0" bIns="0" rtlCol="0">
            <a:spAutoFit/>
          </a:bodyPr>
          <a:lstStyle/>
          <a:p>
            <a:pPr marL="12700">
              <a:lnSpc>
                <a:spcPts val="1810"/>
              </a:lnSpc>
            </a:pPr>
            <a:r>
              <a:rPr spc="-5" dirty="0"/>
              <a:t>Slide</a:t>
            </a:r>
            <a:r>
              <a:rPr spc="-25" dirty="0"/>
              <a:t> </a:t>
            </a:r>
            <a:fld id="{81D60167-4931-47E6-BA6A-407CBD079E47}" type="slidenum">
              <a:rPr dirty="0"/>
              <a:t>2</a:t>
            </a:fld>
            <a:endParaRPr dirty="0"/>
          </a:p>
        </p:txBody>
      </p:sp>
      <p:sp>
        <p:nvSpPr>
          <p:cNvPr id="5" name="object 5"/>
          <p:cNvSpPr txBox="1"/>
          <p:nvPr/>
        </p:nvSpPr>
        <p:spPr>
          <a:xfrm>
            <a:off x="847089" y="860171"/>
            <a:ext cx="775335" cy="452120"/>
          </a:xfrm>
          <a:prstGeom prst="rect">
            <a:avLst/>
          </a:prstGeom>
        </p:spPr>
        <p:txBody>
          <a:bodyPr vert="horz" wrap="square" lIns="0" tIns="12700" rIns="0" bIns="0" rtlCol="0">
            <a:spAutoFit/>
          </a:bodyPr>
          <a:lstStyle/>
          <a:p>
            <a:pPr marL="12700">
              <a:lnSpc>
                <a:spcPct val="100000"/>
              </a:lnSpc>
              <a:spcBef>
                <a:spcPts val="100"/>
              </a:spcBef>
            </a:pPr>
            <a:r>
              <a:rPr sz="2800" b="1" spc="-5" dirty="0">
                <a:latin typeface="Arial"/>
                <a:cs typeface="Arial"/>
              </a:rPr>
              <a:t>C</a:t>
            </a:r>
            <a:r>
              <a:rPr sz="2800" b="1" spc="-15" dirty="0">
                <a:latin typeface="Arial"/>
                <a:cs typeface="Arial"/>
              </a:rPr>
              <a:t>S</a:t>
            </a:r>
            <a:r>
              <a:rPr sz="2800" b="1" spc="-5" dirty="0">
                <a:latin typeface="Arial"/>
                <a:cs typeface="Arial"/>
              </a:rPr>
              <a:t>D</a:t>
            </a:r>
            <a:endParaRPr sz="2800">
              <a:latin typeface="Arial"/>
              <a:cs typeface="Arial"/>
            </a:endParaRPr>
          </a:p>
        </p:txBody>
      </p:sp>
      <p:sp>
        <p:nvSpPr>
          <p:cNvPr id="6" name="object 6"/>
          <p:cNvSpPr txBox="1"/>
          <p:nvPr/>
        </p:nvSpPr>
        <p:spPr>
          <a:xfrm>
            <a:off x="1304289" y="2067128"/>
            <a:ext cx="6417310" cy="1049655"/>
          </a:xfrm>
          <a:prstGeom prst="rect">
            <a:avLst/>
          </a:prstGeom>
        </p:spPr>
        <p:txBody>
          <a:bodyPr vert="horz" wrap="square" lIns="0" tIns="55244" rIns="0" bIns="0" rtlCol="0">
            <a:spAutoFit/>
          </a:bodyPr>
          <a:lstStyle/>
          <a:p>
            <a:pPr marL="12700">
              <a:lnSpc>
                <a:spcPct val="100000"/>
              </a:lnSpc>
              <a:spcBef>
                <a:spcPts val="434"/>
              </a:spcBef>
            </a:pPr>
            <a:r>
              <a:rPr sz="2400" b="1" spc="-20" dirty="0">
                <a:latin typeface="Arial"/>
                <a:cs typeface="Arial"/>
              </a:rPr>
              <a:t>Title</a:t>
            </a:r>
            <a:endParaRPr sz="2400" dirty="0">
              <a:latin typeface="Arial"/>
              <a:cs typeface="Arial"/>
            </a:endParaRPr>
          </a:p>
          <a:p>
            <a:pPr marL="241300" marR="5080" indent="-228600">
              <a:lnSpc>
                <a:spcPts val="2160"/>
              </a:lnSpc>
              <a:spcBef>
                <a:spcPts val="555"/>
              </a:spcBef>
              <a:buChar char="•"/>
              <a:tabLst>
                <a:tab pos="240665" algn="l"/>
                <a:tab pos="241300" algn="l"/>
              </a:tabLst>
            </a:pPr>
            <a:r>
              <a:rPr sz="2000" dirty="0">
                <a:latin typeface="Arial"/>
                <a:cs typeface="Arial"/>
              </a:rPr>
              <a:t>CRITERIA</a:t>
            </a:r>
            <a:r>
              <a:rPr sz="2000" spc="-140" dirty="0">
                <a:latin typeface="Arial"/>
                <a:cs typeface="Arial"/>
              </a:rPr>
              <a:t> </a:t>
            </a:r>
            <a:r>
              <a:rPr sz="2000" dirty="0">
                <a:latin typeface="Arial"/>
                <a:cs typeface="Arial"/>
              </a:rPr>
              <a:t>FOR</a:t>
            </a:r>
            <a:r>
              <a:rPr sz="2000" spc="-10" dirty="0">
                <a:latin typeface="Arial"/>
                <a:cs typeface="Arial"/>
              </a:rPr>
              <a:t> </a:t>
            </a:r>
            <a:r>
              <a:rPr sz="2000" spc="-15" dirty="0">
                <a:latin typeface="Arial"/>
                <a:cs typeface="Arial"/>
              </a:rPr>
              <a:t>STANDARDS </a:t>
            </a:r>
            <a:r>
              <a:rPr sz="2000" dirty="0">
                <a:latin typeface="Arial"/>
                <a:cs typeface="Arial"/>
              </a:rPr>
              <a:t>DEVELOPMENT</a:t>
            </a:r>
            <a:r>
              <a:rPr sz="2000" spc="-55" dirty="0">
                <a:latin typeface="Arial"/>
                <a:cs typeface="Arial"/>
              </a:rPr>
              <a:t> </a:t>
            </a:r>
            <a:r>
              <a:rPr sz="2000" spc="-5" dirty="0">
                <a:latin typeface="Arial"/>
                <a:cs typeface="Arial"/>
              </a:rPr>
              <a:t>(CSD) </a:t>
            </a:r>
            <a:r>
              <a:rPr sz="2000" spc="-540" dirty="0">
                <a:latin typeface="Arial"/>
                <a:cs typeface="Arial"/>
              </a:rPr>
              <a:t> </a:t>
            </a:r>
            <a:r>
              <a:rPr sz="2000" spc="-5" dirty="0">
                <a:latin typeface="Arial"/>
                <a:cs typeface="Arial"/>
              </a:rPr>
              <a:t>Multi-Gigabit/s</a:t>
            </a:r>
            <a:r>
              <a:rPr sz="2000" spc="-15" dirty="0">
                <a:latin typeface="Arial"/>
                <a:cs typeface="Arial"/>
              </a:rPr>
              <a:t> </a:t>
            </a:r>
            <a:r>
              <a:rPr sz="2000" dirty="0">
                <a:latin typeface="Arial"/>
                <a:cs typeface="Arial"/>
              </a:rPr>
              <a:t>Optical</a:t>
            </a:r>
            <a:r>
              <a:rPr sz="2000" spc="-20" dirty="0">
                <a:latin typeface="Arial"/>
                <a:cs typeface="Arial"/>
              </a:rPr>
              <a:t> </a:t>
            </a:r>
            <a:r>
              <a:rPr sz="2000" spc="5" dirty="0">
                <a:latin typeface="Arial"/>
                <a:cs typeface="Arial"/>
              </a:rPr>
              <a:t>Wireless</a:t>
            </a:r>
            <a:r>
              <a:rPr sz="2000" spc="-50" dirty="0">
                <a:latin typeface="Arial"/>
                <a:cs typeface="Arial"/>
              </a:rPr>
              <a:t> </a:t>
            </a:r>
            <a:r>
              <a:rPr sz="2000" dirty="0">
                <a:latin typeface="Arial"/>
                <a:cs typeface="Arial"/>
              </a:rPr>
              <a:t>Communications</a:t>
            </a:r>
          </a:p>
        </p:txBody>
      </p:sp>
      <p:sp>
        <p:nvSpPr>
          <p:cNvPr id="7" name="object 7"/>
          <p:cNvSpPr txBox="1"/>
          <p:nvPr/>
        </p:nvSpPr>
        <p:spPr>
          <a:xfrm>
            <a:off x="7781035" y="2548635"/>
            <a:ext cx="1828800" cy="287020"/>
          </a:xfrm>
          <a:prstGeom prst="rect">
            <a:avLst/>
          </a:prstGeom>
          <a:solidFill>
            <a:srgbClr val="FFFF00"/>
          </a:solidFill>
        </p:spPr>
        <p:txBody>
          <a:bodyPr vert="horz" wrap="square" lIns="0" tIns="0" rIns="0" bIns="0" rtlCol="0">
            <a:spAutoFit/>
          </a:bodyPr>
          <a:lstStyle/>
          <a:p>
            <a:pPr marL="1270">
              <a:lnSpc>
                <a:spcPts val="2210"/>
              </a:lnSpc>
            </a:pPr>
            <a:r>
              <a:rPr sz="2000" dirty="0">
                <a:latin typeface="Arial"/>
                <a:cs typeface="Arial"/>
              </a:rPr>
              <a:t>IEEE</a:t>
            </a:r>
            <a:r>
              <a:rPr sz="2000" spc="-55" dirty="0">
                <a:latin typeface="Arial"/>
                <a:cs typeface="Arial"/>
              </a:rPr>
              <a:t> </a:t>
            </a:r>
            <a:r>
              <a:rPr sz="2000" spc="-15" dirty="0">
                <a:latin typeface="Arial"/>
                <a:cs typeface="Arial"/>
              </a:rPr>
              <a:t>802.15.11</a:t>
            </a:r>
            <a:endParaRPr sz="2000">
              <a:latin typeface="Arial"/>
              <a:cs typeface="Arial"/>
            </a:endParaRPr>
          </a:p>
        </p:txBody>
      </p:sp>
      <p:sp>
        <p:nvSpPr>
          <p:cNvPr id="8" name="object 8"/>
          <p:cNvSpPr txBox="1"/>
          <p:nvPr/>
        </p:nvSpPr>
        <p:spPr>
          <a:xfrm>
            <a:off x="9599041" y="2511678"/>
            <a:ext cx="1424305" cy="330200"/>
          </a:xfrm>
          <a:prstGeom prst="rect">
            <a:avLst/>
          </a:prstGeom>
        </p:spPr>
        <p:txBody>
          <a:bodyPr vert="horz" wrap="square" lIns="0" tIns="12700" rIns="0" bIns="0" rtlCol="0">
            <a:spAutoFit/>
          </a:bodyPr>
          <a:lstStyle/>
          <a:p>
            <a:pPr marL="12700">
              <a:lnSpc>
                <a:spcPct val="100000"/>
              </a:lnSpc>
              <a:spcBef>
                <a:spcPts val="100"/>
              </a:spcBef>
            </a:pPr>
            <a:r>
              <a:rPr sz="2000" dirty="0">
                <a:latin typeface="Arial"/>
                <a:cs typeface="Arial"/>
              </a:rPr>
              <a:t>Standard</a:t>
            </a:r>
            <a:r>
              <a:rPr sz="2000" spc="-110" dirty="0">
                <a:latin typeface="Arial"/>
                <a:cs typeface="Arial"/>
              </a:rPr>
              <a:t> </a:t>
            </a:r>
            <a:r>
              <a:rPr sz="2000" spc="5" dirty="0">
                <a:latin typeface="Arial"/>
                <a:cs typeface="Arial"/>
              </a:rPr>
              <a:t>for</a:t>
            </a:r>
            <a:endParaRPr sz="2000">
              <a:latin typeface="Arial"/>
              <a:cs typeface="Arial"/>
            </a:endParaRPr>
          </a:p>
        </p:txBody>
      </p:sp>
      <p:sp>
        <p:nvSpPr>
          <p:cNvPr id="9" name="object 9"/>
          <p:cNvSpPr txBox="1"/>
          <p:nvPr/>
        </p:nvSpPr>
        <p:spPr>
          <a:xfrm>
            <a:off x="1304289" y="3123628"/>
            <a:ext cx="8941435" cy="961802"/>
          </a:xfrm>
          <a:prstGeom prst="rect">
            <a:avLst/>
          </a:prstGeom>
        </p:spPr>
        <p:txBody>
          <a:bodyPr vert="horz" wrap="square" lIns="0" tIns="12700" rIns="0" bIns="0" rtlCol="0">
            <a:spAutoFit/>
          </a:bodyPr>
          <a:lstStyle/>
          <a:p>
            <a:pPr marL="241300" indent="-228600">
              <a:lnSpc>
                <a:spcPct val="100000"/>
              </a:lnSpc>
              <a:spcBef>
                <a:spcPts val="100"/>
              </a:spcBef>
              <a:buChar char="•"/>
              <a:tabLst>
                <a:tab pos="240665" algn="l"/>
                <a:tab pos="241300" algn="l"/>
                <a:tab pos="4226560" algn="l"/>
              </a:tabLst>
            </a:pPr>
            <a:r>
              <a:rPr sz="2000" dirty="0">
                <a:latin typeface="Arial"/>
                <a:cs typeface="Arial"/>
              </a:rPr>
              <a:t>This</a:t>
            </a:r>
            <a:r>
              <a:rPr sz="2000" spc="-20" dirty="0">
                <a:latin typeface="Arial"/>
                <a:cs typeface="Arial"/>
              </a:rPr>
              <a:t> </a:t>
            </a:r>
            <a:r>
              <a:rPr sz="2000" spc="-5" dirty="0">
                <a:latin typeface="Arial"/>
                <a:cs typeface="Arial"/>
              </a:rPr>
              <a:t>project</a:t>
            </a:r>
            <a:r>
              <a:rPr sz="2000" spc="-25" dirty="0">
                <a:latin typeface="Arial"/>
                <a:cs typeface="Arial"/>
              </a:rPr>
              <a:t> </a:t>
            </a:r>
            <a:r>
              <a:rPr sz="2000" dirty="0">
                <a:latin typeface="Arial"/>
                <a:cs typeface="Arial"/>
              </a:rPr>
              <a:t>is</a:t>
            </a:r>
            <a:r>
              <a:rPr sz="2000" spc="10" dirty="0">
                <a:latin typeface="Arial"/>
                <a:cs typeface="Arial"/>
              </a:rPr>
              <a:t> </a:t>
            </a:r>
            <a:r>
              <a:rPr sz="2000" spc="5" dirty="0">
                <a:latin typeface="Arial"/>
                <a:cs typeface="Arial"/>
              </a:rPr>
              <a:t>for</a:t>
            </a:r>
            <a:r>
              <a:rPr sz="2000" spc="-35" dirty="0">
                <a:latin typeface="Arial"/>
                <a:cs typeface="Arial"/>
              </a:rPr>
              <a:t> </a:t>
            </a:r>
            <a:r>
              <a:rPr sz="2000" dirty="0">
                <a:latin typeface="Arial"/>
                <a:cs typeface="Arial"/>
              </a:rPr>
              <a:t>IEEE 802.15.13.	</a:t>
            </a:r>
            <a:r>
              <a:rPr sz="2000" spc="-5" dirty="0">
                <a:latin typeface="Arial"/>
                <a:cs typeface="Arial"/>
              </a:rPr>
              <a:t>Change</a:t>
            </a:r>
            <a:r>
              <a:rPr sz="2000" spc="-15" dirty="0">
                <a:latin typeface="Arial"/>
                <a:cs typeface="Arial"/>
              </a:rPr>
              <a:t> </a:t>
            </a:r>
            <a:r>
              <a:rPr sz="2000" spc="-20" dirty="0">
                <a:latin typeface="Arial"/>
                <a:cs typeface="Arial"/>
              </a:rPr>
              <a:t>802.15.11</a:t>
            </a:r>
            <a:r>
              <a:rPr sz="2000" spc="-75" dirty="0">
                <a:latin typeface="Arial"/>
                <a:cs typeface="Arial"/>
              </a:rPr>
              <a:t> </a:t>
            </a:r>
            <a:r>
              <a:rPr sz="2000" dirty="0">
                <a:latin typeface="Arial"/>
                <a:cs typeface="Arial"/>
              </a:rPr>
              <a:t>to</a:t>
            </a:r>
            <a:r>
              <a:rPr sz="2000" spc="-10" dirty="0">
                <a:latin typeface="Arial"/>
                <a:cs typeface="Arial"/>
              </a:rPr>
              <a:t> </a:t>
            </a:r>
            <a:r>
              <a:rPr sz="2000" dirty="0">
                <a:latin typeface="Arial"/>
                <a:cs typeface="Arial"/>
              </a:rPr>
              <a:t>802.15.13</a:t>
            </a:r>
            <a:r>
              <a:rPr sz="2000" spc="-70" dirty="0">
                <a:latin typeface="Arial"/>
                <a:cs typeface="Arial"/>
              </a:rPr>
              <a:t> </a:t>
            </a:r>
            <a:r>
              <a:rPr sz="2000" dirty="0">
                <a:latin typeface="Arial"/>
                <a:cs typeface="Arial"/>
              </a:rPr>
              <a:t>in</a:t>
            </a:r>
            <a:r>
              <a:rPr sz="2000" spc="-15" dirty="0">
                <a:latin typeface="Arial"/>
                <a:cs typeface="Arial"/>
              </a:rPr>
              <a:t> </a:t>
            </a:r>
            <a:r>
              <a:rPr sz="2000" dirty="0">
                <a:latin typeface="Arial"/>
                <a:cs typeface="Arial"/>
              </a:rPr>
              <a:t>the</a:t>
            </a:r>
            <a:r>
              <a:rPr sz="2000" spc="-15" dirty="0">
                <a:latin typeface="Arial"/>
                <a:cs typeface="Arial"/>
              </a:rPr>
              <a:t> </a:t>
            </a:r>
            <a:r>
              <a:rPr sz="2000" dirty="0">
                <a:latin typeface="Arial"/>
                <a:cs typeface="Arial"/>
              </a:rPr>
              <a:t>title</a:t>
            </a:r>
            <a:endParaRPr lang="en-US" sz="2000" dirty="0">
              <a:latin typeface="Arial"/>
              <a:cs typeface="Arial"/>
            </a:endParaRPr>
          </a:p>
          <a:p>
            <a:pPr marL="241300" indent="-228600">
              <a:lnSpc>
                <a:spcPct val="100000"/>
              </a:lnSpc>
              <a:spcBef>
                <a:spcPts val="100"/>
              </a:spcBef>
              <a:buChar char="•"/>
              <a:tabLst>
                <a:tab pos="240665" algn="l"/>
                <a:tab pos="241300" algn="l"/>
                <a:tab pos="4226560" algn="l"/>
              </a:tabLst>
            </a:pPr>
            <a:endParaRPr lang="en-US" sz="2000" dirty="0">
              <a:latin typeface="Arial"/>
              <a:cs typeface="Arial"/>
            </a:endParaRPr>
          </a:p>
          <a:p>
            <a:pPr marL="12700">
              <a:lnSpc>
                <a:spcPct val="100000"/>
              </a:lnSpc>
              <a:spcBef>
                <a:spcPts val="100"/>
              </a:spcBef>
              <a:tabLst>
                <a:tab pos="240665" algn="l"/>
                <a:tab pos="241300" algn="l"/>
                <a:tab pos="4226560" algn="l"/>
              </a:tabLst>
            </a:pPr>
            <a:r>
              <a:rPr lang="en-US" sz="2000" dirty="0">
                <a:latin typeface="Arial"/>
                <a:cs typeface="Arial"/>
              </a:rPr>
              <a:t>Response – </a:t>
            </a:r>
            <a:r>
              <a:rPr lang="en-US" sz="2000" dirty="0">
                <a:solidFill>
                  <a:srgbClr val="0000FF"/>
                </a:solidFill>
                <a:latin typeface="Arial"/>
                <a:cs typeface="Arial"/>
              </a:rPr>
              <a:t>Accept.</a:t>
            </a:r>
            <a:endParaRPr sz="2000" dirty="0">
              <a:solidFill>
                <a:srgbClr val="0000FF"/>
              </a:solidFill>
              <a:latin typeface="Arial"/>
              <a:cs typeface="Arial"/>
            </a:endParaRPr>
          </a:p>
        </p:txBody>
      </p:sp>
      <p:sp>
        <p:nvSpPr>
          <p:cNvPr id="13" name="object 8">
            <a:extLst>
              <a:ext uri="{FF2B5EF4-FFF2-40B4-BE49-F238E27FC236}">
                <a16:creationId xmlns:a16="http://schemas.microsoft.com/office/drawing/2014/main" id="{857A2A95-89F9-4B02-B771-586350035C3A}"/>
              </a:ext>
            </a:extLst>
          </p:cNvPr>
          <p:cNvSpPr txBox="1">
            <a:spLocks noGrp="1"/>
          </p:cNvSpPr>
          <p:nvPr>
            <p:ph type="ftr" sz="quarter" idx="5"/>
          </p:nvPr>
        </p:nvSpPr>
        <p:spPr>
          <a:xfrm>
            <a:off x="917257" y="6433820"/>
            <a:ext cx="1018539" cy="234038"/>
          </a:xfrm>
          <a:prstGeom prst="rect">
            <a:avLst/>
          </a:prstGeom>
        </p:spPr>
        <p:txBody>
          <a:bodyPr vert="horz" wrap="square" lIns="0" tIns="0" rIns="0" bIns="0" rtlCol="0">
            <a:spAutoFit/>
          </a:bodyPr>
          <a:lstStyle/>
          <a:p>
            <a:pPr marL="12700">
              <a:lnSpc>
                <a:spcPts val="1810"/>
              </a:lnSpc>
            </a:pPr>
            <a:r>
              <a:rPr dirty="0"/>
              <a:t>7/</a:t>
            </a:r>
            <a:r>
              <a:rPr lang="en-US" dirty="0"/>
              <a:t>23</a:t>
            </a:r>
            <a:r>
              <a:rPr dirty="0"/>
              <a:t>/2021</a:t>
            </a:r>
          </a:p>
        </p:txBody>
      </p:sp>
      <p:sp>
        <p:nvSpPr>
          <p:cNvPr id="14" name="object 12">
            <a:extLst>
              <a:ext uri="{FF2B5EF4-FFF2-40B4-BE49-F238E27FC236}">
                <a16:creationId xmlns:a16="http://schemas.microsoft.com/office/drawing/2014/main" id="{16238469-48ED-459E-93A8-9FDB8D6EB9FC}"/>
              </a:ext>
            </a:extLst>
          </p:cNvPr>
          <p:cNvSpPr txBox="1">
            <a:spLocks noGrp="1"/>
          </p:cNvSpPr>
          <p:nvPr>
            <p:ph type="dt" sz="half" idx="6"/>
          </p:nvPr>
        </p:nvSpPr>
        <p:spPr>
          <a:xfrm>
            <a:off x="8305801" y="6426279"/>
            <a:ext cx="3057524" cy="234038"/>
          </a:xfrm>
          <a:prstGeom prst="rect">
            <a:avLst/>
          </a:prstGeom>
        </p:spPr>
        <p:txBody>
          <a:bodyPr vert="horz" wrap="square" lIns="0" tIns="0" rIns="0" bIns="0" rtlCol="0">
            <a:spAutoFit/>
          </a:bodyPr>
          <a:lstStyle/>
          <a:p>
            <a:pPr marL="12700">
              <a:lnSpc>
                <a:spcPts val="1810"/>
              </a:lnSpc>
            </a:pPr>
            <a:r>
              <a:rPr lang="en-US" spc="5" dirty="0"/>
              <a:t>Pat Kinney (Kinney Consulting)</a:t>
            </a:r>
            <a:endParaRPr spc="5"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46125" y="171196"/>
            <a:ext cx="90551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Calibri"/>
                <a:cs typeface="Calibri"/>
              </a:rPr>
              <a:t>July</a:t>
            </a:r>
            <a:r>
              <a:rPr sz="1800" b="1" spc="-70" dirty="0">
                <a:latin typeface="Calibri"/>
                <a:cs typeface="Calibri"/>
              </a:rPr>
              <a:t> </a:t>
            </a:r>
            <a:r>
              <a:rPr sz="1800" b="1" dirty="0">
                <a:latin typeface="Calibri"/>
                <a:cs typeface="Calibri"/>
              </a:rPr>
              <a:t>2021</a:t>
            </a:r>
            <a:endParaRPr sz="1800">
              <a:latin typeface="Calibri"/>
              <a:cs typeface="Calibri"/>
            </a:endParaRPr>
          </a:p>
        </p:txBody>
      </p:sp>
      <p:sp>
        <p:nvSpPr>
          <p:cNvPr id="3" name="object 3"/>
          <p:cNvSpPr/>
          <p:nvPr/>
        </p:nvSpPr>
        <p:spPr>
          <a:xfrm>
            <a:off x="739140" y="6339840"/>
            <a:ext cx="10711815" cy="0"/>
          </a:xfrm>
          <a:custGeom>
            <a:avLst/>
            <a:gdLst/>
            <a:ahLst/>
            <a:cxnLst/>
            <a:rect l="l" t="t" r="r" b="b"/>
            <a:pathLst>
              <a:path w="10711815">
                <a:moveTo>
                  <a:pt x="0" y="0"/>
                </a:moveTo>
                <a:lnTo>
                  <a:pt x="10711307" y="0"/>
                </a:lnTo>
              </a:path>
            </a:pathLst>
          </a:custGeom>
          <a:ln w="19050">
            <a:solidFill>
              <a:srgbClr val="000000"/>
            </a:solidFill>
          </a:ln>
        </p:spPr>
        <p:txBody>
          <a:bodyPr wrap="square" lIns="0" tIns="0" rIns="0" bIns="0" rtlCol="0"/>
          <a:lstStyle/>
          <a:p>
            <a:endParaRPr/>
          </a:p>
        </p:txBody>
      </p:sp>
      <p:sp>
        <p:nvSpPr>
          <p:cNvPr id="4" name="object 4"/>
          <p:cNvSpPr txBox="1"/>
          <p:nvPr/>
        </p:nvSpPr>
        <p:spPr>
          <a:xfrm>
            <a:off x="5487034" y="215900"/>
            <a:ext cx="5875655"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a:cs typeface="Arial"/>
              </a:rPr>
              <a:t>Comments</a:t>
            </a:r>
            <a:r>
              <a:rPr sz="1800" b="1" dirty="0">
                <a:latin typeface="Arial"/>
                <a:cs typeface="Arial"/>
              </a:rPr>
              <a:t> on</a:t>
            </a:r>
            <a:r>
              <a:rPr sz="1800" b="1" spc="5" dirty="0">
                <a:latin typeface="Arial"/>
                <a:cs typeface="Arial"/>
              </a:rPr>
              <a:t> </a:t>
            </a:r>
            <a:r>
              <a:rPr sz="1800" b="1" spc="-5" dirty="0">
                <a:latin typeface="Arial"/>
                <a:cs typeface="Arial"/>
              </a:rPr>
              <a:t>P802.15.13</a:t>
            </a:r>
            <a:r>
              <a:rPr sz="1800" b="1" dirty="0">
                <a:latin typeface="Arial"/>
                <a:cs typeface="Arial"/>
              </a:rPr>
              <a:t> </a:t>
            </a:r>
            <a:r>
              <a:rPr sz="1800" b="1" spc="-65" dirty="0">
                <a:latin typeface="Arial"/>
                <a:cs typeface="Arial"/>
              </a:rPr>
              <a:t>PAR</a:t>
            </a:r>
            <a:r>
              <a:rPr sz="1800" b="1" spc="40" dirty="0">
                <a:latin typeface="Arial"/>
                <a:cs typeface="Arial"/>
              </a:rPr>
              <a:t> </a:t>
            </a:r>
            <a:r>
              <a:rPr sz="1800" b="1" spc="-5" dirty="0">
                <a:latin typeface="Arial"/>
                <a:cs typeface="Arial"/>
              </a:rPr>
              <a:t>&amp;</a:t>
            </a:r>
            <a:r>
              <a:rPr sz="1800" b="1" dirty="0">
                <a:latin typeface="Arial"/>
                <a:cs typeface="Arial"/>
              </a:rPr>
              <a:t> </a:t>
            </a:r>
            <a:r>
              <a:rPr sz="1800" b="1" spc="-5" dirty="0">
                <a:latin typeface="Arial"/>
                <a:cs typeface="Arial"/>
              </a:rPr>
              <a:t>CSD</a:t>
            </a:r>
            <a:r>
              <a:rPr sz="1800" b="1" spc="5" dirty="0">
                <a:latin typeface="Arial"/>
                <a:cs typeface="Arial"/>
              </a:rPr>
              <a:t> </a:t>
            </a:r>
            <a:r>
              <a:rPr sz="1800" b="1" dirty="0">
                <a:latin typeface="Arial"/>
                <a:cs typeface="Arial"/>
              </a:rPr>
              <a:t>from IEEE</a:t>
            </a:r>
            <a:r>
              <a:rPr sz="1800" b="1" spc="5" dirty="0">
                <a:latin typeface="Arial"/>
                <a:cs typeface="Arial"/>
              </a:rPr>
              <a:t> </a:t>
            </a:r>
            <a:r>
              <a:rPr sz="1800" b="1" spc="-5" dirty="0">
                <a:latin typeface="Arial"/>
                <a:cs typeface="Arial"/>
              </a:rPr>
              <a:t>802.1</a:t>
            </a:r>
            <a:endParaRPr sz="1800">
              <a:latin typeface="Arial"/>
              <a:cs typeface="Arial"/>
            </a:endParaRP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12700">
              <a:lnSpc>
                <a:spcPts val="1810"/>
              </a:lnSpc>
            </a:pPr>
            <a:r>
              <a:rPr spc="-5" dirty="0"/>
              <a:t>Slide</a:t>
            </a:r>
            <a:r>
              <a:rPr spc="-25" dirty="0"/>
              <a:t> </a:t>
            </a:r>
            <a:fld id="{81D60167-4931-47E6-BA6A-407CBD079E47}" type="slidenum">
              <a:rPr dirty="0"/>
              <a:t>3</a:t>
            </a:fld>
            <a:endParaRPr dirty="0"/>
          </a:p>
        </p:txBody>
      </p:sp>
      <p:sp>
        <p:nvSpPr>
          <p:cNvPr id="5" name="object 5"/>
          <p:cNvSpPr txBox="1"/>
          <p:nvPr/>
        </p:nvSpPr>
        <p:spPr>
          <a:xfrm>
            <a:off x="847089" y="860171"/>
            <a:ext cx="10314940" cy="1644014"/>
          </a:xfrm>
          <a:prstGeom prst="rect">
            <a:avLst/>
          </a:prstGeom>
        </p:spPr>
        <p:txBody>
          <a:bodyPr vert="horz" wrap="square" lIns="0" tIns="12700" rIns="0" bIns="0" rtlCol="0">
            <a:spAutoFit/>
          </a:bodyPr>
          <a:lstStyle/>
          <a:p>
            <a:pPr marL="12700">
              <a:lnSpc>
                <a:spcPct val="100000"/>
              </a:lnSpc>
              <a:spcBef>
                <a:spcPts val="100"/>
              </a:spcBef>
            </a:pPr>
            <a:r>
              <a:rPr sz="2800" b="1" spc="-5" dirty="0">
                <a:latin typeface="Arial"/>
                <a:cs typeface="Arial"/>
              </a:rPr>
              <a:t>CSD</a:t>
            </a:r>
            <a:endParaRPr sz="2800" dirty="0">
              <a:latin typeface="Arial"/>
              <a:cs typeface="Arial"/>
            </a:endParaRPr>
          </a:p>
          <a:p>
            <a:pPr>
              <a:lnSpc>
                <a:spcPct val="100000"/>
              </a:lnSpc>
              <a:spcBef>
                <a:spcPts val="25"/>
              </a:spcBef>
            </a:pPr>
            <a:endParaRPr sz="3300" dirty="0">
              <a:latin typeface="Arial"/>
              <a:cs typeface="Arial"/>
            </a:endParaRPr>
          </a:p>
          <a:p>
            <a:pPr marL="469900">
              <a:lnSpc>
                <a:spcPct val="100000"/>
              </a:lnSpc>
            </a:pPr>
            <a:r>
              <a:rPr sz="2400" b="1" spc="-5" dirty="0">
                <a:latin typeface="Arial"/>
                <a:cs typeface="Arial"/>
              </a:rPr>
              <a:t>1.2.2</a:t>
            </a:r>
            <a:r>
              <a:rPr sz="2400" b="1" spc="-20" dirty="0">
                <a:latin typeface="Arial"/>
                <a:cs typeface="Arial"/>
              </a:rPr>
              <a:t> </a:t>
            </a:r>
            <a:r>
              <a:rPr sz="2400" b="1" spc="-5" dirty="0">
                <a:latin typeface="Arial"/>
                <a:cs typeface="Arial"/>
              </a:rPr>
              <a:t>Compatibility</a:t>
            </a:r>
            <a:endParaRPr sz="2400" dirty="0">
              <a:latin typeface="Arial"/>
              <a:cs typeface="Arial"/>
            </a:endParaRPr>
          </a:p>
          <a:p>
            <a:pPr marL="469900">
              <a:lnSpc>
                <a:spcPct val="100000"/>
              </a:lnSpc>
              <a:spcBef>
                <a:spcPts val="280"/>
              </a:spcBef>
              <a:tabLst>
                <a:tab pos="926465" algn="l"/>
              </a:tabLst>
            </a:pPr>
            <a:r>
              <a:rPr sz="2000" dirty="0">
                <a:latin typeface="Arial"/>
                <a:cs typeface="Arial"/>
              </a:rPr>
              <a:t>a)	</a:t>
            </a:r>
            <a:r>
              <a:rPr sz="2000" spc="5" dirty="0">
                <a:latin typeface="Arial"/>
                <a:cs typeface="Arial"/>
              </a:rPr>
              <a:t>Will</a:t>
            </a:r>
            <a:r>
              <a:rPr sz="2000" spc="-35" dirty="0">
                <a:latin typeface="Arial"/>
                <a:cs typeface="Arial"/>
              </a:rPr>
              <a:t> </a:t>
            </a:r>
            <a:r>
              <a:rPr sz="2000" dirty="0">
                <a:latin typeface="Arial"/>
                <a:cs typeface="Arial"/>
              </a:rPr>
              <a:t>the</a:t>
            </a:r>
            <a:r>
              <a:rPr sz="2000" spc="-5" dirty="0">
                <a:latin typeface="Arial"/>
                <a:cs typeface="Arial"/>
              </a:rPr>
              <a:t> </a:t>
            </a:r>
            <a:r>
              <a:rPr sz="2000" dirty="0">
                <a:latin typeface="Arial"/>
                <a:cs typeface="Arial"/>
              </a:rPr>
              <a:t>proposed</a:t>
            </a:r>
            <a:r>
              <a:rPr sz="2000" spc="-40" dirty="0">
                <a:latin typeface="Arial"/>
                <a:cs typeface="Arial"/>
              </a:rPr>
              <a:t> </a:t>
            </a:r>
            <a:r>
              <a:rPr sz="2000" dirty="0">
                <a:latin typeface="Arial"/>
                <a:cs typeface="Arial"/>
              </a:rPr>
              <a:t>standard</a:t>
            </a:r>
            <a:r>
              <a:rPr sz="2000" spc="-50" dirty="0">
                <a:latin typeface="Arial"/>
                <a:cs typeface="Arial"/>
              </a:rPr>
              <a:t> </a:t>
            </a:r>
            <a:r>
              <a:rPr sz="2000" dirty="0">
                <a:latin typeface="Arial"/>
                <a:cs typeface="Arial"/>
              </a:rPr>
              <a:t>comply</a:t>
            </a:r>
            <a:r>
              <a:rPr sz="2000" spc="-20" dirty="0">
                <a:latin typeface="Arial"/>
                <a:cs typeface="Arial"/>
              </a:rPr>
              <a:t> </a:t>
            </a:r>
            <a:r>
              <a:rPr sz="2000" spc="-10" dirty="0">
                <a:latin typeface="Arial"/>
                <a:cs typeface="Arial"/>
              </a:rPr>
              <a:t>with</a:t>
            </a:r>
            <a:r>
              <a:rPr sz="2000" spc="15" dirty="0">
                <a:latin typeface="Arial"/>
                <a:cs typeface="Arial"/>
              </a:rPr>
              <a:t> </a:t>
            </a:r>
            <a:r>
              <a:rPr sz="2000" dirty="0">
                <a:latin typeface="Arial"/>
                <a:cs typeface="Arial"/>
              </a:rPr>
              <a:t>IEEE</a:t>
            </a:r>
            <a:r>
              <a:rPr sz="2000" spc="-5" dirty="0">
                <a:latin typeface="Arial"/>
                <a:cs typeface="Arial"/>
              </a:rPr>
              <a:t> </a:t>
            </a:r>
            <a:r>
              <a:rPr sz="2000" dirty="0">
                <a:latin typeface="Arial"/>
                <a:cs typeface="Arial"/>
              </a:rPr>
              <a:t>Std</a:t>
            </a:r>
            <a:r>
              <a:rPr sz="2000" spc="-20" dirty="0">
                <a:latin typeface="Arial"/>
                <a:cs typeface="Arial"/>
              </a:rPr>
              <a:t> </a:t>
            </a:r>
            <a:r>
              <a:rPr sz="2000" dirty="0">
                <a:latin typeface="Arial"/>
                <a:cs typeface="Arial"/>
              </a:rPr>
              <a:t>802,</a:t>
            </a:r>
            <a:r>
              <a:rPr sz="2000" spc="-30" dirty="0">
                <a:latin typeface="Arial"/>
                <a:cs typeface="Arial"/>
              </a:rPr>
              <a:t> </a:t>
            </a:r>
            <a:r>
              <a:rPr sz="2000" dirty="0">
                <a:latin typeface="Arial"/>
                <a:cs typeface="Arial"/>
              </a:rPr>
              <a:t>IEEE</a:t>
            </a:r>
            <a:r>
              <a:rPr sz="2000" spc="-5" dirty="0">
                <a:latin typeface="Arial"/>
                <a:cs typeface="Arial"/>
              </a:rPr>
              <a:t> </a:t>
            </a:r>
            <a:r>
              <a:rPr sz="2000" dirty="0">
                <a:latin typeface="Arial"/>
                <a:cs typeface="Arial"/>
              </a:rPr>
              <a:t>Std</a:t>
            </a:r>
            <a:r>
              <a:rPr sz="2000" spc="-20" dirty="0">
                <a:latin typeface="Arial"/>
                <a:cs typeface="Arial"/>
              </a:rPr>
              <a:t> </a:t>
            </a:r>
            <a:r>
              <a:rPr sz="2000" dirty="0">
                <a:latin typeface="Arial"/>
                <a:cs typeface="Arial"/>
              </a:rPr>
              <a:t>802.1AC</a:t>
            </a:r>
            <a:r>
              <a:rPr sz="2000" spc="-30" dirty="0">
                <a:latin typeface="Arial"/>
                <a:cs typeface="Arial"/>
              </a:rPr>
              <a:t> </a:t>
            </a:r>
            <a:r>
              <a:rPr sz="2000" dirty="0">
                <a:latin typeface="Arial"/>
                <a:cs typeface="Arial"/>
              </a:rPr>
              <a:t>and IEEE</a:t>
            </a:r>
          </a:p>
        </p:txBody>
      </p:sp>
      <p:sp>
        <p:nvSpPr>
          <p:cNvPr id="6" name="object 6"/>
          <p:cNvSpPr txBox="1"/>
          <p:nvPr/>
        </p:nvSpPr>
        <p:spPr>
          <a:xfrm>
            <a:off x="1761489" y="2448178"/>
            <a:ext cx="1455420" cy="330200"/>
          </a:xfrm>
          <a:prstGeom prst="rect">
            <a:avLst/>
          </a:prstGeom>
        </p:spPr>
        <p:txBody>
          <a:bodyPr vert="horz" wrap="square" lIns="0" tIns="12700" rIns="0" bIns="0" rtlCol="0">
            <a:spAutoFit/>
          </a:bodyPr>
          <a:lstStyle/>
          <a:p>
            <a:pPr marL="12700">
              <a:lnSpc>
                <a:spcPct val="100000"/>
              </a:lnSpc>
              <a:spcBef>
                <a:spcPts val="100"/>
              </a:spcBef>
            </a:pPr>
            <a:r>
              <a:rPr sz="2000" dirty="0">
                <a:latin typeface="Arial"/>
                <a:cs typeface="Arial"/>
              </a:rPr>
              <a:t>Std</a:t>
            </a:r>
            <a:r>
              <a:rPr sz="2000" spc="-70" dirty="0">
                <a:latin typeface="Arial"/>
                <a:cs typeface="Arial"/>
              </a:rPr>
              <a:t> </a:t>
            </a:r>
            <a:r>
              <a:rPr sz="2000" dirty="0">
                <a:latin typeface="Arial"/>
                <a:cs typeface="Arial"/>
              </a:rPr>
              <a:t>802.1Q?</a:t>
            </a:r>
          </a:p>
        </p:txBody>
      </p:sp>
      <p:sp>
        <p:nvSpPr>
          <p:cNvPr id="7" name="object 7"/>
          <p:cNvSpPr txBox="1"/>
          <p:nvPr/>
        </p:nvSpPr>
        <p:spPr>
          <a:xfrm>
            <a:off x="3333496" y="2485135"/>
            <a:ext cx="426720" cy="287020"/>
          </a:xfrm>
          <a:prstGeom prst="rect">
            <a:avLst/>
          </a:prstGeom>
          <a:solidFill>
            <a:srgbClr val="FFFF00"/>
          </a:solidFill>
        </p:spPr>
        <p:txBody>
          <a:bodyPr vert="horz" wrap="square" lIns="0" tIns="0" rIns="0" bIns="0" rtlCol="0">
            <a:spAutoFit/>
          </a:bodyPr>
          <a:lstStyle/>
          <a:p>
            <a:pPr>
              <a:lnSpc>
                <a:spcPts val="2210"/>
              </a:lnSpc>
            </a:pPr>
            <a:r>
              <a:rPr sz="2000" spc="-195" dirty="0">
                <a:latin typeface="Arial"/>
                <a:cs typeface="Arial"/>
              </a:rPr>
              <a:t>Y</a:t>
            </a:r>
            <a:r>
              <a:rPr sz="2000" dirty="0">
                <a:latin typeface="Arial"/>
                <a:cs typeface="Arial"/>
              </a:rPr>
              <a:t>es</a:t>
            </a:r>
          </a:p>
        </p:txBody>
      </p:sp>
      <p:sp>
        <p:nvSpPr>
          <p:cNvPr id="8" name="object 8"/>
          <p:cNvSpPr txBox="1"/>
          <p:nvPr/>
        </p:nvSpPr>
        <p:spPr>
          <a:xfrm>
            <a:off x="1323475" y="2950778"/>
            <a:ext cx="9785350" cy="3627275"/>
          </a:xfrm>
          <a:prstGeom prst="rect">
            <a:avLst/>
          </a:prstGeom>
        </p:spPr>
        <p:txBody>
          <a:bodyPr vert="horz" wrap="square" lIns="0" tIns="64135" rIns="0" bIns="0" rtlCol="0">
            <a:spAutoFit/>
          </a:bodyPr>
          <a:lstStyle/>
          <a:p>
            <a:pPr marL="241300" indent="-228600">
              <a:lnSpc>
                <a:spcPct val="100000"/>
              </a:lnSpc>
              <a:spcBef>
                <a:spcPts val="505"/>
              </a:spcBef>
              <a:buChar char="•"/>
              <a:tabLst>
                <a:tab pos="240665" algn="l"/>
                <a:tab pos="241300" algn="l"/>
                <a:tab pos="6565265" algn="l"/>
              </a:tabLst>
            </a:pPr>
            <a:r>
              <a:rPr sz="2000" dirty="0">
                <a:latin typeface="Arial"/>
                <a:cs typeface="Arial"/>
              </a:rPr>
              <a:t>The</a:t>
            </a:r>
            <a:r>
              <a:rPr sz="2000" spc="-25" dirty="0">
                <a:latin typeface="Arial"/>
                <a:cs typeface="Arial"/>
              </a:rPr>
              <a:t> </a:t>
            </a:r>
            <a:r>
              <a:rPr sz="2000" dirty="0">
                <a:latin typeface="Arial"/>
                <a:cs typeface="Arial"/>
              </a:rPr>
              <a:t>802.1</a:t>
            </a:r>
            <a:r>
              <a:rPr sz="2000" spc="-20" dirty="0">
                <a:latin typeface="Arial"/>
                <a:cs typeface="Arial"/>
              </a:rPr>
              <a:t> </a:t>
            </a:r>
            <a:r>
              <a:rPr sz="2000" spc="20" dirty="0">
                <a:latin typeface="Arial"/>
                <a:cs typeface="Arial"/>
              </a:rPr>
              <a:t>WG</a:t>
            </a:r>
            <a:r>
              <a:rPr sz="2000" spc="-60" dirty="0">
                <a:latin typeface="Arial"/>
                <a:cs typeface="Arial"/>
              </a:rPr>
              <a:t> </a:t>
            </a:r>
            <a:r>
              <a:rPr sz="2000" spc="-5" dirty="0">
                <a:latin typeface="Arial"/>
                <a:cs typeface="Arial"/>
              </a:rPr>
              <a:t>would</a:t>
            </a:r>
            <a:r>
              <a:rPr sz="2000" spc="10" dirty="0">
                <a:latin typeface="Arial"/>
                <a:cs typeface="Arial"/>
              </a:rPr>
              <a:t> </a:t>
            </a:r>
            <a:r>
              <a:rPr sz="2000" dirty="0">
                <a:latin typeface="Arial"/>
                <a:cs typeface="Arial"/>
              </a:rPr>
              <a:t>like</a:t>
            </a:r>
            <a:r>
              <a:rPr sz="2000" spc="15" dirty="0">
                <a:latin typeface="Arial"/>
                <a:cs typeface="Arial"/>
              </a:rPr>
              <a:t> </a:t>
            </a:r>
            <a:r>
              <a:rPr sz="2000" dirty="0">
                <a:latin typeface="Arial"/>
                <a:cs typeface="Arial"/>
              </a:rPr>
              <a:t>a</a:t>
            </a:r>
            <a:r>
              <a:rPr sz="2000" spc="20" dirty="0">
                <a:latin typeface="Arial"/>
                <a:cs typeface="Arial"/>
              </a:rPr>
              <a:t> </a:t>
            </a:r>
            <a:r>
              <a:rPr sz="2000" dirty="0">
                <a:latin typeface="Arial"/>
                <a:cs typeface="Arial"/>
              </a:rPr>
              <a:t>clarification</a:t>
            </a:r>
            <a:r>
              <a:rPr sz="2000" spc="-20" dirty="0">
                <a:latin typeface="Arial"/>
                <a:cs typeface="Arial"/>
              </a:rPr>
              <a:t> </a:t>
            </a:r>
            <a:r>
              <a:rPr sz="2000" dirty="0">
                <a:latin typeface="Arial"/>
                <a:cs typeface="Arial"/>
              </a:rPr>
              <a:t>of</a:t>
            </a:r>
            <a:r>
              <a:rPr sz="2000" spc="-25" dirty="0">
                <a:latin typeface="Arial"/>
                <a:cs typeface="Arial"/>
              </a:rPr>
              <a:t> </a:t>
            </a:r>
            <a:r>
              <a:rPr sz="2000" spc="-15" dirty="0">
                <a:latin typeface="Arial"/>
                <a:cs typeface="Arial"/>
              </a:rPr>
              <a:t>compatibility.	</a:t>
            </a:r>
            <a:r>
              <a:rPr sz="2000" dirty="0">
                <a:latin typeface="Arial"/>
                <a:cs typeface="Arial"/>
              </a:rPr>
              <a:t>In</a:t>
            </a:r>
            <a:r>
              <a:rPr sz="2000" spc="-40" dirty="0">
                <a:latin typeface="Arial"/>
                <a:cs typeface="Arial"/>
              </a:rPr>
              <a:t> </a:t>
            </a:r>
            <a:r>
              <a:rPr sz="2000" spc="-5" dirty="0">
                <a:latin typeface="Arial"/>
                <a:cs typeface="Arial"/>
              </a:rPr>
              <a:t>particular:</a:t>
            </a:r>
            <a:endParaRPr sz="2000" dirty="0">
              <a:latin typeface="Arial"/>
              <a:cs typeface="Arial"/>
            </a:endParaRPr>
          </a:p>
          <a:p>
            <a:pPr marL="697865" marR="43815" lvl="1" indent="-228600">
              <a:lnSpc>
                <a:spcPts val="1720"/>
              </a:lnSpc>
              <a:spcBef>
                <a:spcPts val="545"/>
              </a:spcBef>
              <a:buChar char="•"/>
              <a:tabLst>
                <a:tab pos="697865" algn="l"/>
                <a:tab pos="698500" algn="l"/>
              </a:tabLst>
            </a:pPr>
            <a:r>
              <a:rPr sz="1600" dirty="0">
                <a:latin typeface="Arial"/>
                <a:cs typeface="Arial"/>
              </a:rPr>
              <a:t>Is</a:t>
            </a:r>
            <a:r>
              <a:rPr sz="1600" spc="15" dirty="0">
                <a:latin typeface="Arial"/>
                <a:cs typeface="Arial"/>
              </a:rPr>
              <a:t> </a:t>
            </a:r>
            <a:r>
              <a:rPr sz="1600" spc="-10" dirty="0">
                <a:latin typeface="Arial"/>
                <a:cs typeface="Arial"/>
              </a:rPr>
              <a:t>the</a:t>
            </a:r>
            <a:r>
              <a:rPr sz="1600" spc="35" dirty="0">
                <a:latin typeface="Arial"/>
                <a:cs typeface="Arial"/>
              </a:rPr>
              <a:t> </a:t>
            </a:r>
            <a:r>
              <a:rPr sz="1600" spc="-10" dirty="0">
                <a:latin typeface="Arial"/>
                <a:cs typeface="Arial"/>
              </a:rPr>
              <a:t>802.15.13</a:t>
            </a:r>
            <a:r>
              <a:rPr sz="1600" spc="70" dirty="0">
                <a:latin typeface="Arial"/>
                <a:cs typeface="Arial"/>
              </a:rPr>
              <a:t> </a:t>
            </a:r>
            <a:r>
              <a:rPr sz="1600" dirty="0">
                <a:latin typeface="Arial"/>
                <a:cs typeface="Arial"/>
              </a:rPr>
              <a:t>MAC</a:t>
            </a:r>
            <a:r>
              <a:rPr sz="1600" spc="10" dirty="0">
                <a:latin typeface="Arial"/>
                <a:cs typeface="Arial"/>
              </a:rPr>
              <a:t> </a:t>
            </a:r>
            <a:r>
              <a:rPr sz="1600" spc="-5" dirty="0">
                <a:latin typeface="Arial"/>
                <a:cs typeface="Arial"/>
              </a:rPr>
              <a:t>substantially</a:t>
            </a:r>
            <a:r>
              <a:rPr sz="1600" spc="40" dirty="0">
                <a:latin typeface="Arial"/>
                <a:cs typeface="Arial"/>
              </a:rPr>
              <a:t> </a:t>
            </a:r>
            <a:r>
              <a:rPr sz="1600" spc="-10" dirty="0">
                <a:latin typeface="Arial"/>
                <a:cs typeface="Arial"/>
              </a:rPr>
              <a:t>the</a:t>
            </a:r>
            <a:r>
              <a:rPr sz="1600" spc="35" dirty="0">
                <a:latin typeface="Arial"/>
                <a:cs typeface="Arial"/>
              </a:rPr>
              <a:t> </a:t>
            </a:r>
            <a:r>
              <a:rPr sz="1600" spc="-5" dirty="0">
                <a:latin typeface="Arial"/>
                <a:cs typeface="Arial"/>
              </a:rPr>
              <a:t>same</a:t>
            </a:r>
            <a:r>
              <a:rPr sz="1600" spc="10" dirty="0">
                <a:latin typeface="Arial"/>
                <a:cs typeface="Arial"/>
              </a:rPr>
              <a:t> </a:t>
            </a:r>
            <a:r>
              <a:rPr sz="1600" spc="-10" dirty="0">
                <a:latin typeface="Arial"/>
                <a:cs typeface="Arial"/>
              </a:rPr>
              <a:t>as</a:t>
            </a:r>
            <a:r>
              <a:rPr sz="1600" spc="25" dirty="0">
                <a:latin typeface="Arial"/>
                <a:cs typeface="Arial"/>
              </a:rPr>
              <a:t> </a:t>
            </a:r>
            <a:r>
              <a:rPr sz="1600" spc="-10" dirty="0">
                <a:latin typeface="Arial"/>
                <a:cs typeface="Arial"/>
              </a:rPr>
              <a:t>the</a:t>
            </a:r>
            <a:r>
              <a:rPr sz="1600" spc="10" dirty="0">
                <a:latin typeface="Arial"/>
                <a:cs typeface="Arial"/>
              </a:rPr>
              <a:t> </a:t>
            </a:r>
            <a:r>
              <a:rPr sz="1600" spc="-10" dirty="0">
                <a:latin typeface="Arial"/>
                <a:cs typeface="Arial"/>
              </a:rPr>
              <a:t>802.15.3</a:t>
            </a:r>
            <a:r>
              <a:rPr sz="1600" spc="70" dirty="0">
                <a:latin typeface="Arial"/>
                <a:cs typeface="Arial"/>
              </a:rPr>
              <a:t> </a:t>
            </a:r>
            <a:r>
              <a:rPr sz="1600" dirty="0">
                <a:latin typeface="Arial"/>
                <a:cs typeface="Arial"/>
              </a:rPr>
              <a:t>MAC</a:t>
            </a:r>
            <a:r>
              <a:rPr sz="1600" spc="5" dirty="0">
                <a:latin typeface="Arial"/>
                <a:cs typeface="Arial"/>
              </a:rPr>
              <a:t> </a:t>
            </a:r>
            <a:r>
              <a:rPr sz="1600" spc="-10" dirty="0">
                <a:latin typeface="Arial"/>
                <a:cs typeface="Arial"/>
              </a:rPr>
              <a:t>which</a:t>
            </a:r>
            <a:r>
              <a:rPr sz="1600" spc="15" dirty="0">
                <a:latin typeface="Arial"/>
                <a:cs typeface="Arial"/>
              </a:rPr>
              <a:t> </a:t>
            </a:r>
            <a:r>
              <a:rPr sz="1600" spc="-5" dirty="0">
                <a:latin typeface="Arial"/>
                <a:cs typeface="Arial"/>
              </a:rPr>
              <a:t>is</a:t>
            </a:r>
            <a:r>
              <a:rPr sz="1600" spc="5" dirty="0">
                <a:latin typeface="Arial"/>
                <a:cs typeface="Arial"/>
              </a:rPr>
              <a:t> </a:t>
            </a:r>
            <a:r>
              <a:rPr sz="1600" spc="-5" dirty="0">
                <a:latin typeface="Arial"/>
                <a:cs typeface="Arial"/>
              </a:rPr>
              <a:t>currently</a:t>
            </a:r>
            <a:r>
              <a:rPr sz="1600" spc="45" dirty="0">
                <a:latin typeface="Arial"/>
                <a:cs typeface="Arial"/>
              </a:rPr>
              <a:t> </a:t>
            </a:r>
            <a:r>
              <a:rPr sz="1600" spc="-10" dirty="0">
                <a:latin typeface="Arial"/>
                <a:cs typeface="Arial"/>
              </a:rPr>
              <a:t>being</a:t>
            </a:r>
            <a:r>
              <a:rPr sz="1600" spc="10" dirty="0">
                <a:latin typeface="Arial"/>
                <a:cs typeface="Arial"/>
              </a:rPr>
              <a:t> </a:t>
            </a:r>
            <a:r>
              <a:rPr sz="1600" spc="-10" dirty="0">
                <a:latin typeface="Arial"/>
                <a:cs typeface="Arial"/>
              </a:rPr>
              <a:t>added</a:t>
            </a:r>
            <a:r>
              <a:rPr sz="1600" spc="55" dirty="0">
                <a:latin typeface="Arial"/>
                <a:cs typeface="Arial"/>
              </a:rPr>
              <a:t> </a:t>
            </a:r>
            <a:r>
              <a:rPr sz="1600" dirty="0">
                <a:latin typeface="Arial"/>
                <a:cs typeface="Arial"/>
              </a:rPr>
              <a:t>to </a:t>
            </a:r>
            <a:r>
              <a:rPr sz="1600" spc="-430" dirty="0">
                <a:latin typeface="Arial"/>
                <a:cs typeface="Arial"/>
              </a:rPr>
              <a:t> </a:t>
            </a:r>
            <a:r>
              <a:rPr sz="1600" spc="-5" dirty="0">
                <a:latin typeface="Arial"/>
                <a:cs typeface="Arial"/>
              </a:rPr>
              <a:t>IEEE</a:t>
            </a:r>
            <a:r>
              <a:rPr sz="1600" spc="5" dirty="0">
                <a:latin typeface="Arial"/>
                <a:cs typeface="Arial"/>
              </a:rPr>
              <a:t> </a:t>
            </a:r>
            <a:r>
              <a:rPr sz="1600" spc="-5" dirty="0">
                <a:latin typeface="Arial"/>
                <a:cs typeface="Arial"/>
              </a:rPr>
              <a:t>Std</a:t>
            </a:r>
            <a:r>
              <a:rPr sz="1600" spc="30" dirty="0">
                <a:latin typeface="Arial"/>
                <a:cs typeface="Arial"/>
              </a:rPr>
              <a:t> </a:t>
            </a:r>
            <a:r>
              <a:rPr sz="1600" spc="-10" dirty="0">
                <a:latin typeface="Arial"/>
                <a:cs typeface="Arial"/>
              </a:rPr>
              <a:t>802.1AC</a:t>
            </a:r>
            <a:r>
              <a:rPr sz="1600" spc="40" dirty="0">
                <a:latin typeface="Arial"/>
                <a:cs typeface="Arial"/>
              </a:rPr>
              <a:t> </a:t>
            </a:r>
            <a:r>
              <a:rPr sz="1600" spc="-10" dirty="0">
                <a:latin typeface="Arial"/>
                <a:cs typeface="Arial"/>
              </a:rPr>
              <a:t>by</a:t>
            </a:r>
            <a:r>
              <a:rPr sz="1600" spc="20" dirty="0">
                <a:latin typeface="Arial"/>
                <a:cs typeface="Arial"/>
              </a:rPr>
              <a:t> </a:t>
            </a:r>
            <a:r>
              <a:rPr sz="1600" spc="-5" dirty="0">
                <a:latin typeface="Arial"/>
                <a:cs typeface="Arial"/>
              </a:rPr>
              <a:t>P802.1ACct?</a:t>
            </a:r>
            <a:r>
              <a:rPr sz="1600" spc="75" dirty="0">
                <a:latin typeface="Arial"/>
                <a:cs typeface="Arial"/>
              </a:rPr>
              <a:t> </a:t>
            </a:r>
            <a:r>
              <a:rPr sz="1600" dirty="0">
                <a:latin typeface="Arial"/>
                <a:cs typeface="Arial"/>
              </a:rPr>
              <a:t>If</a:t>
            </a:r>
            <a:r>
              <a:rPr sz="1600" spc="10" dirty="0">
                <a:latin typeface="Arial"/>
                <a:cs typeface="Arial"/>
              </a:rPr>
              <a:t> </a:t>
            </a:r>
            <a:r>
              <a:rPr sz="1600" dirty="0">
                <a:latin typeface="Arial"/>
                <a:cs typeface="Arial"/>
              </a:rPr>
              <a:t>it</a:t>
            </a:r>
            <a:r>
              <a:rPr sz="1600" spc="5" dirty="0">
                <a:latin typeface="Arial"/>
                <a:cs typeface="Arial"/>
              </a:rPr>
              <a:t> </a:t>
            </a:r>
            <a:r>
              <a:rPr sz="1600" spc="-5" dirty="0">
                <a:latin typeface="Arial"/>
                <a:cs typeface="Arial"/>
              </a:rPr>
              <a:t>is</a:t>
            </a:r>
            <a:r>
              <a:rPr sz="1600" spc="5" dirty="0">
                <a:latin typeface="Arial"/>
                <a:cs typeface="Arial"/>
              </a:rPr>
              <a:t> </a:t>
            </a:r>
            <a:r>
              <a:rPr sz="1600" spc="-5" dirty="0">
                <a:latin typeface="Arial"/>
                <a:cs typeface="Arial"/>
              </a:rPr>
              <a:t>different,</a:t>
            </a:r>
            <a:r>
              <a:rPr sz="1600" spc="-65" dirty="0">
                <a:latin typeface="Arial"/>
                <a:cs typeface="Arial"/>
              </a:rPr>
              <a:t> </a:t>
            </a:r>
            <a:r>
              <a:rPr sz="1600" spc="-5" dirty="0">
                <a:latin typeface="Arial"/>
                <a:cs typeface="Arial"/>
              </a:rPr>
              <a:t>a</a:t>
            </a:r>
            <a:r>
              <a:rPr sz="1600" spc="10" dirty="0">
                <a:latin typeface="Arial"/>
                <a:cs typeface="Arial"/>
              </a:rPr>
              <a:t> </a:t>
            </a:r>
            <a:r>
              <a:rPr sz="1600" spc="-10" dirty="0">
                <a:latin typeface="Arial"/>
                <a:cs typeface="Arial"/>
              </a:rPr>
              <a:t>project</a:t>
            </a:r>
            <a:r>
              <a:rPr sz="1600" spc="55" dirty="0">
                <a:latin typeface="Arial"/>
                <a:cs typeface="Arial"/>
              </a:rPr>
              <a:t> </a:t>
            </a:r>
            <a:r>
              <a:rPr sz="1600" spc="-10" dirty="0">
                <a:latin typeface="Arial"/>
                <a:cs typeface="Arial"/>
              </a:rPr>
              <a:t>will</a:t>
            </a:r>
            <a:r>
              <a:rPr sz="1600" spc="-25" dirty="0">
                <a:latin typeface="Arial"/>
                <a:cs typeface="Arial"/>
              </a:rPr>
              <a:t> </a:t>
            </a:r>
            <a:r>
              <a:rPr sz="1600" spc="-10" dirty="0">
                <a:latin typeface="Arial"/>
                <a:cs typeface="Arial"/>
              </a:rPr>
              <a:t>need</a:t>
            </a:r>
            <a:r>
              <a:rPr sz="1600" spc="25" dirty="0">
                <a:latin typeface="Arial"/>
                <a:cs typeface="Arial"/>
              </a:rPr>
              <a:t> </a:t>
            </a:r>
            <a:r>
              <a:rPr sz="1600" dirty="0">
                <a:latin typeface="Arial"/>
                <a:cs typeface="Arial"/>
              </a:rPr>
              <a:t>to</a:t>
            </a:r>
            <a:r>
              <a:rPr sz="1600" spc="20" dirty="0">
                <a:latin typeface="Arial"/>
                <a:cs typeface="Arial"/>
              </a:rPr>
              <a:t> </a:t>
            </a:r>
            <a:r>
              <a:rPr sz="1600" spc="-10" dirty="0">
                <a:latin typeface="Arial"/>
                <a:cs typeface="Arial"/>
              </a:rPr>
              <a:t>be</a:t>
            </a:r>
            <a:r>
              <a:rPr sz="1600" spc="10" dirty="0">
                <a:latin typeface="Arial"/>
                <a:cs typeface="Arial"/>
              </a:rPr>
              <a:t> </a:t>
            </a:r>
            <a:r>
              <a:rPr sz="1600" spc="-10" dirty="0">
                <a:latin typeface="Arial"/>
                <a:cs typeface="Arial"/>
              </a:rPr>
              <a:t>created</a:t>
            </a:r>
            <a:r>
              <a:rPr sz="1600" spc="25" dirty="0">
                <a:latin typeface="Arial"/>
                <a:cs typeface="Arial"/>
              </a:rPr>
              <a:t> </a:t>
            </a:r>
            <a:r>
              <a:rPr sz="1600" dirty="0">
                <a:latin typeface="Arial"/>
                <a:cs typeface="Arial"/>
              </a:rPr>
              <a:t>to</a:t>
            </a:r>
            <a:r>
              <a:rPr sz="1600" spc="40" dirty="0">
                <a:latin typeface="Arial"/>
                <a:cs typeface="Arial"/>
              </a:rPr>
              <a:t> </a:t>
            </a:r>
            <a:r>
              <a:rPr sz="1600" spc="-10" dirty="0">
                <a:latin typeface="Arial"/>
                <a:cs typeface="Arial"/>
              </a:rPr>
              <a:t>add</a:t>
            </a:r>
            <a:r>
              <a:rPr sz="1600" spc="10" dirty="0">
                <a:latin typeface="Arial"/>
                <a:cs typeface="Arial"/>
              </a:rPr>
              <a:t> </a:t>
            </a:r>
            <a:r>
              <a:rPr sz="1600" spc="-5" dirty="0">
                <a:latin typeface="Arial"/>
                <a:cs typeface="Arial"/>
              </a:rPr>
              <a:t>MAC </a:t>
            </a:r>
            <a:r>
              <a:rPr sz="1600" dirty="0">
                <a:latin typeface="Arial"/>
                <a:cs typeface="Arial"/>
              </a:rPr>
              <a:t> service</a:t>
            </a:r>
            <a:r>
              <a:rPr sz="1600" spc="-15" dirty="0">
                <a:latin typeface="Arial"/>
                <a:cs typeface="Arial"/>
              </a:rPr>
              <a:t> </a:t>
            </a:r>
            <a:r>
              <a:rPr sz="1600" spc="-5" dirty="0">
                <a:latin typeface="Arial"/>
                <a:cs typeface="Arial"/>
              </a:rPr>
              <a:t>definitions</a:t>
            </a:r>
            <a:r>
              <a:rPr sz="1600" spc="15" dirty="0">
                <a:latin typeface="Arial"/>
                <a:cs typeface="Arial"/>
              </a:rPr>
              <a:t> </a:t>
            </a:r>
            <a:r>
              <a:rPr sz="1600" dirty="0">
                <a:latin typeface="Arial"/>
                <a:cs typeface="Arial"/>
              </a:rPr>
              <a:t>to </a:t>
            </a:r>
            <a:r>
              <a:rPr sz="1600" spc="-5" dirty="0">
                <a:latin typeface="Arial"/>
                <a:cs typeface="Arial"/>
              </a:rPr>
              <a:t>IEEE</a:t>
            </a:r>
            <a:r>
              <a:rPr sz="1600" spc="5" dirty="0">
                <a:latin typeface="Arial"/>
                <a:cs typeface="Arial"/>
              </a:rPr>
              <a:t> </a:t>
            </a:r>
            <a:r>
              <a:rPr sz="1600" spc="-5" dirty="0">
                <a:latin typeface="Arial"/>
                <a:cs typeface="Arial"/>
              </a:rPr>
              <a:t>Std </a:t>
            </a:r>
            <a:r>
              <a:rPr sz="1600" spc="-10" dirty="0">
                <a:latin typeface="Arial"/>
                <a:cs typeface="Arial"/>
              </a:rPr>
              <a:t>802.1AC.</a:t>
            </a:r>
            <a:endParaRPr sz="1600" dirty="0">
              <a:latin typeface="Arial"/>
              <a:cs typeface="Arial"/>
            </a:endParaRPr>
          </a:p>
          <a:p>
            <a:pPr marL="697865" marR="5080" lvl="1" indent="-228600" algn="just">
              <a:lnSpc>
                <a:spcPct val="90200"/>
              </a:lnSpc>
              <a:spcBef>
                <a:spcPts val="484"/>
              </a:spcBef>
              <a:buChar char="•"/>
              <a:tabLst>
                <a:tab pos="698500" algn="l"/>
              </a:tabLst>
            </a:pPr>
            <a:r>
              <a:rPr sz="1600" spc="-5" dirty="0">
                <a:latin typeface="Arial"/>
                <a:cs typeface="Arial"/>
              </a:rPr>
              <a:t>Can </a:t>
            </a:r>
            <a:r>
              <a:rPr sz="1600" spc="-10" dirty="0">
                <a:latin typeface="Arial"/>
                <a:cs typeface="Arial"/>
              </a:rPr>
              <a:t>you </a:t>
            </a:r>
            <a:r>
              <a:rPr sz="1600" dirty="0">
                <a:latin typeface="Arial"/>
                <a:cs typeface="Arial"/>
              </a:rPr>
              <a:t>clarify </a:t>
            </a:r>
            <a:r>
              <a:rPr sz="1600" spc="-5" dirty="0">
                <a:latin typeface="Arial"/>
                <a:cs typeface="Arial"/>
              </a:rPr>
              <a:t>the supported </a:t>
            </a:r>
            <a:r>
              <a:rPr sz="1600" spc="10" dirty="0">
                <a:latin typeface="Arial"/>
                <a:cs typeface="Arial"/>
              </a:rPr>
              <a:t>MTU </a:t>
            </a:r>
            <a:r>
              <a:rPr sz="1600" spc="-5" dirty="0">
                <a:latin typeface="Arial"/>
                <a:cs typeface="Arial"/>
              </a:rPr>
              <a:t>sizes </a:t>
            </a:r>
            <a:r>
              <a:rPr sz="1600" dirty="0">
                <a:latin typeface="Arial"/>
                <a:cs typeface="Arial"/>
              </a:rPr>
              <a:t>for </a:t>
            </a:r>
            <a:r>
              <a:rPr sz="1600" spc="-10" dirty="0">
                <a:latin typeface="Arial"/>
                <a:cs typeface="Arial"/>
              </a:rPr>
              <a:t>802.15.13 </a:t>
            </a:r>
            <a:r>
              <a:rPr sz="1600" dirty="0">
                <a:latin typeface="Arial"/>
                <a:cs typeface="Arial"/>
              </a:rPr>
              <a:t>frames?</a:t>
            </a:r>
            <a:r>
              <a:rPr sz="1600" spc="5" dirty="0">
                <a:latin typeface="Arial"/>
                <a:cs typeface="Arial"/>
              </a:rPr>
              <a:t> </a:t>
            </a:r>
            <a:r>
              <a:rPr sz="1600" spc="-5" dirty="0">
                <a:latin typeface="Arial"/>
                <a:cs typeface="Arial"/>
              </a:rPr>
              <a:t>Other </a:t>
            </a:r>
            <a:r>
              <a:rPr sz="1600" spc="-10" dirty="0">
                <a:latin typeface="Arial"/>
                <a:cs typeface="Arial"/>
              </a:rPr>
              <a:t>802.15 </a:t>
            </a:r>
            <a:r>
              <a:rPr sz="1600" dirty="0">
                <a:latin typeface="Arial"/>
                <a:cs typeface="Arial"/>
              </a:rPr>
              <a:t>MACs </a:t>
            </a:r>
            <a:r>
              <a:rPr sz="1600" spc="-5" dirty="0">
                <a:latin typeface="Arial"/>
                <a:cs typeface="Arial"/>
              </a:rPr>
              <a:t>have restricted </a:t>
            </a:r>
            <a:r>
              <a:rPr sz="1600" dirty="0">
                <a:latin typeface="Arial"/>
                <a:cs typeface="Arial"/>
              </a:rPr>
              <a:t> </a:t>
            </a:r>
            <a:r>
              <a:rPr sz="1600" spc="5" dirty="0">
                <a:latin typeface="Arial"/>
                <a:cs typeface="Arial"/>
              </a:rPr>
              <a:t>MTU </a:t>
            </a:r>
            <a:r>
              <a:rPr sz="1600" spc="-10" dirty="0">
                <a:latin typeface="Arial"/>
                <a:cs typeface="Arial"/>
              </a:rPr>
              <a:t>sizes </a:t>
            </a:r>
            <a:r>
              <a:rPr sz="1600" spc="-5" dirty="0">
                <a:latin typeface="Arial"/>
                <a:cs typeface="Arial"/>
              </a:rPr>
              <a:t>making bridging </a:t>
            </a:r>
            <a:r>
              <a:rPr sz="1600" dirty="0">
                <a:latin typeface="Arial"/>
                <a:cs typeface="Arial"/>
              </a:rPr>
              <a:t>to </a:t>
            </a:r>
            <a:r>
              <a:rPr sz="1600" spc="-10" dirty="0">
                <a:latin typeface="Arial"/>
                <a:cs typeface="Arial"/>
              </a:rPr>
              <a:t>other 802 </a:t>
            </a:r>
            <a:r>
              <a:rPr sz="1600" spc="-5" dirty="0">
                <a:latin typeface="Arial"/>
                <a:cs typeface="Arial"/>
              </a:rPr>
              <a:t>Media impossible </a:t>
            </a:r>
            <a:r>
              <a:rPr sz="1600" spc="-10" dirty="0">
                <a:latin typeface="Arial"/>
                <a:cs typeface="Arial"/>
              </a:rPr>
              <a:t>without </a:t>
            </a:r>
            <a:r>
              <a:rPr sz="1600" spc="-5" dirty="0">
                <a:latin typeface="Arial"/>
                <a:cs typeface="Arial"/>
              </a:rPr>
              <a:t>suitable fragmentation/reassembly </a:t>
            </a:r>
            <a:r>
              <a:rPr sz="1600" dirty="0">
                <a:latin typeface="Arial"/>
                <a:cs typeface="Arial"/>
              </a:rPr>
              <a:t> </a:t>
            </a:r>
            <a:r>
              <a:rPr sz="1600" spc="-10" dirty="0">
                <a:latin typeface="Arial"/>
                <a:cs typeface="Arial"/>
              </a:rPr>
              <a:t>support.</a:t>
            </a:r>
            <a:endParaRPr lang="en-US" sz="1600" spc="-10" dirty="0">
              <a:latin typeface="Arial"/>
              <a:cs typeface="Arial"/>
            </a:endParaRPr>
          </a:p>
          <a:p>
            <a:pPr marL="469265" marR="5080" lvl="1" algn="just">
              <a:lnSpc>
                <a:spcPct val="90200"/>
              </a:lnSpc>
              <a:spcBef>
                <a:spcPts val="484"/>
              </a:spcBef>
              <a:tabLst>
                <a:tab pos="698500" algn="l"/>
              </a:tabLst>
            </a:pPr>
            <a:endParaRPr lang="en-US" sz="1600" dirty="0">
              <a:latin typeface="Arial"/>
              <a:cs typeface="Arial"/>
            </a:endParaRPr>
          </a:p>
          <a:p>
            <a:pPr marL="0" marR="5080" lvl="1" algn="just">
              <a:lnSpc>
                <a:spcPct val="90200"/>
              </a:lnSpc>
              <a:spcBef>
                <a:spcPts val="484"/>
              </a:spcBef>
              <a:tabLst>
                <a:tab pos="698500" algn="l"/>
              </a:tabLst>
            </a:pPr>
            <a:r>
              <a:rPr lang="en-US" sz="2000" dirty="0">
                <a:latin typeface="Arial"/>
                <a:cs typeface="Arial"/>
              </a:rPr>
              <a:t>Response - </a:t>
            </a:r>
            <a:r>
              <a:rPr lang="en-US" sz="2000" dirty="0">
                <a:solidFill>
                  <a:srgbClr val="0000FF"/>
                </a:solidFill>
                <a:latin typeface="Arial"/>
                <a:cs typeface="Arial"/>
              </a:rPr>
              <a:t>The 802.15.13 MAC, using EUI-48, is substantially different than the 802.15.3 MAC. </a:t>
            </a:r>
          </a:p>
          <a:p>
            <a:pPr marL="0" marR="5080" lvl="1" algn="just">
              <a:lnSpc>
                <a:spcPct val="90200"/>
              </a:lnSpc>
              <a:spcBef>
                <a:spcPts val="484"/>
              </a:spcBef>
              <a:tabLst>
                <a:tab pos="698500" algn="l"/>
              </a:tabLst>
            </a:pPr>
            <a:r>
              <a:rPr lang="en-US" sz="2000" dirty="0">
                <a:solidFill>
                  <a:srgbClr val="0000FF"/>
                </a:solidFill>
                <a:latin typeface="Arial"/>
                <a:cs typeface="Arial"/>
              </a:rPr>
              <a:t>The 802.15 WG will work with the 802.1 WG Chair to address the need to create a project in 802.1 to add MAC service definitions to IEEE Std 802.1AC.</a:t>
            </a:r>
          </a:p>
          <a:p>
            <a:pPr marL="469265" marR="5080" lvl="1" algn="just">
              <a:lnSpc>
                <a:spcPct val="90200"/>
              </a:lnSpc>
              <a:spcBef>
                <a:spcPts val="484"/>
              </a:spcBef>
              <a:tabLst>
                <a:tab pos="698500" algn="l"/>
              </a:tabLst>
            </a:pPr>
            <a:endParaRPr lang="en-US" sz="1600" spc="-10" dirty="0">
              <a:latin typeface="Arial"/>
              <a:cs typeface="Arial"/>
            </a:endParaRPr>
          </a:p>
        </p:txBody>
      </p:sp>
      <p:sp>
        <p:nvSpPr>
          <p:cNvPr id="12" name="object 8">
            <a:extLst>
              <a:ext uri="{FF2B5EF4-FFF2-40B4-BE49-F238E27FC236}">
                <a16:creationId xmlns:a16="http://schemas.microsoft.com/office/drawing/2014/main" id="{2E9BC6D3-D592-42CE-8565-B201F8DC5C60}"/>
              </a:ext>
            </a:extLst>
          </p:cNvPr>
          <p:cNvSpPr txBox="1">
            <a:spLocks noGrp="1"/>
          </p:cNvSpPr>
          <p:nvPr>
            <p:ph type="ftr" sz="quarter" idx="5"/>
          </p:nvPr>
        </p:nvSpPr>
        <p:spPr>
          <a:xfrm>
            <a:off x="917257" y="6433820"/>
            <a:ext cx="1018539" cy="234038"/>
          </a:xfrm>
          <a:prstGeom prst="rect">
            <a:avLst/>
          </a:prstGeom>
        </p:spPr>
        <p:txBody>
          <a:bodyPr vert="horz" wrap="square" lIns="0" tIns="0" rIns="0" bIns="0" rtlCol="0">
            <a:spAutoFit/>
          </a:bodyPr>
          <a:lstStyle/>
          <a:p>
            <a:pPr marL="12700">
              <a:lnSpc>
                <a:spcPts val="1810"/>
              </a:lnSpc>
            </a:pPr>
            <a:r>
              <a:rPr dirty="0"/>
              <a:t>7/</a:t>
            </a:r>
            <a:r>
              <a:rPr lang="en-US" dirty="0"/>
              <a:t>23</a:t>
            </a:r>
            <a:r>
              <a:rPr dirty="0"/>
              <a:t>/2021</a:t>
            </a:r>
          </a:p>
        </p:txBody>
      </p:sp>
      <p:sp>
        <p:nvSpPr>
          <p:cNvPr id="13" name="object 12">
            <a:extLst>
              <a:ext uri="{FF2B5EF4-FFF2-40B4-BE49-F238E27FC236}">
                <a16:creationId xmlns:a16="http://schemas.microsoft.com/office/drawing/2014/main" id="{857B3267-C98B-41E5-9CEB-DCD0D9FDD9DB}"/>
              </a:ext>
            </a:extLst>
          </p:cNvPr>
          <p:cNvSpPr txBox="1">
            <a:spLocks noGrp="1"/>
          </p:cNvSpPr>
          <p:nvPr>
            <p:ph type="dt" sz="half" idx="6"/>
          </p:nvPr>
        </p:nvSpPr>
        <p:spPr>
          <a:xfrm>
            <a:off x="8305801" y="6426279"/>
            <a:ext cx="3057524" cy="234038"/>
          </a:xfrm>
          <a:prstGeom prst="rect">
            <a:avLst/>
          </a:prstGeom>
        </p:spPr>
        <p:txBody>
          <a:bodyPr vert="horz" wrap="square" lIns="0" tIns="0" rIns="0" bIns="0" rtlCol="0">
            <a:spAutoFit/>
          </a:bodyPr>
          <a:lstStyle/>
          <a:p>
            <a:pPr marL="12700">
              <a:lnSpc>
                <a:spcPts val="1810"/>
              </a:lnSpc>
            </a:pPr>
            <a:r>
              <a:rPr lang="en-US" spc="5" dirty="0"/>
              <a:t>Pat Kinney (Kinney Consulting)</a:t>
            </a:r>
            <a:endParaRPr spc="5"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46125" y="171196"/>
            <a:ext cx="90551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Calibri"/>
                <a:cs typeface="Calibri"/>
              </a:rPr>
              <a:t>July</a:t>
            </a:r>
            <a:r>
              <a:rPr sz="1800" b="1" spc="-70" dirty="0">
                <a:latin typeface="Calibri"/>
                <a:cs typeface="Calibri"/>
              </a:rPr>
              <a:t> </a:t>
            </a:r>
            <a:r>
              <a:rPr sz="1800" b="1" dirty="0">
                <a:latin typeface="Calibri"/>
                <a:cs typeface="Calibri"/>
              </a:rPr>
              <a:t>2021</a:t>
            </a:r>
            <a:endParaRPr sz="1800">
              <a:latin typeface="Calibri"/>
              <a:cs typeface="Calibri"/>
            </a:endParaRPr>
          </a:p>
        </p:txBody>
      </p:sp>
      <p:sp>
        <p:nvSpPr>
          <p:cNvPr id="3" name="object 3"/>
          <p:cNvSpPr/>
          <p:nvPr/>
        </p:nvSpPr>
        <p:spPr>
          <a:xfrm>
            <a:off x="739140" y="6339840"/>
            <a:ext cx="10711815" cy="0"/>
          </a:xfrm>
          <a:custGeom>
            <a:avLst/>
            <a:gdLst/>
            <a:ahLst/>
            <a:cxnLst/>
            <a:rect l="l" t="t" r="r" b="b"/>
            <a:pathLst>
              <a:path w="10711815">
                <a:moveTo>
                  <a:pt x="0" y="0"/>
                </a:moveTo>
                <a:lnTo>
                  <a:pt x="10711307" y="0"/>
                </a:lnTo>
              </a:path>
            </a:pathLst>
          </a:custGeom>
          <a:ln w="19050">
            <a:solidFill>
              <a:srgbClr val="000000"/>
            </a:solidFill>
          </a:ln>
        </p:spPr>
        <p:txBody>
          <a:bodyPr wrap="square" lIns="0" tIns="0" rIns="0" bIns="0" rtlCol="0"/>
          <a:lstStyle/>
          <a:p>
            <a:endParaRPr/>
          </a:p>
        </p:txBody>
      </p:sp>
      <p:sp>
        <p:nvSpPr>
          <p:cNvPr id="4" name="object 4"/>
          <p:cNvSpPr txBox="1"/>
          <p:nvPr/>
        </p:nvSpPr>
        <p:spPr>
          <a:xfrm>
            <a:off x="5347334" y="215900"/>
            <a:ext cx="601472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a:cs typeface="Arial"/>
              </a:rPr>
              <a:t>Comments</a:t>
            </a:r>
            <a:r>
              <a:rPr sz="1800" b="1" dirty="0">
                <a:latin typeface="Arial"/>
                <a:cs typeface="Arial"/>
              </a:rPr>
              <a:t> on</a:t>
            </a:r>
            <a:r>
              <a:rPr sz="1800" b="1" spc="5" dirty="0">
                <a:latin typeface="Arial"/>
                <a:cs typeface="Arial"/>
              </a:rPr>
              <a:t> </a:t>
            </a:r>
            <a:r>
              <a:rPr sz="1800" b="1" spc="-5" dirty="0">
                <a:latin typeface="Arial"/>
                <a:cs typeface="Arial"/>
              </a:rPr>
              <a:t>P802.15.4ab</a:t>
            </a:r>
            <a:r>
              <a:rPr sz="1800" b="1" dirty="0">
                <a:latin typeface="Arial"/>
                <a:cs typeface="Arial"/>
              </a:rPr>
              <a:t> </a:t>
            </a:r>
            <a:r>
              <a:rPr sz="1800" b="1" spc="-65" dirty="0">
                <a:latin typeface="Arial"/>
                <a:cs typeface="Arial"/>
              </a:rPr>
              <a:t>PAR</a:t>
            </a:r>
            <a:r>
              <a:rPr sz="1800" b="1" spc="40" dirty="0">
                <a:latin typeface="Arial"/>
                <a:cs typeface="Arial"/>
              </a:rPr>
              <a:t> </a:t>
            </a:r>
            <a:r>
              <a:rPr sz="1800" b="1" spc="-5" dirty="0">
                <a:latin typeface="Arial"/>
                <a:cs typeface="Arial"/>
              </a:rPr>
              <a:t>&amp;</a:t>
            </a:r>
            <a:r>
              <a:rPr sz="1800" b="1" spc="5" dirty="0">
                <a:latin typeface="Arial"/>
                <a:cs typeface="Arial"/>
              </a:rPr>
              <a:t> </a:t>
            </a:r>
            <a:r>
              <a:rPr sz="1800" b="1" spc="-5" dirty="0">
                <a:latin typeface="Arial"/>
                <a:cs typeface="Arial"/>
              </a:rPr>
              <a:t>CSD</a:t>
            </a:r>
            <a:r>
              <a:rPr sz="1800" b="1" dirty="0">
                <a:latin typeface="Arial"/>
                <a:cs typeface="Arial"/>
              </a:rPr>
              <a:t> from</a:t>
            </a:r>
            <a:r>
              <a:rPr sz="1800" b="1" spc="5" dirty="0">
                <a:latin typeface="Arial"/>
                <a:cs typeface="Arial"/>
              </a:rPr>
              <a:t> </a:t>
            </a:r>
            <a:r>
              <a:rPr sz="1800" b="1" dirty="0">
                <a:latin typeface="Arial"/>
                <a:cs typeface="Arial"/>
              </a:rPr>
              <a:t>IEEE</a:t>
            </a:r>
            <a:r>
              <a:rPr sz="1800" b="1" spc="5" dirty="0">
                <a:latin typeface="Arial"/>
                <a:cs typeface="Arial"/>
              </a:rPr>
              <a:t> </a:t>
            </a:r>
            <a:r>
              <a:rPr sz="1800" b="1" spc="-5" dirty="0">
                <a:latin typeface="Arial"/>
                <a:cs typeface="Arial"/>
              </a:rPr>
              <a:t>802.1</a:t>
            </a:r>
            <a:endParaRPr sz="1800" dirty="0">
              <a:latin typeface="Arial"/>
              <a:cs typeface="Arial"/>
            </a:endParaRPr>
          </a:p>
        </p:txBody>
      </p:sp>
      <p:sp>
        <p:nvSpPr>
          <p:cNvPr id="11" name="object 11"/>
          <p:cNvSpPr txBox="1">
            <a:spLocks noGrp="1"/>
          </p:cNvSpPr>
          <p:nvPr>
            <p:ph type="sldNum" sz="quarter" idx="7"/>
          </p:nvPr>
        </p:nvSpPr>
        <p:spPr>
          <a:prstGeom prst="rect">
            <a:avLst/>
          </a:prstGeom>
        </p:spPr>
        <p:txBody>
          <a:bodyPr vert="horz" wrap="square" lIns="0" tIns="0" rIns="0" bIns="0" rtlCol="0">
            <a:spAutoFit/>
          </a:bodyPr>
          <a:lstStyle/>
          <a:p>
            <a:pPr marL="12700">
              <a:lnSpc>
                <a:spcPts val="1810"/>
              </a:lnSpc>
            </a:pPr>
            <a:r>
              <a:rPr spc="-5" dirty="0"/>
              <a:t>Slide</a:t>
            </a:r>
            <a:r>
              <a:rPr spc="-25" dirty="0"/>
              <a:t> </a:t>
            </a:r>
            <a:fld id="{81D60167-4931-47E6-BA6A-407CBD079E47}" type="slidenum">
              <a:rPr dirty="0"/>
              <a:t>4</a:t>
            </a:fld>
            <a:endParaRPr dirty="0"/>
          </a:p>
        </p:txBody>
      </p:sp>
      <p:sp>
        <p:nvSpPr>
          <p:cNvPr id="5" name="object 5"/>
          <p:cNvSpPr txBox="1"/>
          <p:nvPr/>
        </p:nvSpPr>
        <p:spPr>
          <a:xfrm>
            <a:off x="847089" y="860171"/>
            <a:ext cx="10314940" cy="1644014"/>
          </a:xfrm>
          <a:prstGeom prst="rect">
            <a:avLst/>
          </a:prstGeom>
        </p:spPr>
        <p:txBody>
          <a:bodyPr vert="horz" wrap="square" lIns="0" tIns="12700" rIns="0" bIns="0" rtlCol="0">
            <a:spAutoFit/>
          </a:bodyPr>
          <a:lstStyle/>
          <a:p>
            <a:pPr marL="12700">
              <a:lnSpc>
                <a:spcPct val="100000"/>
              </a:lnSpc>
              <a:spcBef>
                <a:spcPts val="100"/>
              </a:spcBef>
            </a:pPr>
            <a:r>
              <a:rPr sz="2800" b="1" spc="-5" dirty="0">
                <a:latin typeface="Arial"/>
                <a:cs typeface="Arial"/>
              </a:rPr>
              <a:t>CSD</a:t>
            </a:r>
            <a:endParaRPr sz="2800">
              <a:latin typeface="Arial"/>
              <a:cs typeface="Arial"/>
            </a:endParaRPr>
          </a:p>
          <a:p>
            <a:pPr>
              <a:lnSpc>
                <a:spcPct val="100000"/>
              </a:lnSpc>
              <a:spcBef>
                <a:spcPts val="25"/>
              </a:spcBef>
            </a:pPr>
            <a:endParaRPr sz="3300">
              <a:latin typeface="Arial"/>
              <a:cs typeface="Arial"/>
            </a:endParaRPr>
          </a:p>
          <a:p>
            <a:pPr marL="469900">
              <a:lnSpc>
                <a:spcPct val="100000"/>
              </a:lnSpc>
            </a:pPr>
            <a:r>
              <a:rPr sz="2400" b="1" spc="-5" dirty="0">
                <a:latin typeface="Arial"/>
                <a:cs typeface="Arial"/>
              </a:rPr>
              <a:t>1.2.2</a:t>
            </a:r>
            <a:r>
              <a:rPr sz="2400" b="1" spc="-20" dirty="0">
                <a:latin typeface="Arial"/>
                <a:cs typeface="Arial"/>
              </a:rPr>
              <a:t> </a:t>
            </a:r>
            <a:r>
              <a:rPr sz="2400" b="1" spc="-5" dirty="0">
                <a:latin typeface="Arial"/>
                <a:cs typeface="Arial"/>
              </a:rPr>
              <a:t>Compatibility</a:t>
            </a:r>
            <a:endParaRPr sz="2400">
              <a:latin typeface="Arial"/>
              <a:cs typeface="Arial"/>
            </a:endParaRPr>
          </a:p>
          <a:p>
            <a:pPr marL="469900">
              <a:lnSpc>
                <a:spcPct val="100000"/>
              </a:lnSpc>
              <a:spcBef>
                <a:spcPts val="280"/>
              </a:spcBef>
              <a:tabLst>
                <a:tab pos="926465" algn="l"/>
              </a:tabLst>
            </a:pPr>
            <a:r>
              <a:rPr sz="2000" dirty="0">
                <a:latin typeface="Arial"/>
                <a:cs typeface="Arial"/>
              </a:rPr>
              <a:t>a)	</a:t>
            </a:r>
            <a:r>
              <a:rPr sz="2000" spc="5" dirty="0">
                <a:latin typeface="Arial"/>
                <a:cs typeface="Arial"/>
              </a:rPr>
              <a:t>Will</a:t>
            </a:r>
            <a:r>
              <a:rPr sz="2000" spc="-35" dirty="0">
                <a:latin typeface="Arial"/>
                <a:cs typeface="Arial"/>
              </a:rPr>
              <a:t> </a:t>
            </a:r>
            <a:r>
              <a:rPr sz="2000" dirty="0">
                <a:latin typeface="Arial"/>
                <a:cs typeface="Arial"/>
              </a:rPr>
              <a:t>the</a:t>
            </a:r>
            <a:r>
              <a:rPr sz="2000" spc="-5" dirty="0">
                <a:latin typeface="Arial"/>
                <a:cs typeface="Arial"/>
              </a:rPr>
              <a:t> </a:t>
            </a:r>
            <a:r>
              <a:rPr sz="2000" dirty="0">
                <a:latin typeface="Arial"/>
                <a:cs typeface="Arial"/>
              </a:rPr>
              <a:t>proposed</a:t>
            </a:r>
            <a:r>
              <a:rPr sz="2000" spc="-40" dirty="0">
                <a:latin typeface="Arial"/>
                <a:cs typeface="Arial"/>
              </a:rPr>
              <a:t> </a:t>
            </a:r>
            <a:r>
              <a:rPr sz="2000" dirty="0">
                <a:latin typeface="Arial"/>
                <a:cs typeface="Arial"/>
              </a:rPr>
              <a:t>standard</a:t>
            </a:r>
            <a:r>
              <a:rPr sz="2000" spc="-50" dirty="0">
                <a:latin typeface="Arial"/>
                <a:cs typeface="Arial"/>
              </a:rPr>
              <a:t> </a:t>
            </a:r>
            <a:r>
              <a:rPr sz="2000" dirty="0">
                <a:latin typeface="Arial"/>
                <a:cs typeface="Arial"/>
              </a:rPr>
              <a:t>comply</a:t>
            </a:r>
            <a:r>
              <a:rPr sz="2000" spc="-20" dirty="0">
                <a:latin typeface="Arial"/>
                <a:cs typeface="Arial"/>
              </a:rPr>
              <a:t> </a:t>
            </a:r>
            <a:r>
              <a:rPr sz="2000" spc="-10" dirty="0">
                <a:latin typeface="Arial"/>
                <a:cs typeface="Arial"/>
              </a:rPr>
              <a:t>with</a:t>
            </a:r>
            <a:r>
              <a:rPr sz="2000" spc="15" dirty="0">
                <a:latin typeface="Arial"/>
                <a:cs typeface="Arial"/>
              </a:rPr>
              <a:t> </a:t>
            </a:r>
            <a:r>
              <a:rPr sz="2000" dirty="0">
                <a:latin typeface="Arial"/>
                <a:cs typeface="Arial"/>
              </a:rPr>
              <a:t>IEEE</a:t>
            </a:r>
            <a:r>
              <a:rPr sz="2000" spc="-5" dirty="0">
                <a:latin typeface="Arial"/>
                <a:cs typeface="Arial"/>
              </a:rPr>
              <a:t> </a:t>
            </a:r>
            <a:r>
              <a:rPr sz="2000" dirty="0">
                <a:latin typeface="Arial"/>
                <a:cs typeface="Arial"/>
              </a:rPr>
              <a:t>Std</a:t>
            </a:r>
            <a:r>
              <a:rPr sz="2000" spc="-20" dirty="0">
                <a:latin typeface="Arial"/>
                <a:cs typeface="Arial"/>
              </a:rPr>
              <a:t> </a:t>
            </a:r>
            <a:r>
              <a:rPr sz="2000" dirty="0">
                <a:latin typeface="Arial"/>
                <a:cs typeface="Arial"/>
              </a:rPr>
              <a:t>802,</a:t>
            </a:r>
            <a:r>
              <a:rPr sz="2000" spc="-30" dirty="0">
                <a:latin typeface="Arial"/>
                <a:cs typeface="Arial"/>
              </a:rPr>
              <a:t> </a:t>
            </a:r>
            <a:r>
              <a:rPr sz="2000" dirty="0">
                <a:latin typeface="Arial"/>
                <a:cs typeface="Arial"/>
              </a:rPr>
              <a:t>IEEE</a:t>
            </a:r>
            <a:r>
              <a:rPr sz="2000" spc="-5" dirty="0">
                <a:latin typeface="Arial"/>
                <a:cs typeface="Arial"/>
              </a:rPr>
              <a:t> </a:t>
            </a:r>
            <a:r>
              <a:rPr sz="2000" dirty="0">
                <a:latin typeface="Arial"/>
                <a:cs typeface="Arial"/>
              </a:rPr>
              <a:t>Std</a:t>
            </a:r>
            <a:r>
              <a:rPr sz="2000" spc="-20" dirty="0">
                <a:latin typeface="Arial"/>
                <a:cs typeface="Arial"/>
              </a:rPr>
              <a:t> </a:t>
            </a:r>
            <a:r>
              <a:rPr sz="2000" dirty="0">
                <a:latin typeface="Arial"/>
                <a:cs typeface="Arial"/>
              </a:rPr>
              <a:t>802.1AC</a:t>
            </a:r>
            <a:r>
              <a:rPr sz="2000" spc="-30" dirty="0">
                <a:latin typeface="Arial"/>
                <a:cs typeface="Arial"/>
              </a:rPr>
              <a:t> </a:t>
            </a:r>
            <a:r>
              <a:rPr sz="2000" dirty="0">
                <a:latin typeface="Arial"/>
                <a:cs typeface="Arial"/>
              </a:rPr>
              <a:t>and IEEE</a:t>
            </a:r>
            <a:endParaRPr sz="2000">
              <a:latin typeface="Arial"/>
              <a:cs typeface="Arial"/>
            </a:endParaRPr>
          </a:p>
        </p:txBody>
      </p:sp>
      <p:sp>
        <p:nvSpPr>
          <p:cNvPr id="6" name="object 6"/>
          <p:cNvSpPr txBox="1"/>
          <p:nvPr/>
        </p:nvSpPr>
        <p:spPr>
          <a:xfrm>
            <a:off x="1761489" y="2448178"/>
            <a:ext cx="1455420" cy="330200"/>
          </a:xfrm>
          <a:prstGeom prst="rect">
            <a:avLst/>
          </a:prstGeom>
        </p:spPr>
        <p:txBody>
          <a:bodyPr vert="horz" wrap="square" lIns="0" tIns="12700" rIns="0" bIns="0" rtlCol="0">
            <a:spAutoFit/>
          </a:bodyPr>
          <a:lstStyle/>
          <a:p>
            <a:pPr marL="12700">
              <a:lnSpc>
                <a:spcPct val="100000"/>
              </a:lnSpc>
              <a:spcBef>
                <a:spcPts val="100"/>
              </a:spcBef>
            </a:pPr>
            <a:r>
              <a:rPr sz="2000" dirty="0">
                <a:latin typeface="Arial"/>
                <a:cs typeface="Arial"/>
              </a:rPr>
              <a:t>Std</a:t>
            </a:r>
            <a:r>
              <a:rPr sz="2000" spc="-70" dirty="0">
                <a:latin typeface="Arial"/>
                <a:cs typeface="Arial"/>
              </a:rPr>
              <a:t> </a:t>
            </a:r>
            <a:r>
              <a:rPr sz="2000" dirty="0">
                <a:latin typeface="Arial"/>
                <a:cs typeface="Arial"/>
              </a:rPr>
              <a:t>802.1Q?</a:t>
            </a:r>
            <a:endParaRPr sz="2000">
              <a:latin typeface="Arial"/>
              <a:cs typeface="Arial"/>
            </a:endParaRPr>
          </a:p>
        </p:txBody>
      </p:sp>
      <p:sp>
        <p:nvSpPr>
          <p:cNvPr id="7" name="object 7"/>
          <p:cNvSpPr txBox="1"/>
          <p:nvPr/>
        </p:nvSpPr>
        <p:spPr>
          <a:xfrm>
            <a:off x="3338576" y="2485135"/>
            <a:ext cx="7675880" cy="287020"/>
          </a:xfrm>
          <a:prstGeom prst="rect">
            <a:avLst/>
          </a:prstGeom>
          <a:solidFill>
            <a:srgbClr val="FFFF00"/>
          </a:solidFill>
        </p:spPr>
        <p:txBody>
          <a:bodyPr vert="horz" wrap="square" lIns="0" tIns="0" rIns="0" bIns="0" rtlCol="0">
            <a:spAutoFit/>
          </a:bodyPr>
          <a:lstStyle/>
          <a:p>
            <a:pPr>
              <a:lnSpc>
                <a:spcPts val="2210"/>
              </a:lnSpc>
            </a:pPr>
            <a:r>
              <a:rPr sz="2000" spc="-5" dirty="0">
                <a:latin typeface="Arial"/>
                <a:cs typeface="Arial"/>
              </a:rPr>
              <a:t>No. </a:t>
            </a:r>
            <a:r>
              <a:rPr sz="2000" spc="5" dirty="0">
                <a:latin typeface="Arial"/>
                <a:cs typeface="Arial"/>
              </a:rPr>
              <a:t>While</a:t>
            </a:r>
            <a:r>
              <a:rPr sz="2000" spc="-45" dirty="0">
                <a:latin typeface="Arial"/>
                <a:cs typeface="Arial"/>
              </a:rPr>
              <a:t> </a:t>
            </a:r>
            <a:r>
              <a:rPr sz="2000" dirty="0">
                <a:latin typeface="Arial"/>
                <a:cs typeface="Arial"/>
              </a:rPr>
              <a:t>the</a:t>
            </a:r>
            <a:r>
              <a:rPr sz="2000" spc="-25" dirty="0">
                <a:latin typeface="Arial"/>
                <a:cs typeface="Arial"/>
              </a:rPr>
              <a:t> </a:t>
            </a:r>
            <a:r>
              <a:rPr sz="2000" dirty="0">
                <a:latin typeface="Arial"/>
                <a:cs typeface="Arial"/>
              </a:rPr>
              <a:t>amendment</a:t>
            </a:r>
            <a:r>
              <a:rPr sz="2000" spc="-70" dirty="0">
                <a:latin typeface="Arial"/>
                <a:cs typeface="Arial"/>
              </a:rPr>
              <a:t> </a:t>
            </a:r>
            <a:r>
              <a:rPr sz="2000" dirty="0">
                <a:latin typeface="Arial"/>
                <a:cs typeface="Arial"/>
              </a:rPr>
              <a:t>shall</a:t>
            </a:r>
            <a:r>
              <a:rPr sz="2000" spc="-5" dirty="0">
                <a:latin typeface="Arial"/>
                <a:cs typeface="Arial"/>
              </a:rPr>
              <a:t> </a:t>
            </a:r>
            <a:r>
              <a:rPr sz="2000" dirty="0">
                <a:latin typeface="Arial"/>
                <a:cs typeface="Arial"/>
              </a:rPr>
              <a:t>comply</a:t>
            </a:r>
            <a:r>
              <a:rPr sz="2000" spc="-35" dirty="0">
                <a:latin typeface="Arial"/>
                <a:cs typeface="Arial"/>
              </a:rPr>
              <a:t> </a:t>
            </a:r>
            <a:r>
              <a:rPr sz="2000" spc="-10" dirty="0">
                <a:latin typeface="Arial"/>
                <a:cs typeface="Arial"/>
              </a:rPr>
              <a:t>with</a:t>
            </a:r>
            <a:r>
              <a:rPr sz="2000" spc="30" dirty="0">
                <a:latin typeface="Arial"/>
                <a:cs typeface="Arial"/>
              </a:rPr>
              <a:t> </a:t>
            </a:r>
            <a:r>
              <a:rPr sz="2000" dirty="0">
                <a:latin typeface="Arial"/>
                <a:cs typeface="Arial"/>
              </a:rPr>
              <a:t>IEEE</a:t>
            </a:r>
            <a:r>
              <a:rPr sz="2000" spc="-5" dirty="0">
                <a:latin typeface="Arial"/>
                <a:cs typeface="Arial"/>
              </a:rPr>
              <a:t> </a:t>
            </a:r>
            <a:r>
              <a:rPr sz="2000" dirty="0">
                <a:latin typeface="Arial"/>
                <a:cs typeface="Arial"/>
              </a:rPr>
              <a:t>Std</a:t>
            </a:r>
            <a:r>
              <a:rPr sz="2000" spc="-25" dirty="0">
                <a:latin typeface="Arial"/>
                <a:cs typeface="Arial"/>
              </a:rPr>
              <a:t> </a:t>
            </a:r>
            <a:r>
              <a:rPr sz="2000" dirty="0">
                <a:latin typeface="Arial"/>
                <a:cs typeface="Arial"/>
              </a:rPr>
              <a:t>802,</a:t>
            </a:r>
            <a:r>
              <a:rPr sz="2000" spc="-30" dirty="0">
                <a:latin typeface="Arial"/>
                <a:cs typeface="Arial"/>
              </a:rPr>
              <a:t> </a:t>
            </a:r>
            <a:r>
              <a:rPr sz="2000" dirty="0">
                <a:latin typeface="Arial"/>
                <a:cs typeface="Arial"/>
              </a:rPr>
              <a:t>it</a:t>
            </a:r>
            <a:r>
              <a:rPr sz="2000" spc="-15" dirty="0">
                <a:latin typeface="Arial"/>
                <a:cs typeface="Arial"/>
              </a:rPr>
              <a:t> </a:t>
            </a:r>
            <a:r>
              <a:rPr sz="2000" dirty="0">
                <a:latin typeface="Arial"/>
                <a:cs typeface="Arial"/>
              </a:rPr>
              <a:t>cannot</a:t>
            </a:r>
            <a:endParaRPr sz="2000">
              <a:latin typeface="Arial"/>
              <a:cs typeface="Arial"/>
            </a:endParaRPr>
          </a:p>
        </p:txBody>
      </p:sp>
      <p:sp>
        <p:nvSpPr>
          <p:cNvPr id="8" name="object 8"/>
          <p:cNvSpPr txBox="1"/>
          <p:nvPr/>
        </p:nvSpPr>
        <p:spPr>
          <a:xfrm>
            <a:off x="1773935" y="2772155"/>
            <a:ext cx="9240520" cy="274320"/>
          </a:xfrm>
          <a:prstGeom prst="rect">
            <a:avLst/>
          </a:prstGeom>
          <a:solidFill>
            <a:srgbClr val="FFFF00"/>
          </a:solidFill>
        </p:spPr>
        <p:txBody>
          <a:bodyPr vert="horz" wrap="square" lIns="0" tIns="0" rIns="0" bIns="0" rtlCol="0">
            <a:spAutoFit/>
          </a:bodyPr>
          <a:lstStyle/>
          <a:p>
            <a:pPr>
              <a:lnSpc>
                <a:spcPts val="2110"/>
              </a:lnSpc>
            </a:pPr>
            <a:r>
              <a:rPr sz="2000" dirty="0">
                <a:latin typeface="Arial"/>
                <a:cs typeface="Arial"/>
              </a:rPr>
              <a:t>comply</a:t>
            </a:r>
            <a:r>
              <a:rPr sz="2000" spc="-35" dirty="0">
                <a:latin typeface="Arial"/>
                <a:cs typeface="Arial"/>
              </a:rPr>
              <a:t> </a:t>
            </a:r>
            <a:r>
              <a:rPr sz="2000" spc="-10" dirty="0">
                <a:latin typeface="Arial"/>
                <a:cs typeface="Arial"/>
              </a:rPr>
              <a:t>with</a:t>
            </a:r>
            <a:r>
              <a:rPr sz="2000" spc="30" dirty="0">
                <a:latin typeface="Arial"/>
                <a:cs typeface="Arial"/>
              </a:rPr>
              <a:t> </a:t>
            </a:r>
            <a:r>
              <a:rPr sz="2000" dirty="0">
                <a:latin typeface="Arial"/>
                <a:cs typeface="Arial"/>
              </a:rPr>
              <a:t>IEEE</a:t>
            </a:r>
            <a:r>
              <a:rPr sz="2000" spc="-5" dirty="0">
                <a:latin typeface="Arial"/>
                <a:cs typeface="Arial"/>
              </a:rPr>
              <a:t> </a:t>
            </a:r>
            <a:r>
              <a:rPr sz="2000" dirty="0">
                <a:latin typeface="Arial"/>
                <a:cs typeface="Arial"/>
              </a:rPr>
              <a:t>Std</a:t>
            </a:r>
            <a:r>
              <a:rPr sz="2000" spc="-25" dirty="0">
                <a:latin typeface="Arial"/>
                <a:cs typeface="Arial"/>
              </a:rPr>
              <a:t> </a:t>
            </a:r>
            <a:r>
              <a:rPr sz="2000" dirty="0">
                <a:latin typeface="Arial"/>
                <a:cs typeface="Arial"/>
              </a:rPr>
              <a:t>802.1Q</a:t>
            </a:r>
            <a:r>
              <a:rPr sz="2000" spc="-50" dirty="0">
                <a:latin typeface="Arial"/>
                <a:cs typeface="Arial"/>
              </a:rPr>
              <a:t> </a:t>
            </a:r>
            <a:r>
              <a:rPr sz="2000" dirty="0">
                <a:latin typeface="Arial"/>
                <a:cs typeface="Arial"/>
              </a:rPr>
              <a:t>and</a:t>
            </a:r>
            <a:r>
              <a:rPr sz="2000" spc="-5" dirty="0">
                <a:latin typeface="Arial"/>
                <a:cs typeface="Arial"/>
              </a:rPr>
              <a:t> </a:t>
            </a:r>
            <a:r>
              <a:rPr sz="2000" dirty="0">
                <a:latin typeface="Arial"/>
                <a:cs typeface="Arial"/>
              </a:rPr>
              <a:t>IEEE</a:t>
            </a:r>
            <a:r>
              <a:rPr sz="2000" spc="-25" dirty="0">
                <a:latin typeface="Arial"/>
                <a:cs typeface="Arial"/>
              </a:rPr>
              <a:t> </a:t>
            </a:r>
            <a:r>
              <a:rPr sz="2000" dirty="0">
                <a:latin typeface="Arial"/>
                <a:cs typeface="Arial"/>
              </a:rPr>
              <a:t>Std</a:t>
            </a:r>
            <a:r>
              <a:rPr sz="2000" spc="-5" dirty="0">
                <a:latin typeface="Arial"/>
                <a:cs typeface="Arial"/>
              </a:rPr>
              <a:t> </a:t>
            </a:r>
            <a:r>
              <a:rPr sz="2000" dirty="0">
                <a:latin typeface="Arial"/>
                <a:cs typeface="Arial"/>
              </a:rPr>
              <a:t>802.1AC</a:t>
            </a:r>
            <a:r>
              <a:rPr sz="2000" spc="-30" dirty="0">
                <a:latin typeface="Arial"/>
                <a:cs typeface="Arial"/>
              </a:rPr>
              <a:t> </a:t>
            </a:r>
            <a:r>
              <a:rPr sz="2000" dirty="0">
                <a:latin typeface="Arial"/>
                <a:cs typeface="Arial"/>
              </a:rPr>
              <a:t>because</a:t>
            </a:r>
            <a:r>
              <a:rPr sz="2000" spc="-45" dirty="0">
                <a:latin typeface="Arial"/>
                <a:cs typeface="Arial"/>
              </a:rPr>
              <a:t> </a:t>
            </a:r>
            <a:r>
              <a:rPr sz="2000" dirty="0">
                <a:latin typeface="Arial"/>
                <a:cs typeface="Arial"/>
              </a:rPr>
              <a:t>IEEE</a:t>
            </a:r>
            <a:r>
              <a:rPr sz="2000" spc="-5" dirty="0">
                <a:latin typeface="Arial"/>
                <a:cs typeface="Arial"/>
              </a:rPr>
              <a:t> </a:t>
            </a:r>
            <a:r>
              <a:rPr sz="2000" dirty="0">
                <a:latin typeface="Arial"/>
                <a:cs typeface="Arial"/>
              </a:rPr>
              <a:t>Std</a:t>
            </a:r>
            <a:r>
              <a:rPr sz="2000" spc="-25" dirty="0">
                <a:latin typeface="Arial"/>
                <a:cs typeface="Arial"/>
              </a:rPr>
              <a:t> </a:t>
            </a:r>
            <a:r>
              <a:rPr sz="2000" dirty="0">
                <a:latin typeface="Arial"/>
                <a:cs typeface="Arial"/>
              </a:rPr>
              <a:t>802.15.4</a:t>
            </a:r>
          </a:p>
        </p:txBody>
      </p:sp>
      <p:sp>
        <p:nvSpPr>
          <p:cNvPr id="9" name="object 9"/>
          <p:cNvSpPr txBox="1"/>
          <p:nvPr/>
        </p:nvSpPr>
        <p:spPr>
          <a:xfrm>
            <a:off x="1773935" y="3046476"/>
            <a:ext cx="3192780" cy="274320"/>
          </a:xfrm>
          <a:prstGeom prst="rect">
            <a:avLst/>
          </a:prstGeom>
          <a:solidFill>
            <a:srgbClr val="FFFF00"/>
          </a:solidFill>
        </p:spPr>
        <p:txBody>
          <a:bodyPr vert="horz" wrap="square" lIns="0" tIns="0" rIns="0" bIns="0" rtlCol="0">
            <a:spAutoFit/>
          </a:bodyPr>
          <a:lstStyle/>
          <a:p>
            <a:pPr>
              <a:lnSpc>
                <a:spcPts val="2110"/>
              </a:lnSpc>
            </a:pPr>
            <a:r>
              <a:rPr sz="2000" dirty="0">
                <a:latin typeface="Arial"/>
                <a:cs typeface="Arial"/>
              </a:rPr>
              <a:t>uses</a:t>
            </a:r>
            <a:r>
              <a:rPr sz="2000" spc="-30" dirty="0">
                <a:latin typeface="Arial"/>
                <a:cs typeface="Arial"/>
              </a:rPr>
              <a:t> </a:t>
            </a:r>
            <a:r>
              <a:rPr sz="2000" dirty="0">
                <a:latin typeface="Arial"/>
                <a:cs typeface="Arial"/>
              </a:rPr>
              <a:t>64-bit</a:t>
            </a:r>
            <a:r>
              <a:rPr sz="2000" spc="-45" dirty="0">
                <a:latin typeface="Arial"/>
                <a:cs typeface="Arial"/>
              </a:rPr>
              <a:t> </a:t>
            </a:r>
            <a:r>
              <a:rPr sz="2000" dirty="0">
                <a:latin typeface="Arial"/>
                <a:cs typeface="Arial"/>
              </a:rPr>
              <a:t>MAC</a:t>
            </a:r>
            <a:r>
              <a:rPr sz="2000" spc="-10" dirty="0">
                <a:latin typeface="Arial"/>
                <a:cs typeface="Arial"/>
              </a:rPr>
              <a:t> </a:t>
            </a:r>
            <a:r>
              <a:rPr sz="2000" dirty="0">
                <a:latin typeface="Arial"/>
                <a:cs typeface="Arial"/>
              </a:rPr>
              <a:t>addresses.</a:t>
            </a:r>
          </a:p>
        </p:txBody>
      </p:sp>
      <p:sp>
        <p:nvSpPr>
          <p:cNvPr id="10" name="object 10"/>
          <p:cNvSpPr txBox="1"/>
          <p:nvPr/>
        </p:nvSpPr>
        <p:spPr>
          <a:xfrm>
            <a:off x="1304289" y="3672840"/>
            <a:ext cx="9869805" cy="2458365"/>
          </a:xfrm>
          <a:prstGeom prst="rect">
            <a:avLst/>
          </a:prstGeom>
        </p:spPr>
        <p:txBody>
          <a:bodyPr vert="horz" wrap="square" lIns="0" tIns="46990" rIns="0" bIns="0" rtlCol="0">
            <a:spAutoFit/>
          </a:bodyPr>
          <a:lstStyle/>
          <a:p>
            <a:pPr marL="241300" marR="365125" indent="-228600" algn="just">
              <a:lnSpc>
                <a:spcPts val="2160"/>
              </a:lnSpc>
              <a:spcBef>
                <a:spcPts val="370"/>
              </a:spcBef>
              <a:buChar char="•"/>
              <a:tabLst>
                <a:tab pos="241300" algn="l"/>
              </a:tabLst>
            </a:pPr>
            <a:r>
              <a:rPr spc="-5" dirty="0">
                <a:latin typeface="Arial"/>
                <a:cs typeface="Arial"/>
              </a:rPr>
              <a:t>Provide a </a:t>
            </a:r>
            <a:r>
              <a:rPr dirty="0">
                <a:latin typeface="Arial"/>
                <a:cs typeface="Arial"/>
              </a:rPr>
              <a:t>complete </a:t>
            </a:r>
            <a:r>
              <a:rPr spc="-5" dirty="0">
                <a:latin typeface="Arial"/>
                <a:cs typeface="Arial"/>
              </a:rPr>
              <a:t>list </a:t>
            </a:r>
            <a:r>
              <a:rPr dirty="0">
                <a:latin typeface="Arial"/>
                <a:cs typeface="Arial"/>
              </a:rPr>
              <a:t>of all aspects of IEEE Std 802.15.4 that do not comply </a:t>
            </a:r>
            <a:r>
              <a:rPr spc="-10" dirty="0">
                <a:latin typeface="Arial"/>
                <a:cs typeface="Arial"/>
              </a:rPr>
              <a:t>with </a:t>
            </a:r>
            <a:r>
              <a:rPr spc="-545" dirty="0">
                <a:latin typeface="Arial"/>
                <a:cs typeface="Arial"/>
              </a:rPr>
              <a:t> </a:t>
            </a:r>
            <a:r>
              <a:rPr dirty="0">
                <a:latin typeface="Arial"/>
                <a:cs typeface="Arial"/>
              </a:rPr>
              <a:t>IEEE</a:t>
            </a:r>
            <a:r>
              <a:rPr spc="-10" dirty="0">
                <a:latin typeface="Arial"/>
                <a:cs typeface="Arial"/>
              </a:rPr>
              <a:t> </a:t>
            </a:r>
            <a:r>
              <a:rPr dirty="0">
                <a:latin typeface="Arial"/>
                <a:cs typeface="Arial"/>
              </a:rPr>
              <a:t>Std</a:t>
            </a:r>
            <a:r>
              <a:rPr spc="-35" dirty="0">
                <a:latin typeface="Arial"/>
                <a:cs typeface="Arial"/>
              </a:rPr>
              <a:t> </a:t>
            </a:r>
            <a:r>
              <a:rPr dirty="0">
                <a:latin typeface="Arial"/>
                <a:cs typeface="Arial"/>
              </a:rPr>
              <a:t>802.1Q</a:t>
            </a:r>
            <a:r>
              <a:rPr spc="-50" dirty="0">
                <a:latin typeface="Arial"/>
                <a:cs typeface="Arial"/>
              </a:rPr>
              <a:t> </a:t>
            </a:r>
            <a:r>
              <a:rPr dirty="0">
                <a:latin typeface="Arial"/>
                <a:cs typeface="Arial"/>
              </a:rPr>
              <a:t>and</a:t>
            </a:r>
            <a:r>
              <a:rPr spc="-15" dirty="0">
                <a:latin typeface="Arial"/>
                <a:cs typeface="Arial"/>
              </a:rPr>
              <a:t> </a:t>
            </a:r>
            <a:r>
              <a:rPr dirty="0">
                <a:latin typeface="Arial"/>
                <a:cs typeface="Arial"/>
              </a:rPr>
              <a:t>IEEE</a:t>
            </a:r>
            <a:r>
              <a:rPr spc="-25" dirty="0">
                <a:latin typeface="Arial"/>
                <a:cs typeface="Arial"/>
              </a:rPr>
              <a:t> </a:t>
            </a:r>
            <a:r>
              <a:rPr dirty="0">
                <a:latin typeface="Arial"/>
                <a:cs typeface="Arial"/>
              </a:rPr>
              <a:t>Std</a:t>
            </a:r>
            <a:r>
              <a:rPr spc="25" dirty="0">
                <a:latin typeface="Arial"/>
                <a:cs typeface="Arial"/>
              </a:rPr>
              <a:t> </a:t>
            </a:r>
            <a:r>
              <a:rPr dirty="0">
                <a:latin typeface="Arial"/>
                <a:cs typeface="Arial"/>
              </a:rPr>
              <a:t>802.1AC.</a:t>
            </a:r>
            <a:r>
              <a:rPr spc="-55" dirty="0">
                <a:latin typeface="Arial"/>
                <a:cs typeface="Arial"/>
              </a:rPr>
              <a:t> </a:t>
            </a:r>
            <a:r>
              <a:rPr dirty="0">
                <a:latin typeface="Arial"/>
                <a:cs typeface="Arial"/>
              </a:rPr>
              <a:t>IEEE</a:t>
            </a:r>
            <a:r>
              <a:rPr spc="10" dirty="0">
                <a:latin typeface="Arial"/>
                <a:cs typeface="Arial"/>
              </a:rPr>
              <a:t> </a:t>
            </a:r>
            <a:r>
              <a:rPr dirty="0">
                <a:latin typeface="Arial"/>
                <a:cs typeface="Arial"/>
              </a:rPr>
              <a:t>802.1</a:t>
            </a:r>
            <a:r>
              <a:rPr spc="-50" dirty="0">
                <a:latin typeface="Arial"/>
                <a:cs typeface="Arial"/>
              </a:rPr>
              <a:t> </a:t>
            </a:r>
            <a:r>
              <a:rPr spc="-5" dirty="0">
                <a:latin typeface="Arial"/>
                <a:cs typeface="Arial"/>
              </a:rPr>
              <a:t>believes</a:t>
            </a:r>
            <a:r>
              <a:rPr spc="5" dirty="0">
                <a:latin typeface="Arial"/>
                <a:cs typeface="Arial"/>
              </a:rPr>
              <a:t> </a:t>
            </a:r>
            <a:r>
              <a:rPr dirty="0">
                <a:latin typeface="Arial"/>
                <a:cs typeface="Arial"/>
              </a:rPr>
              <a:t>there</a:t>
            </a:r>
            <a:r>
              <a:rPr spc="-35" dirty="0">
                <a:latin typeface="Arial"/>
                <a:cs typeface="Arial"/>
              </a:rPr>
              <a:t> </a:t>
            </a:r>
            <a:r>
              <a:rPr spc="-5" dirty="0">
                <a:latin typeface="Arial"/>
                <a:cs typeface="Arial"/>
              </a:rPr>
              <a:t>are</a:t>
            </a:r>
            <a:r>
              <a:rPr spc="-15" dirty="0">
                <a:latin typeface="Arial"/>
                <a:cs typeface="Arial"/>
              </a:rPr>
              <a:t> </a:t>
            </a:r>
            <a:r>
              <a:rPr dirty="0">
                <a:latin typeface="Arial"/>
                <a:cs typeface="Arial"/>
              </a:rPr>
              <a:t>additional </a:t>
            </a:r>
            <a:r>
              <a:rPr spc="-540" dirty="0">
                <a:latin typeface="Arial"/>
                <a:cs typeface="Arial"/>
              </a:rPr>
              <a:t> </a:t>
            </a:r>
            <a:r>
              <a:rPr dirty="0">
                <a:latin typeface="Arial"/>
                <a:cs typeface="Arial"/>
              </a:rPr>
              <a:t>issues</a:t>
            </a:r>
            <a:r>
              <a:rPr spc="-20" dirty="0">
                <a:latin typeface="Arial"/>
                <a:cs typeface="Arial"/>
              </a:rPr>
              <a:t> </a:t>
            </a:r>
            <a:r>
              <a:rPr spc="-10" dirty="0">
                <a:latin typeface="Arial"/>
                <a:cs typeface="Arial"/>
              </a:rPr>
              <a:t>with</a:t>
            </a:r>
            <a:r>
              <a:rPr spc="25" dirty="0">
                <a:latin typeface="Arial"/>
                <a:cs typeface="Arial"/>
              </a:rPr>
              <a:t> </a:t>
            </a:r>
            <a:r>
              <a:rPr dirty="0">
                <a:latin typeface="Arial"/>
                <a:cs typeface="Arial"/>
              </a:rPr>
              <a:t>compatibility</a:t>
            </a:r>
            <a:r>
              <a:rPr spc="-40" dirty="0">
                <a:latin typeface="Arial"/>
                <a:cs typeface="Arial"/>
              </a:rPr>
              <a:t> </a:t>
            </a:r>
            <a:r>
              <a:rPr dirty="0">
                <a:latin typeface="Arial"/>
                <a:cs typeface="Arial"/>
              </a:rPr>
              <a:t>that</a:t>
            </a:r>
            <a:r>
              <a:rPr spc="-35" dirty="0">
                <a:latin typeface="Arial"/>
                <a:cs typeface="Arial"/>
              </a:rPr>
              <a:t> </a:t>
            </a:r>
            <a:r>
              <a:rPr dirty="0">
                <a:latin typeface="Arial"/>
                <a:cs typeface="Arial"/>
              </a:rPr>
              <a:t>are</a:t>
            </a:r>
            <a:r>
              <a:rPr spc="-15" dirty="0">
                <a:latin typeface="Arial"/>
                <a:cs typeface="Arial"/>
              </a:rPr>
              <a:t> </a:t>
            </a:r>
            <a:r>
              <a:rPr dirty="0">
                <a:latin typeface="Arial"/>
                <a:cs typeface="Arial"/>
              </a:rPr>
              <a:t>not</a:t>
            </a:r>
            <a:r>
              <a:rPr spc="-35" dirty="0">
                <a:latin typeface="Arial"/>
                <a:cs typeface="Arial"/>
              </a:rPr>
              <a:t> </a:t>
            </a:r>
            <a:r>
              <a:rPr dirty="0">
                <a:latin typeface="Arial"/>
                <a:cs typeface="Arial"/>
              </a:rPr>
              <a:t>listed.</a:t>
            </a:r>
            <a:r>
              <a:rPr spc="540" dirty="0">
                <a:latin typeface="Arial"/>
                <a:cs typeface="Arial"/>
              </a:rPr>
              <a:t> </a:t>
            </a:r>
            <a:r>
              <a:rPr dirty="0">
                <a:latin typeface="Arial"/>
                <a:cs typeface="Arial"/>
              </a:rPr>
              <a:t>In</a:t>
            </a:r>
            <a:r>
              <a:rPr spc="-30" dirty="0">
                <a:latin typeface="Arial"/>
                <a:cs typeface="Arial"/>
              </a:rPr>
              <a:t> </a:t>
            </a:r>
            <a:r>
              <a:rPr dirty="0">
                <a:latin typeface="Arial"/>
                <a:cs typeface="Arial"/>
              </a:rPr>
              <a:t>particular:</a:t>
            </a:r>
          </a:p>
          <a:p>
            <a:pPr marL="697865" marR="5080" lvl="1" indent="-228600">
              <a:lnSpc>
                <a:spcPts val="1720"/>
              </a:lnSpc>
              <a:spcBef>
                <a:spcPts val="515"/>
              </a:spcBef>
              <a:buChar char="•"/>
              <a:tabLst>
                <a:tab pos="697865" algn="l"/>
                <a:tab pos="698500" algn="l"/>
              </a:tabLst>
            </a:pPr>
            <a:r>
              <a:rPr sz="1400" spc="-10" dirty="0">
                <a:latin typeface="Arial"/>
                <a:cs typeface="Arial"/>
              </a:rPr>
              <a:t>802.15.4</a:t>
            </a:r>
            <a:r>
              <a:rPr sz="1400" spc="65" dirty="0">
                <a:latin typeface="Arial"/>
                <a:cs typeface="Arial"/>
              </a:rPr>
              <a:t> </a:t>
            </a:r>
            <a:r>
              <a:rPr sz="1400" spc="-10" dirty="0">
                <a:latin typeface="Arial"/>
                <a:cs typeface="Arial"/>
              </a:rPr>
              <a:t>has</a:t>
            </a:r>
            <a:r>
              <a:rPr sz="1400" spc="25" dirty="0">
                <a:latin typeface="Arial"/>
                <a:cs typeface="Arial"/>
              </a:rPr>
              <a:t> </a:t>
            </a:r>
            <a:r>
              <a:rPr sz="1400" spc="-5" dirty="0">
                <a:latin typeface="Arial"/>
                <a:cs typeface="Arial"/>
              </a:rPr>
              <a:t>a</a:t>
            </a:r>
            <a:r>
              <a:rPr sz="1400" spc="10" dirty="0">
                <a:latin typeface="Arial"/>
                <a:cs typeface="Arial"/>
              </a:rPr>
              <a:t> </a:t>
            </a:r>
            <a:r>
              <a:rPr sz="1400" spc="-5" dirty="0">
                <a:latin typeface="Arial"/>
                <a:cs typeface="Arial"/>
              </a:rPr>
              <a:t>restricted</a:t>
            </a:r>
            <a:r>
              <a:rPr sz="1400" spc="35" dirty="0">
                <a:latin typeface="Arial"/>
                <a:cs typeface="Arial"/>
              </a:rPr>
              <a:t> </a:t>
            </a:r>
            <a:r>
              <a:rPr sz="1400" spc="5" dirty="0">
                <a:latin typeface="Arial"/>
                <a:cs typeface="Arial"/>
              </a:rPr>
              <a:t>MTU</a:t>
            </a:r>
            <a:r>
              <a:rPr sz="1400" spc="-35" dirty="0">
                <a:latin typeface="Arial"/>
                <a:cs typeface="Arial"/>
              </a:rPr>
              <a:t> </a:t>
            </a:r>
            <a:r>
              <a:rPr sz="1400" spc="-5" dirty="0">
                <a:latin typeface="Arial"/>
                <a:cs typeface="Arial"/>
              </a:rPr>
              <a:t>size</a:t>
            </a:r>
            <a:r>
              <a:rPr sz="1400" spc="30" dirty="0">
                <a:latin typeface="Arial"/>
                <a:cs typeface="Arial"/>
              </a:rPr>
              <a:t> </a:t>
            </a:r>
            <a:r>
              <a:rPr sz="1400" spc="-10" dirty="0">
                <a:latin typeface="Arial"/>
                <a:cs typeface="Arial"/>
              </a:rPr>
              <a:t>which</a:t>
            </a:r>
            <a:r>
              <a:rPr sz="1400" spc="15" dirty="0">
                <a:latin typeface="Arial"/>
                <a:cs typeface="Arial"/>
              </a:rPr>
              <a:t> </a:t>
            </a:r>
            <a:r>
              <a:rPr sz="1400" spc="-5" dirty="0">
                <a:latin typeface="Arial"/>
                <a:cs typeface="Arial"/>
              </a:rPr>
              <a:t>makes</a:t>
            </a:r>
            <a:r>
              <a:rPr sz="1400" spc="15" dirty="0">
                <a:latin typeface="Arial"/>
                <a:cs typeface="Arial"/>
              </a:rPr>
              <a:t> </a:t>
            </a:r>
            <a:r>
              <a:rPr sz="1400" spc="-5" dirty="0">
                <a:latin typeface="Arial"/>
                <a:cs typeface="Arial"/>
              </a:rPr>
              <a:t>bridging</a:t>
            </a:r>
            <a:r>
              <a:rPr sz="1400" spc="15" dirty="0">
                <a:latin typeface="Arial"/>
                <a:cs typeface="Arial"/>
              </a:rPr>
              <a:t> </a:t>
            </a:r>
            <a:r>
              <a:rPr sz="1400" dirty="0">
                <a:latin typeface="Arial"/>
                <a:cs typeface="Arial"/>
              </a:rPr>
              <a:t>to</a:t>
            </a:r>
            <a:r>
              <a:rPr sz="1400" spc="25" dirty="0">
                <a:latin typeface="Arial"/>
                <a:cs typeface="Arial"/>
              </a:rPr>
              <a:t> </a:t>
            </a:r>
            <a:r>
              <a:rPr sz="1400" spc="-10" dirty="0">
                <a:latin typeface="Arial"/>
                <a:cs typeface="Arial"/>
              </a:rPr>
              <a:t>other</a:t>
            </a:r>
            <a:r>
              <a:rPr sz="1400" spc="50" dirty="0">
                <a:latin typeface="Arial"/>
                <a:cs typeface="Arial"/>
              </a:rPr>
              <a:t> </a:t>
            </a:r>
            <a:r>
              <a:rPr sz="1400" spc="-5" dirty="0">
                <a:latin typeface="Arial"/>
                <a:cs typeface="Arial"/>
              </a:rPr>
              <a:t>IEEE</a:t>
            </a:r>
            <a:r>
              <a:rPr sz="1400" spc="10" dirty="0">
                <a:latin typeface="Arial"/>
                <a:cs typeface="Arial"/>
              </a:rPr>
              <a:t> </a:t>
            </a:r>
            <a:r>
              <a:rPr sz="1400" spc="-10" dirty="0">
                <a:latin typeface="Arial"/>
                <a:cs typeface="Arial"/>
              </a:rPr>
              <a:t>802</a:t>
            </a:r>
            <a:r>
              <a:rPr sz="1400" spc="35" dirty="0">
                <a:latin typeface="Arial"/>
                <a:cs typeface="Arial"/>
              </a:rPr>
              <a:t> </a:t>
            </a:r>
            <a:r>
              <a:rPr sz="1400" spc="-5" dirty="0">
                <a:latin typeface="Arial"/>
                <a:cs typeface="Arial"/>
              </a:rPr>
              <a:t>media</a:t>
            </a:r>
            <a:r>
              <a:rPr sz="1400" spc="10" dirty="0">
                <a:latin typeface="Arial"/>
                <a:cs typeface="Arial"/>
              </a:rPr>
              <a:t> </a:t>
            </a:r>
            <a:r>
              <a:rPr sz="1400" spc="-5" dirty="0">
                <a:latin typeface="Arial"/>
                <a:cs typeface="Arial"/>
              </a:rPr>
              <a:t>impossible</a:t>
            </a:r>
            <a:r>
              <a:rPr sz="1400" dirty="0">
                <a:latin typeface="Arial"/>
                <a:cs typeface="Arial"/>
              </a:rPr>
              <a:t> </a:t>
            </a:r>
            <a:r>
              <a:rPr sz="1400" spc="-10" dirty="0">
                <a:latin typeface="Arial"/>
                <a:cs typeface="Arial"/>
              </a:rPr>
              <a:t>without </a:t>
            </a:r>
            <a:r>
              <a:rPr sz="1400" spc="-430" dirty="0">
                <a:latin typeface="Arial"/>
                <a:cs typeface="Arial"/>
              </a:rPr>
              <a:t> </a:t>
            </a:r>
            <a:r>
              <a:rPr sz="1400" spc="-5" dirty="0">
                <a:latin typeface="Arial"/>
                <a:cs typeface="Arial"/>
              </a:rPr>
              <a:t>suitable</a:t>
            </a:r>
            <a:r>
              <a:rPr sz="1400" spc="20" dirty="0">
                <a:latin typeface="Arial"/>
                <a:cs typeface="Arial"/>
              </a:rPr>
              <a:t> </a:t>
            </a:r>
            <a:r>
              <a:rPr sz="1400" spc="-5" dirty="0">
                <a:latin typeface="Arial"/>
                <a:cs typeface="Arial"/>
              </a:rPr>
              <a:t>fragmentation/reassembly</a:t>
            </a:r>
            <a:r>
              <a:rPr sz="1400" spc="75" dirty="0">
                <a:latin typeface="Arial"/>
                <a:cs typeface="Arial"/>
              </a:rPr>
              <a:t> </a:t>
            </a:r>
            <a:r>
              <a:rPr sz="1400" spc="-5" dirty="0">
                <a:latin typeface="Arial"/>
                <a:cs typeface="Arial"/>
              </a:rPr>
              <a:t>support</a:t>
            </a:r>
            <a:endParaRPr sz="1400" dirty="0">
              <a:latin typeface="Arial"/>
              <a:cs typeface="Arial"/>
            </a:endParaRPr>
          </a:p>
          <a:p>
            <a:pPr marL="697865" marR="127000" lvl="1" indent="-228600">
              <a:lnSpc>
                <a:spcPts val="1739"/>
              </a:lnSpc>
              <a:spcBef>
                <a:spcPts val="484"/>
              </a:spcBef>
              <a:buChar char="•"/>
              <a:tabLst>
                <a:tab pos="697865" algn="l"/>
                <a:tab pos="698500" algn="l"/>
              </a:tabLst>
            </a:pPr>
            <a:r>
              <a:rPr sz="1400" dirty="0">
                <a:latin typeface="Arial"/>
                <a:cs typeface="Arial"/>
              </a:rPr>
              <a:t>The</a:t>
            </a:r>
            <a:r>
              <a:rPr sz="1400" spc="-5" dirty="0">
                <a:latin typeface="Arial"/>
                <a:cs typeface="Arial"/>
              </a:rPr>
              <a:t> </a:t>
            </a:r>
            <a:r>
              <a:rPr sz="1400" spc="-10" dirty="0">
                <a:latin typeface="Arial"/>
                <a:cs typeface="Arial"/>
              </a:rPr>
              <a:t>use</a:t>
            </a:r>
            <a:r>
              <a:rPr sz="1400" spc="15" dirty="0">
                <a:latin typeface="Arial"/>
                <a:cs typeface="Arial"/>
              </a:rPr>
              <a:t> </a:t>
            </a:r>
            <a:r>
              <a:rPr sz="1400" spc="-5" dirty="0">
                <a:latin typeface="Arial"/>
                <a:cs typeface="Arial"/>
              </a:rPr>
              <a:t>of</a:t>
            </a:r>
            <a:r>
              <a:rPr sz="1400" spc="35" dirty="0">
                <a:latin typeface="Arial"/>
                <a:cs typeface="Arial"/>
              </a:rPr>
              <a:t> </a:t>
            </a:r>
            <a:r>
              <a:rPr sz="1400" spc="-10" dirty="0">
                <a:latin typeface="Arial"/>
                <a:cs typeface="Arial"/>
              </a:rPr>
              <a:t>other</a:t>
            </a:r>
            <a:r>
              <a:rPr sz="1400" spc="-50" dirty="0">
                <a:latin typeface="Arial"/>
                <a:cs typeface="Arial"/>
              </a:rPr>
              <a:t> </a:t>
            </a:r>
            <a:r>
              <a:rPr sz="1400" spc="-5" dirty="0">
                <a:latin typeface="Arial"/>
                <a:cs typeface="Arial"/>
              </a:rPr>
              <a:t>Addressing</a:t>
            </a:r>
            <a:r>
              <a:rPr sz="1400" spc="35" dirty="0">
                <a:latin typeface="Arial"/>
                <a:cs typeface="Arial"/>
              </a:rPr>
              <a:t> </a:t>
            </a:r>
            <a:r>
              <a:rPr sz="1400" spc="-10" dirty="0">
                <a:latin typeface="Arial"/>
                <a:cs typeface="Arial"/>
              </a:rPr>
              <a:t>Modes</a:t>
            </a:r>
            <a:r>
              <a:rPr sz="1400" spc="45" dirty="0">
                <a:latin typeface="Arial"/>
                <a:cs typeface="Arial"/>
              </a:rPr>
              <a:t> </a:t>
            </a:r>
            <a:r>
              <a:rPr sz="1400" spc="-15" dirty="0">
                <a:latin typeface="Arial"/>
                <a:cs typeface="Arial"/>
              </a:rPr>
              <a:t>beyond</a:t>
            </a:r>
            <a:r>
              <a:rPr sz="1400" spc="55" dirty="0">
                <a:latin typeface="Arial"/>
                <a:cs typeface="Arial"/>
              </a:rPr>
              <a:t> </a:t>
            </a:r>
            <a:r>
              <a:rPr sz="1400" spc="-10" dirty="0">
                <a:latin typeface="Arial"/>
                <a:cs typeface="Arial"/>
              </a:rPr>
              <a:t>the</a:t>
            </a:r>
            <a:r>
              <a:rPr sz="1400" spc="35" dirty="0">
                <a:latin typeface="Arial"/>
                <a:cs typeface="Arial"/>
              </a:rPr>
              <a:t> </a:t>
            </a:r>
            <a:r>
              <a:rPr sz="1400" spc="-5" dirty="0">
                <a:latin typeface="Arial"/>
                <a:cs typeface="Arial"/>
              </a:rPr>
              <a:t>extended</a:t>
            </a:r>
            <a:r>
              <a:rPr sz="1400" spc="35" dirty="0">
                <a:latin typeface="Arial"/>
                <a:cs typeface="Arial"/>
              </a:rPr>
              <a:t> </a:t>
            </a:r>
            <a:r>
              <a:rPr sz="1400" spc="-10" dirty="0">
                <a:latin typeface="Arial"/>
                <a:cs typeface="Arial"/>
              </a:rPr>
              <a:t>address</a:t>
            </a:r>
            <a:r>
              <a:rPr sz="1400" spc="45" dirty="0">
                <a:latin typeface="Arial"/>
                <a:cs typeface="Arial"/>
              </a:rPr>
              <a:t> </a:t>
            </a:r>
            <a:r>
              <a:rPr sz="1400" spc="-20" dirty="0">
                <a:latin typeface="Arial"/>
                <a:cs typeface="Arial"/>
              </a:rPr>
              <a:t>(64-bit)</a:t>
            </a:r>
            <a:r>
              <a:rPr sz="1400" spc="25" dirty="0">
                <a:latin typeface="Arial"/>
                <a:cs typeface="Arial"/>
              </a:rPr>
              <a:t> </a:t>
            </a:r>
            <a:r>
              <a:rPr sz="1400" spc="-5" dirty="0">
                <a:latin typeface="Arial"/>
                <a:cs typeface="Arial"/>
              </a:rPr>
              <a:t>are</a:t>
            </a:r>
            <a:r>
              <a:rPr sz="1400" spc="15" dirty="0">
                <a:latin typeface="Arial"/>
                <a:cs typeface="Arial"/>
              </a:rPr>
              <a:t> </a:t>
            </a:r>
            <a:r>
              <a:rPr sz="1400" spc="-5" dirty="0">
                <a:latin typeface="Arial"/>
                <a:cs typeface="Arial"/>
              </a:rPr>
              <a:t>also</a:t>
            </a:r>
            <a:r>
              <a:rPr sz="1400" spc="10" dirty="0">
                <a:latin typeface="Arial"/>
                <a:cs typeface="Arial"/>
              </a:rPr>
              <a:t> </a:t>
            </a:r>
            <a:r>
              <a:rPr sz="1400" spc="-5" dirty="0">
                <a:latin typeface="Arial"/>
                <a:cs typeface="Arial"/>
              </a:rPr>
              <a:t>incompatible</a:t>
            </a:r>
            <a:r>
              <a:rPr sz="1400" spc="30" dirty="0">
                <a:latin typeface="Arial"/>
                <a:cs typeface="Arial"/>
              </a:rPr>
              <a:t> </a:t>
            </a:r>
            <a:r>
              <a:rPr sz="1400" spc="-10" dirty="0">
                <a:latin typeface="Arial"/>
                <a:cs typeface="Arial"/>
              </a:rPr>
              <a:t>with </a:t>
            </a:r>
            <a:r>
              <a:rPr sz="1400" spc="-430" dirty="0">
                <a:latin typeface="Arial"/>
                <a:cs typeface="Arial"/>
              </a:rPr>
              <a:t> </a:t>
            </a:r>
            <a:r>
              <a:rPr sz="1400" spc="-5" dirty="0">
                <a:latin typeface="Arial"/>
                <a:cs typeface="Arial"/>
              </a:rPr>
              <a:t>IEEE</a:t>
            </a:r>
            <a:r>
              <a:rPr sz="1400" dirty="0">
                <a:latin typeface="Arial"/>
                <a:cs typeface="Arial"/>
              </a:rPr>
              <a:t> </a:t>
            </a:r>
            <a:r>
              <a:rPr sz="1400" spc="-5" dirty="0">
                <a:latin typeface="Arial"/>
                <a:cs typeface="Arial"/>
              </a:rPr>
              <a:t>Std</a:t>
            </a:r>
            <a:r>
              <a:rPr sz="1400" spc="25" dirty="0">
                <a:latin typeface="Arial"/>
                <a:cs typeface="Arial"/>
              </a:rPr>
              <a:t> </a:t>
            </a:r>
            <a:r>
              <a:rPr sz="1400" spc="-10" dirty="0">
                <a:latin typeface="Arial"/>
                <a:cs typeface="Arial"/>
              </a:rPr>
              <a:t>802.1Q</a:t>
            </a:r>
            <a:r>
              <a:rPr sz="1400" spc="50" dirty="0">
                <a:latin typeface="Arial"/>
                <a:cs typeface="Arial"/>
              </a:rPr>
              <a:t> </a:t>
            </a:r>
            <a:r>
              <a:rPr sz="1400" spc="-10" dirty="0">
                <a:latin typeface="Arial"/>
                <a:cs typeface="Arial"/>
              </a:rPr>
              <a:t>and</a:t>
            </a:r>
            <a:r>
              <a:rPr sz="1400" spc="25" dirty="0">
                <a:latin typeface="Arial"/>
                <a:cs typeface="Arial"/>
              </a:rPr>
              <a:t> </a:t>
            </a:r>
            <a:r>
              <a:rPr sz="1400" spc="-5" dirty="0">
                <a:latin typeface="Arial"/>
                <a:cs typeface="Arial"/>
              </a:rPr>
              <a:t>IEEE</a:t>
            </a:r>
            <a:r>
              <a:rPr sz="1400" spc="5" dirty="0">
                <a:latin typeface="Arial"/>
                <a:cs typeface="Arial"/>
              </a:rPr>
              <a:t> </a:t>
            </a:r>
            <a:r>
              <a:rPr sz="1400" spc="-5" dirty="0">
                <a:latin typeface="Arial"/>
                <a:cs typeface="Arial"/>
              </a:rPr>
              <a:t>Std</a:t>
            </a:r>
            <a:r>
              <a:rPr sz="1400" spc="5" dirty="0">
                <a:latin typeface="Arial"/>
                <a:cs typeface="Arial"/>
              </a:rPr>
              <a:t> </a:t>
            </a:r>
            <a:r>
              <a:rPr sz="1400" spc="-10" dirty="0">
                <a:latin typeface="Arial"/>
                <a:cs typeface="Arial"/>
              </a:rPr>
              <a:t>802.1AC</a:t>
            </a:r>
            <a:endParaRPr lang="en-US" sz="1400" spc="-10" dirty="0">
              <a:latin typeface="Arial"/>
              <a:cs typeface="Arial"/>
            </a:endParaRPr>
          </a:p>
          <a:p>
            <a:pPr marL="469265" marR="127000" lvl="1">
              <a:lnSpc>
                <a:spcPts val="1739"/>
              </a:lnSpc>
              <a:spcBef>
                <a:spcPts val="484"/>
              </a:spcBef>
              <a:tabLst>
                <a:tab pos="697865" algn="l"/>
                <a:tab pos="698500" algn="l"/>
              </a:tabLst>
            </a:pPr>
            <a:endParaRPr lang="en-US" sz="1400" spc="-10" dirty="0">
              <a:latin typeface="Arial"/>
              <a:cs typeface="Arial"/>
            </a:endParaRPr>
          </a:p>
          <a:p>
            <a:pPr marL="0" marR="127000" lvl="1">
              <a:lnSpc>
                <a:spcPts val="1739"/>
              </a:lnSpc>
              <a:spcBef>
                <a:spcPts val="484"/>
              </a:spcBef>
              <a:tabLst>
                <a:tab pos="697865" algn="l"/>
                <a:tab pos="698500" algn="l"/>
              </a:tabLst>
            </a:pPr>
            <a:r>
              <a:rPr lang="en-US" dirty="0">
                <a:latin typeface="Arial"/>
                <a:cs typeface="Arial"/>
              </a:rPr>
              <a:t>Response – </a:t>
            </a:r>
            <a:r>
              <a:rPr lang="en-US" dirty="0">
                <a:solidFill>
                  <a:srgbClr val="0000FF"/>
                </a:solidFill>
                <a:latin typeface="Arial"/>
                <a:cs typeface="Arial"/>
              </a:rPr>
              <a:t>See next slide. </a:t>
            </a:r>
            <a:endParaRPr lang="en-US" sz="1600" spc="-10" dirty="0">
              <a:solidFill>
                <a:srgbClr val="0000FF"/>
              </a:solidFill>
              <a:latin typeface="Arial"/>
              <a:cs typeface="Arial"/>
            </a:endParaRPr>
          </a:p>
        </p:txBody>
      </p:sp>
      <p:sp>
        <p:nvSpPr>
          <p:cNvPr id="14" name="object 8">
            <a:extLst>
              <a:ext uri="{FF2B5EF4-FFF2-40B4-BE49-F238E27FC236}">
                <a16:creationId xmlns:a16="http://schemas.microsoft.com/office/drawing/2014/main" id="{FCB22D29-5911-4467-B1E3-A75BDB893727}"/>
              </a:ext>
            </a:extLst>
          </p:cNvPr>
          <p:cNvSpPr txBox="1">
            <a:spLocks noGrp="1"/>
          </p:cNvSpPr>
          <p:nvPr>
            <p:ph type="ftr" sz="quarter" idx="5"/>
          </p:nvPr>
        </p:nvSpPr>
        <p:spPr>
          <a:xfrm>
            <a:off x="917257" y="6433820"/>
            <a:ext cx="1018539" cy="234038"/>
          </a:xfrm>
          <a:prstGeom prst="rect">
            <a:avLst/>
          </a:prstGeom>
        </p:spPr>
        <p:txBody>
          <a:bodyPr vert="horz" wrap="square" lIns="0" tIns="0" rIns="0" bIns="0" rtlCol="0">
            <a:spAutoFit/>
          </a:bodyPr>
          <a:lstStyle/>
          <a:p>
            <a:pPr marL="12700">
              <a:lnSpc>
                <a:spcPts val="1810"/>
              </a:lnSpc>
            </a:pPr>
            <a:r>
              <a:rPr dirty="0"/>
              <a:t>7/</a:t>
            </a:r>
            <a:r>
              <a:rPr lang="en-US" dirty="0"/>
              <a:t>23</a:t>
            </a:r>
            <a:r>
              <a:rPr dirty="0"/>
              <a:t>/2021</a:t>
            </a:r>
          </a:p>
        </p:txBody>
      </p:sp>
      <p:sp>
        <p:nvSpPr>
          <p:cNvPr id="15" name="object 12">
            <a:extLst>
              <a:ext uri="{FF2B5EF4-FFF2-40B4-BE49-F238E27FC236}">
                <a16:creationId xmlns:a16="http://schemas.microsoft.com/office/drawing/2014/main" id="{2F7144DC-4FFF-482E-B9DA-2BA5B20615A5}"/>
              </a:ext>
            </a:extLst>
          </p:cNvPr>
          <p:cNvSpPr txBox="1">
            <a:spLocks noGrp="1"/>
          </p:cNvSpPr>
          <p:nvPr>
            <p:ph type="dt" sz="half" idx="6"/>
          </p:nvPr>
        </p:nvSpPr>
        <p:spPr>
          <a:xfrm>
            <a:off x="8305801" y="6426279"/>
            <a:ext cx="3057524" cy="234038"/>
          </a:xfrm>
          <a:prstGeom prst="rect">
            <a:avLst/>
          </a:prstGeom>
        </p:spPr>
        <p:txBody>
          <a:bodyPr vert="horz" wrap="square" lIns="0" tIns="0" rIns="0" bIns="0" rtlCol="0">
            <a:spAutoFit/>
          </a:bodyPr>
          <a:lstStyle/>
          <a:p>
            <a:pPr marL="12700">
              <a:lnSpc>
                <a:spcPts val="1810"/>
              </a:lnSpc>
            </a:pPr>
            <a:r>
              <a:rPr lang="en-US" spc="5" dirty="0"/>
              <a:t>Pat Kinney (Kinney Consulting)</a:t>
            </a:r>
            <a:endParaRPr spc="5"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46125" y="171196"/>
            <a:ext cx="90551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Calibri"/>
                <a:cs typeface="Calibri"/>
              </a:rPr>
              <a:t>July</a:t>
            </a:r>
            <a:r>
              <a:rPr sz="1800" b="1" spc="-70" dirty="0">
                <a:latin typeface="Calibri"/>
                <a:cs typeface="Calibri"/>
              </a:rPr>
              <a:t> </a:t>
            </a:r>
            <a:r>
              <a:rPr sz="1800" b="1" dirty="0">
                <a:latin typeface="Calibri"/>
                <a:cs typeface="Calibri"/>
              </a:rPr>
              <a:t>2021</a:t>
            </a:r>
            <a:endParaRPr sz="1800">
              <a:latin typeface="Calibri"/>
              <a:cs typeface="Calibri"/>
            </a:endParaRPr>
          </a:p>
        </p:txBody>
      </p:sp>
      <p:sp>
        <p:nvSpPr>
          <p:cNvPr id="3" name="object 3"/>
          <p:cNvSpPr/>
          <p:nvPr/>
        </p:nvSpPr>
        <p:spPr>
          <a:xfrm>
            <a:off x="739140" y="6339840"/>
            <a:ext cx="10711815" cy="0"/>
          </a:xfrm>
          <a:custGeom>
            <a:avLst/>
            <a:gdLst/>
            <a:ahLst/>
            <a:cxnLst/>
            <a:rect l="l" t="t" r="r" b="b"/>
            <a:pathLst>
              <a:path w="10711815">
                <a:moveTo>
                  <a:pt x="0" y="0"/>
                </a:moveTo>
                <a:lnTo>
                  <a:pt x="10711307" y="0"/>
                </a:lnTo>
              </a:path>
            </a:pathLst>
          </a:custGeom>
          <a:ln w="19050">
            <a:solidFill>
              <a:srgbClr val="000000"/>
            </a:solidFill>
          </a:ln>
        </p:spPr>
        <p:txBody>
          <a:bodyPr wrap="square" lIns="0" tIns="0" rIns="0" bIns="0" rtlCol="0"/>
          <a:lstStyle/>
          <a:p>
            <a:endParaRPr/>
          </a:p>
        </p:txBody>
      </p:sp>
      <p:sp>
        <p:nvSpPr>
          <p:cNvPr id="4" name="object 4"/>
          <p:cNvSpPr txBox="1"/>
          <p:nvPr/>
        </p:nvSpPr>
        <p:spPr>
          <a:xfrm>
            <a:off x="5347334" y="215900"/>
            <a:ext cx="601472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a:cs typeface="Arial"/>
              </a:rPr>
              <a:t>Comments</a:t>
            </a:r>
            <a:r>
              <a:rPr sz="1800" b="1" dirty="0">
                <a:latin typeface="Arial"/>
                <a:cs typeface="Arial"/>
              </a:rPr>
              <a:t> on</a:t>
            </a:r>
            <a:r>
              <a:rPr sz="1800" b="1" spc="5" dirty="0">
                <a:latin typeface="Arial"/>
                <a:cs typeface="Arial"/>
              </a:rPr>
              <a:t> </a:t>
            </a:r>
            <a:r>
              <a:rPr sz="1800" b="1" spc="-5" dirty="0">
                <a:latin typeface="Arial"/>
                <a:cs typeface="Arial"/>
              </a:rPr>
              <a:t>P802.15.4ab</a:t>
            </a:r>
            <a:r>
              <a:rPr sz="1800" b="1" dirty="0">
                <a:latin typeface="Arial"/>
                <a:cs typeface="Arial"/>
              </a:rPr>
              <a:t> </a:t>
            </a:r>
            <a:r>
              <a:rPr sz="1800" b="1" spc="-65" dirty="0">
                <a:latin typeface="Arial"/>
                <a:cs typeface="Arial"/>
              </a:rPr>
              <a:t>PAR</a:t>
            </a:r>
            <a:r>
              <a:rPr sz="1800" b="1" spc="40" dirty="0">
                <a:latin typeface="Arial"/>
                <a:cs typeface="Arial"/>
              </a:rPr>
              <a:t> </a:t>
            </a:r>
            <a:r>
              <a:rPr sz="1800" b="1" spc="-5" dirty="0">
                <a:latin typeface="Arial"/>
                <a:cs typeface="Arial"/>
              </a:rPr>
              <a:t>&amp;</a:t>
            </a:r>
            <a:r>
              <a:rPr sz="1800" b="1" spc="5" dirty="0">
                <a:latin typeface="Arial"/>
                <a:cs typeface="Arial"/>
              </a:rPr>
              <a:t> </a:t>
            </a:r>
            <a:r>
              <a:rPr sz="1800" b="1" spc="-5" dirty="0">
                <a:latin typeface="Arial"/>
                <a:cs typeface="Arial"/>
              </a:rPr>
              <a:t>CSD</a:t>
            </a:r>
            <a:r>
              <a:rPr sz="1800" b="1" dirty="0">
                <a:latin typeface="Arial"/>
                <a:cs typeface="Arial"/>
              </a:rPr>
              <a:t> from</a:t>
            </a:r>
            <a:r>
              <a:rPr sz="1800" b="1" spc="5" dirty="0">
                <a:latin typeface="Arial"/>
                <a:cs typeface="Arial"/>
              </a:rPr>
              <a:t> </a:t>
            </a:r>
            <a:r>
              <a:rPr sz="1800" b="1" dirty="0">
                <a:latin typeface="Arial"/>
                <a:cs typeface="Arial"/>
              </a:rPr>
              <a:t>IEEE</a:t>
            </a:r>
            <a:r>
              <a:rPr sz="1800" b="1" spc="5" dirty="0">
                <a:latin typeface="Arial"/>
                <a:cs typeface="Arial"/>
              </a:rPr>
              <a:t> </a:t>
            </a:r>
            <a:r>
              <a:rPr sz="1800" b="1" spc="-5" dirty="0">
                <a:latin typeface="Arial"/>
                <a:cs typeface="Arial"/>
              </a:rPr>
              <a:t>802.1</a:t>
            </a:r>
            <a:endParaRPr sz="1800">
              <a:latin typeface="Arial"/>
              <a:cs typeface="Arial"/>
            </a:endParaRPr>
          </a:p>
        </p:txBody>
      </p:sp>
      <p:sp>
        <p:nvSpPr>
          <p:cNvPr id="11" name="object 11"/>
          <p:cNvSpPr txBox="1">
            <a:spLocks noGrp="1"/>
          </p:cNvSpPr>
          <p:nvPr>
            <p:ph type="sldNum" sz="quarter" idx="7"/>
          </p:nvPr>
        </p:nvSpPr>
        <p:spPr>
          <a:prstGeom prst="rect">
            <a:avLst/>
          </a:prstGeom>
        </p:spPr>
        <p:txBody>
          <a:bodyPr vert="horz" wrap="square" lIns="0" tIns="0" rIns="0" bIns="0" rtlCol="0">
            <a:spAutoFit/>
          </a:bodyPr>
          <a:lstStyle/>
          <a:p>
            <a:pPr marL="12700">
              <a:lnSpc>
                <a:spcPts val="1810"/>
              </a:lnSpc>
            </a:pPr>
            <a:r>
              <a:rPr spc="-5" dirty="0"/>
              <a:t>Slide</a:t>
            </a:r>
            <a:r>
              <a:rPr spc="-25" dirty="0"/>
              <a:t> </a:t>
            </a:r>
            <a:fld id="{81D60167-4931-47E6-BA6A-407CBD079E47}" type="slidenum">
              <a:rPr dirty="0"/>
              <a:t>5</a:t>
            </a:fld>
            <a:endParaRPr dirty="0"/>
          </a:p>
        </p:txBody>
      </p:sp>
      <p:sp>
        <p:nvSpPr>
          <p:cNvPr id="5" name="object 5"/>
          <p:cNvSpPr txBox="1"/>
          <p:nvPr/>
        </p:nvSpPr>
        <p:spPr>
          <a:xfrm>
            <a:off x="847089" y="860171"/>
            <a:ext cx="10314940" cy="1320874"/>
          </a:xfrm>
          <a:prstGeom prst="rect">
            <a:avLst/>
          </a:prstGeom>
        </p:spPr>
        <p:txBody>
          <a:bodyPr vert="horz" wrap="square" lIns="0" tIns="12700" rIns="0" bIns="0" rtlCol="0">
            <a:spAutoFit/>
          </a:bodyPr>
          <a:lstStyle/>
          <a:p>
            <a:pPr marL="12700">
              <a:lnSpc>
                <a:spcPct val="100000"/>
              </a:lnSpc>
              <a:spcBef>
                <a:spcPts val="100"/>
              </a:spcBef>
            </a:pPr>
            <a:r>
              <a:rPr sz="2800" b="1" spc="-5" dirty="0">
                <a:latin typeface="Arial"/>
                <a:cs typeface="Arial"/>
              </a:rPr>
              <a:t>CSD</a:t>
            </a:r>
            <a:endParaRPr sz="2800" dirty="0">
              <a:latin typeface="Arial"/>
              <a:cs typeface="Arial"/>
            </a:endParaRPr>
          </a:p>
          <a:p>
            <a:pPr>
              <a:lnSpc>
                <a:spcPct val="100000"/>
              </a:lnSpc>
              <a:spcBef>
                <a:spcPts val="25"/>
              </a:spcBef>
            </a:pPr>
            <a:endParaRPr sz="3300" dirty="0">
              <a:latin typeface="Arial"/>
              <a:cs typeface="Arial"/>
            </a:endParaRPr>
          </a:p>
          <a:p>
            <a:pPr marL="469900">
              <a:lnSpc>
                <a:spcPct val="100000"/>
              </a:lnSpc>
            </a:pPr>
            <a:r>
              <a:rPr sz="2400" b="1" spc="-5" dirty="0">
                <a:latin typeface="Arial"/>
                <a:cs typeface="Arial"/>
              </a:rPr>
              <a:t>1.2.2</a:t>
            </a:r>
            <a:r>
              <a:rPr sz="2400" b="1" spc="-20" dirty="0">
                <a:latin typeface="Arial"/>
                <a:cs typeface="Arial"/>
              </a:rPr>
              <a:t> </a:t>
            </a:r>
            <a:r>
              <a:rPr sz="2400" b="1" spc="-5" dirty="0">
                <a:latin typeface="Arial"/>
                <a:cs typeface="Arial"/>
              </a:rPr>
              <a:t>Compatibility</a:t>
            </a:r>
            <a:r>
              <a:rPr lang="en-US" sz="2400" b="1" spc="-5" dirty="0">
                <a:latin typeface="Arial"/>
                <a:cs typeface="Arial"/>
              </a:rPr>
              <a:t> (cont’d.)</a:t>
            </a:r>
            <a:endParaRPr sz="2400" dirty="0">
              <a:latin typeface="Arial"/>
              <a:cs typeface="Arial"/>
            </a:endParaRPr>
          </a:p>
        </p:txBody>
      </p:sp>
      <p:sp>
        <p:nvSpPr>
          <p:cNvPr id="10" name="object 10"/>
          <p:cNvSpPr txBox="1"/>
          <p:nvPr/>
        </p:nvSpPr>
        <p:spPr>
          <a:xfrm>
            <a:off x="1292224" y="2196286"/>
            <a:ext cx="9869805" cy="1155445"/>
          </a:xfrm>
          <a:prstGeom prst="rect">
            <a:avLst/>
          </a:prstGeom>
        </p:spPr>
        <p:txBody>
          <a:bodyPr vert="horz" wrap="square" lIns="0" tIns="46990" rIns="0" bIns="0" rtlCol="0">
            <a:spAutoFit/>
          </a:bodyPr>
          <a:lstStyle/>
          <a:p>
            <a:pPr lvl="0">
              <a:spcBef>
                <a:spcPts val="0"/>
              </a:spcBef>
              <a:spcAft>
                <a:spcPts val="600"/>
              </a:spcAft>
              <a:buFont typeface="Wingdings" pitchFamily="2" charset="2"/>
              <a:buChar char="Ø"/>
            </a:pPr>
            <a:r>
              <a:rPr lang="en-US" dirty="0">
                <a:latin typeface="Arial"/>
                <a:cs typeface="Arial"/>
              </a:rPr>
              <a:t>Response – </a:t>
            </a:r>
            <a:r>
              <a:rPr lang="en-US" sz="1800" dirty="0">
                <a:solidFill>
                  <a:srgbClr val="0000FF"/>
                </a:solidFill>
                <a:latin typeface="Helvetica" pitchFamily="2" charset="0"/>
              </a:rPr>
              <a:t>The review and response is not required if the proposed standard is an amendment or revision to an existing standard for which it has been previously determined that compliance with the above IEEE 802 standards is not possible. The CSD was updated to include the above statement.</a:t>
            </a:r>
          </a:p>
        </p:txBody>
      </p:sp>
      <p:sp>
        <p:nvSpPr>
          <p:cNvPr id="14" name="object 8">
            <a:extLst>
              <a:ext uri="{FF2B5EF4-FFF2-40B4-BE49-F238E27FC236}">
                <a16:creationId xmlns:a16="http://schemas.microsoft.com/office/drawing/2014/main" id="{FCB22D29-5911-4467-B1E3-A75BDB893727}"/>
              </a:ext>
            </a:extLst>
          </p:cNvPr>
          <p:cNvSpPr txBox="1">
            <a:spLocks noGrp="1"/>
          </p:cNvSpPr>
          <p:nvPr>
            <p:ph type="ftr" sz="quarter" idx="5"/>
          </p:nvPr>
        </p:nvSpPr>
        <p:spPr>
          <a:xfrm>
            <a:off x="917257" y="6433820"/>
            <a:ext cx="1018539" cy="234038"/>
          </a:xfrm>
          <a:prstGeom prst="rect">
            <a:avLst/>
          </a:prstGeom>
        </p:spPr>
        <p:txBody>
          <a:bodyPr vert="horz" wrap="square" lIns="0" tIns="0" rIns="0" bIns="0" rtlCol="0">
            <a:spAutoFit/>
          </a:bodyPr>
          <a:lstStyle/>
          <a:p>
            <a:pPr marL="12700">
              <a:lnSpc>
                <a:spcPts val="1810"/>
              </a:lnSpc>
            </a:pPr>
            <a:r>
              <a:rPr dirty="0"/>
              <a:t>7/</a:t>
            </a:r>
            <a:r>
              <a:rPr lang="en-US" dirty="0"/>
              <a:t>23</a:t>
            </a:r>
            <a:r>
              <a:rPr dirty="0"/>
              <a:t>/2021</a:t>
            </a:r>
          </a:p>
        </p:txBody>
      </p:sp>
      <p:sp>
        <p:nvSpPr>
          <p:cNvPr id="15" name="object 12">
            <a:extLst>
              <a:ext uri="{FF2B5EF4-FFF2-40B4-BE49-F238E27FC236}">
                <a16:creationId xmlns:a16="http://schemas.microsoft.com/office/drawing/2014/main" id="{2F7144DC-4FFF-482E-B9DA-2BA5B20615A5}"/>
              </a:ext>
            </a:extLst>
          </p:cNvPr>
          <p:cNvSpPr txBox="1">
            <a:spLocks noGrp="1"/>
          </p:cNvSpPr>
          <p:nvPr>
            <p:ph type="dt" sz="half" idx="6"/>
          </p:nvPr>
        </p:nvSpPr>
        <p:spPr>
          <a:xfrm>
            <a:off x="8305801" y="6426279"/>
            <a:ext cx="3057524" cy="234038"/>
          </a:xfrm>
          <a:prstGeom prst="rect">
            <a:avLst/>
          </a:prstGeom>
        </p:spPr>
        <p:txBody>
          <a:bodyPr vert="horz" wrap="square" lIns="0" tIns="0" rIns="0" bIns="0" rtlCol="0">
            <a:spAutoFit/>
          </a:bodyPr>
          <a:lstStyle/>
          <a:p>
            <a:pPr marL="12700">
              <a:lnSpc>
                <a:spcPts val="1810"/>
              </a:lnSpc>
            </a:pPr>
            <a:r>
              <a:rPr lang="en-US" spc="5" dirty="0"/>
              <a:t>Pat Kinney (Kinney Consulting)</a:t>
            </a:r>
            <a:endParaRPr spc="5" dirty="0"/>
          </a:p>
        </p:txBody>
      </p:sp>
    </p:spTree>
    <p:extLst>
      <p:ext uri="{BB962C8B-B14F-4D97-AF65-F5344CB8AC3E}">
        <p14:creationId xmlns:p14="http://schemas.microsoft.com/office/powerpoint/2010/main" val="4270529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46125" y="171196"/>
            <a:ext cx="90551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Calibri"/>
                <a:cs typeface="Calibri"/>
              </a:rPr>
              <a:t>July</a:t>
            </a:r>
            <a:r>
              <a:rPr sz="1800" b="1" spc="-70" dirty="0">
                <a:latin typeface="Calibri"/>
                <a:cs typeface="Calibri"/>
              </a:rPr>
              <a:t> </a:t>
            </a:r>
            <a:r>
              <a:rPr sz="1800" b="1" dirty="0">
                <a:latin typeface="Calibri"/>
                <a:cs typeface="Calibri"/>
              </a:rPr>
              <a:t>2021</a:t>
            </a:r>
            <a:endParaRPr sz="1800">
              <a:latin typeface="Calibri"/>
              <a:cs typeface="Calibri"/>
            </a:endParaRPr>
          </a:p>
        </p:txBody>
      </p:sp>
      <p:sp>
        <p:nvSpPr>
          <p:cNvPr id="3" name="object 3"/>
          <p:cNvSpPr/>
          <p:nvPr/>
        </p:nvSpPr>
        <p:spPr>
          <a:xfrm>
            <a:off x="739140" y="6339840"/>
            <a:ext cx="10711815" cy="0"/>
          </a:xfrm>
          <a:custGeom>
            <a:avLst/>
            <a:gdLst/>
            <a:ahLst/>
            <a:cxnLst/>
            <a:rect l="l" t="t" r="r" b="b"/>
            <a:pathLst>
              <a:path w="10711815">
                <a:moveTo>
                  <a:pt x="0" y="0"/>
                </a:moveTo>
                <a:lnTo>
                  <a:pt x="10711307" y="0"/>
                </a:lnTo>
              </a:path>
            </a:pathLst>
          </a:custGeom>
          <a:ln w="19050">
            <a:solidFill>
              <a:srgbClr val="000000"/>
            </a:solidFill>
          </a:ln>
        </p:spPr>
        <p:txBody>
          <a:bodyPr wrap="square" lIns="0" tIns="0" rIns="0" bIns="0" rtlCol="0"/>
          <a:lstStyle/>
          <a:p>
            <a:endParaRPr/>
          </a:p>
        </p:txBody>
      </p:sp>
      <p:sp>
        <p:nvSpPr>
          <p:cNvPr id="4" name="object 4"/>
          <p:cNvSpPr txBox="1"/>
          <p:nvPr/>
        </p:nvSpPr>
        <p:spPr>
          <a:xfrm>
            <a:off x="5487034" y="215900"/>
            <a:ext cx="5875655"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a:cs typeface="Arial"/>
              </a:rPr>
              <a:t>Comments</a:t>
            </a:r>
            <a:r>
              <a:rPr sz="1800" b="1" dirty="0">
                <a:latin typeface="Arial"/>
                <a:cs typeface="Arial"/>
              </a:rPr>
              <a:t> on</a:t>
            </a:r>
            <a:r>
              <a:rPr sz="1800" b="1" spc="5" dirty="0">
                <a:latin typeface="Arial"/>
                <a:cs typeface="Arial"/>
              </a:rPr>
              <a:t> </a:t>
            </a:r>
            <a:r>
              <a:rPr sz="1800" b="1" spc="-5" dirty="0">
                <a:latin typeface="Arial"/>
                <a:cs typeface="Arial"/>
              </a:rPr>
              <a:t>P802.15.6a</a:t>
            </a:r>
            <a:r>
              <a:rPr sz="1800" b="1" dirty="0">
                <a:latin typeface="Arial"/>
                <a:cs typeface="Arial"/>
              </a:rPr>
              <a:t> </a:t>
            </a:r>
            <a:r>
              <a:rPr sz="1800" b="1" spc="-65" dirty="0">
                <a:latin typeface="Arial"/>
                <a:cs typeface="Arial"/>
              </a:rPr>
              <a:t>PAR</a:t>
            </a:r>
            <a:r>
              <a:rPr sz="1800" b="1" spc="40" dirty="0">
                <a:latin typeface="Arial"/>
                <a:cs typeface="Arial"/>
              </a:rPr>
              <a:t> </a:t>
            </a:r>
            <a:r>
              <a:rPr sz="1800" b="1" spc="-5" dirty="0">
                <a:latin typeface="Arial"/>
                <a:cs typeface="Arial"/>
              </a:rPr>
              <a:t>&amp;</a:t>
            </a:r>
            <a:r>
              <a:rPr sz="1800" b="1" dirty="0">
                <a:latin typeface="Arial"/>
                <a:cs typeface="Arial"/>
              </a:rPr>
              <a:t> </a:t>
            </a:r>
            <a:r>
              <a:rPr sz="1800" b="1" spc="-5" dirty="0">
                <a:latin typeface="Arial"/>
                <a:cs typeface="Arial"/>
              </a:rPr>
              <a:t>CSD</a:t>
            </a:r>
            <a:r>
              <a:rPr sz="1800" b="1" spc="5" dirty="0">
                <a:latin typeface="Arial"/>
                <a:cs typeface="Arial"/>
              </a:rPr>
              <a:t> </a:t>
            </a:r>
            <a:r>
              <a:rPr sz="1800" b="1" dirty="0">
                <a:latin typeface="Arial"/>
                <a:cs typeface="Arial"/>
              </a:rPr>
              <a:t>from IEEE</a:t>
            </a:r>
            <a:r>
              <a:rPr sz="1800" b="1" spc="5" dirty="0">
                <a:latin typeface="Arial"/>
                <a:cs typeface="Arial"/>
              </a:rPr>
              <a:t> </a:t>
            </a:r>
            <a:r>
              <a:rPr sz="1800" b="1" spc="-5" dirty="0">
                <a:latin typeface="Arial"/>
                <a:cs typeface="Arial"/>
              </a:rPr>
              <a:t>802.1</a:t>
            </a:r>
            <a:endParaRPr sz="1800">
              <a:latin typeface="Arial"/>
              <a:cs typeface="Arial"/>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12700">
              <a:lnSpc>
                <a:spcPts val="1810"/>
              </a:lnSpc>
            </a:pPr>
            <a:r>
              <a:rPr spc="-5" dirty="0"/>
              <a:t>Slide</a:t>
            </a:r>
            <a:r>
              <a:rPr spc="-25" dirty="0"/>
              <a:t> </a:t>
            </a:r>
            <a:fld id="{81D60167-4931-47E6-BA6A-407CBD079E47}" type="slidenum">
              <a:rPr dirty="0"/>
              <a:t>6</a:t>
            </a:fld>
            <a:endParaRPr dirty="0"/>
          </a:p>
        </p:txBody>
      </p:sp>
      <p:sp>
        <p:nvSpPr>
          <p:cNvPr id="5" name="object 5"/>
          <p:cNvSpPr txBox="1"/>
          <p:nvPr/>
        </p:nvSpPr>
        <p:spPr>
          <a:xfrm>
            <a:off x="847089" y="860171"/>
            <a:ext cx="10347325" cy="6033960"/>
          </a:xfrm>
          <a:prstGeom prst="rect">
            <a:avLst/>
          </a:prstGeom>
        </p:spPr>
        <p:txBody>
          <a:bodyPr vert="horz" wrap="square" lIns="0" tIns="12700" rIns="0" bIns="0" rtlCol="0">
            <a:spAutoFit/>
          </a:bodyPr>
          <a:lstStyle/>
          <a:p>
            <a:pPr marL="12700">
              <a:lnSpc>
                <a:spcPct val="100000"/>
              </a:lnSpc>
              <a:spcBef>
                <a:spcPts val="100"/>
              </a:spcBef>
            </a:pPr>
            <a:r>
              <a:rPr sz="2800" b="1" spc="-110" dirty="0">
                <a:latin typeface="Arial"/>
                <a:cs typeface="Arial"/>
              </a:rPr>
              <a:t>PAR</a:t>
            </a:r>
            <a:endParaRPr sz="2800" dirty="0">
              <a:latin typeface="Arial"/>
              <a:cs typeface="Arial"/>
            </a:endParaRPr>
          </a:p>
          <a:p>
            <a:pPr>
              <a:lnSpc>
                <a:spcPct val="100000"/>
              </a:lnSpc>
              <a:spcBef>
                <a:spcPts val="25"/>
              </a:spcBef>
            </a:pPr>
            <a:endParaRPr sz="3300" dirty="0">
              <a:latin typeface="Arial"/>
              <a:cs typeface="Arial"/>
            </a:endParaRPr>
          </a:p>
          <a:p>
            <a:pPr marL="469900">
              <a:lnSpc>
                <a:spcPct val="100000"/>
              </a:lnSpc>
            </a:pPr>
            <a:r>
              <a:rPr sz="2400" b="1" dirty="0">
                <a:latin typeface="Arial"/>
                <a:cs typeface="Arial"/>
              </a:rPr>
              <a:t>5.2.b</a:t>
            </a:r>
            <a:r>
              <a:rPr sz="2400" b="1" spc="-25" dirty="0">
                <a:latin typeface="Arial"/>
                <a:cs typeface="Arial"/>
              </a:rPr>
              <a:t> </a:t>
            </a:r>
            <a:r>
              <a:rPr sz="2400" b="1" spc="-5" dirty="0">
                <a:latin typeface="Arial"/>
                <a:cs typeface="Arial"/>
              </a:rPr>
              <a:t>Scope</a:t>
            </a:r>
            <a:r>
              <a:rPr sz="2400" b="1" spc="-10" dirty="0">
                <a:latin typeface="Arial"/>
                <a:cs typeface="Arial"/>
              </a:rPr>
              <a:t> </a:t>
            </a:r>
            <a:r>
              <a:rPr sz="2400" b="1" spc="-5" dirty="0">
                <a:latin typeface="Arial"/>
                <a:cs typeface="Arial"/>
              </a:rPr>
              <a:t>of </a:t>
            </a:r>
            <a:r>
              <a:rPr sz="2400" b="1" dirty="0">
                <a:latin typeface="Arial"/>
                <a:cs typeface="Arial"/>
              </a:rPr>
              <a:t>the</a:t>
            </a:r>
            <a:r>
              <a:rPr sz="2400" b="1" spc="-20" dirty="0">
                <a:latin typeface="Arial"/>
                <a:cs typeface="Arial"/>
              </a:rPr>
              <a:t> </a:t>
            </a:r>
            <a:r>
              <a:rPr sz="2400" b="1" spc="-5" dirty="0">
                <a:latin typeface="Arial"/>
                <a:cs typeface="Arial"/>
              </a:rPr>
              <a:t>project:</a:t>
            </a:r>
            <a:endParaRPr sz="2400" dirty="0">
              <a:latin typeface="Arial"/>
              <a:cs typeface="Arial"/>
            </a:endParaRPr>
          </a:p>
          <a:p>
            <a:pPr marL="698500" marR="139700" indent="-228600">
              <a:lnSpc>
                <a:spcPct val="90000"/>
              </a:lnSpc>
              <a:spcBef>
                <a:spcPts val="509"/>
              </a:spcBef>
              <a:buChar char="•"/>
              <a:tabLst>
                <a:tab pos="698500" algn="l"/>
                <a:tab pos="6776084" algn="l"/>
              </a:tabLst>
            </a:pPr>
            <a:r>
              <a:rPr sz="2400" spc="-5" dirty="0">
                <a:latin typeface="Arial"/>
                <a:cs typeface="Arial"/>
              </a:rPr>
              <a:t>The</a:t>
            </a:r>
            <a:r>
              <a:rPr sz="2400" dirty="0">
                <a:latin typeface="Arial"/>
                <a:cs typeface="Arial"/>
              </a:rPr>
              <a:t> sentence starting</a:t>
            </a:r>
            <a:r>
              <a:rPr sz="2400" spc="-5" dirty="0">
                <a:latin typeface="Arial"/>
                <a:cs typeface="Arial"/>
              </a:rPr>
              <a:t> </a:t>
            </a:r>
            <a:r>
              <a:rPr sz="2400" spc="-15" dirty="0">
                <a:latin typeface="Arial"/>
                <a:cs typeface="Arial"/>
              </a:rPr>
              <a:t>with</a:t>
            </a:r>
            <a:r>
              <a:rPr sz="2400" spc="10" dirty="0">
                <a:latin typeface="Arial"/>
                <a:cs typeface="Arial"/>
              </a:rPr>
              <a:t> </a:t>
            </a:r>
            <a:r>
              <a:rPr sz="2400" dirty="0">
                <a:latin typeface="Arial"/>
                <a:cs typeface="Arial"/>
              </a:rPr>
              <a:t>“Areas</a:t>
            </a:r>
            <a:r>
              <a:rPr sz="2400" spc="5" dirty="0">
                <a:latin typeface="Arial"/>
                <a:cs typeface="Arial"/>
              </a:rPr>
              <a:t> </a:t>
            </a:r>
            <a:r>
              <a:rPr sz="2400" spc="-5" dirty="0">
                <a:latin typeface="Arial"/>
                <a:cs typeface="Arial"/>
              </a:rPr>
              <a:t>of</a:t>
            </a:r>
            <a:r>
              <a:rPr sz="2400" spc="-10" dirty="0">
                <a:latin typeface="Arial"/>
                <a:cs typeface="Arial"/>
              </a:rPr>
              <a:t> </a:t>
            </a:r>
            <a:r>
              <a:rPr sz="2400" spc="-5" dirty="0">
                <a:latin typeface="Arial"/>
                <a:cs typeface="Arial"/>
              </a:rPr>
              <a:t>enhancement:”</a:t>
            </a:r>
            <a:r>
              <a:rPr sz="2400" spc="-10" dirty="0">
                <a:latin typeface="Arial"/>
                <a:cs typeface="Arial"/>
              </a:rPr>
              <a:t> </a:t>
            </a:r>
            <a:r>
              <a:rPr sz="2400" spc="-5" dirty="0">
                <a:latin typeface="Arial"/>
                <a:cs typeface="Arial"/>
              </a:rPr>
              <a:t>appears</a:t>
            </a:r>
            <a:r>
              <a:rPr sz="2400" spc="-20" dirty="0">
                <a:latin typeface="Arial"/>
                <a:cs typeface="Arial"/>
              </a:rPr>
              <a:t> </a:t>
            </a:r>
            <a:r>
              <a:rPr sz="2400" spc="-5" dirty="0">
                <a:latin typeface="Arial"/>
                <a:cs typeface="Arial"/>
              </a:rPr>
              <a:t>to</a:t>
            </a:r>
            <a:r>
              <a:rPr sz="2400" spc="5" dirty="0">
                <a:latin typeface="Arial"/>
                <a:cs typeface="Arial"/>
              </a:rPr>
              <a:t> </a:t>
            </a:r>
            <a:r>
              <a:rPr sz="2400" spc="-5" dirty="0">
                <a:latin typeface="Arial"/>
                <a:cs typeface="Arial"/>
              </a:rPr>
              <a:t>be</a:t>
            </a:r>
            <a:r>
              <a:rPr sz="2400" dirty="0">
                <a:latin typeface="Arial"/>
                <a:cs typeface="Arial"/>
              </a:rPr>
              <a:t> a </a:t>
            </a:r>
            <a:r>
              <a:rPr sz="2400" spc="5" dirty="0">
                <a:latin typeface="Arial"/>
                <a:cs typeface="Arial"/>
              </a:rPr>
              <a:t> </a:t>
            </a:r>
            <a:r>
              <a:rPr sz="2400" spc="-5" dirty="0">
                <a:latin typeface="Arial"/>
                <a:cs typeface="Arial"/>
              </a:rPr>
              <a:t>list, </a:t>
            </a:r>
            <a:r>
              <a:rPr sz="2400" dirty="0">
                <a:latin typeface="Arial"/>
                <a:cs typeface="Arial"/>
              </a:rPr>
              <a:t>but</a:t>
            </a:r>
            <a:r>
              <a:rPr sz="2400" spc="-5" dirty="0">
                <a:latin typeface="Arial"/>
                <a:cs typeface="Arial"/>
              </a:rPr>
              <a:t> </a:t>
            </a:r>
            <a:r>
              <a:rPr sz="2400" dirty="0">
                <a:latin typeface="Arial"/>
                <a:cs typeface="Arial"/>
              </a:rPr>
              <a:t>the</a:t>
            </a:r>
            <a:r>
              <a:rPr sz="2400" spc="10" dirty="0">
                <a:latin typeface="Arial"/>
                <a:cs typeface="Arial"/>
              </a:rPr>
              <a:t> </a:t>
            </a:r>
            <a:r>
              <a:rPr sz="2400" dirty="0">
                <a:latin typeface="Arial"/>
                <a:cs typeface="Arial"/>
              </a:rPr>
              <a:t>items</a:t>
            </a:r>
            <a:r>
              <a:rPr sz="2400" spc="10" dirty="0">
                <a:latin typeface="Arial"/>
                <a:cs typeface="Arial"/>
              </a:rPr>
              <a:t> </a:t>
            </a:r>
            <a:r>
              <a:rPr sz="2400" spc="-5" dirty="0">
                <a:latin typeface="Arial"/>
                <a:cs typeface="Arial"/>
              </a:rPr>
              <a:t>are</a:t>
            </a:r>
            <a:r>
              <a:rPr sz="2400" spc="15" dirty="0">
                <a:latin typeface="Arial"/>
                <a:cs typeface="Arial"/>
              </a:rPr>
              <a:t> </a:t>
            </a:r>
            <a:r>
              <a:rPr sz="2400" spc="-5" dirty="0">
                <a:latin typeface="Arial"/>
                <a:cs typeface="Arial"/>
              </a:rPr>
              <a:t>separated</a:t>
            </a:r>
            <a:r>
              <a:rPr sz="2400" spc="10" dirty="0">
                <a:latin typeface="Arial"/>
                <a:cs typeface="Arial"/>
              </a:rPr>
              <a:t> </a:t>
            </a:r>
            <a:r>
              <a:rPr sz="2400" spc="-5" dirty="0">
                <a:latin typeface="Arial"/>
                <a:cs typeface="Arial"/>
              </a:rPr>
              <a:t>by</a:t>
            </a:r>
            <a:r>
              <a:rPr sz="2400" dirty="0">
                <a:latin typeface="Arial"/>
                <a:cs typeface="Arial"/>
              </a:rPr>
              <a:t> periods.	</a:t>
            </a:r>
            <a:r>
              <a:rPr sz="2400" spc="-5" dirty="0">
                <a:latin typeface="Arial"/>
                <a:cs typeface="Arial"/>
              </a:rPr>
              <a:t>Make</a:t>
            </a:r>
            <a:r>
              <a:rPr sz="2400" dirty="0">
                <a:latin typeface="Arial"/>
                <a:cs typeface="Arial"/>
              </a:rPr>
              <a:t> </a:t>
            </a:r>
            <a:r>
              <a:rPr sz="2400" spc="-5" dirty="0">
                <a:latin typeface="Arial"/>
                <a:cs typeface="Arial"/>
              </a:rPr>
              <a:t>this</a:t>
            </a:r>
            <a:r>
              <a:rPr sz="2400" spc="-25" dirty="0">
                <a:latin typeface="Arial"/>
                <a:cs typeface="Arial"/>
              </a:rPr>
              <a:t> </a:t>
            </a:r>
            <a:r>
              <a:rPr sz="2400" dirty="0">
                <a:latin typeface="Arial"/>
                <a:cs typeface="Arial"/>
              </a:rPr>
              <a:t>sentence</a:t>
            </a:r>
            <a:r>
              <a:rPr sz="2400" spc="-5" dirty="0">
                <a:latin typeface="Arial"/>
                <a:cs typeface="Arial"/>
              </a:rPr>
              <a:t> a</a:t>
            </a:r>
            <a:r>
              <a:rPr sz="2400" spc="-20" dirty="0">
                <a:latin typeface="Arial"/>
                <a:cs typeface="Arial"/>
              </a:rPr>
              <a:t> </a:t>
            </a:r>
            <a:r>
              <a:rPr sz="2400" spc="-5" dirty="0">
                <a:latin typeface="Arial"/>
                <a:cs typeface="Arial"/>
              </a:rPr>
              <a:t>list, </a:t>
            </a:r>
            <a:r>
              <a:rPr sz="2400" spc="-655" dirty="0">
                <a:latin typeface="Arial"/>
                <a:cs typeface="Arial"/>
              </a:rPr>
              <a:t> </a:t>
            </a:r>
            <a:r>
              <a:rPr sz="2400" dirty="0">
                <a:latin typeface="Arial"/>
                <a:cs typeface="Arial"/>
              </a:rPr>
              <a:t>for</a:t>
            </a:r>
            <a:r>
              <a:rPr sz="2400" spc="-15" dirty="0">
                <a:latin typeface="Arial"/>
                <a:cs typeface="Arial"/>
              </a:rPr>
              <a:t> </a:t>
            </a:r>
            <a:r>
              <a:rPr sz="2400" spc="-5" dirty="0">
                <a:latin typeface="Arial"/>
                <a:cs typeface="Arial"/>
              </a:rPr>
              <a:t>example</a:t>
            </a:r>
            <a:r>
              <a:rPr sz="2400" spc="15" dirty="0">
                <a:latin typeface="Arial"/>
                <a:cs typeface="Arial"/>
              </a:rPr>
              <a:t> </a:t>
            </a:r>
            <a:r>
              <a:rPr sz="2400" spc="-5" dirty="0">
                <a:latin typeface="Arial"/>
                <a:cs typeface="Arial"/>
              </a:rPr>
              <a:t>by </a:t>
            </a:r>
            <a:r>
              <a:rPr sz="2400" dirty="0">
                <a:latin typeface="Arial"/>
                <a:cs typeface="Arial"/>
              </a:rPr>
              <a:t>replacing</a:t>
            </a:r>
            <a:r>
              <a:rPr sz="2400" spc="-20" dirty="0">
                <a:latin typeface="Arial"/>
                <a:cs typeface="Arial"/>
              </a:rPr>
              <a:t> </a:t>
            </a:r>
            <a:r>
              <a:rPr sz="2400" dirty="0">
                <a:latin typeface="Arial"/>
                <a:cs typeface="Arial"/>
              </a:rPr>
              <a:t>the periods</a:t>
            </a:r>
            <a:r>
              <a:rPr sz="2400" spc="-30" dirty="0">
                <a:latin typeface="Arial"/>
                <a:cs typeface="Arial"/>
              </a:rPr>
              <a:t> </a:t>
            </a:r>
            <a:r>
              <a:rPr sz="2400" spc="-5" dirty="0">
                <a:latin typeface="Arial"/>
                <a:cs typeface="Arial"/>
              </a:rPr>
              <a:t>by</a:t>
            </a:r>
            <a:r>
              <a:rPr sz="2400" spc="-10" dirty="0">
                <a:latin typeface="Arial"/>
                <a:cs typeface="Arial"/>
              </a:rPr>
              <a:t> </a:t>
            </a:r>
            <a:r>
              <a:rPr sz="2400" dirty="0">
                <a:latin typeface="Arial"/>
                <a:cs typeface="Arial"/>
              </a:rPr>
              <a:t>semicolons.</a:t>
            </a:r>
            <a:r>
              <a:rPr lang="en-US" sz="2400" dirty="0">
                <a:latin typeface="Arial"/>
                <a:cs typeface="Arial"/>
              </a:rPr>
              <a:t> </a:t>
            </a:r>
            <a:r>
              <a:rPr lang="en-US" sz="2400" dirty="0">
                <a:solidFill>
                  <a:srgbClr val="0000FF"/>
                </a:solidFill>
                <a:latin typeface="Arial"/>
                <a:cs typeface="Arial"/>
              </a:rPr>
              <a:t>Accept.</a:t>
            </a:r>
            <a:endParaRPr sz="2400" dirty="0">
              <a:solidFill>
                <a:srgbClr val="0000FF"/>
              </a:solidFill>
              <a:latin typeface="Arial"/>
              <a:cs typeface="Arial"/>
            </a:endParaRPr>
          </a:p>
          <a:p>
            <a:pPr marL="698500" marR="233679" indent="-228600">
              <a:lnSpc>
                <a:spcPct val="90000"/>
              </a:lnSpc>
              <a:spcBef>
                <a:spcPts val="505"/>
              </a:spcBef>
              <a:buFontTx/>
              <a:buChar char="•"/>
              <a:tabLst>
                <a:tab pos="698500" algn="l"/>
                <a:tab pos="7383780" algn="l"/>
              </a:tabLst>
            </a:pPr>
            <a:r>
              <a:rPr sz="2400" spc="-5" dirty="0">
                <a:latin typeface="Arial"/>
                <a:cs typeface="Arial"/>
              </a:rPr>
              <a:t>The</a:t>
            </a:r>
            <a:r>
              <a:rPr sz="2400" dirty="0">
                <a:latin typeface="Arial"/>
                <a:cs typeface="Arial"/>
              </a:rPr>
              <a:t> sentence</a:t>
            </a:r>
            <a:r>
              <a:rPr sz="2400" spc="5" dirty="0">
                <a:latin typeface="Arial"/>
                <a:cs typeface="Arial"/>
              </a:rPr>
              <a:t> </a:t>
            </a:r>
            <a:r>
              <a:rPr sz="2400" spc="-5" dirty="0">
                <a:latin typeface="Arial"/>
                <a:cs typeface="Arial"/>
              </a:rPr>
              <a:t>starting</a:t>
            </a:r>
            <a:r>
              <a:rPr sz="2400" dirty="0">
                <a:latin typeface="Arial"/>
                <a:cs typeface="Arial"/>
              </a:rPr>
              <a:t> </a:t>
            </a:r>
            <a:r>
              <a:rPr sz="2400" spc="-15" dirty="0">
                <a:latin typeface="Arial"/>
                <a:cs typeface="Arial"/>
              </a:rPr>
              <a:t>with</a:t>
            </a:r>
            <a:r>
              <a:rPr sz="2400" spc="15" dirty="0">
                <a:latin typeface="Arial"/>
                <a:cs typeface="Arial"/>
              </a:rPr>
              <a:t> </a:t>
            </a:r>
            <a:r>
              <a:rPr sz="2400" spc="-5" dirty="0">
                <a:latin typeface="Arial"/>
                <a:cs typeface="Arial"/>
              </a:rPr>
              <a:t>“Enhancements</a:t>
            </a:r>
            <a:r>
              <a:rPr sz="2400" spc="-15" dirty="0">
                <a:latin typeface="Arial"/>
                <a:cs typeface="Arial"/>
              </a:rPr>
              <a:t> </a:t>
            </a:r>
            <a:r>
              <a:rPr sz="2400" spc="-5" dirty="0">
                <a:latin typeface="Arial"/>
                <a:cs typeface="Arial"/>
              </a:rPr>
              <a:t>to</a:t>
            </a:r>
            <a:r>
              <a:rPr sz="2400" spc="5" dirty="0">
                <a:latin typeface="Arial"/>
                <a:cs typeface="Arial"/>
              </a:rPr>
              <a:t> </a:t>
            </a:r>
            <a:r>
              <a:rPr sz="2400" spc="-5" dirty="0">
                <a:latin typeface="Arial"/>
                <a:cs typeface="Arial"/>
              </a:rPr>
              <a:t>dependability”</a:t>
            </a:r>
            <a:r>
              <a:rPr sz="2400" spc="25" dirty="0">
                <a:latin typeface="Arial"/>
                <a:cs typeface="Arial"/>
              </a:rPr>
              <a:t> </a:t>
            </a:r>
            <a:r>
              <a:rPr sz="2400" spc="-5" dirty="0">
                <a:latin typeface="Arial"/>
                <a:cs typeface="Arial"/>
              </a:rPr>
              <a:t>is</a:t>
            </a:r>
            <a:r>
              <a:rPr sz="2400" spc="40" dirty="0">
                <a:latin typeface="Arial"/>
                <a:cs typeface="Arial"/>
              </a:rPr>
              <a:t> </a:t>
            </a:r>
            <a:r>
              <a:rPr sz="2400" dirty="0">
                <a:latin typeface="Arial"/>
                <a:cs typeface="Arial"/>
              </a:rPr>
              <a:t>not</a:t>
            </a:r>
            <a:r>
              <a:rPr sz="2400" spc="-15" dirty="0">
                <a:latin typeface="Arial"/>
                <a:cs typeface="Arial"/>
              </a:rPr>
              <a:t> </a:t>
            </a:r>
            <a:r>
              <a:rPr sz="2400" dirty="0">
                <a:latin typeface="Arial"/>
                <a:cs typeface="Arial"/>
              </a:rPr>
              <a:t>a </a:t>
            </a:r>
            <a:r>
              <a:rPr sz="2400" spc="5" dirty="0">
                <a:latin typeface="Arial"/>
                <a:cs typeface="Arial"/>
              </a:rPr>
              <a:t> </a:t>
            </a:r>
            <a:r>
              <a:rPr sz="2400" dirty="0">
                <a:latin typeface="Arial"/>
                <a:cs typeface="Arial"/>
              </a:rPr>
              <a:t>complete</a:t>
            </a:r>
            <a:r>
              <a:rPr sz="2400" spc="5" dirty="0">
                <a:latin typeface="Arial"/>
                <a:cs typeface="Arial"/>
              </a:rPr>
              <a:t> </a:t>
            </a:r>
            <a:r>
              <a:rPr sz="2400" spc="-5" dirty="0">
                <a:latin typeface="Arial"/>
                <a:cs typeface="Arial"/>
              </a:rPr>
              <a:t>sentence</a:t>
            </a:r>
            <a:r>
              <a:rPr sz="2400" spc="-10" dirty="0">
                <a:latin typeface="Arial"/>
                <a:cs typeface="Arial"/>
              </a:rPr>
              <a:t> </a:t>
            </a:r>
            <a:r>
              <a:rPr sz="2400" dirty="0">
                <a:latin typeface="Arial"/>
                <a:cs typeface="Arial"/>
              </a:rPr>
              <a:t>and</a:t>
            </a:r>
            <a:r>
              <a:rPr sz="2400" spc="10" dirty="0">
                <a:latin typeface="Arial"/>
                <a:cs typeface="Arial"/>
              </a:rPr>
              <a:t> </a:t>
            </a:r>
            <a:r>
              <a:rPr sz="2400" spc="-5" dirty="0">
                <a:latin typeface="Arial"/>
                <a:cs typeface="Arial"/>
              </a:rPr>
              <a:t>is</a:t>
            </a:r>
            <a:r>
              <a:rPr sz="2400" spc="10" dirty="0">
                <a:latin typeface="Arial"/>
                <a:cs typeface="Arial"/>
              </a:rPr>
              <a:t> </a:t>
            </a:r>
            <a:r>
              <a:rPr sz="2400" spc="-5" dirty="0">
                <a:latin typeface="Arial"/>
                <a:cs typeface="Arial"/>
              </a:rPr>
              <a:t>difficult </a:t>
            </a:r>
            <a:r>
              <a:rPr sz="2400" dirty="0">
                <a:latin typeface="Arial"/>
                <a:cs typeface="Arial"/>
              </a:rPr>
              <a:t>to</a:t>
            </a:r>
            <a:r>
              <a:rPr sz="2400" spc="-5" dirty="0">
                <a:latin typeface="Arial"/>
                <a:cs typeface="Arial"/>
              </a:rPr>
              <a:t> </a:t>
            </a:r>
            <a:r>
              <a:rPr sz="2400" dirty="0">
                <a:latin typeface="Arial"/>
                <a:cs typeface="Arial"/>
              </a:rPr>
              <a:t>understand.	We</a:t>
            </a:r>
            <a:r>
              <a:rPr sz="2400" spc="-95" dirty="0">
                <a:latin typeface="Arial"/>
                <a:cs typeface="Arial"/>
              </a:rPr>
              <a:t> </a:t>
            </a:r>
            <a:r>
              <a:rPr sz="2400" dirty="0">
                <a:latin typeface="Arial"/>
                <a:cs typeface="Arial"/>
              </a:rPr>
              <a:t>suggest</a:t>
            </a:r>
            <a:r>
              <a:rPr sz="2400" spc="-45" dirty="0">
                <a:latin typeface="Arial"/>
                <a:cs typeface="Arial"/>
              </a:rPr>
              <a:t> </a:t>
            </a:r>
            <a:r>
              <a:rPr sz="2400" spc="-5" dirty="0">
                <a:latin typeface="Arial"/>
                <a:cs typeface="Arial"/>
              </a:rPr>
              <a:t>splitting </a:t>
            </a:r>
            <a:r>
              <a:rPr sz="2400" spc="-650" dirty="0">
                <a:latin typeface="Arial"/>
                <a:cs typeface="Arial"/>
              </a:rPr>
              <a:t> </a:t>
            </a:r>
            <a:r>
              <a:rPr sz="2400" spc="-5" dirty="0">
                <a:latin typeface="Arial"/>
                <a:cs typeface="Arial"/>
              </a:rPr>
              <a:t>this</a:t>
            </a:r>
            <a:r>
              <a:rPr sz="2400" spc="-15" dirty="0">
                <a:latin typeface="Arial"/>
                <a:cs typeface="Arial"/>
              </a:rPr>
              <a:t> </a:t>
            </a:r>
            <a:r>
              <a:rPr sz="2400" spc="-5" dirty="0">
                <a:latin typeface="Arial"/>
                <a:cs typeface="Arial"/>
              </a:rPr>
              <a:t>into</a:t>
            </a:r>
            <a:r>
              <a:rPr sz="2400" dirty="0">
                <a:latin typeface="Arial"/>
                <a:cs typeface="Arial"/>
              </a:rPr>
              <a:t> multiple</a:t>
            </a:r>
            <a:r>
              <a:rPr sz="2400" spc="-20" dirty="0">
                <a:latin typeface="Arial"/>
                <a:cs typeface="Arial"/>
              </a:rPr>
              <a:t> </a:t>
            </a:r>
            <a:r>
              <a:rPr sz="2400" dirty="0">
                <a:latin typeface="Arial"/>
                <a:cs typeface="Arial"/>
              </a:rPr>
              <a:t>sentences.</a:t>
            </a:r>
            <a:r>
              <a:rPr lang="en-US" sz="2400" dirty="0">
                <a:latin typeface="Arial"/>
                <a:cs typeface="Arial"/>
              </a:rPr>
              <a:t> </a:t>
            </a:r>
            <a:r>
              <a:rPr lang="en-US" sz="2400" dirty="0">
                <a:solidFill>
                  <a:srgbClr val="0000FF"/>
                </a:solidFill>
                <a:latin typeface="Arial"/>
                <a:cs typeface="Arial"/>
              </a:rPr>
              <a:t>Accept.</a:t>
            </a:r>
          </a:p>
          <a:p>
            <a:pPr marL="698500" marR="5080" indent="-228600">
              <a:lnSpc>
                <a:spcPts val="2600"/>
              </a:lnSpc>
              <a:spcBef>
                <a:spcPts val="525"/>
              </a:spcBef>
              <a:buChar char="•"/>
              <a:tabLst>
                <a:tab pos="698500" algn="l"/>
                <a:tab pos="7442834" algn="l"/>
              </a:tabLst>
            </a:pPr>
            <a:r>
              <a:rPr sz="2400" dirty="0">
                <a:latin typeface="Arial"/>
                <a:cs typeface="Arial"/>
              </a:rPr>
              <a:t>“Support for </a:t>
            </a:r>
            <a:r>
              <a:rPr sz="2400" spc="-5" dirty="0">
                <a:latin typeface="Arial"/>
                <a:cs typeface="Arial"/>
              </a:rPr>
              <a:t>station-to-infrastructure </a:t>
            </a:r>
            <a:r>
              <a:rPr sz="2400" dirty="0">
                <a:latin typeface="Arial"/>
                <a:cs typeface="Arial"/>
              </a:rPr>
              <a:t>protocols and </a:t>
            </a:r>
            <a:r>
              <a:rPr sz="2400" spc="-5" dirty="0">
                <a:latin typeface="Arial"/>
                <a:cs typeface="Arial"/>
              </a:rPr>
              <a:t>infrastructure </a:t>
            </a:r>
            <a:r>
              <a:rPr sz="2400" dirty="0">
                <a:latin typeface="Arial"/>
                <a:cs typeface="Arial"/>
              </a:rPr>
              <a:t> </a:t>
            </a:r>
            <a:r>
              <a:rPr sz="2400" spc="-5" dirty="0">
                <a:latin typeface="Arial"/>
                <a:cs typeface="Arial"/>
              </a:rPr>
              <a:t>synchronization</a:t>
            </a:r>
            <a:r>
              <a:rPr sz="2400" spc="40" dirty="0">
                <a:latin typeface="Arial"/>
                <a:cs typeface="Arial"/>
              </a:rPr>
              <a:t> </a:t>
            </a:r>
            <a:r>
              <a:rPr sz="2400" dirty="0">
                <a:latin typeface="Arial"/>
                <a:cs typeface="Arial"/>
              </a:rPr>
              <a:t>mechanisms.”</a:t>
            </a:r>
            <a:r>
              <a:rPr sz="2400" spc="-10" dirty="0">
                <a:latin typeface="Arial"/>
                <a:cs typeface="Arial"/>
              </a:rPr>
              <a:t> </a:t>
            </a:r>
            <a:r>
              <a:rPr sz="2400" dirty="0">
                <a:latin typeface="Arial"/>
                <a:cs typeface="Arial"/>
              </a:rPr>
              <a:t>is</a:t>
            </a:r>
            <a:r>
              <a:rPr sz="2400" spc="-5" dirty="0">
                <a:latin typeface="Arial"/>
                <a:cs typeface="Arial"/>
              </a:rPr>
              <a:t> </a:t>
            </a:r>
            <a:r>
              <a:rPr sz="2400" dirty="0">
                <a:latin typeface="Arial"/>
                <a:cs typeface="Arial"/>
              </a:rPr>
              <a:t>not</a:t>
            </a:r>
            <a:r>
              <a:rPr sz="2400" spc="-15" dirty="0">
                <a:latin typeface="Arial"/>
                <a:cs typeface="Arial"/>
              </a:rPr>
              <a:t> </a:t>
            </a:r>
            <a:r>
              <a:rPr sz="2400" dirty="0">
                <a:latin typeface="Arial"/>
                <a:cs typeface="Arial"/>
              </a:rPr>
              <a:t>a sentence.	</a:t>
            </a:r>
            <a:r>
              <a:rPr sz="2400" spc="-10" dirty="0">
                <a:latin typeface="Arial"/>
                <a:cs typeface="Arial"/>
              </a:rPr>
              <a:t>It</a:t>
            </a:r>
            <a:r>
              <a:rPr sz="2400" spc="-30" dirty="0">
                <a:latin typeface="Arial"/>
                <a:cs typeface="Arial"/>
              </a:rPr>
              <a:t> </a:t>
            </a:r>
            <a:r>
              <a:rPr sz="2400" dirty="0">
                <a:latin typeface="Arial"/>
                <a:cs typeface="Arial"/>
              </a:rPr>
              <a:t>is</a:t>
            </a:r>
            <a:r>
              <a:rPr sz="2400" spc="-25" dirty="0">
                <a:latin typeface="Arial"/>
                <a:cs typeface="Arial"/>
              </a:rPr>
              <a:t> </a:t>
            </a:r>
            <a:r>
              <a:rPr sz="2400" dirty="0">
                <a:latin typeface="Arial"/>
                <a:cs typeface="Arial"/>
              </a:rPr>
              <a:t>not</a:t>
            </a:r>
            <a:r>
              <a:rPr sz="2400" spc="-30" dirty="0">
                <a:latin typeface="Arial"/>
                <a:cs typeface="Arial"/>
              </a:rPr>
              <a:t> </a:t>
            </a:r>
            <a:r>
              <a:rPr sz="2400" dirty="0">
                <a:latin typeface="Arial"/>
                <a:cs typeface="Arial"/>
              </a:rPr>
              <a:t>clear</a:t>
            </a:r>
            <a:r>
              <a:rPr sz="2400" spc="-15" dirty="0">
                <a:latin typeface="Arial"/>
                <a:cs typeface="Arial"/>
              </a:rPr>
              <a:t> </a:t>
            </a:r>
            <a:r>
              <a:rPr sz="2400" spc="-10" dirty="0">
                <a:latin typeface="Arial"/>
                <a:cs typeface="Arial"/>
              </a:rPr>
              <a:t>whether </a:t>
            </a:r>
            <a:r>
              <a:rPr sz="2400" spc="-655" dirty="0">
                <a:latin typeface="Arial"/>
                <a:cs typeface="Arial"/>
              </a:rPr>
              <a:t> </a:t>
            </a:r>
            <a:r>
              <a:rPr sz="2400" spc="-5" dirty="0">
                <a:latin typeface="Arial"/>
                <a:cs typeface="Arial"/>
              </a:rPr>
              <a:t>this</a:t>
            </a:r>
            <a:r>
              <a:rPr sz="2400" spc="-10" dirty="0">
                <a:latin typeface="Arial"/>
                <a:cs typeface="Arial"/>
              </a:rPr>
              <a:t> </a:t>
            </a:r>
            <a:r>
              <a:rPr sz="2400" dirty="0">
                <a:latin typeface="Arial"/>
                <a:cs typeface="Arial"/>
              </a:rPr>
              <a:t>standard</a:t>
            </a:r>
            <a:r>
              <a:rPr sz="2400" spc="-5" dirty="0">
                <a:latin typeface="Arial"/>
                <a:cs typeface="Arial"/>
              </a:rPr>
              <a:t> </a:t>
            </a:r>
            <a:r>
              <a:rPr sz="2400" spc="-10" dirty="0">
                <a:latin typeface="Arial"/>
                <a:cs typeface="Arial"/>
              </a:rPr>
              <a:t>will</a:t>
            </a:r>
            <a:r>
              <a:rPr sz="2400" spc="15" dirty="0">
                <a:latin typeface="Arial"/>
                <a:cs typeface="Arial"/>
              </a:rPr>
              <a:t> </a:t>
            </a:r>
            <a:r>
              <a:rPr sz="2400" spc="-5" dirty="0">
                <a:latin typeface="Arial"/>
                <a:cs typeface="Arial"/>
              </a:rPr>
              <a:t>provide</a:t>
            </a:r>
            <a:r>
              <a:rPr sz="2400" spc="15" dirty="0">
                <a:latin typeface="Arial"/>
                <a:cs typeface="Arial"/>
              </a:rPr>
              <a:t> </a:t>
            </a:r>
            <a:r>
              <a:rPr sz="2400" dirty="0">
                <a:latin typeface="Arial"/>
                <a:cs typeface="Arial"/>
              </a:rPr>
              <a:t>or utilize</a:t>
            </a:r>
            <a:r>
              <a:rPr sz="2400" spc="-25" dirty="0">
                <a:latin typeface="Arial"/>
                <a:cs typeface="Arial"/>
              </a:rPr>
              <a:t> </a:t>
            </a:r>
            <a:r>
              <a:rPr sz="2400" spc="-5" dirty="0">
                <a:latin typeface="Arial"/>
                <a:cs typeface="Arial"/>
              </a:rPr>
              <a:t>this</a:t>
            </a:r>
            <a:r>
              <a:rPr sz="2400" spc="-10" dirty="0">
                <a:latin typeface="Arial"/>
                <a:cs typeface="Arial"/>
              </a:rPr>
              <a:t> </a:t>
            </a:r>
            <a:r>
              <a:rPr sz="2400" dirty="0">
                <a:latin typeface="Arial"/>
                <a:cs typeface="Arial"/>
              </a:rPr>
              <a:t>support.</a:t>
            </a:r>
            <a:endParaRPr lang="en-US" sz="2400" dirty="0">
              <a:latin typeface="Arial"/>
              <a:cs typeface="Arial"/>
            </a:endParaRPr>
          </a:p>
          <a:p>
            <a:pPr marL="469900" marR="5080">
              <a:lnSpc>
                <a:spcPts val="2600"/>
              </a:lnSpc>
              <a:tabLst>
                <a:tab pos="698500" algn="l"/>
                <a:tab pos="7442834" algn="l"/>
              </a:tabLst>
            </a:pPr>
            <a:endParaRPr lang="en-US" dirty="0">
              <a:latin typeface="Arial"/>
              <a:cs typeface="Arial"/>
            </a:endParaRPr>
          </a:p>
          <a:p>
            <a:pPr marL="469900" marR="5080">
              <a:lnSpc>
                <a:spcPts val="2600"/>
              </a:lnSpc>
              <a:spcBef>
                <a:spcPts val="525"/>
              </a:spcBef>
              <a:tabLst>
                <a:tab pos="698500" algn="l"/>
                <a:tab pos="7442834" algn="l"/>
              </a:tabLst>
            </a:pPr>
            <a:r>
              <a:rPr lang="en-US" sz="2000" dirty="0">
                <a:latin typeface="Arial"/>
                <a:cs typeface="Arial"/>
              </a:rPr>
              <a:t>Response - </a:t>
            </a:r>
            <a:r>
              <a:rPr lang="en-US" sz="2000" dirty="0">
                <a:solidFill>
                  <a:srgbClr val="0000FF"/>
                </a:solidFill>
                <a:latin typeface="Arial" panose="020B0604020202020204" pitchFamily="34" charset="0"/>
                <a:cs typeface="Arial" panose="020B0604020202020204" pitchFamily="34" charset="0"/>
              </a:rPr>
              <a:t>Revised sentence to “P802.15.6a incorporates support for infrastructure protocols via an access point.”</a:t>
            </a:r>
            <a:r>
              <a:rPr lang="en-US" sz="2000" spc="-8" dirty="0">
                <a:solidFill>
                  <a:srgbClr val="0000FF"/>
                </a:solidFill>
                <a:latin typeface="Arial" panose="020B0604020202020204" pitchFamily="34" charset="0"/>
                <a:cs typeface="Arial" panose="020B0604020202020204" pitchFamily="34" charset="0"/>
              </a:rPr>
              <a:t> </a:t>
            </a:r>
            <a:endParaRPr lang="en-US" sz="2000" dirty="0">
              <a:latin typeface="Arial"/>
              <a:cs typeface="Arial"/>
            </a:endParaRPr>
          </a:p>
          <a:p>
            <a:pPr marL="698500" marR="5080" indent="-228600">
              <a:lnSpc>
                <a:spcPts val="2600"/>
              </a:lnSpc>
              <a:spcBef>
                <a:spcPts val="525"/>
              </a:spcBef>
              <a:buChar char="•"/>
              <a:tabLst>
                <a:tab pos="698500" algn="l"/>
                <a:tab pos="7442834" algn="l"/>
              </a:tabLst>
            </a:pPr>
            <a:endParaRPr sz="2400" dirty="0">
              <a:latin typeface="Arial"/>
              <a:cs typeface="Arial"/>
            </a:endParaRPr>
          </a:p>
        </p:txBody>
      </p:sp>
      <p:sp>
        <p:nvSpPr>
          <p:cNvPr id="9" name="object 8">
            <a:extLst>
              <a:ext uri="{FF2B5EF4-FFF2-40B4-BE49-F238E27FC236}">
                <a16:creationId xmlns:a16="http://schemas.microsoft.com/office/drawing/2014/main" id="{BDD41426-3770-4AC1-8CCD-F974756D6C46}"/>
              </a:ext>
            </a:extLst>
          </p:cNvPr>
          <p:cNvSpPr txBox="1">
            <a:spLocks noGrp="1"/>
          </p:cNvSpPr>
          <p:nvPr>
            <p:ph type="ftr" sz="quarter" idx="5"/>
          </p:nvPr>
        </p:nvSpPr>
        <p:spPr>
          <a:xfrm>
            <a:off x="917257" y="6433820"/>
            <a:ext cx="1018539" cy="234038"/>
          </a:xfrm>
          <a:prstGeom prst="rect">
            <a:avLst/>
          </a:prstGeom>
        </p:spPr>
        <p:txBody>
          <a:bodyPr vert="horz" wrap="square" lIns="0" tIns="0" rIns="0" bIns="0" rtlCol="0">
            <a:spAutoFit/>
          </a:bodyPr>
          <a:lstStyle/>
          <a:p>
            <a:pPr marL="12700">
              <a:lnSpc>
                <a:spcPts val="1810"/>
              </a:lnSpc>
            </a:pPr>
            <a:r>
              <a:rPr dirty="0"/>
              <a:t>7/</a:t>
            </a:r>
            <a:r>
              <a:rPr lang="en-US" dirty="0"/>
              <a:t>23</a:t>
            </a:r>
            <a:r>
              <a:rPr dirty="0"/>
              <a:t>/2021</a:t>
            </a:r>
          </a:p>
        </p:txBody>
      </p:sp>
      <p:sp>
        <p:nvSpPr>
          <p:cNvPr id="10" name="object 12">
            <a:extLst>
              <a:ext uri="{FF2B5EF4-FFF2-40B4-BE49-F238E27FC236}">
                <a16:creationId xmlns:a16="http://schemas.microsoft.com/office/drawing/2014/main" id="{E95889BD-0006-4182-8CCC-E651953E4BB1}"/>
              </a:ext>
            </a:extLst>
          </p:cNvPr>
          <p:cNvSpPr txBox="1">
            <a:spLocks noGrp="1"/>
          </p:cNvSpPr>
          <p:nvPr>
            <p:ph type="dt" sz="half" idx="6"/>
          </p:nvPr>
        </p:nvSpPr>
        <p:spPr>
          <a:xfrm>
            <a:off x="8305801" y="6426279"/>
            <a:ext cx="3057524" cy="234038"/>
          </a:xfrm>
          <a:prstGeom prst="rect">
            <a:avLst/>
          </a:prstGeom>
        </p:spPr>
        <p:txBody>
          <a:bodyPr vert="horz" wrap="square" lIns="0" tIns="0" rIns="0" bIns="0" rtlCol="0">
            <a:spAutoFit/>
          </a:bodyPr>
          <a:lstStyle/>
          <a:p>
            <a:pPr marL="12700">
              <a:lnSpc>
                <a:spcPts val="1810"/>
              </a:lnSpc>
            </a:pPr>
            <a:r>
              <a:rPr lang="en-US" spc="5" dirty="0"/>
              <a:t>Pat Kinney (Kinney Consulting)</a:t>
            </a:r>
            <a:endParaRPr spc="5"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46125" y="171196"/>
            <a:ext cx="90551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Calibri"/>
                <a:cs typeface="Calibri"/>
              </a:rPr>
              <a:t>July</a:t>
            </a:r>
            <a:r>
              <a:rPr sz="1800" b="1" spc="-70" dirty="0">
                <a:latin typeface="Calibri"/>
                <a:cs typeface="Calibri"/>
              </a:rPr>
              <a:t> </a:t>
            </a:r>
            <a:r>
              <a:rPr sz="1800" b="1" dirty="0">
                <a:latin typeface="Calibri"/>
                <a:cs typeface="Calibri"/>
              </a:rPr>
              <a:t>2021</a:t>
            </a:r>
            <a:endParaRPr sz="1800">
              <a:latin typeface="Calibri"/>
              <a:cs typeface="Calibri"/>
            </a:endParaRPr>
          </a:p>
        </p:txBody>
      </p:sp>
      <p:sp>
        <p:nvSpPr>
          <p:cNvPr id="3" name="object 3"/>
          <p:cNvSpPr/>
          <p:nvPr/>
        </p:nvSpPr>
        <p:spPr>
          <a:xfrm>
            <a:off x="739140" y="6339840"/>
            <a:ext cx="10711815" cy="0"/>
          </a:xfrm>
          <a:custGeom>
            <a:avLst/>
            <a:gdLst/>
            <a:ahLst/>
            <a:cxnLst/>
            <a:rect l="l" t="t" r="r" b="b"/>
            <a:pathLst>
              <a:path w="10711815">
                <a:moveTo>
                  <a:pt x="0" y="0"/>
                </a:moveTo>
                <a:lnTo>
                  <a:pt x="10711307" y="0"/>
                </a:lnTo>
              </a:path>
            </a:pathLst>
          </a:custGeom>
          <a:ln w="19050">
            <a:solidFill>
              <a:srgbClr val="000000"/>
            </a:solidFill>
          </a:ln>
        </p:spPr>
        <p:txBody>
          <a:bodyPr wrap="square" lIns="0" tIns="0" rIns="0" bIns="0" rtlCol="0"/>
          <a:lstStyle/>
          <a:p>
            <a:endParaRPr/>
          </a:p>
        </p:txBody>
      </p:sp>
      <p:sp>
        <p:nvSpPr>
          <p:cNvPr id="4" name="object 4"/>
          <p:cNvSpPr txBox="1"/>
          <p:nvPr/>
        </p:nvSpPr>
        <p:spPr>
          <a:xfrm>
            <a:off x="5487034" y="215900"/>
            <a:ext cx="5875655"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a:cs typeface="Arial"/>
              </a:rPr>
              <a:t>Comments</a:t>
            </a:r>
            <a:r>
              <a:rPr sz="1800" b="1" dirty="0">
                <a:latin typeface="Arial"/>
                <a:cs typeface="Arial"/>
              </a:rPr>
              <a:t> on</a:t>
            </a:r>
            <a:r>
              <a:rPr sz="1800" b="1" spc="5" dirty="0">
                <a:latin typeface="Arial"/>
                <a:cs typeface="Arial"/>
              </a:rPr>
              <a:t> </a:t>
            </a:r>
            <a:r>
              <a:rPr sz="1800" b="1" spc="-5" dirty="0">
                <a:latin typeface="Arial"/>
                <a:cs typeface="Arial"/>
              </a:rPr>
              <a:t>P802.15.6a</a:t>
            </a:r>
            <a:r>
              <a:rPr sz="1800" b="1" dirty="0">
                <a:latin typeface="Arial"/>
                <a:cs typeface="Arial"/>
              </a:rPr>
              <a:t> </a:t>
            </a:r>
            <a:r>
              <a:rPr sz="1800" b="1" spc="-65" dirty="0">
                <a:latin typeface="Arial"/>
                <a:cs typeface="Arial"/>
              </a:rPr>
              <a:t>PAR</a:t>
            </a:r>
            <a:r>
              <a:rPr sz="1800" b="1" spc="40" dirty="0">
                <a:latin typeface="Arial"/>
                <a:cs typeface="Arial"/>
              </a:rPr>
              <a:t> </a:t>
            </a:r>
            <a:r>
              <a:rPr sz="1800" b="1" spc="-5" dirty="0">
                <a:latin typeface="Arial"/>
                <a:cs typeface="Arial"/>
              </a:rPr>
              <a:t>&amp;</a:t>
            </a:r>
            <a:r>
              <a:rPr sz="1800" b="1" dirty="0">
                <a:latin typeface="Arial"/>
                <a:cs typeface="Arial"/>
              </a:rPr>
              <a:t> </a:t>
            </a:r>
            <a:r>
              <a:rPr sz="1800" b="1" spc="-5" dirty="0">
                <a:latin typeface="Arial"/>
                <a:cs typeface="Arial"/>
              </a:rPr>
              <a:t>CSD</a:t>
            </a:r>
            <a:r>
              <a:rPr sz="1800" b="1" spc="5" dirty="0">
                <a:latin typeface="Arial"/>
                <a:cs typeface="Arial"/>
              </a:rPr>
              <a:t> </a:t>
            </a:r>
            <a:r>
              <a:rPr sz="1800" b="1" dirty="0">
                <a:latin typeface="Arial"/>
                <a:cs typeface="Arial"/>
              </a:rPr>
              <a:t>from IEEE</a:t>
            </a:r>
            <a:r>
              <a:rPr sz="1800" b="1" spc="5" dirty="0">
                <a:latin typeface="Arial"/>
                <a:cs typeface="Arial"/>
              </a:rPr>
              <a:t> </a:t>
            </a:r>
            <a:r>
              <a:rPr sz="1800" b="1" spc="-5" dirty="0">
                <a:latin typeface="Arial"/>
                <a:cs typeface="Arial"/>
              </a:rPr>
              <a:t>802.1</a:t>
            </a:r>
            <a:endParaRPr sz="1800">
              <a:latin typeface="Arial"/>
              <a:cs typeface="Arial"/>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12700">
              <a:lnSpc>
                <a:spcPts val="1810"/>
              </a:lnSpc>
            </a:pPr>
            <a:r>
              <a:rPr spc="-5" dirty="0"/>
              <a:t>Slide</a:t>
            </a:r>
            <a:r>
              <a:rPr spc="-25" dirty="0"/>
              <a:t> </a:t>
            </a:r>
            <a:fld id="{81D60167-4931-47E6-BA6A-407CBD079E47}" type="slidenum">
              <a:rPr dirty="0"/>
              <a:t>7</a:t>
            </a:fld>
            <a:endParaRPr dirty="0"/>
          </a:p>
        </p:txBody>
      </p:sp>
      <p:sp>
        <p:nvSpPr>
          <p:cNvPr id="8" name="object 8"/>
          <p:cNvSpPr txBox="1">
            <a:spLocks noGrp="1"/>
          </p:cNvSpPr>
          <p:nvPr>
            <p:ph type="ftr" sz="quarter" idx="5"/>
          </p:nvPr>
        </p:nvSpPr>
        <p:spPr>
          <a:xfrm>
            <a:off x="917257" y="6433820"/>
            <a:ext cx="1018539" cy="234038"/>
          </a:xfrm>
          <a:prstGeom prst="rect">
            <a:avLst/>
          </a:prstGeom>
        </p:spPr>
        <p:txBody>
          <a:bodyPr vert="horz" wrap="square" lIns="0" tIns="0" rIns="0" bIns="0" rtlCol="0">
            <a:spAutoFit/>
          </a:bodyPr>
          <a:lstStyle/>
          <a:p>
            <a:pPr marL="12700">
              <a:lnSpc>
                <a:spcPts val="1810"/>
              </a:lnSpc>
            </a:pPr>
            <a:r>
              <a:rPr dirty="0"/>
              <a:t>7/</a:t>
            </a:r>
            <a:r>
              <a:rPr lang="en-US" dirty="0"/>
              <a:t>23</a:t>
            </a:r>
            <a:r>
              <a:rPr dirty="0"/>
              <a:t>/2021</a:t>
            </a:r>
          </a:p>
        </p:txBody>
      </p:sp>
      <p:sp>
        <p:nvSpPr>
          <p:cNvPr id="5" name="object 5"/>
          <p:cNvSpPr txBox="1"/>
          <p:nvPr/>
        </p:nvSpPr>
        <p:spPr>
          <a:xfrm>
            <a:off x="847089" y="860171"/>
            <a:ext cx="10342245" cy="6056530"/>
          </a:xfrm>
          <a:prstGeom prst="rect">
            <a:avLst/>
          </a:prstGeom>
        </p:spPr>
        <p:txBody>
          <a:bodyPr vert="horz" wrap="square" lIns="0" tIns="12700" rIns="0" bIns="0" rtlCol="0">
            <a:spAutoFit/>
          </a:bodyPr>
          <a:lstStyle/>
          <a:p>
            <a:pPr marL="12700">
              <a:lnSpc>
                <a:spcPct val="100000"/>
              </a:lnSpc>
              <a:spcBef>
                <a:spcPts val="100"/>
              </a:spcBef>
            </a:pPr>
            <a:r>
              <a:rPr sz="2800" b="1" spc="-110" dirty="0">
                <a:latin typeface="Arial"/>
                <a:cs typeface="Arial"/>
              </a:rPr>
              <a:t>PAR</a:t>
            </a:r>
            <a:endParaRPr sz="2800" dirty="0">
              <a:latin typeface="Arial"/>
              <a:cs typeface="Arial"/>
            </a:endParaRPr>
          </a:p>
          <a:p>
            <a:pPr>
              <a:lnSpc>
                <a:spcPct val="100000"/>
              </a:lnSpc>
              <a:spcBef>
                <a:spcPts val="15"/>
              </a:spcBef>
            </a:pPr>
            <a:endParaRPr sz="2750" dirty="0">
              <a:latin typeface="Arial"/>
              <a:cs typeface="Arial"/>
            </a:endParaRPr>
          </a:p>
          <a:p>
            <a:pPr marL="469900">
              <a:lnSpc>
                <a:spcPct val="100000"/>
              </a:lnSpc>
              <a:spcBef>
                <a:spcPts val="5"/>
              </a:spcBef>
            </a:pPr>
            <a:r>
              <a:rPr sz="2400" b="1" spc="-5" dirty="0">
                <a:latin typeface="Arial"/>
                <a:cs typeface="Arial"/>
              </a:rPr>
              <a:t>8.1</a:t>
            </a:r>
            <a:r>
              <a:rPr sz="2400" b="1" spc="-85" dirty="0">
                <a:latin typeface="Arial"/>
                <a:cs typeface="Arial"/>
              </a:rPr>
              <a:t> </a:t>
            </a:r>
            <a:r>
              <a:rPr sz="2400" b="1" spc="-15" dirty="0">
                <a:latin typeface="Arial"/>
                <a:cs typeface="Arial"/>
              </a:rPr>
              <a:t>Additional</a:t>
            </a:r>
            <a:r>
              <a:rPr sz="2400" b="1" spc="85" dirty="0">
                <a:latin typeface="Arial"/>
                <a:cs typeface="Arial"/>
              </a:rPr>
              <a:t> </a:t>
            </a:r>
            <a:r>
              <a:rPr sz="2400" b="1" spc="-5" dirty="0">
                <a:latin typeface="Arial"/>
                <a:cs typeface="Arial"/>
              </a:rPr>
              <a:t>Explanatory</a:t>
            </a:r>
            <a:r>
              <a:rPr sz="2400" b="1" dirty="0">
                <a:latin typeface="Arial"/>
                <a:cs typeface="Arial"/>
              </a:rPr>
              <a:t> </a:t>
            </a:r>
            <a:r>
              <a:rPr sz="2400" b="1" spc="-5" dirty="0">
                <a:latin typeface="Arial"/>
                <a:cs typeface="Arial"/>
              </a:rPr>
              <a:t>Notes:</a:t>
            </a:r>
            <a:endParaRPr sz="2400" dirty="0">
              <a:latin typeface="Arial"/>
              <a:cs typeface="Arial"/>
            </a:endParaRPr>
          </a:p>
          <a:p>
            <a:pPr marL="698500" indent="-228600">
              <a:lnSpc>
                <a:spcPts val="2280"/>
              </a:lnSpc>
              <a:spcBef>
                <a:spcPts val="259"/>
              </a:spcBef>
              <a:buChar char="•"/>
              <a:tabLst>
                <a:tab pos="697865" algn="l"/>
                <a:tab pos="698500" algn="l"/>
              </a:tabLst>
            </a:pPr>
            <a:r>
              <a:rPr sz="2000" dirty="0">
                <a:latin typeface="Arial"/>
                <a:cs typeface="Arial"/>
              </a:rPr>
              <a:t>None</a:t>
            </a:r>
            <a:r>
              <a:rPr sz="2000" spc="-10" dirty="0">
                <a:latin typeface="Arial"/>
                <a:cs typeface="Arial"/>
              </a:rPr>
              <a:t> </a:t>
            </a:r>
            <a:r>
              <a:rPr sz="2000" dirty="0">
                <a:latin typeface="Arial"/>
                <a:cs typeface="Arial"/>
              </a:rPr>
              <a:t>of</a:t>
            </a:r>
            <a:r>
              <a:rPr sz="2000" spc="-10" dirty="0">
                <a:latin typeface="Arial"/>
                <a:cs typeface="Arial"/>
              </a:rPr>
              <a:t> </a:t>
            </a:r>
            <a:r>
              <a:rPr sz="2000" dirty="0">
                <a:latin typeface="Arial"/>
                <a:cs typeface="Arial"/>
              </a:rPr>
              <a:t>the</a:t>
            </a:r>
            <a:r>
              <a:rPr sz="2000" spc="-30" dirty="0">
                <a:latin typeface="Arial"/>
                <a:cs typeface="Arial"/>
              </a:rPr>
              <a:t> </a:t>
            </a:r>
            <a:r>
              <a:rPr sz="2000" dirty="0">
                <a:latin typeface="Arial"/>
                <a:cs typeface="Arial"/>
              </a:rPr>
              <a:t>explanatory</a:t>
            </a:r>
            <a:r>
              <a:rPr sz="2000" spc="-40" dirty="0">
                <a:latin typeface="Arial"/>
                <a:cs typeface="Arial"/>
              </a:rPr>
              <a:t> </a:t>
            </a:r>
            <a:r>
              <a:rPr sz="2000" dirty="0">
                <a:latin typeface="Arial"/>
                <a:cs typeface="Arial"/>
              </a:rPr>
              <a:t>notes</a:t>
            </a:r>
            <a:r>
              <a:rPr sz="2000" spc="-40" dirty="0">
                <a:latin typeface="Arial"/>
                <a:cs typeface="Arial"/>
              </a:rPr>
              <a:t> </a:t>
            </a:r>
            <a:r>
              <a:rPr sz="2000" dirty="0">
                <a:latin typeface="Arial"/>
                <a:cs typeface="Arial"/>
              </a:rPr>
              <a:t>seem</a:t>
            </a:r>
            <a:r>
              <a:rPr sz="2000" spc="-20" dirty="0">
                <a:latin typeface="Arial"/>
                <a:cs typeface="Arial"/>
              </a:rPr>
              <a:t> </a:t>
            </a:r>
            <a:r>
              <a:rPr sz="2000" dirty="0">
                <a:latin typeface="Arial"/>
                <a:cs typeface="Arial"/>
              </a:rPr>
              <a:t>to</a:t>
            </a:r>
            <a:r>
              <a:rPr sz="2000" spc="-10" dirty="0">
                <a:latin typeface="Arial"/>
                <a:cs typeface="Arial"/>
              </a:rPr>
              <a:t> </a:t>
            </a:r>
            <a:r>
              <a:rPr sz="2000" spc="-5" dirty="0">
                <a:latin typeface="Arial"/>
                <a:cs typeface="Arial"/>
              </a:rPr>
              <a:t>have a</a:t>
            </a:r>
            <a:r>
              <a:rPr sz="2000" spc="-10" dirty="0">
                <a:latin typeface="Arial"/>
                <a:cs typeface="Arial"/>
              </a:rPr>
              <a:t> </a:t>
            </a:r>
            <a:r>
              <a:rPr sz="2000" dirty="0">
                <a:latin typeface="Arial"/>
                <a:cs typeface="Arial"/>
              </a:rPr>
              <a:t>purpose</a:t>
            </a:r>
            <a:r>
              <a:rPr sz="2000" spc="-25" dirty="0">
                <a:latin typeface="Arial"/>
                <a:cs typeface="Arial"/>
              </a:rPr>
              <a:t> </a:t>
            </a:r>
            <a:r>
              <a:rPr sz="2000" dirty="0">
                <a:latin typeface="Arial"/>
                <a:cs typeface="Arial"/>
              </a:rPr>
              <a:t>and</a:t>
            </a:r>
            <a:r>
              <a:rPr sz="2000" spc="-30" dirty="0">
                <a:latin typeface="Arial"/>
                <a:cs typeface="Arial"/>
              </a:rPr>
              <a:t> </a:t>
            </a:r>
            <a:r>
              <a:rPr sz="2000" dirty="0">
                <a:latin typeface="Arial"/>
                <a:cs typeface="Arial"/>
              </a:rPr>
              <a:t>perhaps</a:t>
            </a:r>
            <a:r>
              <a:rPr sz="2000" spc="-35" dirty="0">
                <a:latin typeface="Arial"/>
                <a:cs typeface="Arial"/>
              </a:rPr>
              <a:t> </a:t>
            </a:r>
            <a:r>
              <a:rPr sz="2000" dirty="0">
                <a:latin typeface="Arial"/>
                <a:cs typeface="Arial"/>
              </a:rPr>
              <a:t>should</a:t>
            </a:r>
            <a:r>
              <a:rPr sz="2000" spc="-35" dirty="0">
                <a:latin typeface="Arial"/>
                <a:cs typeface="Arial"/>
              </a:rPr>
              <a:t> </a:t>
            </a:r>
            <a:r>
              <a:rPr sz="2000" dirty="0">
                <a:latin typeface="Arial"/>
                <a:cs typeface="Arial"/>
              </a:rPr>
              <a:t>be</a:t>
            </a:r>
          </a:p>
          <a:p>
            <a:pPr marL="698500">
              <a:lnSpc>
                <a:spcPts val="2280"/>
              </a:lnSpc>
            </a:pPr>
            <a:r>
              <a:rPr sz="2000" spc="-5" dirty="0">
                <a:latin typeface="Arial"/>
                <a:cs typeface="Arial"/>
              </a:rPr>
              <a:t>removed.</a:t>
            </a:r>
            <a:endParaRPr sz="2000" dirty="0">
              <a:latin typeface="Arial"/>
              <a:cs typeface="Arial"/>
            </a:endParaRPr>
          </a:p>
          <a:p>
            <a:pPr marL="698500" indent="-228600">
              <a:lnSpc>
                <a:spcPct val="100000"/>
              </a:lnSpc>
              <a:spcBef>
                <a:spcPts val="260"/>
              </a:spcBef>
              <a:buChar char="•"/>
              <a:tabLst>
                <a:tab pos="697865" algn="l"/>
                <a:tab pos="698500" algn="l"/>
              </a:tabLst>
            </a:pPr>
            <a:r>
              <a:rPr sz="2000" dirty="0">
                <a:latin typeface="Arial"/>
                <a:cs typeface="Arial"/>
              </a:rPr>
              <a:t>If</a:t>
            </a:r>
            <a:r>
              <a:rPr sz="2000" spc="-20" dirty="0">
                <a:latin typeface="Arial"/>
                <a:cs typeface="Arial"/>
              </a:rPr>
              <a:t> </a:t>
            </a:r>
            <a:r>
              <a:rPr sz="2000" dirty="0">
                <a:latin typeface="Arial"/>
                <a:cs typeface="Arial"/>
              </a:rPr>
              <a:t>not</a:t>
            </a:r>
            <a:r>
              <a:rPr sz="2000" spc="-30" dirty="0">
                <a:latin typeface="Arial"/>
                <a:cs typeface="Arial"/>
              </a:rPr>
              <a:t> </a:t>
            </a:r>
            <a:r>
              <a:rPr sz="2000" dirty="0">
                <a:latin typeface="Arial"/>
                <a:cs typeface="Arial"/>
              </a:rPr>
              <a:t>removed,</a:t>
            </a:r>
            <a:r>
              <a:rPr sz="2000" spc="-30" dirty="0">
                <a:latin typeface="Arial"/>
                <a:cs typeface="Arial"/>
              </a:rPr>
              <a:t> </a:t>
            </a:r>
            <a:r>
              <a:rPr sz="2000" spc="-15" dirty="0">
                <a:latin typeface="Arial"/>
                <a:cs typeface="Arial"/>
              </a:rPr>
              <a:t>we</a:t>
            </a:r>
            <a:r>
              <a:rPr sz="2000" spc="15" dirty="0">
                <a:latin typeface="Arial"/>
                <a:cs typeface="Arial"/>
              </a:rPr>
              <a:t> </a:t>
            </a:r>
            <a:r>
              <a:rPr sz="2000" spc="-5" dirty="0">
                <a:latin typeface="Arial"/>
                <a:cs typeface="Arial"/>
              </a:rPr>
              <a:t>have</a:t>
            </a:r>
            <a:r>
              <a:rPr sz="2000" spc="10" dirty="0">
                <a:latin typeface="Arial"/>
                <a:cs typeface="Arial"/>
              </a:rPr>
              <a:t> </a:t>
            </a:r>
            <a:r>
              <a:rPr sz="2000" dirty="0">
                <a:latin typeface="Arial"/>
                <a:cs typeface="Arial"/>
              </a:rPr>
              <a:t>the</a:t>
            </a:r>
            <a:r>
              <a:rPr sz="2000" spc="-30" dirty="0">
                <a:latin typeface="Arial"/>
                <a:cs typeface="Arial"/>
              </a:rPr>
              <a:t> </a:t>
            </a:r>
            <a:r>
              <a:rPr sz="2000" spc="-5" dirty="0">
                <a:latin typeface="Arial"/>
                <a:cs typeface="Arial"/>
              </a:rPr>
              <a:t>following</a:t>
            </a:r>
            <a:r>
              <a:rPr sz="2000" dirty="0">
                <a:latin typeface="Arial"/>
                <a:cs typeface="Arial"/>
              </a:rPr>
              <a:t> </a:t>
            </a:r>
            <a:r>
              <a:rPr sz="2000" spc="5" dirty="0">
                <a:latin typeface="Arial"/>
                <a:cs typeface="Arial"/>
              </a:rPr>
              <a:t>comments:</a:t>
            </a:r>
            <a:endParaRPr sz="2000" dirty="0">
              <a:latin typeface="Arial"/>
              <a:cs typeface="Arial"/>
            </a:endParaRPr>
          </a:p>
          <a:p>
            <a:pPr marL="1155700" lvl="1" indent="-229235">
              <a:lnSpc>
                <a:spcPts val="1839"/>
              </a:lnSpc>
              <a:spcBef>
                <a:spcPts val="320"/>
              </a:spcBef>
              <a:buChar char="•"/>
              <a:tabLst>
                <a:tab pos="1155065" algn="l"/>
                <a:tab pos="1155700" algn="l"/>
              </a:tabLst>
            </a:pPr>
            <a:r>
              <a:rPr sz="1600" dirty="0">
                <a:latin typeface="Arial"/>
                <a:cs typeface="Arial"/>
              </a:rPr>
              <a:t>The</a:t>
            </a:r>
            <a:r>
              <a:rPr sz="1600" spc="-15" dirty="0">
                <a:latin typeface="Arial"/>
                <a:cs typeface="Arial"/>
              </a:rPr>
              <a:t> </a:t>
            </a:r>
            <a:r>
              <a:rPr sz="1600" dirty="0">
                <a:latin typeface="Arial"/>
                <a:cs typeface="Arial"/>
              </a:rPr>
              <a:t>first</a:t>
            </a:r>
            <a:r>
              <a:rPr sz="1600" spc="5" dirty="0">
                <a:latin typeface="Arial"/>
                <a:cs typeface="Arial"/>
              </a:rPr>
              <a:t> </a:t>
            </a:r>
            <a:r>
              <a:rPr sz="1600" spc="-10" dirty="0">
                <a:latin typeface="Arial"/>
                <a:cs typeface="Arial"/>
              </a:rPr>
              <a:t>sentence,</a:t>
            </a:r>
            <a:r>
              <a:rPr sz="1600" spc="55" dirty="0">
                <a:latin typeface="Arial"/>
                <a:cs typeface="Arial"/>
              </a:rPr>
              <a:t> </a:t>
            </a:r>
            <a:r>
              <a:rPr sz="1600" dirty="0">
                <a:latin typeface="Arial"/>
                <a:cs typeface="Arial"/>
              </a:rPr>
              <a:t>“</a:t>
            </a:r>
            <a:r>
              <a:rPr sz="1400" i="1" dirty="0">
                <a:latin typeface="Verdana"/>
                <a:cs typeface="Verdana"/>
              </a:rPr>
              <a:t>P802.15.6a</a:t>
            </a:r>
            <a:r>
              <a:rPr sz="1400" i="1" spc="-45" dirty="0">
                <a:latin typeface="Verdana"/>
                <a:cs typeface="Verdana"/>
              </a:rPr>
              <a:t> </a:t>
            </a:r>
            <a:r>
              <a:rPr sz="1400" i="1" spc="-5" dirty="0">
                <a:latin typeface="Verdana"/>
                <a:cs typeface="Verdana"/>
              </a:rPr>
              <a:t>addresses</a:t>
            </a:r>
            <a:r>
              <a:rPr sz="1400" i="1" dirty="0">
                <a:latin typeface="Verdana"/>
                <a:cs typeface="Verdana"/>
              </a:rPr>
              <a:t> </a:t>
            </a:r>
            <a:r>
              <a:rPr sz="1400" i="1" spc="-5" dirty="0">
                <a:latin typeface="Verdana"/>
                <a:cs typeface="Verdana"/>
              </a:rPr>
              <a:t>EMC</a:t>
            </a:r>
            <a:r>
              <a:rPr sz="1400" i="1" dirty="0">
                <a:latin typeface="Verdana"/>
                <a:cs typeface="Verdana"/>
              </a:rPr>
              <a:t> </a:t>
            </a:r>
            <a:r>
              <a:rPr sz="1400" i="1" spc="-5" dirty="0">
                <a:latin typeface="Verdana"/>
                <a:cs typeface="Verdana"/>
              </a:rPr>
              <a:t>and</a:t>
            </a:r>
            <a:r>
              <a:rPr sz="1400" i="1" dirty="0">
                <a:latin typeface="Verdana"/>
                <a:cs typeface="Verdana"/>
              </a:rPr>
              <a:t> </a:t>
            </a:r>
            <a:r>
              <a:rPr sz="1400" i="1" spc="-5" dirty="0">
                <a:latin typeface="Verdana"/>
                <a:cs typeface="Verdana"/>
              </a:rPr>
              <a:t>EMI</a:t>
            </a:r>
            <a:r>
              <a:rPr sz="1400" i="1" spc="5" dirty="0">
                <a:latin typeface="Verdana"/>
                <a:cs typeface="Verdana"/>
              </a:rPr>
              <a:t> </a:t>
            </a:r>
            <a:r>
              <a:rPr sz="1400" i="1" spc="-5" dirty="0">
                <a:latin typeface="Verdana"/>
                <a:cs typeface="Verdana"/>
              </a:rPr>
              <a:t>for</a:t>
            </a:r>
            <a:r>
              <a:rPr sz="1400" i="1" dirty="0">
                <a:latin typeface="Verdana"/>
                <a:cs typeface="Verdana"/>
              </a:rPr>
              <a:t> both</a:t>
            </a:r>
            <a:r>
              <a:rPr sz="1400" i="1" spc="10" dirty="0">
                <a:latin typeface="Verdana"/>
                <a:cs typeface="Verdana"/>
              </a:rPr>
              <a:t> </a:t>
            </a:r>
            <a:r>
              <a:rPr sz="1400" i="1" dirty="0">
                <a:latin typeface="Verdana"/>
                <a:cs typeface="Verdana"/>
              </a:rPr>
              <a:t>HBAN</a:t>
            </a:r>
            <a:r>
              <a:rPr sz="1400" i="1" spc="-5" dirty="0">
                <a:latin typeface="Verdana"/>
                <a:cs typeface="Verdana"/>
              </a:rPr>
              <a:t> and</a:t>
            </a:r>
            <a:r>
              <a:rPr sz="1400" i="1" dirty="0">
                <a:latin typeface="Verdana"/>
                <a:cs typeface="Verdana"/>
              </a:rPr>
              <a:t> </a:t>
            </a:r>
            <a:r>
              <a:rPr sz="1400" i="1" spc="-25" dirty="0">
                <a:latin typeface="Verdana"/>
                <a:cs typeface="Verdana"/>
              </a:rPr>
              <a:t>VBAN</a:t>
            </a:r>
            <a:r>
              <a:rPr sz="1400" spc="-25" dirty="0">
                <a:latin typeface="Verdana"/>
                <a:cs typeface="Verdana"/>
              </a:rPr>
              <a:t>.”</a:t>
            </a:r>
            <a:r>
              <a:rPr sz="1400" spc="10" dirty="0">
                <a:latin typeface="Verdana"/>
                <a:cs typeface="Verdana"/>
              </a:rPr>
              <a:t> </a:t>
            </a:r>
            <a:r>
              <a:rPr sz="1400" spc="-5" dirty="0">
                <a:latin typeface="Verdana"/>
                <a:cs typeface="Verdana"/>
              </a:rPr>
              <a:t>does</a:t>
            </a:r>
            <a:r>
              <a:rPr sz="1400" spc="-15" dirty="0">
                <a:latin typeface="Verdana"/>
                <a:cs typeface="Verdana"/>
              </a:rPr>
              <a:t> </a:t>
            </a:r>
            <a:r>
              <a:rPr sz="1400" spc="-10" dirty="0">
                <a:latin typeface="Verdana"/>
                <a:cs typeface="Verdana"/>
              </a:rPr>
              <a:t>not</a:t>
            </a:r>
            <a:r>
              <a:rPr sz="1400" spc="20" dirty="0">
                <a:latin typeface="Verdana"/>
                <a:cs typeface="Verdana"/>
              </a:rPr>
              <a:t> </a:t>
            </a:r>
            <a:r>
              <a:rPr sz="1400" spc="-5" dirty="0">
                <a:latin typeface="Verdana"/>
                <a:cs typeface="Verdana"/>
              </a:rPr>
              <a:t>reference</a:t>
            </a:r>
            <a:endParaRPr sz="1400" dirty="0">
              <a:latin typeface="Verdana"/>
              <a:cs typeface="Verdana"/>
            </a:endParaRPr>
          </a:p>
          <a:p>
            <a:pPr marL="1155065">
              <a:lnSpc>
                <a:spcPts val="1600"/>
              </a:lnSpc>
            </a:pPr>
            <a:r>
              <a:rPr sz="1400" dirty="0">
                <a:latin typeface="Verdana"/>
                <a:cs typeface="Verdana"/>
              </a:rPr>
              <a:t>a</a:t>
            </a:r>
            <a:r>
              <a:rPr sz="1400" spc="-10" dirty="0">
                <a:latin typeface="Verdana"/>
                <a:cs typeface="Verdana"/>
              </a:rPr>
              <a:t> </a:t>
            </a:r>
            <a:r>
              <a:rPr sz="1400" spc="-5" dirty="0">
                <a:latin typeface="Verdana"/>
                <a:cs typeface="Verdana"/>
              </a:rPr>
              <a:t>previous</a:t>
            </a:r>
            <a:r>
              <a:rPr sz="1400" spc="20" dirty="0">
                <a:latin typeface="Verdana"/>
                <a:cs typeface="Verdana"/>
              </a:rPr>
              <a:t> </a:t>
            </a:r>
            <a:r>
              <a:rPr sz="1400" spc="-5" dirty="0">
                <a:latin typeface="Verdana"/>
                <a:cs typeface="Verdana"/>
              </a:rPr>
              <a:t>section</a:t>
            </a:r>
            <a:r>
              <a:rPr sz="1400" spc="25" dirty="0">
                <a:latin typeface="Verdana"/>
                <a:cs typeface="Verdana"/>
              </a:rPr>
              <a:t> </a:t>
            </a:r>
            <a:r>
              <a:rPr sz="1400" spc="-5" dirty="0">
                <a:latin typeface="Verdana"/>
                <a:cs typeface="Verdana"/>
              </a:rPr>
              <a:t>for </a:t>
            </a:r>
            <a:r>
              <a:rPr sz="1400" spc="-10" dirty="0">
                <a:latin typeface="Verdana"/>
                <a:cs typeface="Verdana"/>
              </a:rPr>
              <a:t>which</a:t>
            </a:r>
            <a:r>
              <a:rPr sz="1400" spc="25" dirty="0">
                <a:latin typeface="Verdana"/>
                <a:cs typeface="Verdana"/>
              </a:rPr>
              <a:t> </a:t>
            </a:r>
            <a:r>
              <a:rPr sz="1400" spc="-5" dirty="0">
                <a:latin typeface="Verdana"/>
                <a:cs typeface="Verdana"/>
              </a:rPr>
              <a:t>it</a:t>
            </a:r>
            <a:r>
              <a:rPr sz="1400" spc="-10" dirty="0">
                <a:latin typeface="Verdana"/>
                <a:cs typeface="Verdana"/>
              </a:rPr>
              <a:t> </a:t>
            </a:r>
            <a:r>
              <a:rPr sz="1400" spc="-5" dirty="0">
                <a:latin typeface="Verdana"/>
                <a:cs typeface="Verdana"/>
              </a:rPr>
              <a:t>is</a:t>
            </a:r>
            <a:r>
              <a:rPr sz="1400" dirty="0">
                <a:latin typeface="Verdana"/>
                <a:cs typeface="Verdana"/>
              </a:rPr>
              <a:t> </a:t>
            </a:r>
            <a:r>
              <a:rPr sz="1400" spc="-10" dirty="0">
                <a:latin typeface="Verdana"/>
                <a:cs typeface="Verdana"/>
              </a:rPr>
              <a:t>providing</a:t>
            </a:r>
            <a:r>
              <a:rPr sz="1400" spc="35" dirty="0">
                <a:latin typeface="Verdana"/>
                <a:cs typeface="Verdana"/>
              </a:rPr>
              <a:t> </a:t>
            </a:r>
            <a:r>
              <a:rPr sz="1400" spc="-5" dirty="0">
                <a:latin typeface="Verdana"/>
                <a:cs typeface="Verdana"/>
              </a:rPr>
              <a:t>explanatory</a:t>
            </a:r>
            <a:r>
              <a:rPr sz="1400" spc="5" dirty="0">
                <a:latin typeface="Verdana"/>
                <a:cs typeface="Verdana"/>
              </a:rPr>
              <a:t> </a:t>
            </a:r>
            <a:r>
              <a:rPr sz="1400" spc="-5" dirty="0">
                <a:latin typeface="Verdana"/>
                <a:cs typeface="Verdana"/>
              </a:rPr>
              <a:t>notes.</a:t>
            </a:r>
            <a:endParaRPr sz="1400" dirty="0">
              <a:latin typeface="Verdana"/>
              <a:cs typeface="Verdana"/>
            </a:endParaRPr>
          </a:p>
          <a:p>
            <a:pPr marL="1155065" marR="247650" lvl="1" indent="-228600">
              <a:lnSpc>
                <a:spcPct val="90100"/>
              </a:lnSpc>
              <a:spcBef>
                <a:spcPts val="495"/>
              </a:spcBef>
              <a:buChar char="•"/>
              <a:tabLst>
                <a:tab pos="1155065" algn="l"/>
                <a:tab pos="1155700" algn="l"/>
              </a:tabLst>
            </a:pPr>
            <a:r>
              <a:rPr sz="1600" dirty="0">
                <a:latin typeface="Arial"/>
                <a:cs typeface="Arial"/>
              </a:rPr>
              <a:t>The</a:t>
            </a:r>
            <a:r>
              <a:rPr sz="1600" spc="-5" dirty="0">
                <a:latin typeface="Arial"/>
                <a:cs typeface="Arial"/>
              </a:rPr>
              <a:t> </a:t>
            </a:r>
            <a:r>
              <a:rPr sz="1600" spc="-10" dirty="0">
                <a:latin typeface="Arial"/>
                <a:cs typeface="Arial"/>
              </a:rPr>
              <a:t>sentence</a:t>
            </a:r>
            <a:r>
              <a:rPr sz="1600" spc="50" dirty="0">
                <a:latin typeface="Arial"/>
                <a:cs typeface="Arial"/>
              </a:rPr>
              <a:t> </a:t>
            </a:r>
            <a:r>
              <a:rPr sz="1600" spc="-10" dirty="0">
                <a:latin typeface="Arial"/>
                <a:cs typeface="Arial"/>
              </a:rPr>
              <a:t>“</a:t>
            </a:r>
            <a:r>
              <a:rPr sz="1600" i="1" spc="-10" dirty="0">
                <a:latin typeface="Arial"/>
                <a:cs typeface="Arial"/>
              </a:rPr>
              <a:t>Support</a:t>
            </a:r>
            <a:r>
              <a:rPr sz="1600" i="1" spc="30" dirty="0">
                <a:latin typeface="Arial"/>
                <a:cs typeface="Arial"/>
              </a:rPr>
              <a:t> </a:t>
            </a:r>
            <a:r>
              <a:rPr sz="1600" i="1" spc="-5" dirty="0">
                <a:latin typeface="Arial"/>
                <a:cs typeface="Arial"/>
              </a:rPr>
              <a:t>for</a:t>
            </a:r>
            <a:r>
              <a:rPr sz="1600" i="1" spc="45" dirty="0">
                <a:latin typeface="Arial"/>
                <a:cs typeface="Arial"/>
              </a:rPr>
              <a:t> </a:t>
            </a:r>
            <a:r>
              <a:rPr sz="1600" i="1" spc="-10" dirty="0">
                <a:latin typeface="Arial"/>
                <a:cs typeface="Arial"/>
              </a:rPr>
              <a:t>synchronization</a:t>
            </a:r>
            <a:r>
              <a:rPr sz="1600" i="1" spc="65" dirty="0">
                <a:latin typeface="Arial"/>
                <a:cs typeface="Arial"/>
              </a:rPr>
              <a:t> </a:t>
            </a:r>
            <a:r>
              <a:rPr sz="1600" i="1" spc="-5" dirty="0">
                <a:latin typeface="Arial"/>
                <a:cs typeface="Arial"/>
              </a:rPr>
              <a:t>infrastructure,</a:t>
            </a:r>
            <a:r>
              <a:rPr sz="1600" i="1" spc="70" dirty="0">
                <a:latin typeface="Arial"/>
                <a:cs typeface="Arial"/>
              </a:rPr>
              <a:t> </a:t>
            </a:r>
            <a:r>
              <a:rPr sz="1600" i="1" spc="-5" dirty="0">
                <a:latin typeface="Arial"/>
                <a:cs typeface="Arial"/>
              </a:rPr>
              <a:t>for</a:t>
            </a:r>
            <a:r>
              <a:rPr sz="1600" i="1" spc="25" dirty="0">
                <a:latin typeface="Arial"/>
                <a:cs typeface="Arial"/>
              </a:rPr>
              <a:t> </a:t>
            </a:r>
            <a:r>
              <a:rPr sz="1600" i="1" spc="-5" dirty="0">
                <a:latin typeface="Arial"/>
                <a:cs typeface="Arial"/>
              </a:rPr>
              <a:t>instance</a:t>
            </a:r>
            <a:r>
              <a:rPr sz="1600" i="1" spc="30" dirty="0">
                <a:latin typeface="Arial"/>
                <a:cs typeface="Arial"/>
              </a:rPr>
              <a:t> </a:t>
            </a:r>
            <a:r>
              <a:rPr sz="1600" i="1" spc="-10" dirty="0">
                <a:latin typeface="Arial"/>
                <a:cs typeface="Arial"/>
              </a:rPr>
              <a:t>802.1</a:t>
            </a:r>
            <a:r>
              <a:rPr sz="1600" i="1" spc="20" dirty="0">
                <a:latin typeface="Arial"/>
                <a:cs typeface="Arial"/>
              </a:rPr>
              <a:t> </a:t>
            </a:r>
            <a:r>
              <a:rPr sz="1600" i="1" dirty="0">
                <a:latin typeface="Arial"/>
                <a:cs typeface="Arial"/>
              </a:rPr>
              <a:t>TSN</a:t>
            </a:r>
            <a:r>
              <a:rPr sz="1600" i="1" spc="5" dirty="0">
                <a:latin typeface="Arial"/>
                <a:cs typeface="Arial"/>
              </a:rPr>
              <a:t> </a:t>
            </a:r>
            <a:r>
              <a:rPr sz="1600" i="1" dirty="0">
                <a:latin typeface="Arial"/>
                <a:cs typeface="Arial"/>
              </a:rPr>
              <a:t>MAC</a:t>
            </a:r>
            <a:r>
              <a:rPr sz="1600" i="1" spc="5" dirty="0">
                <a:latin typeface="Arial"/>
                <a:cs typeface="Arial"/>
              </a:rPr>
              <a:t> </a:t>
            </a:r>
            <a:r>
              <a:rPr sz="1600" i="1" spc="-10" dirty="0">
                <a:latin typeface="Arial"/>
                <a:cs typeface="Arial"/>
              </a:rPr>
              <a:t>Bridge,</a:t>
            </a:r>
            <a:r>
              <a:rPr sz="1600" i="1" spc="30" dirty="0">
                <a:latin typeface="Arial"/>
                <a:cs typeface="Arial"/>
              </a:rPr>
              <a:t> </a:t>
            </a:r>
            <a:r>
              <a:rPr sz="1600" i="1" dirty="0">
                <a:latin typeface="Arial"/>
                <a:cs typeface="Arial"/>
              </a:rPr>
              <a:t>to </a:t>
            </a:r>
            <a:r>
              <a:rPr sz="1600" i="1" spc="5" dirty="0">
                <a:latin typeface="Arial"/>
                <a:cs typeface="Arial"/>
              </a:rPr>
              <a:t> </a:t>
            </a:r>
            <a:r>
              <a:rPr sz="1600" i="1" spc="-10" dirty="0">
                <a:latin typeface="Arial"/>
                <a:cs typeface="Arial"/>
              </a:rPr>
              <a:t>enhance</a:t>
            </a:r>
            <a:r>
              <a:rPr sz="1600" i="1" spc="50" dirty="0">
                <a:latin typeface="Arial"/>
                <a:cs typeface="Arial"/>
              </a:rPr>
              <a:t> </a:t>
            </a:r>
            <a:r>
              <a:rPr sz="1600" i="1" spc="-10" dirty="0">
                <a:latin typeface="Arial"/>
                <a:cs typeface="Arial"/>
              </a:rPr>
              <a:t>dependability</a:t>
            </a:r>
            <a:r>
              <a:rPr sz="1600" i="1" spc="40" dirty="0">
                <a:latin typeface="Arial"/>
                <a:cs typeface="Arial"/>
              </a:rPr>
              <a:t> </a:t>
            </a:r>
            <a:r>
              <a:rPr sz="1600" i="1" spc="-10" dirty="0">
                <a:latin typeface="Arial"/>
                <a:cs typeface="Arial"/>
              </a:rPr>
              <a:t>and</a:t>
            </a:r>
            <a:r>
              <a:rPr sz="1600" i="1" spc="35" dirty="0">
                <a:latin typeface="Arial"/>
                <a:cs typeface="Arial"/>
              </a:rPr>
              <a:t> </a:t>
            </a:r>
            <a:r>
              <a:rPr sz="1600" i="1" spc="-5" dirty="0">
                <a:latin typeface="Arial"/>
                <a:cs typeface="Arial"/>
              </a:rPr>
              <a:t>reliable </a:t>
            </a:r>
            <a:r>
              <a:rPr sz="1600" i="1" spc="-20" dirty="0">
                <a:latin typeface="Arial"/>
                <a:cs typeface="Arial"/>
              </a:rPr>
              <a:t>latency.”</a:t>
            </a:r>
            <a:r>
              <a:rPr sz="1600" i="1" spc="-25" dirty="0">
                <a:latin typeface="Arial"/>
                <a:cs typeface="Arial"/>
              </a:rPr>
              <a:t> </a:t>
            </a:r>
            <a:r>
              <a:rPr sz="1600" spc="-5" dirty="0">
                <a:latin typeface="Arial"/>
                <a:cs typeface="Arial"/>
              </a:rPr>
              <a:t>seems</a:t>
            </a:r>
            <a:r>
              <a:rPr sz="1600" spc="20" dirty="0">
                <a:latin typeface="Arial"/>
                <a:cs typeface="Arial"/>
              </a:rPr>
              <a:t> </a:t>
            </a:r>
            <a:r>
              <a:rPr sz="1600" spc="-10" dirty="0">
                <a:latin typeface="Arial"/>
                <a:cs typeface="Arial"/>
              </a:rPr>
              <a:t>out</a:t>
            </a:r>
            <a:r>
              <a:rPr sz="1600" spc="35" dirty="0">
                <a:latin typeface="Arial"/>
                <a:cs typeface="Arial"/>
              </a:rPr>
              <a:t> </a:t>
            </a:r>
            <a:r>
              <a:rPr sz="1600" spc="-5" dirty="0">
                <a:latin typeface="Arial"/>
                <a:cs typeface="Arial"/>
              </a:rPr>
              <a:t>of</a:t>
            </a:r>
            <a:r>
              <a:rPr sz="1600" spc="30" dirty="0">
                <a:latin typeface="Arial"/>
                <a:cs typeface="Arial"/>
              </a:rPr>
              <a:t> </a:t>
            </a:r>
            <a:r>
              <a:rPr sz="1600" spc="-5" dirty="0">
                <a:latin typeface="Arial"/>
                <a:cs typeface="Arial"/>
              </a:rPr>
              <a:t>context</a:t>
            </a:r>
            <a:r>
              <a:rPr sz="1600" spc="15" dirty="0">
                <a:latin typeface="Arial"/>
                <a:cs typeface="Arial"/>
              </a:rPr>
              <a:t> </a:t>
            </a:r>
            <a:r>
              <a:rPr sz="1600" spc="-5" dirty="0">
                <a:latin typeface="Arial"/>
                <a:cs typeface="Arial"/>
              </a:rPr>
              <a:t>in</a:t>
            </a:r>
            <a:r>
              <a:rPr sz="1600" spc="10" dirty="0">
                <a:latin typeface="Arial"/>
                <a:cs typeface="Arial"/>
              </a:rPr>
              <a:t> </a:t>
            </a:r>
            <a:r>
              <a:rPr sz="1600" spc="-10" dirty="0">
                <a:latin typeface="Arial"/>
                <a:cs typeface="Arial"/>
              </a:rPr>
              <a:t>Section</a:t>
            </a:r>
            <a:r>
              <a:rPr sz="1600" spc="15" dirty="0">
                <a:latin typeface="Arial"/>
                <a:cs typeface="Arial"/>
              </a:rPr>
              <a:t> </a:t>
            </a:r>
            <a:r>
              <a:rPr sz="1600" spc="-10" dirty="0">
                <a:latin typeface="Arial"/>
                <a:cs typeface="Arial"/>
              </a:rPr>
              <a:t>8.1.</a:t>
            </a:r>
            <a:r>
              <a:rPr sz="1600" spc="75" dirty="0">
                <a:latin typeface="Arial"/>
                <a:cs typeface="Arial"/>
              </a:rPr>
              <a:t> </a:t>
            </a:r>
            <a:r>
              <a:rPr sz="1600" spc="-5" dirty="0">
                <a:latin typeface="Arial"/>
                <a:cs typeface="Arial"/>
              </a:rPr>
              <a:t>Is</a:t>
            </a:r>
            <a:r>
              <a:rPr sz="1600" spc="20" dirty="0">
                <a:latin typeface="Arial"/>
                <a:cs typeface="Arial"/>
              </a:rPr>
              <a:t> </a:t>
            </a:r>
            <a:r>
              <a:rPr sz="1600" spc="-5" dirty="0">
                <a:latin typeface="Arial"/>
                <a:cs typeface="Arial"/>
              </a:rPr>
              <a:t>this</a:t>
            </a:r>
            <a:r>
              <a:rPr sz="1600" spc="15" dirty="0">
                <a:latin typeface="Arial"/>
                <a:cs typeface="Arial"/>
              </a:rPr>
              <a:t> </a:t>
            </a:r>
            <a:r>
              <a:rPr sz="1600" spc="-10" dirty="0">
                <a:latin typeface="Arial"/>
                <a:cs typeface="Arial"/>
              </a:rPr>
              <a:t>intended</a:t>
            </a:r>
            <a:r>
              <a:rPr sz="1600" spc="55" dirty="0">
                <a:latin typeface="Arial"/>
                <a:cs typeface="Arial"/>
              </a:rPr>
              <a:t> </a:t>
            </a:r>
            <a:r>
              <a:rPr sz="1600" dirty="0">
                <a:latin typeface="Arial"/>
                <a:cs typeface="Arial"/>
              </a:rPr>
              <a:t>to </a:t>
            </a:r>
            <a:r>
              <a:rPr sz="1600" spc="-430" dirty="0">
                <a:latin typeface="Arial"/>
                <a:cs typeface="Arial"/>
              </a:rPr>
              <a:t> </a:t>
            </a:r>
            <a:r>
              <a:rPr sz="1600" spc="-10" dirty="0">
                <a:latin typeface="Arial"/>
                <a:cs typeface="Arial"/>
              </a:rPr>
              <a:t>be</a:t>
            </a:r>
            <a:r>
              <a:rPr sz="1600" spc="5" dirty="0">
                <a:latin typeface="Arial"/>
                <a:cs typeface="Arial"/>
              </a:rPr>
              <a:t> </a:t>
            </a:r>
            <a:r>
              <a:rPr sz="1600" spc="-5" dirty="0">
                <a:latin typeface="Arial"/>
                <a:cs typeface="Arial"/>
              </a:rPr>
              <a:t>part</a:t>
            </a:r>
            <a:r>
              <a:rPr sz="1600" spc="25" dirty="0">
                <a:latin typeface="Arial"/>
                <a:cs typeface="Arial"/>
              </a:rPr>
              <a:t> </a:t>
            </a:r>
            <a:r>
              <a:rPr sz="1600" spc="-5" dirty="0">
                <a:latin typeface="Arial"/>
                <a:cs typeface="Arial"/>
              </a:rPr>
              <a:t>of</a:t>
            </a:r>
            <a:r>
              <a:rPr sz="1600" spc="15" dirty="0">
                <a:latin typeface="Arial"/>
                <a:cs typeface="Arial"/>
              </a:rPr>
              <a:t> </a:t>
            </a:r>
            <a:r>
              <a:rPr sz="1600" spc="-10" dirty="0">
                <a:latin typeface="Arial"/>
                <a:cs typeface="Arial"/>
              </a:rPr>
              <a:t>5.2.b</a:t>
            </a:r>
            <a:r>
              <a:rPr sz="1600" spc="40" dirty="0">
                <a:latin typeface="Arial"/>
                <a:cs typeface="Arial"/>
              </a:rPr>
              <a:t> </a:t>
            </a:r>
            <a:r>
              <a:rPr sz="1600" spc="-5" dirty="0">
                <a:latin typeface="Arial"/>
                <a:cs typeface="Arial"/>
              </a:rPr>
              <a:t>Scope</a:t>
            </a:r>
            <a:r>
              <a:rPr sz="1600" spc="25" dirty="0">
                <a:latin typeface="Arial"/>
                <a:cs typeface="Arial"/>
              </a:rPr>
              <a:t> </a:t>
            </a:r>
            <a:r>
              <a:rPr sz="1600" spc="-5" dirty="0">
                <a:latin typeface="Arial"/>
                <a:cs typeface="Arial"/>
              </a:rPr>
              <a:t>of</a:t>
            </a:r>
            <a:r>
              <a:rPr sz="1600" spc="15" dirty="0">
                <a:latin typeface="Arial"/>
                <a:cs typeface="Arial"/>
              </a:rPr>
              <a:t> </a:t>
            </a:r>
            <a:r>
              <a:rPr sz="1600" spc="-10" dirty="0">
                <a:latin typeface="Arial"/>
                <a:cs typeface="Arial"/>
              </a:rPr>
              <a:t>the</a:t>
            </a:r>
            <a:r>
              <a:rPr sz="1600" spc="25" dirty="0">
                <a:latin typeface="Arial"/>
                <a:cs typeface="Arial"/>
              </a:rPr>
              <a:t> </a:t>
            </a:r>
            <a:r>
              <a:rPr sz="1600" spc="-15" dirty="0">
                <a:latin typeface="Arial"/>
                <a:cs typeface="Arial"/>
              </a:rPr>
              <a:t>project?</a:t>
            </a:r>
            <a:r>
              <a:rPr sz="1600" spc="70" dirty="0">
                <a:latin typeface="Arial"/>
                <a:cs typeface="Arial"/>
              </a:rPr>
              <a:t> </a:t>
            </a:r>
            <a:r>
              <a:rPr sz="1600" spc="-5" dirty="0">
                <a:latin typeface="Arial"/>
                <a:cs typeface="Arial"/>
              </a:rPr>
              <a:t>In</a:t>
            </a:r>
            <a:r>
              <a:rPr sz="1600" spc="25" dirty="0">
                <a:latin typeface="Arial"/>
                <a:cs typeface="Arial"/>
              </a:rPr>
              <a:t> </a:t>
            </a:r>
            <a:r>
              <a:rPr sz="1600" spc="-10" dirty="0">
                <a:latin typeface="Arial"/>
                <a:cs typeface="Arial"/>
              </a:rPr>
              <a:t>addition,</a:t>
            </a:r>
            <a:r>
              <a:rPr sz="1600" spc="25" dirty="0">
                <a:latin typeface="Arial"/>
                <a:cs typeface="Arial"/>
              </a:rPr>
              <a:t> </a:t>
            </a:r>
            <a:r>
              <a:rPr sz="1600" spc="-5" dirty="0">
                <a:latin typeface="Arial"/>
                <a:cs typeface="Arial"/>
              </a:rPr>
              <a:t>this</a:t>
            </a:r>
            <a:r>
              <a:rPr sz="1600" spc="10" dirty="0">
                <a:latin typeface="Arial"/>
                <a:cs typeface="Arial"/>
              </a:rPr>
              <a:t> </a:t>
            </a:r>
            <a:r>
              <a:rPr sz="1600" spc="-5" dirty="0">
                <a:latin typeface="Arial"/>
                <a:cs typeface="Arial"/>
              </a:rPr>
              <a:t>is</a:t>
            </a:r>
            <a:r>
              <a:rPr sz="1600" dirty="0">
                <a:latin typeface="Arial"/>
                <a:cs typeface="Arial"/>
              </a:rPr>
              <a:t> </a:t>
            </a:r>
            <a:r>
              <a:rPr sz="1600" spc="-10" dirty="0">
                <a:latin typeface="Arial"/>
                <a:cs typeface="Arial"/>
              </a:rPr>
              <a:t>not</a:t>
            </a:r>
            <a:r>
              <a:rPr sz="1600" spc="25" dirty="0">
                <a:latin typeface="Arial"/>
                <a:cs typeface="Arial"/>
              </a:rPr>
              <a:t> </a:t>
            </a:r>
            <a:r>
              <a:rPr sz="1600" spc="-5" dirty="0">
                <a:latin typeface="Arial"/>
                <a:cs typeface="Arial"/>
              </a:rPr>
              <a:t>a complete</a:t>
            </a:r>
            <a:r>
              <a:rPr sz="1600" spc="15" dirty="0">
                <a:latin typeface="Arial"/>
                <a:cs typeface="Arial"/>
              </a:rPr>
              <a:t> </a:t>
            </a:r>
            <a:r>
              <a:rPr sz="1600" spc="-10" dirty="0">
                <a:latin typeface="Arial"/>
                <a:cs typeface="Arial"/>
              </a:rPr>
              <a:t>sentence.</a:t>
            </a:r>
            <a:endParaRPr sz="1600" dirty="0">
              <a:latin typeface="Arial"/>
              <a:cs typeface="Arial"/>
            </a:endParaRPr>
          </a:p>
          <a:p>
            <a:pPr marL="1155700" lvl="1" indent="-229235">
              <a:lnSpc>
                <a:spcPct val="100000"/>
              </a:lnSpc>
              <a:spcBef>
                <a:spcPts val="300"/>
              </a:spcBef>
              <a:buChar char="•"/>
              <a:tabLst>
                <a:tab pos="1155065" algn="l"/>
                <a:tab pos="1155700" algn="l"/>
              </a:tabLst>
            </a:pPr>
            <a:r>
              <a:rPr sz="1600" dirty="0">
                <a:latin typeface="Arial"/>
                <a:cs typeface="Arial"/>
              </a:rPr>
              <a:t>The</a:t>
            </a:r>
            <a:r>
              <a:rPr sz="1600" spc="-10" dirty="0">
                <a:latin typeface="Arial"/>
                <a:cs typeface="Arial"/>
              </a:rPr>
              <a:t> acronym</a:t>
            </a:r>
            <a:r>
              <a:rPr sz="1600" spc="20" dirty="0">
                <a:latin typeface="Arial"/>
                <a:cs typeface="Arial"/>
              </a:rPr>
              <a:t> </a:t>
            </a:r>
            <a:r>
              <a:rPr sz="1600" spc="5" dirty="0">
                <a:latin typeface="Arial"/>
                <a:cs typeface="Arial"/>
              </a:rPr>
              <a:t>TSN</a:t>
            </a:r>
            <a:r>
              <a:rPr sz="1600" spc="-25" dirty="0">
                <a:latin typeface="Arial"/>
                <a:cs typeface="Arial"/>
              </a:rPr>
              <a:t> </a:t>
            </a:r>
            <a:r>
              <a:rPr sz="1600" spc="-5" dirty="0">
                <a:latin typeface="Arial"/>
                <a:cs typeface="Arial"/>
              </a:rPr>
              <a:t>should</a:t>
            </a:r>
            <a:r>
              <a:rPr sz="1600" spc="5" dirty="0">
                <a:latin typeface="Arial"/>
                <a:cs typeface="Arial"/>
              </a:rPr>
              <a:t> </a:t>
            </a:r>
            <a:r>
              <a:rPr sz="1600" spc="-10" dirty="0">
                <a:latin typeface="Arial"/>
                <a:cs typeface="Arial"/>
              </a:rPr>
              <a:t>be</a:t>
            </a:r>
            <a:r>
              <a:rPr sz="1600" spc="30" dirty="0">
                <a:latin typeface="Arial"/>
                <a:cs typeface="Arial"/>
              </a:rPr>
              <a:t> </a:t>
            </a:r>
            <a:r>
              <a:rPr sz="1600" spc="-5" dirty="0">
                <a:latin typeface="Arial"/>
                <a:cs typeface="Arial"/>
              </a:rPr>
              <a:t>spelled</a:t>
            </a:r>
            <a:r>
              <a:rPr sz="1600" spc="5" dirty="0">
                <a:latin typeface="Arial"/>
                <a:cs typeface="Arial"/>
              </a:rPr>
              <a:t> </a:t>
            </a:r>
            <a:r>
              <a:rPr sz="1600" spc="-10" dirty="0">
                <a:latin typeface="Arial"/>
                <a:cs typeface="Arial"/>
              </a:rPr>
              <a:t>out</a:t>
            </a:r>
            <a:r>
              <a:rPr sz="1600" spc="5" dirty="0">
                <a:latin typeface="Arial"/>
                <a:cs typeface="Arial"/>
              </a:rPr>
              <a:t> </a:t>
            </a:r>
            <a:r>
              <a:rPr sz="1600" spc="-10" dirty="0">
                <a:latin typeface="Arial"/>
                <a:cs typeface="Arial"/>
              </a:rPr>
              <a:t>on</a:t>
            </a:r>
            <a:r>
              <a:rPr sz="1600" spc="25" dirty="0">
                <a:latin typeface="Arial"/>
                <a:cs typeface="Arial"/>
              </a:rPr>
              <a:t> </a:t>
            </a:r>
            <a:r>
              <a:rPr sz="1600" dirty="0">
                <a:latin typeface="Arial"/>
                <a:cs typeface="Arial"/>
              </a:rPr>
              <a:t>first</a:t>
            </a:r>
            <a:r>
              <a:rPr sz="1600" spc="-30" dirty="0">
                <a:latin typeface="Arial"/>
                <a:cs typeface="Arial"/>
              </a:rPr>
              <a:t> </a:t>
            </a:r>
            <a:r>
              <a:rPr sz="1600" spc="-25" dirty="0">
                <a:latin typeface="Arial"/>
                <a:cs typeface="Arial"/>
              </a:rPr>
              <a:t>use.</a:t>
            </a:r>
            <a:endParaRPr sz="1600" dirty="0">
              <a:latin typeface="Arial"/>
              <a:cs typeface="Arial"/>
            </a:endParaRPr>
          </a:p>
          <a:p>
            <a:pPr marL="1155065" marR="234950" lvl="1" indent="-228600" algn="just">
              <a:lnSpc>
                <a:spcPct val="90100"/>
              </a:lnSpc>
              <a:spcBef>
                <a:spcPts val="509"/>
              </a:spcBef>
              <a:buChar char="•"/>
              <a:tabLst>
                <a:tab pos="1155700" algn="l"/>
              </a:tabLst>
            </a:pPr>
            <a:r>
              <a:rPr sz="1600" dirty="0">
                <a:latin typeface="Arial"/>
                <a:cs typeface="Arial"/>
              </a:rPr>
              <a:t>The </a:t>
            </a:r>
            <a:r>
              <a:rPr sz="1600" spc="-5" dirty="0">
                <a:latin typeface="Arial"/>
                <a:cs typeface="Arial"/>
              </a:rPr>
              <a:t>term “802.1 </a:t>
            </a:r>
            <a:r>
              <a:rPr sz="1600" dirty="0">
                <a:latin typeface="Arial"/>
                <a:cs typeface="Arial"/>
              </a:rPr>
              <a:t>TSN </a:t>
            </a:r>
            <a:r>
              <a:rPr sz="1600" spc="-5" dirty="0">
                <a:latin typeface="Arial"/>
                <a:cs typeface="Arial"/>
              </a:rPr>
              <a:t>MAC Bridge” </a:t>
            </a:r>
            <a:r>
              <a:rPr sz="1600" dirty="0">
                <a:latin typeface="Arial"/>
                <a:cs typeface="Arial"/>
              </a:rPr>
              <a:t>is </a:t>
            </a:r>
            <a:r>
              <a:rPr sz="1600" spc="-10" dirty="0">
                <a:latin typeface="Arial"/>
                <a:cs typeface="Arial"/>
              </a:rPr>
              <a:t>ambiguous and not </a:t>
            </a:r>
            <a:r>
              <a:rPr sz="1600" spc="-5" dirty="0">
                <a:latin typeface="Arial"/>
                <a:cs typeface="Arial"/>
              </a:rPr>
              <a:t>defined </a:t>
            </a:r>
            <a:r>
              <a:rPr sz="1600" spc="-10" dirty="0">
                <a:latin typeface="Arial"/>
                <a:cs typeface="Arial"/>
              </a:rPr>
              <a:t>by 802.1 standards.</a:t>
            </a:r>
            <a:r>
              <a:rPr sz="1600" spc="-5" dirty="0">
                <a:latin typeface="Arial"/>
                <a:cs typeface="Arial"/>
              </a:rPr>
              <a:t> </a:t>
            </a:r>
            <a:r>
              <a:rPr sz="1600" spc="-10" dirty="0">
                <a:latin typeface="Arial"/>
                <a:cs typeface="Arial"/>
              </a:rPr>
              <a:t>Perhaps </a:t>
            </a:r>
            <a:r>
              <a:rPr sz="1600" spc="-15" dirty="0">
                <a:latin typeface="Arial"/>
                <a:cs typeface="Arial"/>
              </a:rPr>
              <a:t>you </a:t>
            </a:r>
            <a:r>
              <a:rPr sz="1600" spc="-10" dirty="0">
                <a:latin typeface="Arial"/>
                <a:cs typeface="Arial"/>
              </a:rPr>
              <a:t> intend </a:t>
            </a:r>
            <a:r>
              <a:rPr sz="1600" dirty="0">
                <a:latin typeface="Arial"/>
                <a:cs typeface="Arial"/>
              </a:rPr>
              <a:t>to </a:t>
            </a:r>
            <a:r>
              <a:rPr sz="1600" spc="-5" dirty="0">
                <a:latin typeface="Arial"/>
                <a:cs typeface="Arial"/>
              </a:rPr>
              <a:t>refer </a:t>
            </a:r>
            <a:r>
              <a:rPr sz="1600" dirty="0">
                <a:latin typeface="Arial"/>
                <a:cs typeface="Arial"/>
              </a:rPr>
              <a:t>to </a:t>
            </a:r>
            <a:r>
              <a:rPr sz="1600" spc="-5" dirty="0">
                <a:latin typeface="Arial"/>
                <a:cs typeface="Arial"/>
              </a:rPr>
              <a:t>IEEE </a:t>
            </a:r>
            <a:r>
              <a:rPr sz="1600" spc="-10" dirty="0">
                <a:latin typeface="Arial"/>
                <a:cs typeface="Arial"/>
              </a:rPr>
              <a:t>802.1 </a:t>
            </a:r>
            <a:r>
              <a:rPr sz="1600" spc="5" dirty="0">
                <a:latin typeface="Arial"/>
                <a:cs typeface="Arial"/>
              </a:rPr>
              <a:t>TSN </a:t>
            </a:r>
            <a:r>
              <a:rPr sz="1600" spc="-5" dirty="0">
                <a:latin typeface="Arial"/>
                <a:cs typeface="Arial"/>
              </a:rPr>
              <a:t>functionality </a:t>
            </a:r>
            <a:r>
              <a:rPr sz="1600" spc="-10" dirty="0">
                <a:latin typeface="Arial"/>
                <a:cs typeface="Arial"/>
              </a:rPr>
              <a:t>as </a:t>
            </a:r>
            <a:r>
              <a:rPr sz="1600" spc="-5" dirty="0">
                <a:latin typeface="Arial"/>
                <a:cs typeface="Arial"/>
              </a:rPr>
              <a:t>specified </a:t>
            </a:r>
            <a:r>
              <a:rPr sz="1600" spc="-10" dirty="0">
                <a:latin typeface="Arial"/>
                <a:cs typeface="Arial"/>
              </a:rPr>
              <a:t>by </a:t>
            </a:r>
            <a:r>
              <a:rPr sz="1600" spc="-5" dirty="0">
                <a:latin typeface="Arial"/>
                <a:cs typeface="Arial"/>
              </a:rPr>
              <a:t>IEEE Std </a:t>
            </a:r>
            <a:r>
              <a:rPr sz="1600" spc="-10" dirty="0">
                <a:latin typeface="Arial"/>
                <a:cs typeface="Arial"/>
              </a:rPr>
              <a:t>802.1Q, </a:t>
            </a:r>
            <a:r>
              <a:rPr sz="1600" spc="-5" dirty="0">
                <a:latin typeface="Arial"/>
                <a:cs typeface="Arial"/>
              </a:rPr>
              <a:t>IEEE Std </a:t>
            </a:r>
            <a:r>
              <a:rPr sz="1600" spc="-10" dirty="0">
                <a:latin typeface="Arial"/>
                <a:cs typeface="Arial"/>
              </a:rPr>
              <a:t>802.1AS </a:t>
            </a:r>
            <a:r>
              <a:rPr sz="1600" spc="-5" dirty="0">
                <a:latin typeface="Arial"/>
                <a:cs typeface="Arial"/>
              </a:rPr>
              <a:t> </a:t>
            </a:r>
            <a:r>
              <a:rPr sz="1600" spc="-10" dirty="0">
                <a:latin typeface="Arial"/>
                <a:cs typeface="Arial"/>
              </a:rPr>
              <a:t>and</a:t>
            </a:r>
            <a:r>
              <a:rPr sz="1600" spc="20" dirty="0">
                <a:latin typeface="Arial"/>
                <a:cs typeface="Arial"/>
              </a:rPr>
              <a:t> </a:t>
            </a:r>
            <a:r>
              <a:rPr sz="1600" spc="-5" dirty="0">
                <a:latin typeface="Arial"/>
                <a:cs typeface="Arial"/>
              </a:rPr>
              <a:t>IEEE</a:t>
            </a:r>
            <a:r>
              <a:rPr sz="1600" spc="5" dirty="0">
                <a:latin typeface="Arial"/>
                <a:cs typeface="Arial"/>
              </a:rPr>
              <a:t> </a:t>
            </a:r>
            <a:r>
              <a:rPr sz="1600" spc="-5" dirty="0">
                <a:latin typeface="Arial"/>
                <a:cs typeface="Arial"/>
              </a:rPr>
              <a:t>Std</a:t>
            </a:r>
            <a:r>
              <a:rPr sz="1600" spc="25" dirty="0">
                <a:latin typeface="Arial"/>
                <a:cs typeface="Arial"/>
              </a:rPr>
              <a:t> </a:t>
            </a:r>
            <a:r>
              <a:rPr sz="1600" spc="-10" dirty="0">
                <a:latin typeface="Arial"/>
                <a:cs typeface="Arial"/>
              </a:rPr>
              <a:t>802.1CB?</a:t>
            </a:r>
            <a:endParaRPr sz="1600" dirty="0">
              <a:latin typeface="Arial"/>
              <a:cs typeface="Arial"/>
            </a:endParaRPr>
          </a:p>
          <a:p>
            <a:pPr marL="1155065" marR="221615" lvl="1" indent="-228600">
              <a:lnSpc>
                <a:spcPts val="1720"/>
              </a:lnSpc>
              <a:spcBef>
                <a:spcPts val="525"/>
              </a:spcBef>
              <a:buChar char="•"/>
              <a:tabLst>
                <a:tab pos="1155065" algn="l"/>
                <a:tab pos="1155700" algn="l"/>
              </a:tabLst>
            </a:pPr>
            <a:r>
              <a:rPr sz="1600" dirty="0">
                <a:latin typeface="Arial"/>
                <a:cs typeface="Arial"/>
              </a:rPr>
              <a:t>The</a:t>
            </a:r>
            <a:r>
              <a:rPr sz="1600" spc="-10" dirty="0">
                <a:latin typeface="Arial"/>
                <a:cs typeface="Arial"/>
              </a:rPr>
              <a:t> </a:t>
            </a:r>
            <a:r>
              <a:rPr sz="1600" dirty="0">
                <a:latin typeface="Arial"/>
                <a:cs typeface="Arial"/>
              </a:rPr>
              <a:t>text</a:t>
            </a:r>
            <a:r>
              <a:rPr sz="1600" spc="10" dirty="0">
                <a:latin typeface="Arial"/>
                <a:cs typeface="Arial"/>
              </a:rPr>
              <a:t> </a:t>
            </a:r>
            <a:r>
              <a:rPr sz="1600" spc="-5" dirty="0">
                <a:latin typeface="Arial"/>
                <a:cs typeface="Arial"/>
              </a:rPr>
              <a:t>at</a:t>
            </a:r>
            <a:r>
              <a:rPr sz="1600" spc="5" dirty="0">
                <a:latin typeface="Arial"/>
                <a:cs typeface="Arial"/>
              </a:rPr>
              <a:t> </a:t>
            </a:r>
            <a:r>
              <a:rPr sz="1600" spc="-10" dirty="0">
                <a:latin typeface="Arial"/>
                <a:cs typeface="Arial"/>
              </a:rPr>
              <a:t>the</a:t>
            </a:r>
            <a:r>
              <a:rPr sz="1600" spc="30" dirty="0">
                <a:latin typeface="Arial"/>
                <a:cs typeface="Arial"/>
              </a:rPr>
              <a:t> </a:t>
            </a:r>
            <a:r>
              <a:rPr sz="1600" spc="-10" dirty="0">
                <a:latin typeface="Arial"/>
                <a:cs typeface="Arial"/>
              </a:rPr>
              <a:t>end</a:t>
            </a:r>
            <a:r>
              <a:rPr sz="1600" spc="30" dirty="0">
                <a:latin typeface="Arial"/>
                <a:cs typeface="Arial"/>
              </a:rPr>
              <a:t> </a:t>
            </a:r>
            <a:r>
              <a:rPr sz="1600" spc="-5" dirty="0">
                <a:latin typeface="Arial"/>
                <a:cs typeface="Arial"/>
              </a:rPr>
              <a:t>of</a:t>
            </a:r>
            <a:r>
              <a:rPr sz="1600" spc="10" dirty="0">
                <a:latin typeface="Arial"/>
                <a:cs typeface="Arial"/>
              </a:rPr>
              <a:t> </a:t>
            </a:r>
            <a:r>
              <a:rPr sz="1600" spc="-10" dirty="0">
                <a:latin typeface="Arial"/>
                <a:cs typeface="Arial"/>
              </a:rPr>
              <a:t>this</a:t>
            </a:r>
            <a:r>
              <a:rPr sz="1600" spc="20" dirty="0">
                <a:latin typeface="Arial"/>
                <a:cs typeface="Arial"/>
              </a:rPr>
              <a:t> </a:t>
            </a:r>
            <a:r>
              <a:rPr sz="1600" spc="-5" dirty="0">
                <a:latin typeface="Arial"/>
                <a:cs typeface="Arial"/>
              </a:rPr>
              <a:t>section</a:t>
            </a:r>
            <a:r>
              <a:rPr sz="1600" spc="25" dirty="0">
                <a:latin typeface="Arial"/>
                <a:cs typeface="Arial"/>
              </a:rPr>
              <a:t> </a:t>
            </a:r>
            <a:r>
              <a:rPr sz="1600" spc="-5" dirty="0">
                <a:latin typeface="Arial"/>
                <a:cs typeface="Arial"/>
              </a:rPr>
              <a:t>regarding</a:t>
            </a:r>
            <a:r>
              <a:rPr sz="1600" spc="30" dirty="0">
                <a:latin typeface="Arial"/>
                <a:cs typeface="Arial"/>
              </a:rPr>
              <a:t> </a:t>
            </a:r>
            <a:r>
              <a:rPr sz="1600" spc="-5" dirty="0">
                <a:latin typeface="Arial"/>
                <a:cs typeface="Arial"/>
              </a:rPr>
              <a:t>5.4</a:t>
            </a:r>
            <a:r>
              <a:rPr sz="1600" spc="5" dirty="0">
                <a:latin typeface="Arial"/>
                <a:cs typeface="Arial"/>
              </a:rPr>
              <a:t> </a:t>
            </a:r>
            <a:r>
              <a:rPr sz="1600" spc="-5" dirty="0">
                <a:latin typeface="Arial"/>
                <a:cs typeface="Arial"/>
              </a:rPr>
              <a:t>Purpose</a:t>
            </a:r>
            <a:r>
              <a:rPr sz="1600" spc="25" dirty="0">
                <a:latin typeface="Arial"/>
                <a:cs typeface="Arial"/>
              </a:rPr>
              <a:t> </a:t>
            </a:r>
            <a:r>
              <a:rPr sz="1600" spc="-5" dirty="0">
                <a:latin typeface="Arial"/>
                <a:cs typeface="Arial"/>
              </a:rPr>
              <a:t>is</a:t>
            </a:r>
            <a:r>
              <a:rPr sz="1600" spc="5" dirty="0">
                <a:latin typeface="Arial"/>
                <a:cs typeface="Arial"/>
              </a:rPr>
              <a:t> </a:t>
            </a:r>
            <a:r>
              <a:rPr sz="1600" spc="-10" dirty="0">
                <a:latin typeface="Arial"/>
                <a:cs typeface="Arial"/>
              </a:rPr>
              <a:t>not</a:t>
            </a:r>
            <a:r>
              <a:rPr sz="1600" spc="25" dirty="0">
                <a:latin typeface="Arial"/>
                <a:cs typeface="Arial"/>
              </a:rPr>
              <a:t> </a:t>
            </a:r>
            <a:r>
              <a:rPr sz="1600" spc="-5" dirty="0">
                <a:latin typeface="Arial"/>
                <a:cs typeface="Arial"/>
              </a:rPr>
              <a:t>written</a:t>
            </a:r>
            <a:r>
              <a:rPr sz="1600" spc="30" dirty="0">
                <a:latin typeface="Arial"/>
                <a:cs typeface="Arial"/>
              </a:rPr>
              <a:t> </a:t>
            </a:r>
            <a:r>
              <a:rPr sz="1600" spc="-5" dirty="0">
                <a:latin typeface="Arial"/>
                <a:cs typeface="Arial"/>
              </a:rPr>
              <a:t>in</a:t>
            </a:r>
            <a:r>
              <a:rPr sz="1600" spc="10" dirty="0">
                <a:latin typeface="Arial"/>
                <a:cs typeface="Arial"/>
              </a:rPr>
              <a:t> </a:t>
            </a:r>
            <a:r>
              <a:rPr sz="1600" spc="-5" dirty="0">
                <a:latin typeface="Arial"/>
                <a:cs typeface="Arial"/>
              </a:rPr>
              <a:t>complete</a:t>
            </a:r>
            <a:r>
              <a:rPr sz="1600" dirty="0">
                <a:latin typeface="Arial"/>
                <a:cs typeface="Arial"/>
              </a:rPr>
              <a:t> </a:t>
            </a:r>
            <a:r>
              <a:rPr sz="1600" spc="-5" dirty="0">
                <a:latin typeface="Arial"/>
                <a:cs typeface="Arial"/>
              </a:rPr>
              <a:t>sentences</a:t>
            </a:r>
            <a:r>
              <a:rPr sz="1600" spc="55" dirty="0">
                <a:latin typeface="Arial"/>
                <a:cs typeface="Arial"/>
              </a:rPr>
              <a:t> </a:t>
            </a:r>
            <a:r>
              <a:rPr sz="1600" spc="-10" dirty="0">
                <a:latin typeface="Arial"/>
                <a:cs typeface="Arial"/>
              </a:rPr>
              <a:t>and</a:t>
            </a:r>
            <a:r>
              <a:rPr sz="1600" spc="25" dirty="0">
                <a:latin typeface="Arial"/>
                <a:cs typeface="Arial"/>
              </a:rPr>
              <a:t> </a:t>
            </a:r>
            <a:r>
              <a:rPr sz="1600" spc="-5" dirty="0">
                <a:latin typeface="Arial"/>
                <a:cs typeface="Arial"/>
              </a:rPr>
              <a:t>is </a:t>
            </a:r>
            <a:r>
              <a:rPr sz="1600" spc="-425" dirty="0">
                <a:latin typeface="Arial"/>
                <a:cs typeface="Arial"/>
              </a:rPr>
              <a:t> </a:t>
            </a:r>
            <a:r>
              <a:rPr sz="1600" spc="-10" dirty="0">
                <a:latin typeface="Arial"/>
                <a:cs typeface="Arial"/>
              </a:rPr>
              <a:t>unclear</a:t>
            </a:r>
            <a:r>
              <a:rPr sz="1600" spc="15" dirty="0">
                <a:latin typeface="Arial"/>
                <a:cs typeface="Arial"/>
              </a:rPr>
              <a:t> </a:t>
            </a:r>
            <a:r>
              <a:rPr sz="1600" spc="-10" dirty="0">
                <a:latin typeface="Arial"/>
                <a:cs typeface="Arial"/>
              </a:rPr>
              <a:t>what</a:t>
            </a:r>
            <a:r>
              <a:rPr sz="1600" spc="45" dirty="0">
                <a:latin typeface="Arial"/>
                <a:cs typeface="Arial"/>
              </a:rPr>
              <a:t> </a:t>
            </a:r>
            <a:r>
              <a:rPr sz="1600" spc="-5" dirty="0">
                <a:latin typeface="Arial"/>
                <a:cs typeface="Arial"/>
              </a:rPr>
              <a:t>is</a:t>
            </a:r>
            <a:r>
              <a:rPr sz="1600" dirty="0">
                <a:latin typeface="Arial"/>
                <a:cs typeface="Arial"/>
              </a:rPr>
              <a:t> </a:t>
            </a:r>
            <a:r>
              <a:rPr sz="1600" spc="-10" dirty="0">
                <a:latin typeface="Arial"/>
                <a:cs typeface="Arial"/>
              </a:rPr>
              <a:t>being</a:t>
            </a:r>
            <a:r>
              <a:rPr sz="1600" spc="5" dirty="0">
                <a:latin typeface="Arial"/>
                <a:cs typeface="Arial"/>
              </a:rPr>
              <a:t> </a:t>
            </a:r>
            <a:r>
              <a:rPr sz="1600" spc="-10" dirty="0">
                <a:latin typeface="Arial"/>
                <a:cs typeface="Arial"/>
              </a:rPr>
              <a:t>explained.</a:t>
            </a:r>
            <a:endParaRPr lang="en-US" sz="1600" spc="-10" dirty="0">
              <a:latin typeface="Arial"/>
              <a:cs typeface="Arial"/>
            </a:endParaRPr>
          </a:p>
          <a:p>
            <a:pPr marL="468313" marR="221615">
              <a:lnSpc>
                <a:spcPts val="1720"/>
              </a:lnSpc>
              <a:spcBef>
                <a:spcPts val="525"/>
              </a:spcBef>
              <a:tabLst>
                <a:tab pos="1155065" algn="l"/>
                <a:tab pos="1155700" algn="l"/>
              </a:tabLst>
            </a:pPr>
            <a:endParaRPr lang="en-US" dirty="0">
              <a:latin typeface="Arial"/>
              <a:cs typeface="Arial"/>
            </a:endParaRPr>
          </a:p>
          <a:p>
            <a:pPr marL="468313" marR="221615">
              <a:lnSpc>
                <a:spcPts val="1720"/>
              </a:lnSpc>
              <a:spcBef>
                <a:spcPts val="525"/>
              </a:spcBef>
              <a:tabLst>
                <a:tab pos="1155065" algn="l"/>
                <a:tab pos="1155700" algn="l"/>
              </a:tabLst>
            </a:pPr>
            <a:r>
              <a:rPr lang="en-US" sz="2000" dirty="0">
                <a:latin typeface="Arial"/>
                <a:cs typeface="Arial"/>
              </a:rPr>
              <a:t>Response - </a:t>
            </a:r>
            <a:r>
              <a:rPr lang="en-US" sz="2000" dirty="0">
                <a:solidFill>
                  <a:srgbClr val="0000FF"/>
                </a:solidFill>
                <a:latin typeface="Arial" panose="020B0604020202020204" pitchFamily="34" charset="0"/>
                <a:cs typeface="Arial" panose="020B0604020202020204" pitchFamily="34" charset="0"/>
              </a:rPr>
              <a:t>Accept to remove all explanatory notes in 8.1</a:t>
            </a:r>
          </a:p>
          <a:p>
            <a:pPr marL="468313" marR="221615">
              <a:lnSpc>
                <a:spcPts val="1720"/>
              </a:lnSpc>
              <a:spcBef>
                <a:spcPts val="525"/>
              </a:spcBef>
              <a:tabLst>
                <a:tab pos="1155065" algn="l"/>
                <a:tab pos="1155700" algn="l"/>
              </a:tabLst>
            </a:pPr>
            <a:endParaRPr lang="en-US" sz="1600" dirty="0">
              <a:latin typeface="Arial"/>
              <a:cs typeface="Arial"/>
            </a:endParaRPr>
          </a:p>
          <a:p>
            <a:pPr marL="1155065" marR="221615" lvl="1" indent="-228600">
              <a:lnSpc>
                <a:spcPts val="1720"/>
              </a:lnSpc>
              <a:spcBef>
                <a:spcPts val="525"/>
              </a:spcBef>
              <a:buChar char="•"/>
              <a:tabLst>
                <a:tab pos="1155065" algn="l"/>
                <a:tab pos="1155700" algn="l"/>
              </a:tabLst>
            </a:pPr>
            <a:endParaRPr sz="1600" dirty="0">
              <a:latin typeface="Arial"/>
              <a:cs typeface="Arial"/>
            </a:endParaRPr>
          </a:p>
        </p:txBody>
      </p:sp>
      <p:sp>
        <p:nvSpPr>
          <p:cNvPr id="9" name="object 12">
            <a:extLst>
              <a:ext uri="{FF2B5EF4-FFF2-40B4-BE49-F238E27FC236}">
                <a16:creationId xmlns:a16="http://schemas.microsoft.com/office/drawing/2014/main" id="{9426AD72-15EC-4879-B3FB-7E8BEC7201A2}"/>
              </a:ext>
            </a:extLst>
          </p:cNvPr>
          <p:cNvSpPr txBox="1">
            <a:spLocks noGrp="1"/>
          </p:cNvSpPr>
          <p:nvPr>
            <p:ph type="dt" sz="half" idx="6"/>
          </p:nvPr>
        </p:nvSpPr>
        <p:spPr>
          <a:xfrm>
            <a:off x="8305801" y="6426279"/>
            <a:ext cx="3057524" cy="234038"/>
          </a:xfrm>
          <a:prstGeom prst="rect">
            <a:avLst/>
          </a:prstGeom>
        </p:spPr>
        <p:txBody>
          <a:bodyPr vert="horz" wrap="square" lIns="0" tIns="0" rIns="0" bIns="0" rtlCol="0">
            <a:spAutoFit/>
          </a:bodyPr>
          <a:lstStyle/>
          <a:p>
            <a:pPr marL="12700">
              <a:lnSpc>
                <a:spcPts val="1810"/>
              </a:lnSpc>
            </a:pPr>
            <a:r>
              <a:rPr lang="en-US" spc="5" dirty="0"/>
              <a:t>Pat Kinney (Kinney Consulting)</a:t>
            </a:r>
            <a:endParaRPr spc="5"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46125" y="171196"/>
            <a:ext cx="90551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Calibri"/>
                <a:cs typeface="Calibri"/>
              </a:rPr>
              <a:t>July</a:t>
            </a:r>
            <a:r>
              <a:rPr sz="1800" b="1" spc="-70" dirty="0">
                <a:latin typeface="Calibri"/>
                <a:cs typeface="Calibri"/>
              </a:rPr>
              <a:t> </a:t>
            </a:r>
            <a:r>
              <a:rPr sz="1800" b="1" dirty="0">
                <a:latin typeface="Calibri"/>
                <a:cs typeface="Calibri"/>
              </a:rPr>
              <a:t>2021</a:t>
            </a:r>
            <a:endParaRPr sz="1800">
              <a:latin typeface="Calibri"/>
              <a:cs typeface="Calibri"/>
            </a:endParaRPr>
          </a:p>
        </p:txBody>
      </p:sp>
      <p:sp>
        <p:nvSpPr>
          <p:cNvPr id="3" name="object 3"/>
          <p:cNvSpPr/>
          <p:nvPr/>
        </p:nvSpPr>
        <p:spPr>
          <a:xfrm>
            <a:off x="739140" y="6339840"/>
            <a:ext cx="10711815" cy="0"/>
          </a:xfrm>
          <a:custGeom>
            <a:avLst/>
            <a:gdLst/>
            <a:ahLst/>
            <a:cxnLst/>
            <a:rect l="l" t="t" r="r" b="b"/>
            <a:pathLst>
              <a:path w="10711815">
                <a:moveTo>
                  <a:pt x="0" y="0"/>
                </a:moveTo>
                <a:lnTo>
                  <a:pt x="10711307" y="0"/>
                </a:lnTo>
              </a:path>
            </a:pathLst>
          </a:custGeom>
          <a:ln w="19050">
            <a:solidFill>
              <a:srgbClr val="000000"/>
            </a:solidFill>
          </a:ln>
        </p:spPr>
        <p:txBody>
          <a:bodyPr wrap="square" lIns="0" tIns="0" rIns="0" bIns="0" rtlCol="0"/>
          <a:lstStyle/>
          <a:p>
            <a:endParaRPr/>
          </a:p>
        </p:txBody>
      </p:sp>
      <p:sp>
        <p:nvSpPr>
          <p:cNvPr id="4" name="object 4"/>
          <p:cNvSpPr txBox="1"/>
          <p:nvPr/>
        </p:nvSpPr>
        <p:spPr>
          <a:xfrm>
            <a:off x="5487034" y="215900"/>
            <a:ext cx="587629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a:cs typeface="Arial"/>
              </a:rPr>
              <a:t>Comments </a:t>
            </a:r>
            <a:r>
              <a:rPr sz="1800" b="1" dirty="0">
                <a:latin typeface="Arial"/>
                <a:cs typeface="Arial"/>
              </a:rPr>
              <a:t>on </a:t>
            </a:r>
            <a:r>
              <a:rPr sz="1800" b="1" spc="-5" dirty="0">
                <a:latin typeface="Arial"/>
                <a:cs typeface="Arial"/>
              </a:rPr>
              <a:t>P802.15.6a </a:t>
            </a:r>
            <a:r>
              <a:rPr sz="1800" b="1" spc="-65" dirty="0">
                <a:latin typeface="Arial"/>
                <a:cs typeface="Arial"/>
              </a:rPr>
              <a:t>PAR</a:t>
            </a:r>
            <a:r>
              <a:rPr sz="1800" b="1" spc="35" dirty="0">
                <a:latin typeface="Arial"/>
                <a:cs typeface="Arial"/>
              </a:rPr>
              <a:t> </a:t>
            </a:r>
            <a:r>
              <a:rPr sz="1800" b="1" spc="-5" dirty="0">
                <a:latin typeface="Arial"/>
                <a:cs typeface="Arial"/>
              </a:rPr>
              <a:t>&amp;</a:t>
            </a:r>
            <a:r>
              <a:rPr sz="1800" b="1" dirty="0">
                <a:latin typeface="Arial"/>
                <a:cs typeface="Arial"/>
              </a:rPr>
              <a:t> </a:t>
            </a:r>
            <a:r>
              <a:rPr sz="1800" b="1" spc="-5" dirty="0">
                <a:latin typeface="Arial"/>
                <a:cs typeface="Arial"/>
              </a:rPr>
              <a:t>CSD</a:t>
            </a:r>
            <a:r>
              <a:rPr sz="1800" b="1" dirty="0">
                <a:latin typeface="Arial"/>
                <a:cs typeface="Arial"/>
              </a:rPr>
              <a:t> from IEEE </a:t>
            </a:r>
            <a:r>
              <a:rPr sz="1800" b="1" spc="-5" dirty="0">
                <a:latin typeface="Arial"/>
                <a:cs typeface="Arial"/>
              </a:rPr>
              <a:t>802.1</a:t>
            </a:r>
            <a:endParaRPr sz="1800">
              <a:latin typeface="Arial"/>
              <a:cs typeface="Arial"/>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12700">
              <a:lnSpc>
                <a:spcPts val="1810"/>
              </a:lnSpc>
            </a:pPr>
            <a:r>
              <a:rPr spc="-5" dirty="0"/>
              <a:t>Slide</a:t>
            </a:r>
            <a:r>
              <a:rPr spc="-25" dirty="0"/>
              <a:t> </a:t>
            </a:r>
            <a:fld id="{81D60167-4931-47E6-BA6A-407CBD079E47}" type="slidenum">
              <a:rPr dirty="0"/>
              <a:t>8</a:t>
            </a:fld>
            <a:endParaRPr dirty="0"/>
          </a:p>
        </p:txBody>
      </p:sp>
      <p:sp>
        <p:nvSpPr>
          <p:cNvPr id="5" name="object 5"/>
          <p:cNvSpPr txBox="1"/>
          <p:nvPr/>
        </p:nvSpPr>
        <p:spPr>
          <a:xfrm>
            <a:off x="847089" y="860171"/>
            <a:ext cx="10150475" cy="2998257"/>
          </a:xfrm>
          <a:prstGeom prst="rect">
            <a:avLst/>
          </a:prstGeom>
        </p:spPr>
        <p:txBody>
          <a:bodyPr vert="horz" wrap="square" lIns="0" tIns="12700" rIns="0" bIns="0" rtlCol="0">
            <a:spAutoFit/>
          </a:bodyPr>
          <a:lstStyle/>
          <a:p>
            <a:pPr marL="12700">
              <a:lnSpc>
                <a:spcPct val="100000"/>
              </a:lnSpc>
              <a:spcBef>
                <a:spcPts val="100"/>
              </a:spcBef>
            </a:pPr>
            <a:r>
              <a:rPr sz="2800" b="1" spc="-5" dirty="0">
                <a:latin typeface="Arial"/>
                <a:cs typeface="Arial"/>
              </a:rPr>
              <a:t>CSD</a:t>
            </a:r>
            <a:endParaRPr sz="2800" dirty="0">
              <a:latin typeface="Arial"/>
              <a:cs typeface="Arial"/>
            </a:endParaRPr>
          </a:p>
          <a:p>
            <a:pPr>
              <a:lnSpc>
                <a:spcPct val="100000"/>
              </a:lnSpc>
              <a:spcBef>
                <a:spcPts val="10"/>
              </a:spcBef>
            </a:pPr>
            <a:endParaRPr sz="4000" dirty="0">
              <a:latin typeface="Arial"/>
              <a:cs typeface="Arial"/>
            </a:endParaRPr>
          </a:p>
          <a:p>
            <a:pPr marL="241300" marR="5080" indent="-228600">
              <a:lnSpc>
                <a:spcPct val="90000"/>
              </a:lnSpc>
              <a:buChar char="•"/>
              <a:tabLst>
                <a:tab pos="241300" algn="l"/>
                <a:tab pos="3018790" algn="l"/>
              </a:tabLst>
            </a:pPr>
            <a:r>
              <a:rPr sz="2400" dirty="0">
                <a:latin typeface="Arial"/>
                <a:cs typeface="Arial"/>
              </a:rPr>
              <a:t>The</a:t>
            </a:r>
            <a:r>
              <a:rPr sz="2400" spc="-5" dirty="0">
                <a:latin typeface="Arial"/>
                <a:cs typeface="Arial"/>
              </a:rPr>
              <a:t> CSD</a:t>
            </a:r>
            <a:r>
              <a:rPr sz="2400" spc="15" dirty="0">
                <a:latin typeface="Arial"/>
                <a:cs typeface="Arial"/>
              </a:rPr>
              <a:t> </a:t>
            </a:r>
            <a:r>
              <a:rPr sz="2400" dirty="0">
                <a:latin typeface="Arial"/>
                <a:cs typeface="Arial"/>
              </a:rPr>
              <a:t>needs</a:t>
            </a:r>
            <a:r>
              <a:rPr sz="2400" spc="5" dirty="0">
                <a:latin typeface="Arial"/>
                <a:cs typeface="Arial"/>
              </a:rPr>
              <a:t> </a:t>
            </a:r>
            <a:r>
              <a:rPr sz="2400" spc="-5" dirty="0">
                <a:latin typeface="Arial"/>
                <a:cs typeface="Arial"/>
              </a:rPr>
              <a:t>to</a:t>
            </a:r>
            <a:r>
              <a:rPr sz="2400" spc="5" dirty="0">
                <a:latin typeface="Arial"/>
                <a:cs typeface="Arial"/>
              </a:rPr>
              <a:t> </a:t>
            </a:r>
            <a:r>
              <a:rPr sz="2400" spc="-5" dirty="0">
                <a:latin typeface="Arial"/>
                <a:cs typeface="Arial"/>
              </a:rPr>
              <a:t>be</a:t>
            </a:r>
            <a:r>
              <a:rPr sz="2400" spc="10" dirty="0">
                <a:latin typeface="Arial"/>
                <a:cs typeface="Arial"/>
              </a:rPr>
              <a:t> </a:t>
            </a:r>
            <a:r>
              <a:rPr sz="2400" spc="-5" dirty="0">
                <a:latin typeface="Arial"/>
                <a:cs typeface="Arial"/>
              </a:rPr>
              <a:t>provided</a:t>
            </a:r>
            <a:r>
              <a:rPr sz="2400" spc="5" dirty="0">
                <a:latin typeface="Arial"/>
                <a:cs typeface="Arial"/>
              </a:rPr>
              <a:t> </a:t>
            </a:r>
            <a:r>
              <a:rPr sz="2400" spc="-5" dirty="0">
                <a:latin typeface="Arial"/>
                <a:cs typeface="Arial"/>
              </a:rPr>
              <a:t>as</a:t>
            </a:r>
            <a:r>
              <a:rPr sz="2400" spc="5" dirty="0">
                <a:latin typeface="Arial"/>
                <a:cs typeface="Arial"/>
              </a:rPr>
              <a:t> </a:t>
            </a:r>
            <a:r>
              <a:rPr sz="2400" spc="-5" dirty="0">
                <a:latin typeface="Arial"/>
                <a:cs typeface="Arial"/>
              </a:rPr>
              <a:t>a</a:t>
            </a:r>
            <a:r>
              <a:rPr sz="2400" spc="5" dirty="0">
                <a:latin typeface="Arial"/>
                <a:cs typeface="Arial"/>
              </a:rPr>
              <a:t> </a:t>
            </a:r>
            <a:r>
              <a:rPr sz="2400" spc="-5" dirty="0">
                <a:latin typeface="Arial"/>
                <a:cs typeface="Arial"/>
              </a:rPr>
              <a:t>final</a:t>
            </a:r>
            <a:r>
              <a:rPr sz="2400" spc="10" dirty="0">
                <a:latin typeface="Arial"/>
                <a:cs typeface="Arial"/>
              </a:rPr>
              <a:t> </a:t>
            </a:r>
            <a:r>
              <a:rPr sz="2400" dirty="0">
                <a:latin typeface="Arial"/>
                <a:cs typeface="Arial"/>
              </a:rPr>
              <a:t>document</a:t>
            </a:r>
            <a:r>
              <a:rPr sz="2400" spc="-35" dirty="0">
                <a:latin typeface="Arial"/>
                <a:cs typeface="Arial"/>
              </a:rPr>
              <a:t> </a:t>
            </a:r>
            <a:r>
              <a:rPr sz="2400" spc="-10" dirty="0">
                <a:latin typeface="Arial"/>
                <a:cs typeface="Arial"/>
              </a:rPr>
              <a:t>with</a:t>
            </a:r>
            <a:r>
              <a:rPr sz="2400" spc="30" dirty="0">
                <a:latin typeface="Arial"/>
                <a:cs typeface="Arial"/>
              </a:rPr>
              <a:t> </a:t>
            </a:r>
            <a:r>
              <a:rPr sz="2400" spc="-5" dirty="0">
                <a:latin typeface="Arial"/>
                <a:cs typeface="Arial"/>
              </a:rPr>
              <a:t>no</a:t>
            </a:r>
            <a:r>
              <a:rPr sz="2400" spc="15" dirty="0">
                <a:latin typeface="Arial"/>
                <a:cs typeface="Arial"/>
              </a:rPr>
              <a:t> </a:t>
            </a:r>
            <a:r>
              <a:rPr sz="2400" spc="-5" dirty="0">
                <a:latin typeface="Arial"/>
                <a:cs typeface="Arial"/>
              </a:rPr>
              <a:t>strike</a:t>
            </a:r>
            <a:r>
              <a:rPr sz="2400" spc="5" dirty="0">
                <a:latin typeface="Arial"/>
                <a:cs typeface="Arial"/>
              </a:rPr>
              <a:t> </a:t>
            </a:r>
            <a:r>
              <a:rPr sz="2400" spc="-5" dirty="0">
                <a:latin typeface="Arial"/>
                <a:cs typeface="Arial"/>
              </a:rPr>
              <a:t>through </a:t>
            </a:r>
            <a:r>
              <a:rPr sz="2400" spc="-650" dirty="0">
                <a:latin typeface="Arial"/>
                <a:cs typeface="Arial"/>
              </a:rPr>
              <a:t> </a:t>
            </a:r>
            <a:r>
              <a:rPr sz="2400" dirty="0">
                <a:latin typeface="Arial"/>
                <a:cs typeface="Arial"/>
              </a:rPr>
              <a:t>or</a:t>
            </a:r>
            <a:r>
              <a:rPr sz="2400" spc="5" dirty="0">
                <a:latin typeface="Arial"/>
                <a:cs typeface="Arial"/>
              </a:rPr>
              <a:t> </a:t>
            </a:r>
            <a:r>
              <a:rPr sz="2400" dirty="0">
                <a:latin typeface="Arial"/>
                <a:cs typeface="Arial"/>
              </a:rPr>
              <a:t>editorial</a:t>
            </a:r>
            <a:r>
              <a:rPr sz="2400" spc="-15" dirty="0">
                <a:latin typeface="Arial"/>
                <a:cs typeface="Arial"/>
              </a:rPr>
              <a:t> </a:t>
            </a:r>
            <a:r>
              <a:rPr sz="2400" dirty="0">
                <a:latin typeface="Arial"/>
                <a:cs typeface="Arial"/>
              </a:rPr>
              <a:t>markup.	</a:t>
            </a:r>
            <a:r>
              <a:rPr sz="2400" spc="-5" dirty="0">
                <a:latin typeface="Arial"/>
                <a:cs typeface="Arial"/>
              </a:rPr>
              <a:t>For</a:t>
            </a:r>
            <a:r>
              <a:rPr sz="2400" spc="20" dirty="0">
                <a:latin typeface="Arial"/>
                <a:cs typeface="Arial"/>
              </a:rPr>
              <a:t> </a:t>
            </a:r>
            <a:r>
              <a:rPr sz="2400" spc="-5" dirty="0">
                <a:latin typeface="Arial"/>
                <a:cs typeface="Arial"/>
              </a:rPr>
              <a:t>example,</a:t>
            </a:r>
            <a:r>
              <a:rPr sz="2400" spc="-10" dirty="0">
                <a:latin typeface="Arial"/>
                <a:cs typeface="Arial"/>
              </a:rPr>
              <a:t> </a:t>
            </a:r>
            <a:r>
              <a:rPr sz="2400" spc="-5" dirty="0">
                <a:latin typeface="Arial"/>
                <a:cs typeface="Arial"/>
              </a:rPr>
              <a:t>after</a:t>
            </a:r>
            <a:r>
              <a:rPr sz="2400" spc="10" dirty="0">
                <a:latin typeface="Arial"/>
                <a:cs typeface="Arial"/>
              </a:rPr>
              <a:t> </a:t>
            </a:r>
            <a:r>
              <a:rPr sz="2400" spc="-5" dirty="0">
                <a:latin typeface="Arial"/>
                <a:cs typeface="Arial"/>
              </a:rPr>
              <a:t>removing</a:t>
            </a:r>
            <a:r>
              <a:rPr sz="2400" spc="20" dirty="0">
                <a:latin typeface="Arial"/>
                <a:cs typeface="Arial"/>
              </a:rPr>
              <a:t> </a:t>
            </a:r>
            <a:r>
              <a:rPr sz="2400" dirty="0">
                <a:latin typeface="Arial"/>
                <a:cs typeface="Arial"/>
              </a:rPr>
              <a:t>editorial</a:t>
            </a:r>
            <a:r>
              <a:rPr sz="2400" spc="-15" dirty="0">
                <a:latin typeface="Arial"/>
                <a:cs typeface="Arial"/>
              </a:rPr>
              <a:t> </a:t>
            </a:r>
            <a:r>
              <a:rPr sz="2400" dirty="0">
                <a:latin typeface="Arial"/>
                <a:cs typeface="Arial"/>
              </a:rPr>
              <a:t>markup,</a:t>
            </a:r>
            <a:r>
              <a:rPr sz="2400" spc="-10" dirty="0">
                <a:latin typeface="Arial"/>
                <a:cs typeface="Arial"/>
              </a:rPr>
              <a:t> </a:t>
            </a:r>
            <a:r>
              <a:rPr sz="2400" spc="-5" dirty="0">
                <a:latin typeface="Arial"/>
                <a:cs typeface="Arial"/>
              </a:rPr>
              <a:t>strike </a:t>
            </a:r>
            <a:r>
              <a:rPr sz="2400" dirty="0">
                <a:latin typeface="Arial"/>
                <a:cs typeface="Arial"/>
              </a:rPr>
              <a:t> through</a:t>
            </a:r>
            <a:r>
              <a:rPr sz="2400" spc="5" dirty="0">
                <a:latin typeface="Arial"/>
                <a:cs typeface="Arial"/>
              </a:rPr>
              <a:t> </a:t>
            </a:r>
            <a:r>
              <a:rPr sz="2400" spc="-5" dirty="0">
                <a:latin typeface="Arial"/>
                <a:cs typeface="Arial"/>
              </a:rPr>
              <a:t>is</a:t>
            </a:r>
            <a:r>
              <a:rPr sz="2400" spc="-10" dirty="0">
                <a:latin typeface="Arial"/>
                <a:cs typeface="Arial"/>
              </a:rPr>
              <a:t> </a:t>
            </a:r>
            <a:r>
              <a:rPr sz="2400" spc="-5" dirty="0">
                <a:latin typeface="Arial"/>
                <a:cs typeface="Arial"/>
              </a:rPr>
              <a:t>still</a:t>
            </a:r>
            <a:r>
              <a:rPr sz="2400" spc="5" dirty="0">
                <a:latin typeface="Arial"/>
                <a:cs typeface="Arial"/>
              </a:rPr>
              <a:t> </a:t>
            </a:r>
            <a:r>
              <a:rPr sz="2400" spc="-10" dirty="0">
                <a:latin typeface="Arial"/>
                <a:cs typeface="Arial"/>
              </a:rPr>
              <a:t>shown</a:t>
            </a:r>
            <a:r>
              <a:rPr sz="2400" spc="15" dirty="0">
                <a:latin typeface="Arial"/>
                <a:cs typeface="Arial"/>
              </a:rPr>
              <a:t> </a:t>
            </a:r>
            <a:r>
              <a:rPr sz="2400" spc="-5" dirty="0">
                <a:latin typeface="Arial"/>
                <a:cs typeface="Arial"/>
              </a:rPr>
              <a:t>in</a:t>
            </a:r>
            <a:r>
              <a:rPr sz="2400" dirty="0">
                <a:latin typeface="Arial"/>
                <a:cs typeface="Arial"/>
              </a:rPr>
              <a:t> 1.2.1 </a:t>
            </a:r>
            <a:r>
              <a:rPr sz="2400" spc="-5" dirty="0">
                <a:latin typeface="Arial"/>
                <a:cs typeface="Arial"/>
              </a:rPr>
              <a:t>Broad</a:t>
            </a:r>
            <a:r>
              <a:rPr sz="2400" spc="5" dirty="0">
                <a:latin typeface="Arial"/>
                <a:cs typeface="Arial"/>
              </a:rPr>
              <a:t> </a:t>
            </a:r>
            <a:r>
              <a:rPr sz="2400" dirty="0">
                <a:latin typeface="Arial"/>
                <a:cs typeface="Arial"/>
              </a:rPr>
              <a:t>Market</a:t>
            </a:r>
            <a:r>
              <a:rPr sz="2400" spc="-10" dirty="0">
                <a:latin typeface="Arial"/>
                <a:cs typeface="Arial"/>
              </a:rPr>
              <a:t> </a:t>
            </a:r>
            <a:r>
              <a:rPr sz="2400" dirty="0">
                <a:latin typeface="Arial"/>
                <a:cs typeface="Arial"/>
              </a:rPr>
              <a:t>Potential.</a:t>
            </a:r>
            <a:endParaRPr lang="en-US" sz="2400" dirty="0">
              <a:latin typeface="Arial"/>
              <a:cs typeface="Arial"/>
            </a:endParaRPr>
          </a:p>
          <a:p>
            <a:pPr marL="241300" marR="5080" indent="-228600">
              <a:lnSpc>
                <a:spcPct val="90000"/>
              </a:lnSpc>
              <a:buFontTx/>
              <a:buChar char="•"/>
              <a:tabLst>
                <a:tab pos="241300" algn="l"/>
                <a:tab pos="3018790" algn="l"/>
              </a:tabLst>
            </a:pPr>
            <a:endParaRPr lang="en-US" sz="2400" dirty="0">
              <a:latin typeface="Arial"/>
              <a:cs typeface="Arial"/>
            </a:endParaRPr>
          </a:p>
          <a:p>
            <a:pPr marR="5080">
              <a:lnSpc>
                <a:spcPct val="90000"/>
              </a:lnSpc>
              <a:tabLst>
                <a:tab pos="3017838" algn="l"/>
              </a:tabLst>
            </a:pPr>
            <a:r>
              <a:rPr lang="en-US" sz="2000" dirty="0">
                <a:latin typeface="Arial"/>
                <a:cs typeface="Arial"/>
              </a:rPr>
              <a:t>Response – </a:t>
            </a:r>
            <a:r>
              <a:rPr lang="en-US" sz="2000" dirty="0">
                <a:solidFill>
                  <a:srgbClr val="0000FF"/>
                </a:solidFill>
                <a:latin typeface="Arial"/>
                <a:cs typeface="Arial"/>
              </a:rPr>
              <a:t>Accept.</a:t>
            </a:r>
            <a:endParaRPr lang="en-US" sz="2000" dirty="0">
              <a:latin typeface="Arial"/>
              <a:cs typeface="Arial"/>
            </a:endParaRPr>
          </a:p>
          <a:p>
            <a:pPr marL="241300" marR="5080" indent="-228600">
              <a:lnSpc>
                <a:spcPct val="90000"/>
              </a:lnSpc>
              <a:buChar char="•"/>
              <a:tabLst>
                <a:tab pos="241300" algn="l"/>
                <a:tab pos="3018790" algn="l"/>
              </a:tabLst>
            </a:pPr>
            <a:endParaRPr sz="2400" dirty="0">
              <a:latin typeface="Arial"/>
              <a:cs typeface="Arial"/>
            </a:endParaRPr>
          </a:p>
        </p:txBody>
      </p:sp>
      <p:sp>
        <p:nvSpPr>
          <p:cNvPr id="9" name="object 8">
            <a:extLst>
              <a:ext uri="{FF2B5EF4-FFF2-40B4-BE49-F238E27FC236}">
                <a16:creationId xmlns:a16="http://schemas.microsoft.com/office/drawing/2014/main" id="{32446626-651C-42C6-AD11-8BD20405BEED}"/>
              </a:ext>
            </a:extLst>
          </p:cNvPr>
          <p:cNvSpPr txBox="1">
            <a:spLocks noGrp="1"/>
          </p:cNvSpPr>
          <p:nvPr>
            <p:ph type="ftr" sz="quarter" idx="5"/>
          </p:nvPr>
        </p:nvSpPr>
        <p:spPr>
          <a:xfrm>
            <a:off x="917257" y="6433820"/>
            <a:ext cx="1018539" cy="234038"/>
          </a:xfrm>
          <a:prstGeom prst="rect">
            <a:avLst/>
          </a:prstGeom>
        </p:spPr>
        <p:txBody>
          <a:bodyPr vert="horz" wrap="square" lIns="0" tIns="0" rIns="0" bIns="0" rtlCol="0">
            <a:spAutoFit/>
          </a:bodyPr>
          <a:lstStyle/>
          <a:p>
            <a:pPr marL="12700">
              <a:lnSpc>
                <a:spcPts val="1810"/>
              </a:lnSpc>
            </a:pPr>
            <a:r>
              <a:rPr dirty="0"/>
              <a:t>7/</a:t>
            </a:r>
            <a:r>
              <a:rPr lang="en-US" dirty="0"/>
              <a:t>23</a:t>
            </a:r>
            <a:r>
              <a:rPr dirty="0"/>
              <a:t>/2021</a:t>
            </a:r>
          </a:p>
        </p:txBody>
      </p:sp>
      <p:sp>
        <p:nvSpPr>
          <p:cNvPr id="10" name="object 12">
            <a:extLst>
              <a:ext uri="{FF2B5EF4-FFF2-40B4-BE49-F238E27FC236}">
                <a16:creationId xmlns:a16="http://schemas.microsoft.com/office/drawing/2014/main" id="{2208084A-DA4A-41A9-90FC-F736D61BFF3D}"/>
              </a:ext>
            </a:extLst>
          </p:cNvPr>
          <p:cNvSpPr txBox="1">
            <a:spLocks noGrp="1"/>
          </p:cNvSpPr>
          <p:nvPr>
            <p:ph type="dt" sz="half" idx="6"/>
          </p:nvPr>
        </p:nvSpPr>
        <p:spPr>
          <a:xfrm>
            <a:off x="8305801" y="6426279"/>
            <a:ext cx="3057524" cy="234038"/>
          </a:xfrm>
          <a:prstGeom prst="rect">
            <a:avLst/>
          </a:prstGeom>
        </p:spPr>
        <p:txBody>
          <a:bodyPr vert="horz" wrap="square" lIns="0" tIns="0" rIns="0" bIns="0" rtlCol="0">
            <a:spAutoFit/>
          </a:bodyPr>
          <a:lstStyle/>
          <a:p>
            <a:pPr marL="12700">
              <a:lnSpc>
                <a:spcPts val="1810"/>
              </a:lnSpc>
            </a:pPr>
            <a:r>
              <a:rPr lang="en-US" spc="5" dirty="0"/>
              <a:t>Pat Kinney (Kinney Consulting)</a:t>
            </a:r>
            <a:endParaRPr spc="5"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46125" y="171196"/>
            <a:ext cx="90551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Calibri"/>
                <a:cs typeface="Calibri"/>
              </a:rPr>
              <a:t>July</a:t>
            </a:r>
            <a:r>
              <a:rPr sz="1800" b="1" spc="-70" dirty="0">
                <a:latin typeface="Calibri"/>
                <a:cs typeface="Calibri"/>
              </a:rPr>
              <a:t> </a:t>
            </a:r>
            <a:r>
              <a:rPr sz="1800" b="1" dirty="0">
                <a:latin typeface="Calibri"/>
                <a:cs typeface="Calibri"/>
              </a:rPr>
              <a:t>2021</a:t>
            </a:r>
            <a:endParaRPr sz="1800">
              <a:latin typeface="Calibri"/>
              <a:cs typeface="Calibri"/>
            </a:endParaRPr>
          </a:p>
        </p:txBody>
      </p:sp>
      <p:sp>
        <p:nvSpPr>
          <p:cNvPr id="3" name="object 3"/>
          <p:cNvSpPr/>
          <p:nvPr/>
        </p:nvSpPr>
        <p:spPr>
          <a:xfrm>
            <a:off x="739140" y="6339840"/>
            <a:ext cx="10711815" cy="0"/>
          </a:xfrm>
          <a:custGeom>
            <a:avLst/>
            <a:gdLst/>
            <a:ahLst/>
            <a:cxnLst/>
            <a:rect l="l" t="t" r="r" b="b"/>
            <a:pathLst>
              <a:path w="10711815">
                <a:moveTo>
                  <a:pt x="0" y="0"/>
                </a:moveTo>
                <a:lnTo>
                  <a:pt x="10711307" y="0"/>
                </a:lnTo>
              </a:path>
            </a:pathLst>
          </a:custGeom>
          <a:ln w="19050">
            <a:solidFill>
              <a:srgbClr val="000000"/>
            </a:solidFill>
          </a:ln>
        </p:spPr>
        <p:txBody>
          <a:bodyPr wrap="square" lIns="0" tIns="0" rIns="0" bIns="0" rtlCol="0"/>
          <a:lstStyle/>
          <a:p>
            <a:endParaRPr/>
          </a:p>
        </p:txBody>
      </p:sp>
      <p:sp>
        <p:nvSpPr>
          <p:cNvPr id="4" name="object 4"/>
          <p:cNvSpPr txBox="1"/>
          <p:nvPr/>
        </p:nvSpPr>
        <p:spPr>
          <a:xfrm>
            <a:off x="5487034" y="215900"/>
            <a:ext cx="5876290"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a:cs typeface="Arial"/>
              </a:rPr>
              <a:t>Comments </a:t>
            </a:r>
            <a:r>
              <a:rPr sz="1800" b="1" dirty="0">
                <a:latin typeface="Arial"/>
                <a:cs typeface="Arial"/>
              </a:rPr>
              <a:t>on </a:t>
            </a:r>
            <a:r>
              <a:rPr sz="1800" b="1" spc="-5" dirty="0">
                <a:latin typeface="Arial"/>
                <a:cs typeface="Arial"/>
              </a:rPr>
              <a:t>P802.15.6a </a:t>
            </a:r>
            <a:r>
              <a:rPr sz="1800" b="1" spc="-65" dirty="0">
                <a:latin typeface="Arial"/>
                <a:cs typeface="Arial"/>
              </a:rPr>
              <a:t>PAR</a:t>
            </a:r>
            <a:r>
              <a:rPr sz="1800" b="1" spc="35" dirty="0">
                <a:latin typeface="Arial"/>
                <a:cs typeface="Arial"/>
              </a:rPr>
              <a:t> </a:t>
            </a:r>
            <a:r>
              <a:rPr sz="1800" b="1" spc="-5" dirty="0">
                <a:latin typeface="Arial"/>
                <a:cs typeface="Arial"/>
              </a:rPr>
              <a:t>&amp;</a:t>
            </a:r>
            <a:r>
              <a:rPr sz="1800" b="1" dirty="0">
                <a:latin typeface="Arial"/>
                <a:cs typeface="Arial"/>
              </a:rPr>
              <a:t> </a:t>
            </a:r>
            <a:r>
              <a:rPr sz="1800" b="1" spc="-5" dirty="0">
                <a:latin typeface="Arial"/>
                <a:cs typeface="Arial"/>
              </a:rPr>
              <a:t>CSD</a:t>
            </a:r>
            <a:r>
              <a:rPr sz="1800" b="1" dirty="0">
                <a:latin typeface="Arial"/>
                <a:cs typeface="Arial"/>
              </a:rPr>
              <a:t> from IEEE </a:t>
            </a:r>
            <a:r>
              <a:rPr sz="1800" b="1" spc="-5" dirty="0">
                <a:latin typeface="Arial"/>
                <a:cs typeface="Arial"/>
              </a:rPr>
              <a:t>802.1</a:t>
            </a:r>
            <a:endParaRPr sz="1800">
              <a:latin typeface="Arial"/>
              <a:cs typeface="Arial"/>
            </a:endParaRP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12700">
              <a:lnSpc>
                <a:spcPts val="1810"/>
              </a:lnSpc>
            </a:pPr>
            <a:r>
              <a:rPr spc="-5" dirty="0"/>
              <a:t>Slide</a:t>
            </a:r>
            <a:r>
              <a:rPr spc="-25" dirty="0"/>
              <a:t> </a:t>
            </a:r>
            <a:fld id="{81D60167-4931-47E6-BA6A-407CBD079E47}" type="slidenum">
              <a:rPr dirty="0"/>
              <a:t>9</a:t>
            </a:fld>
            <a:endParaRPr dirty="0"/>
          </a:p>
        </p:txBody>
      </p:sp>
      <p:sp>
        <p:nvSpPr>
          <p:cNvPr id="5" name="object 5"/>
          <p:cNvSpPr txBox="1"/>
          <p:nvPr/>
        </p:nvSpPr>
        <p:spPr>
          <a:xfrm>
            <a:off x="818832" y="859091"/>
            <a:ext cx="10314940" cy="1644650"/>
          </a:xfrm>
          <a:prstGeom prst="rect">
            <a:avLst/>
          </a:prstGeom>
        </p:spPr>
        <p:txBody>
          <a:bodyPr vert="horz" wrap="square" lIns="0" tIns="12700" rIns="0" bIns="0" rtlCol="0">
            <a:spAutoFit/>
          </a:bodyPr>
          <a:lstStyle/>
          <a:p>
            <a:pPr marL="12700">
              <a:lnSpc>
                <a:spcPct val="100000"/>
              </a:lnSpc>
              <a:spcBef>
                <a:spcPts val="100"/>
              </a:spcBef>
            </a:pPr>
            <a:r>
              <a:rPr sz="2800" b="1" spc="-5" dirty="0">
                <a:latin typeface="Arial"/>
                <a:cs typeface="Arial"/>
              </a:rPr>
              <a:t>CSD</a:t>
            </a:r>
            <a:endParaRPr sz="2800">
              <a:latin typeface="Arial"/>
              <a:cs typeface="Arial"/>
            </a:endParaRPr>
          </a:p>
          <a:p>
            <a:pPr>
              <a:lnSpc>
                <a:spcPct val="100000"/>
              </a:lnSpc>
              <a:spcBef>
                <a:spcPts val="30"/>
              </a:spcBef>
            </a:pPr>
            <a:endParaRPr sz="3300">
              <a:latin typeface="Arial"/>
              <a:cs typeface="Arial"/>
            </a:endParaRPr>
          </a:p>
          <a:p>
            <a:pPr marL="469265">
              <a:lnSpc>
                <a:spcPct val="100000"/>
              </a:lnSpc>
            </a:pPr>
            <a:r>
              <a:rPr sz="2400" b="1" spc="-5" dirty="0">
                <a:latin typeface="Arial"/>
                <a:cs typeface="Arial"/>
              </a:rPr>
              <a:t>1.2.2</a:t>
            </a:r>
            <a:r>
              <a:rPr sz="2400" b="1" spc="-25" dirty="0">
                <a:latin typeface="Arial"/>
                <a:cs typeface="Arial"/>
              </a:rPr>
              <a:t> </a:t>
            </a:r>
            <a:r>
              <a:rPr sz="2400" b="1" spc="-5" dirty="0">
                <a:latin typeface="Arial"/>
                <a:cs typeface="Arial"/>
              </a:rPr>
              <a:t>Compatibility</a:t>
            </a:r>
            <a:endParaRPr sz="2400">
              <a:latin typeface="Arial"/>
              <a:cs typeface="Arial"/>
            </a:endParaRPr>
          </a:p>
          <a:p>
            <a:pPr marL="469265">
              <a:lnSpc>
                <a:spcPct val="100000"/>
              </a:lnSpc>
              <a:spcBef>
                <a:spcPts val="280"/>
              </a:spcBef>
              <a:tabLst>
                <a:tab pos="926465" algn="l"/>
              </a:tabLst>
            </a:pPr>
            <a:r>
              <a:rPr sz="2000" dirty="0">
                <a:latin typeface="Arial"/>
                <a:cs typeface="Arial"/>
              </a:rPr>
              <a:t>a)	</a:t>
            </a:r>
            <a:r>
              <a:rPr sz="2000" spc="5" dirty="0">
                <a:latin typeface="Arial"/>
                <a:cs typeface="Arial"/>
              </a:rPr>
              <a:t>Will</a:t>
            </a:r>
            <a:r>
              <a:rPr sz="2000" spc="-35" dirty="0">
                <a:latin typeface="Arial"/>
                <a:cs typeface="Arial"/>
              </a:rPr>
              <a:t> </a:t>
            </a:r>
            <a:r>
              <a:rPr sz="2000" dirty="0">
                <a:latin typeface="Arial"/>
                <a:cs typeface="Arial"/>
              </a:rPr>
              <a:t>the</a:t>
            </a:r>
            <a:r>
              <a:rPr sz="2000" spc="-5" dirty="0">
                <a:latin typeface="Arial"/>
                <a:cs typeface="Arial"/>
              </a:rPr>
              <a:t> </a:t>
            </a:r>
            <a:r>
              <a:rPr sz="2000" dirty="0">
                <a:latin typeface="Arial"/>
                <a:cs typeface="Arial"/>
              </a:rPr>
              <a:t>proposed</a:t>
            </a:r>
            <a:r>
              <a:rPr sz="2000" spc="-40" dirty="0">
                <a:latin typeface="Arial"/>
                <a:cs typeface="Arial"/>
              </a:rPr>
              <a:t> </a:t>
            </a:r>
            <a:r>
              <a:rPr sz="2000" dirty="0">
                <a:latin typeface="Arial"/>
                <a:cs typeface="Arial"/>
              </a:rPr>
              <a:t>standard</a:t>
            </a:r>
            <a:r>
              <a:rPr sz="2000" spc="-50" dirty="0">
                <a:latin typeface="Arial"/>
                <a:cs typeface="Arial"/>
              </a:rPr>
              <a:t> </a:t>
            </a:r>
            <a:r>
              <a:rPr sz="2000" dirty="0">
                <a:latin typeface="Arial"/>
                <a:cs typeface="Arial"/>
              </a:rPr>
              <a:t>comply</a:t>
            </a:r>
            <a:r>
              <a:rPr sz="2000" spc="-20" dirty="0">
                <a:latin typeface="Arial"/>
                <a:cs typeface="Arial"/>
              </a:rPr>
              <a:t> </a:t>
            </a:r>
            <a:r>
              <a:rPr sz="2000" spc="-10" dirty="0">
                <a:latin typeface="Arial"/>
                <a:cs typeface="Arial"/>
              </a:rPr>
              <a:t>with</a:t>
            </a:r>
            <a:r>
              <a:rPr sz="2000" spc="15" dirty="0">
                <a:latin typeface="Arial"/>
                <a:cs typeface="Arial"/>
              </a:rPr>
              <a:t> </a:t>
            </a:r>
            <a:r>
              <a:rPr sz="2000" dirty="0">
                <a:latin typeface="Arial"/>
                <a:cs typeface="Arial"/>
              </a:rPr>
              <a:t>IEEE</a:t>
            </a:r>
            <a:r>
              <a:rPr sz="2000" spc="-5" dirty="0">
                <a:latin typeface="Arial"/>
                <a:cs typeface="Arial"/>
              </a:rPr>
              <a:t> </a:t>
            </a:r>
            <a:r>
              <a:rPr sz="2000" dirty="0">
                <a:latin typeface="Arial"/>
                <a:cs typeface="Arial"/>
              </a:rPr>
              <a:t>Std</a:t>
            </a:r>
            <a:r>
              <a:rPr sz="2000" spc="-20" dirty="0">
                <a:latin typeface="Arial"/>
                <a:cs typeface="Arial"/>
              </a:rPr>
              <a:t> </a:t>
            </a:r>
            <a:r>
              <a:rPr sz="2000" dirty="0">
                <a:latin typeface="Arial"/>
                <a:cs typeface="Arial"/>
              </a:rPr>
              <a:t>802,</a:t>
            </a:r>
            <a:r>
              <a:rPr sz="2000" spc="-30" dirty="0">
                <a:latin typeface="Arial"/>
                <a:cs typeface="Arial"/>
              </a:rPr>
              <a:t> </a:t>
            </a:r>
            <a:r>
              <a:rPr sz="2000" dirty="0">
                <a:latin typeface="Arial"/>
                <a:cs typeface="Arial"/>
              </a:rPr>
              <a:t>IEEE</a:t>
            </a:r>
            <a:r>
              <a:rPr sz="2000" spc="-5" dirty="0">
                <a:latin typeface="Arial"/>
                <a:cs typeface="Arial"/>
              </a:rPr>
              <a:t> </a:t>
            </a:r>
            <a:r>
              <a:rPr sz="2000" dirty="0">
                <a:latin typeface="Arial"/>
                <a:cs typeface="Arial"/>
              </a:rPr>
              <a:t>Std</a:t>
            </a:r>
            <a:r>
              <a:rPr sz="2000" spc="-20" dirty="0">
                <a:latin typeface="Arial"/>
                <a:cs typeface="Arial"/>
              </a:rPr>
              <a:t> </a:t>
            </a:r>
            <a:r>
              <a:rPr sz="2000" dirty="0">
                <a:latin typeface="Arial"/>
                <a:cs typeface="Arial"/>
              </a:rPr>
              <a:t>802.1AC</a:t>
            </a:r>
            <a:r>
              <a:rPr sz="2000" spc="-30" dirty="0">
                <a:latin typeface="Arial"/>
                <a:cs typeface="Arial"/>
              </a:rPr>
              <a:t> </a:t>
            </a:r>
            <a:r>
              <a:rPr sz="2000" dirty="0">
                <a:latin typeface="Arial"/>
                <a:cs typeface="Arial"/>
              </a:rPr>
              <a:t>and IEEE</a:t>
            </a:r>
            <a:endParaRPr sz="2000">
              <a:latin typeface="Arial"/>
              <a:cs typeface="Arial"/>
            </a:endParaRPr>
          </a:p>
        </p:txBody>
      </p:sp>
      <p:sp>
        <p:nvSpPr>
          <p:cNvPr id="6" name="object 6"/>
          <p:cNvSpPr txBox="1"/>
          <p:nvPr/>
        </p:nvSpPr>
        <p:spPr>
          <a:xfrm>
            <a:off x="1733168" y="2447671"/>
            <a:ext cx="2534031" cy="961802"/>
          </a:xfrm>
          <a:prstGeom prst="rect">
            <a:avLst/>
          </a:prstGeom>
        </p:spPr>
        <p:txBody>
          <a:bodyPr vert="horz" wrap="square" lIns="0" tIns="12700" rIns="0" bIns="0" rtlCol="0">
            <a:spAutoFit/>
          </a:bodyPr>
          <a:lstStyle/>
          <a:p>
            <a:pPr marL="12700">
              <a:lnSpc>
                <a:spcPct val="100000"/>
              </a:lnSpc>
              <a:spcBef>
                <a:spcPts val="100"/>
              </a:spcBef>
            </a:pPr>
            <a:r>
              <a:rPr sz="2000" dirty="0">
                <a:latin typeface="Arial"/>
                <a:cs typeface="Arial"/>
              </a:rPr>
              <a:t>Std</a:t>
            </a:r>
            <a:r>
              <a:rPr sz="2000" spc="-70" dirty="0">
                <a:latin typeface="Arial"/>
                <a:cs typeface="Arial"/>
              </a:rPr>
              <a:t> </a:t>
            </a:r>
            <a:r>
              <a:rPr sz="2000" dirty="0">
                <a:latin typeface="Arial"/>
                <a:cs typeface="Arial"/>
              </a:rPr>
              <a:t>802.1Q?</a:t>
            </a:r>
            <a:endParaRPr lang="en-US" sz="2000" dirty="0">
              <a:latin typeface="Arial"/>
              <a:cs typeface="Arial"/>
            </a:endParaRPr>
          </a:p>
          <a:p>
            <a:pPr marL="12700">
              <a:spcBef>
                <a:spcPts val="100"/>
              </a:spcBef>
            </a:pPr>
            <a:r>
              <a:rPr lang="en-US" sz="2000" dirty="0">
                <a:latin typeface="Arial"/>
                <a:cs typeface="Arial"/>
              </a:rPr>
              <a:t>Response – </a:t>
            </a:r>
            <a:r>
              <a:rPr lang="en-US" sz="2000" dirty="0">
                <a:solidFill>
                  <a:srgbClr val="0000FF"/>
                </a:solidFill>
                <a:latin typeface="Arial"/>
                <a:cs typeface="Arial"/>
              </a:rPr>
              <a:t>Yes.</a:t>
            </a:r>
          </a:p>
          <a:p>
            <a:pPr marL="12700">
              <a:lnSpc>
                <a:spcPct val="100000"/>
              </a:lnSpc>
              <a:spcBef>
                <a:spcPts val="100"/>
              </a:spcBef>
            </a:pPr>
            <a:endParaRPr sz="2000" dirty="0">
              <a:latin typeface="Arial"/>
              <a:cs typeface="Arial"/>
            </a:endParaRPr>
          </a:p>
        </p:txBody>
      </p:sp>
      <p:sp>
        <p:nvSpPr>
          <p:cNvPr id="8" name="object 8"/>
          <p:cNvSpPr txBox="1"/>
          <p:nvPr/>
        </p:nvSpPr>
        <p:spPr>
          <a:xfrm>
            <a:off x="1275969" y="3123565"/>
            <a:ext cx="9885680" cy="3005310"/>
          </a:xfrm>
          <a:prstGeom prst="rect">
            <a:avLst/>
          </a:prstGeom>
        </p:spPr>
        <p:txBody>
          <a:bodyPr vert="horz" wrap="square" lIns="0" tIns="42545" rIns="0" bIns="0" rtlCol="0">
            <a:spAutoFit/>
          </a:bodyPr>
          <a:lstStyle/>
          <a:p>
            <a:pPr marL="241300" marR="5080" indent="-228600">
              <a:lnSpc>
                <a:spcPct val="90100"/>
              </a:lnSpc>
              <a:spcBef>
                <a:spcPts val="335"/>
              </a:spcBef>
              <a:buChar char="•"/>
              <a:tabLst>
                <a:tab pos="240665" algn="l"/>
                <a:tab pos="241300" algn="l"/>
                <a:tab pos="6123305" algn="l"/>
              </a:tabLst>
            </a:pPr>
            <a:r>
              <a:rPr sz="2000" dirty="0">
                <a:latin typeface="Arial"/>
                <a:cs typeface="Arial"/>
              </a:rPr>
              <a:t>Is the 802.15.6 MAC substantially the same as the 802.15.3 MAC </a:t>
            </a:r>
            <a:r>
              <a:rPr sz="2000" spc="-5" dirty="0">
                <a:latin typeface="Arial"/>
                <a:cs typeface="Arial"/>
              </a:rPr>
              <a:t>which is currently </a:t>
            </a:r>
            <a:r>
              <a:rPr sz="2000" dirty="0">
                <a:latin typeface="Arial"/>
                <a:cs typeface="Arial"/>
              </a:rPr>
              <a:t> being</a:t>
            </a:r>
            <a:r>
              <a:rPr sz="2000" spc="-10" dirty="0">
                <a:latin typeface="Arial"/>
                <a:cs typeface="Arial"/>
              </a:rPr>
              <a:t> </a:t>
            </a:r>
            <a:r>
              <a:rPr sz="2000" dirty="0">
                <a:latin typeface="Arial"/>
                <a:cs typeface="Arial"/>
              </a:rPr>
              <a:t>added</a:t>
            </a:r>
            <a:r>
              <a:rPr sz="2000" spc="-45" dirty="0">
                <a:latin typeface="Arial"/>
                <a:cs typeface="Arial"/>
              </a:rPr>
              <a:t> </a:t>
            </a:r>
            <a:r>
              <a:rPr sz="2000" dirty="0">
                <a:latin typeface="Arial"/>
                <a:cs typeface="Arial"/>
              </a:rPr>
              <a:t>to IEEE Std 802.1AC</a:t>
            </a:r>
            <a:r>
              <a:rPr sz="2000" spc="-30" dirty="0">
                <a:latin typeface="Arial"/>
                <a:cs typeface="Arial"/>
              </a:rPr>
              <a:t> </a:t>
            </a:r>
            <a:r>
              <a:rPr sz="2000" dirty="0">
                <a:latin typeface="Arial"/>
                <a:cs typeface="Arial"/>
              </a:rPr>
              <a:t>by</a:t>
            </a:r>
            <a:r>
              <a:rPr sz="2000" spc="-20" dirty="0">
                <a:latin typeface="Arial"/>
                <a:cs typeface="Arial"/>
              </a:rPr>
              <a:t> </a:t>
            </a:r>
            <a:r>
              <a:rPr sz="2000" dirty="0">
                <a:latin typeface="Arial"/>
                <a:cs typeface="Arial"/>
              </a:rPr>
              <a:t>P802.1ACct?	If it is </a:t>
            </a:r>
            <a:r>
              <a:rPr sz="2000" spc="-5" dirty="0">
                <a:latin typeface="Arial"/>
                <a:cs typeface="Arial"/>
              </a:rPr>
              <a:t>different, </a:t>
            </a:r>
            <a:r>
              <a:rPr sz="2000" dirty="0">
                <a:latin typeface="Arial"/>
                <a:cs typeface="Arial"/>
              </a:rPr>
              <a:t>a </a:t>
            </a:r>
            <a:r>
              <a:rPr sz="2000" spc="-5" dirty="0">
                <a:latin typeface="Arial"/>
                <a:cs typeface="Arial"/>
              </a:rPr>
              <a:t>project </a:t>
            </a:r>
            <a:r>
              <a:rPr sz="2000" spc="-10" dirty="0">
                <a:latin typeface="Arial"/>
                <a:cs typeface="Arial"/>
              </a:rPr>
              <a:t>will </a:t>
            </a:r>
            <a:r>
              <a:rPr sz="2000" dirty="0">
                <a:latin typeface="Arial"/>
                <a:cs typeface="Arial"/>
              </a:rPr>
              <a:t>need </a:t>
            </a:r>
            <a:r>
              <a:rPr sz="2000" spc="-545" dirty="0">
                <a:latin typeface="Arial"/>
                <a:cs typeface="Arial"/>
              </a:rPr>
              <a:t> </a:t>
            </a:r>
            <a:r>
              <a:rPr sz="2000" dirty="0">
                <a:latin typeface="Arial"/>
                <a:cs typeface="Arial"/>
              </a:rPr>
              <a:t>to</a:t>
            </a:r>
            <a:r>
              <a:rPr sz="2000" spc="-10" dirty="0">
                <a:latin typeface="Arial"/>
                <a:cs typeface="Arial"/>
              </a:rPr>
              <a:t> </a:t>
            </a:r>
            <a:r>
              <a:rPr sz="2000" dirty="0">
                <a:latin typeface="Arial"/>
                <a:cs typeface="Arial"/>
              </a:rPr>
              <a:t>be</a:t>
            </a:r>
            <a:r>
              <a:rPr sz="2000" spc="-30" dirty="0">
                <a:latin typeface="Arial"/>
                <a:cs typeface="Arial"/>
              </a:rPr>
              <a:t> </a:t>
            </a:r>
            <a:r>
              <a:rPr sz="2000" dirty="0">
                <a:latin typeface="Arial"/>
                <a:cs typeface="Arial"/>
              </a:rPr>
              <a:t>created</a:t>
            </a:r>
            <a:r>
              <a:rPr sz="2000" spc="-30" dirty="0">
                <a:latin typeface="Arial"/>
                <a:cs typeface="Arial"/>
              </a:rPr>
              <a:t> </a:t>
            </a:r>
            <a:r>
              <a:rPr sz="2000" dirty="0">
                <a:latin typeface="Arial"/>
                <a:cs typeface="Arial"/>
              </a:rPr>
              <a:t>to</a:t>
            </a:r>
            <a:r>
              <a:rPr sz="2000" spc="10" dirty="0">
                <a:latin typeface="Arial"/>
                <a:cs typeface="Arial"/>
              </a:rPr>
              <a:t> </a:t>
            </a:r>
            <a:r>
              <a:rPr sz="2000" dirty="0">
                <a:latin typeface="Arial"/>
                <a:cs typeface="Arial"/>
              </a:rPr>
              <a:t>add</a:t>
            </a:r>
            <a:r>
              <a:rPr sz="2000" spc="-30" dirty="0">
                <a:latin typeface="Arial"/>
                <a:cs typeface="Arial"/>
              </a:rPr>
              <a:t> </a:t>
            </a:r>
            <a:r>
              <a:rPr sz="2000" dirty="0">
                <a:latin typeface="Arial"/>
                <a:cs typeface="Arial"/>
              </a:rPr>
              <a:t>MAC </a:t>
            </a:r>
            <a:r>
              <a:rPr sz="2000" spc="-5" dirty="0">
                <a:latin typeface="Arial"/>
                <a:cs typeface="Arial"/>
              </a:rPr>
              <a:t>service</a:t>
            </a:r>
            <a:r>
              <a:rPr sz="2000" spc="5" dirty="0">
                <a:latin typeface="Arial"/>
                <a:cs typeface="Arial"/>
              </a:rPr>
              <a:t> </a:t>
            </a:r>
            <a:r>
              <a:rPr sz="2000" dirty="0">
                <a:latin typeface="Arial"/>
                <a:cs typeface="Arial"/>
              </a:rPr>
              <a:t>definitions</a:t>
            </a:r>
            <a:r>
              <a:rPr sz="2000" spc="-40" dirty="0">
                <a:latin typeface="Arial"/>
                <a:cs typeface="Arial"/>
              </a:rPr>
              <a:t> </a:t>
            </a:r>
            <a:r>
              <a:rPr sz="2000" dirty="0">
                <a:latin typeface="Arial"/>
                <a:cs typeface="Arial"/>
              </a:rPr>
              <a:t>to</a:t>
            </a:r>
            <a:r>
              <a:rPr sz="2000" spc="-30" dirty="0">
                <a:latin typeface="Arial"/>
                <a:cs typeface="Arial"/>
              </a:rPr>
              <a:t> </a:t>
            </a:r>
            <a:r>
              <a:rPr sz="2000" dirty="0">
                <a:latin typeface="Arial"/>
                <a:cs typeface="Arial"/>
              </a:rPr>
              <a:t>IEEE</a:t>
            </a:r>
            <a:r>
              <a:rPr sz="2000" spc="-10" dirty="0">
                <a:latin typeface="Arial"/>
                <a:cs typeface="Arial"/>
              </a:rPr>
              <a:t> </a:t>
            </a:r>
            <a:r>
              <a:rPr sz="2000" dirty="0">
                <a:latin typeface="Arial"/>
                <a:cs typeface="Arial"/>
              </a:rPr>
              <a:t>Std</a:t>
            </a:r>
            <a:r>
              <a:rPr sz="2000" spc="5" dirty="0">
                <a:latin typeface="Arial"/>
                <a:cs typeface="Arial"/>
              </a:rPr>
              <a:t> </a:t>
            </a:r>
            <a:r>
              <a:rPr sz="2000" dirty="0">
                <a:latin typeface="Arial"/>
                <a:cs typeface="Arial"/>
              </a:rPr>
              <a:t>802.1AC.</a:t>
            </a:r>
            <a:endParaRPr lang="en-US" sz="2000" dirty="0">
              <a:latin typeface="Arial"/>
              <a:cs typeface="Arial"/>
            </a:endParaRPr>
          </a:p>
          <a:p>
            <a:pPr marL="241300" marR="5080" indent="-228600">
              <a:lnSpc>
                <a:spcPct val="90100"/>
              </a:lnSpc>
              <a:spcBef>
                <a:spcPts val="335"/>
              </a:spcBef>
              <a:buChar char="•"/>
              <a:tabLst>
                <a:tab pos="240665" algn="l"/>
                <a:tab pos="241300" algn="l"/>
                <a:tab pos="6123305" algn="l"/>
              </a:tabLst>
            </a:pPr>
            <a:endParaRPr lang="en-US" sz="2000" dirty="0">
              <a:latin typeface="Arial"/>
              <a:cs typeface="Arial"/>
            </a:endParaRPr>
          </a:p>
          <a:p>
            <a:pPr marL="9525" marR="3810">
              <a:lnSpc>
                <a:spcPct val="90100"/>
              </a:lnSpc>
              <a:spcBef>
                <a:spcPts val="251"/>
              </a:spcBef>
              <a:tabLst>
                <a:tab pos="180499" algn="l"/>
                <a:tab pos="180975" algn="l"/>
                <a:tab pos="4592479" algn="l"/>
              </a:tabLst>
            </a:pPr>
            <a:r>
              <a:rPr lang="en-US" sz="2000" dirty="0">
                <a:latin typeface="Arial"/>
                <a:cs typeface="Arial"/>
              </a:rPr>
              <a:t>Response - </a:t>
            </a:r>
            <a:r>
              <a:rPr lang="en-US" sz="2000" dirty="0">
                <a:solidFill>
                  <a:srgbClr val="0000FF"/>
                </a:solidFill>
                <a:latin typeface="Arial" panose="020B0604020202020204" pitchFamily="34" charset="0"/>
                <a:cs typeface="Arial" panose="020B0604020202020204" pitchFamily="34" charset="0"/>
              </a:rPr>
              <a:t>The 802.15.6 MAC, using EUI-48, is substantially different than the 802.15.3 MAC. </a:t>
            </a:r>
          </a:p>
          <a:p>
            <a:pPr marL="9525" marR="3810">
              <a:lnSpc>
                <a:spcPct val="90100"/>
              </a:lnSpc>
              <a:spcBef>
                <a:spcPts val="251"/>
              </a:spcBef>
              <a:tabLst>
                <a:tab pos="180499" algn="l"/>
                <a:tab pos="180975" algn="l"/>
                <a:tab pos="4592479" algn="l"/>
              </a:tabLst>
            </a:pPr>
            <a:r>
              <a:rPr lang="en-US" sz="2000" dirty="0">
                <a:solidFill>
                  <a:srgbClr val="0000FF"/>
                </a:solidFill>
                <a:latin typeface="Arial" panose="020B0604020202020204" pitchFamily="34" charset="0"/>
                <a:cs typeface="Arial" panose="020B0604020202020204" pitchFamily="34" charset="0"/>
              </a:rPr>
              <a:t>The 802.15 WG will work with the 802.1 WG Chair to address the need to create a project in 802.1 to add MAC </a:t>
            </a:r>
            <a:r>
              <a:rPr lang="en-US" sz="2000" spc="-4" dirty="0">
                <a:solidFill>
                  <a:srgbClr val="0000FF"/>
                </a:solidFill>
                <a:latin typeface="Arial" panose="020B0604020202020204" pitchFamily="34" charset="0"/>
                <a:cs typeface="Arial" panose="020B0604020202020204" pitchFamily="34" charset="0"/>
              </a:rPr>
              <a:t>service</a:t>
            </a:r>
            <a:r>
              <a:rPr lang="en-US" sz="2000" spc="4" dirty="0">
                <a:solidFill>
                  <a:srgbClr val="0000FF"/>
                </a:solidFill>
                <a:latin typeface="Arial" panose="020B0604020202020204" pitchFamily="34" charset="0"/>
                <a:cs typeface="Arial" panose="020B0604020202020204" pitchFamily="34" charset="0"/>
              </a:rPr>
              <a:t> </a:t>
            </a:r>
            <a:r>
              <a:rPr lang="en-US" sz="2000" dirty="0">
                <a:solidFill>
                  <a:srgbClr val="0000FF"/>
                </a:solidFill>
                <a:latin typeface="Arial" panose="020B0604020202020204" pitchFamily="34" charset="0"/>
                <a:cs typeface="Arial" panose="020B0604020202020204" pitchFamily="34" charset="0"/>
              </a:rPr>
              <a:t>definitions</a:t>
            </a:r>
            <a:r>
              <a:rPr lang="en-US" sz="2000" spc="-30" dirty="0">
                <a:solidFill>
                  <a:srgbClr val="0000FF"/>
                </a:solidFill>
                <a:latin typeface="Arial" panose="020B0604020202020204" pitchFamily="34" charset="0"/>
                <a:cs typeface="Arial" panose="020B0604020202020204" pitchFamily="34" charset="0"/>
              </a:rPr>
              <a:t> </a:t>
            </a:r>
            <a:r>
              <a:rPr lang="en-US" sz="2000" dirty="0">
                <a:solidFill>
                  <a:srgbClr val="0000FF"/>
                </a:solidFill>
                <a:latin typeface="Arial" panose="020B0604020202020204" pitchFamily="34" charset="0"/>
                <a:cs typeface="Arial" panose="020B0604020202020204" pitchFamily="34" charset="0"/>
              </a:rPr>
              <a:t>to</a:t>
            </a:r>
            <a:r>
              <a:rPr lang="en-US" sz="2000" spc="-23" dirty="0">
                <a:solidFill>
                  <a:srgbClr val="0000FF"/>
                </a:solidFill>
                <a:latin typeface="Arial" panose="020B0604020202020204" pitchFamily="34" charset="0"/>
                <a:cs typeface="Arial" panose="020B0604020202020204" pitchFamily="34" charset="0"/>
              </a:rPr>
              <a:t> </a:t>
            </a:r>
            <a:r>
              <a:rPr lang="en-US" sz="2000" dirty="0">
                <a:solidFill>
                  <a:srgbClr val="0000FF"/>
                </a:solidFill>
                <a:latin typeface="Arial" panose="020B0604020202020204" pitchFamily="34" charset="0"/>
                <a:cs typeface="Arial" panose="020B0604020202020204" pitchFamily="34" charset="0"/>
              </a:rPr>
              <a:t>IEEE</a:t>
            </a:r>
            <a:r>
              <a:rPr lang="en-US" sz="2000" spc="-8" dirty="0">
                <a:solidFill>
                  <a:srgbClr val="0000FF"/>
                </a:solidFill>
                <a:latin typeface="Arial" panose="020B0604020202020204" pitchFamily="34" charset="0"/>
                <a:cs typeface="Arial" panose="020B0604020202020204" pitchFamily="34" charset="0"/>
              </a:rPr>
              <a:t> </a:t>
            </a:r>
            <a:r>
              <a:rPr lang="en-US" sz="2000" dirty="0">
                <a:solidFill>
                  <a:srgbClr val="0000FF"/>
                </a:solidFill>
                <a:latin typeface="Arial" panose="020B0604020202020204" pitchFamily="34" charset="0"/>
                <a:cs typeface="Arial" panose="020B0604020202020204" pitchFamily="34" charset="0"/>
              </a:rPr>
              <a:t>Std</a:t>
            </a:r>
            <a:r>
              <a:rPr lang="en-US" sz="2000" spc="4" dirty="0">
                <a:solidFill>
                  <a:srgbClr val="0000FF"/>
                </a:solidFill>
                <a:latin typeface="Arial" panose="020B0604020202020204" pitchFamily="34" charset="0"/>
                <a:cs typeface="Arial" panose="020B0604020202020204" pitchFamily="34" charset="0"/>
              </a:rPr>
              <a:t> </a:t>
            </a:r>
            <a:r>
              <a:rPr lang="en-US" sz="2000" dirty="0">
                <a:solidFill>
                  <a:srgbClr val="0000FF"/>
                </a:solidFill>
                <a:latin typeface="Arial" panose="020B0604020202020204" pitchFamily="34" charset="0"/>
                <a:cs typeface="Arial" panose="020B0604020202020204" pitchFamily="34" charset="0"/>
              </a:rPr>
              <a:t>802.1AC.</a:t>
            </a:r>
          </a:p>
          <a:p>
            <a:pPr marL="12700" marR="5080">
              <a:lnSpc>
                <a:spcPct val="90100"/>
              </a:lnSpc>
              <a:spcBef>
                <a:spcPts val="335"/>
              </a:spcBef>
              <a:tabLst>
                <a:tab pos="240665" algn="l"/>
                <a:tab pos="241300" algn="l"/>
                <a:tab pos="6123305" algn="l"/>
              </a:tabLst>
            </a:pPr>
            <a:endParaRPr lang="en-US" sz="2000" dirty="0">
              <a:latin typeface="Arial"/>
              <a:cs typeface="Arial"/>
            </a:endParaRPr>
          </a:p>
          <a:p>
            <a:pPr marL="241300" marR="5080" indent="-228600">
              <a:lnSpc>
                <a:spcPct val="90100"/>
              </a:lnSpc>
              <a:spcBef>
                <a:spcPts val="335"/>
              </a:spcBef>
              <a:buChar char="•"/>
              <a:tabLst>
                <a:tab pos="240665" algn="l"/>
                <a:tab pos="241300" algn="l"/>
                <a:tab pos="6123305" algn="l"/>
              </a:tabLst>
            </a:pPr>
            <a:endParaRPr sz="2000" dirty="0">
              <a:latin typeface="Arial"/>
              <a:cs typeface="Arial"/>
            </a:endParaRPr>
          </a:p>
        </p:txBody>
      </p:sp>
      <p:sp>
        <p:nvSpPr>
          <p:cNvPr id="12" name="object 8">
            <a:extLst>
              <a:ext uri="{FF2B5EF4-FFF2-40B4-BE49-F238E27FC236}">
                <a16:creationId xmlns:a16="http://schemas.microsoft.com/office/drawing/2014/main" id="{B3D207EB-4033-4183-B68F-4068AD978DC7}"/>
              </a:ext>
            </a:extLst>
          </p:cNvPr>
          <p:cNvSpPr txBox="1">
            <a:spLocks noGrp="1"/>
          </p:cNvSpPr>
          <p:nvPr>
            <p:ph type="ftr" sz="quarter" idx="5"/>
          </p:nvPr>
        </p:nvSpPr>
        <p:spPr>
          <a:xfrm>
            <a:off x="917257" y="6433820"/>
            <a:ext cx="1018539" cy="234038"/>
          </a:xfrm>
          <a:prstGeom prst="rect">
            <a:avLst/>
          </a:prstGeom>
        </p:spPr>
        <p:txBody>
          <a:bodyPr vert="horz" wrap="square" lIns="0" tIns="0" rIns="0" bIns="0" rtlCol="0">
            <a:spAutoFit/>
          </a:bodyPr>
          <a:lstStyle/>
          <a:p>
            <a:pPr marL="12700">
              <a:lnSpc>
                <a:spcPts val="1810"/>
              </a:lnSpc>
            </a:pPr>
            <a:r>
              <a:rPr dirty="0"/>
              <a:t>7/</a:t>
            </a:r>
            <a:r>
              <a:rPr lang="en-US" dirty="0"/>
              <a:t>23</a:t>
            </a:r>
            <a:r>
              <a:rPr dirty="0"/>
              <a:t>/2021</a:t>
            </a:r>
          </a:p>
        </p:txBody>
      </p:sp>
      <p:sp>
        <p:nvSpPr>
          <p:cNvPr id="13" name="object 12">
            <a:extLst>
              <a:ext uri="{FF2B5EF4-FFF2-40B4-BE49-F238E27FC236}">
                <a16:creationId xmlns:a16="http://schemas.microsoft.com/office/drawing/2014/main" id="{80DC132A-2019-4152-808B-41F60C89EE74}"/>
              </a:ext>
            </a:extLst>
          </p:cNvPr>
          <p:cNvSpPr txBox="1">
            <a:spLocks noGrp="1"/>
          </p:cNvSpPr>
          <p:nvPr>
            <p:ph type="dt" sz="half" idx="6"/>
          </p:nvPr>
        </p:nvSpPr>
        <p:spPr>
          <a:xfrm>
            <a:off x="8305801" y="6426279"/>
            <a:ext cx="3057524" cy="234038"/>
          </a:xfrm>
          <a:prstGeom prst="rect">
            <a:avLst/>
          </a:prstGeom>
        </p:spPr>
        <p:txBody>
          <a:bodyPr vert="horz" wrap="square" lIns="0" tIns="0" rIns="0" bIns="0" rtlCol="0">
            <a:spAutoFit/>
          </a:bodyPr>
          <a:lstStyle/>
          <a:p>
            <a:pPr marL="12700">
              <a:lnSpc>
                <a:spcPts val="1810"/>
              </a:lnSpc>
            </a:pPr>
            <a:r>
              <a:rPr lang="en-US" spc="5" dirty="0"/>
              <a:t>Pat Kinney (Kinney Consulting)</a:t>
            </a:r>
            <a:endParaRPr spc="5" dirty="0"/>
          </a:p>
        </p:txBody>
      </p:sp>
      <p:sp>
        <p:nvSpPr>
          <p:cNvPr id="11" name="object 7">
            <a:extLst>
              <a:ext uri="{FF2B5EF4-FFF2-40B4-BE49-F238E27FC236}">
                <a16:creationId xmlns:a16="http://schemas.microsoft.com/office/drawing/2014/main" id="{383137F5-2840-475C-A5EC-E022E91FB8B0}"/>
              </a:ext>
            </a:extLst>
          </p:cNvPr>
          <p:cNvSpPr txBox="1"/>
          <p:nvPr/>
        </p:nvSpPr>
        <p:spPr>
          <a:xfrm>
            <a:off x="3333496" y="2485135"/>
            <a:ext cx="426720" cy="287020"/>
          </a:xfrm>
          <a:prstGeom prst="rect">
            <a:avLst/>
          </a:prstGeom>
          <a:solidFill>
            <a:srgbClr val="FFFF00"/>
          </a:solidFill>
        </p:spPr>
        <p:txBody>
          <a:bodyPr vert="horz" wrap="square" lIns="0" tIns="0" rIns="0" bIns="0" rtlCol="0">
            <a:spAutoFit/>
          </a:bodyPr>
          <a:lstStyle/>
          <a:p>
            <a:pPr>
              <a:lnSpc>
                <a:spcPts val="2210"/>
              </a:lnSpc>
            </a:pPr>
            <a:r>
              <a:rPr sz="2000" spc="-195" dirty="0">
                <a:latin typeface="Arial"/>
                <a:cs typeface="Arial"/>
              </a:rPr>
              <a:t>Y</a:t>
            </a:r>
            <a:r>
              <a:rPr sz="2000" dirty="0">
                <a:latin typeface="Arial"/>
                <a:cs typeface="Arial"/>
              </a:rPr>
              <a:t>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251</TotalTime>
  <Words>2631</Words>
  <Application>Microsoft Office PowerPoint</Application>
  <PresentationFormat>Widescreen</PresentationFormat>
  <Paragraphs>277</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Helvetica</vt:lpstr>
      <vt:lpstr>Times New Roman</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Congdon</dc:creator>
  <cp:lastModifiedBy>Clint Powell2</cp:lastModifiedBy>
  <cp:revision>35</cp:revision>
  <dcterms:created xsi:type="dcterms:W3CDTF">2021-07-15T00:47:47Z</dcterms:created>
  <dcterms:modified xsi:type="dcterms:W3CDTF">2021-07-21T14:45:13Z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2021-07-14T00:00:00Z</vt:filetime>
  </property>
  <property fmtid="{D5CDD505-2E9C-101B-9397-08002B2CF9AE}" pid="3" name="Creator">
    <vt:lpwstr>Microsoft® PowerPoint® for Microsoft 365</vt:lpwstr>
  </property>
  <property fmtid="{D5CDD505-2E9C-101B-9397-08002B2CF9AE}" pid="4" name="LastSaved">
    <vt:filetime>2021-07-15T00:00:00Z</vt:filetime>
  </property>
</Properties>
</file>