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258" r:id="rId3"/>
    <p:sldId id="263" r:id="rId4"/>
    <p:sldId id="264" r:id="rId5"/>
    <p:sldId id="265" r:id="rId6"/>
    <p:sldId id="266" r:id="rId7"/>
    <p:sldId id="268" r:id="rId8"/>
    <p:sldId id="267" r:id="rId9"/>
    <p:sldId id="269" r:id="rId10"/>
    <p:sldId id="262" r:id="rId11"/>
    <p:sldId id="261" r:id="rId12"/>
    <p:sldId id="270" r:id="rId13"/>
    <p:sldId id="271" r:id="rId14"/>
    <p:sldId id="272" r:id="rId15"/>
    <p:sldId id="273" r:id="rId16"/>
    <p:sldId id="275" r:id="rId17"/>
    <p:sldId id="256" r:id="rId18"/>
    <p:sldId id="257" r:id="rId19"/>
    <p:sldId id="276" r:id="rId20"/>
    <p:sldId id="282" r:id="rId21"/>
    <p:sldId id="283" r:id="rId22"/>
    <p:sldId id="281" r:id="rId23"/>
    <p:sldId id="284" r:id="rId24"/>
    <p:sldId id="27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Kinney" initials="PK" lastIdx="1" clrIdx="0">
    <p:extLst>
      <p:ext uri="{19B8F6BF-5375-455C-9EA6-DF929625EA0E}">
        <p15:presenceInfo xmlns:p15="http://schemas.microsoft.com/office/powerpoint/2012/main" userId="b81321083e156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4"/>
    <p:restoredTop sz="96291"/>
  </p:normalViewPr>
  <p:slideViewPr>
    <p:cSldViewPr>
      <p:cViewPr varScale="1">
        <p:scale>
          <a:sx n="122" d="100"/>
          <a:sy n="122" d="100"/>
        </p:scale>
        <p:origin x="1456" y="20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283D7A0-6325-CF4A-A231-9161F51356AC}"/>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a:extLst>
              <a:ext uri="{FF2B5EF4-FFF2-40B4-BE49-F238E27FC236}">
                <a16:creationId xmlns:a16="http://schemas.microsoft.com/office/drawing/2014/main" id="{E9A661A7-DD29-6747-9AF7-7F7282127364}"/>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ECDB8D03-8E88-0B4A-8E0B-96E7DD601895}"/>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699DA4-5FB3-4746-9616-F11F1821428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6790825-7223-2545-BB83-572AAB23F5B0}" type="slidenum">
              <a:rPr lang="en-US" altLang="en-US"/>
              <a:pPr/>
              <a:t>‹#›</a:t>
            </a:fld>
            <a:endParaRPr lang="en-US" altLang="en-US"/>
          </a:p>
        </p:txBody>
      </p:sp>
      <p:sp>
        <p:nvSpPr>
          <p:cNvPr id="3078" name="Line 6">
            <a:extLst>
              <a:ext uri="{FF2B5EF4-FFF2-40B4-BE49-F238E27FC236}">
                <a16:creationId xmlns:a16="http://schemas.microsoft.com/office/drawing/2014/main" id="{C151A869-BB39-744C-9B37-57D9D568B7C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55ADFA8-FFA2-3148-99AB-F74D003B68E1}"/>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057AE5F5-9149-D043-AC5F-A93D86756EDA}"/>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1E9136-406A-0541-BDBC-4A5B51B18BFA}"/>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a:extLst>
              <a:ext uri="{FF2B5EF4-FFF2-40B4-BE49-F238E27FC236}">
                <a16:creationId xmlns:a16="http://schemas.microsoft.com/office/drawing/2014/main" id="{829DF902-1452-644C-AD12-A50B169EEB1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192C6CF3-A7B3-234F-BD4F-2F53DC574BF7}"/>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F9B0F129-D968-574B-8739-3DAE2F8520DD}"/>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344B03C6-95E5-1D4F-8680-E46F8C9D8B57}"/>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12F5F1D-4CD5-DA47-BB67-A3DB4D259085}"/>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60D10EF-E21E-1B4D-91E8-EFC374613DED}" type="slidenum">
              <a:rPr lang="en-US" altLang="en-US"/>
              <a:pPr/>
              <a:t>‹#›</a:t>
            </a:fld>
            <a:endParaRPr lang="en-US" altLang="en-US"/>
          </a:p>
        </p:txBody>
      </p:sp>
      <p:sp>
        <p:nvSpPr>
          <p:cNvPr id="2056" name="Rectangle 8">
            <a:extLst>
              <a:ext uri="{FF2B5EF4-FFF2-40B4-BE49-F238E27FC236}">
                <a16:creationId xmlns:a16="http://schemas.microsoft.com/office/drawing/2014/main" id="{D59314BE-2B6C-444A-8BD2-F23B4C0861E3}"/>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580092-6603-5140-9252-FE59C7C9FD1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D81FB3A1-628E-554C-A61A-B77F699023C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61602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13</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2922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14</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0340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3315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44297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1442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4085559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587431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106985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589814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4</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29972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5</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5944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6</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04078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8</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706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9</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6746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162300" y="-119737"/>
            <a:ext cx="3119438" cy="430887"/>
          </a:xfrm>
          <a:ln/>
        </p:spPr>
        <p:txBody>
          <a:bodyPr/>
          <a:lstStyle/>
          <a:p>
            <a:r>
              <a:rPr lang="en-US" altLang="en-US" dirty="0"/>
              <a:t>doc.: IEEE 802.15-&lt; 15-20-0371-00-000 &gt;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10</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596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11</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060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7FC6279-8DBD-4F48-B3E0-AD2B353C30F5}"/>
              </a:ext>
            </a:extLst>
          </p:cNvPr>
          <p:cNvSpPr>
            <a:spLocks noGrp="1" noChangeArrowheads="1"/>
          </p:cNvSpPr>
          <p:nvPr>
            <p:ph type="hdr" sz="quarter"/>
          </p:nvPr>
        </p:nvSpPr>
        <p:spPr>
          <a:xfrm>
            <a:off x="3467100" y="95706"/>
            <a:ext cx="2814638" cy="215444"/>
          </a:xfrm>
          <a:ln/>
        </p:spPr>
        <p:txBody>
          <a:bodyPr/>
          <a:lstStyle/>
          <a:p>
            <a:r>
              <a:rPr lang="en-US" altLang="en-US" dirty="0"/>
              <a:t>doc.: IEEE 802.15-&lt;15-20-0371-00&gt;</a:t>
            </a:r>
          </a:p>
        </p:txBody>
      </p:sp>
      <p:sp>
        <p:nvSpPr>
          <p:cNvPr id="5" name="Rectangle 3">
            <a:extLst>
              <a:ext uri="{FF2B5EF4-FFF2-40B4-BE49-F238E27FC236}">
                <a16:creationId xmlns:a16="http://schemas.microsoft.com/office/drawing/2014/main" id="{BAC4850C-BACE-544D-93B8-E2371F0D2027}"/>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D2FF9886-FD43-C446-B2DF-7841E1DBC03E}"/>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41C1733C-835C-5D49-8825-C729FF0895AE}"/>
              </a:ext>
            </a:extLst>
          </p:cNvPr>
          <p:cNvSpPr>
            <a:spLocks noGrp="1" noChangeArrowheads="1"/>
          </p:cNvSpPr>
          <p:nvPr>
            <p:ph type="sldNum" sz="quarter" idx="5"/>
          </p:nvPr>
        </p:nvSpPr>
        <p:spPr>
          <a:ln/>
        </p:spPr>
        <p:txBody>
          <a:bodyPr/>
          <a:lstStyle/>
          <a:p>
            <a:r>
              <a:rPr lang="en-US" altLang="en-US"/>
              <a:t>Page </a:t>
            </a:r>
            <a:fld id="{9B63D719-121A-6D4B-993A-9083AC80E613}" type="slidenum">
              <a:rPr lang="en-US" altLang="en-US"/>
              <a:pPr/>
              <a:t>12</a:t>
            </a:fld>
            <a:endParaRPr lang="en-US" altLang="en-US"/>
          </a:p>
        </p:txBody>
      </p:sp>
      <p:sp>
        <p:nvSpPr>
          <p:cNvPr id="24578" name="Rectangle 2">
            <a:extLst>
              <a:ext uri="{FF2B5EF4-FFF2-40B4-BE49-F238E27FC236}">
                <a16:creationId xmlns:a16="http://schemas.microsoft.com/office/drawing/2014/main" id="{DBD0F005-5968-1F46-B61F-A2F7835CF1D8}"/>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703CD1-5AB5-294D-97D9-42D8D9DBBD1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8147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2E49-650E-FA44-9BFC-92314BD8DDB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81DC37-C5B5-5245-955F-27AB25E42D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4795AE-D01F-A34B-9B8B-D7CC4A7069C2}"/>
              </a:ext>
            </a:extLst>
          </p:cNvPr>
          <p:cNvSpPr>
            <a:spLocks noGrp="1"/>
          </p:cNvSpPr>
          <p:nvPr>
            <p:ph type="dt" sz="half" idx="10"/>
          </p:nvPr>
        </p:nvSpPr>
        <p:spPr/>
        <p:txBody>
          <a:bodyPr/>
          <a:lstStyle>
            <a:lvl1pPr>
              <a:defRPr/>
            </a:lvl1pPr>
          </a:lstStyle>
          <a:p>
            <a:r>
              <a:rPr lang="en-US" altLang="en-US"/>
              <a:t>&lt;Jul 2021&gt;</a:t>
            </a:r>
          </a:p>
        </p:txBody>
      </p:sp>
      <p:sp>
        <p:nvSpPr>
          <p:cNvPr id="5" name="Footer Placeholder 4">
            <a:extLst>
              <a:ext uri="{FF2B5EF4-FFF2-40B4-BE49-F238E27FC236}">
                <a16:creationId xmlns:a16="http://schemas.microsoft.com/office/drawing/2014/main" id="{D5D91470-9977-614C-8FA9-3BCB8D6DC53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AF3BC6-F21C-0B44-96DC-2C7DE5D2222F}"/>
              </a:ext>
            </a:extLst>
          </p:cNvPr>
          <p:cNvSpPr>
            <a:spLocks noGrp="1"/>
          </p:cNvSpPr>
          <p:nvPr>
            <p:ph type="sldNum" sz="quarter" idx="12"/>
          </p:nvPr>
        </p:nvSpPr>
        <p:spPr/>
        <p:txBody>
          <a:bodyPr/>
          <a:lstStyle>
            <a:lvl1pPr>
              <a:defRPr/>
            </a:lvl1pPr>
          </a:lstStyle>
          <a:p>
            <a:r>
              <a:rPr lang="en-US" altLang="en-US"/>
              <a:t>Slide </a:t>
            </a:r>
            <a:fld id="{7EB21CC4-52DB-AD47-A502-AA3C1DCBCCDC}" type="slidenum">
              <a:rPr lang="en-US" altLang="en-US"/>
              <a:pPr/>
              <a:t>‹#›</a:t>
            </a:fld>
            <a:endParaRPr lang="en-US" altLang="en-US"/>
          </a:p>
        </p:txBody>
      </p:sp>
    </p:spTree>
    <p:extLst>
      <p:ext uri="{BB962C8B-B14F-4D97-AF65-F5344CB8AC3E}">
        <p14:creationId xmlns:p14="http://schemas.microsoft.com/office/powerpoint/2010/main" val="37059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E3F-7467-8B4F-9E22-CD39A46A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2358F-2038-9648-82D0-4C8059528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ACFA1-3B5E-6A42-B41B-B9A04AB32D9A}"/>
              </a:ext>
            </a:extLst>
          </p:cNvPr>
          <p:cNvSpPr>
            <a:spLocks noGrp="1"/>
          </p:cNvSpPr>
          <p:nvPr>
            <p:ph type="dt" sz="half" idx="10"/>
          </p:nvPr>
        </p:nvSpPr>
        <p:spPr/>
        <p:txBody>
          <a:bodyPr/>
          <a:lstStyle>
            <a:lvl1pPr>
              <a:defRPr/>
            </a:lvl1pPr>
          </a:lstStyle>
          <a:p>
            <a:r>
              <a:rPr lang="en-US" altLang="en-US"/>
              <a:t>&lt;Jul 2021&gt;</a:t>
            </a:r>
          </a:p>
        </p:txBody>
      </p:sp>
      <p:sp>
        <p:nvSpPr>
          <p:cNvPr id="5" name="Footer Placeholder 4">
            <a:extLst>
              <a:ext uri="{FF2B5EF4-FFF2-40B4-BE49-F238E27FC236}">
                <a16:creationId xmlns:a16="http://schemas.microsoft.com/office/drawing/2014/main" id="{793AF3FD-87E6-FE49-8947-8D27AE00E02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8DFA7EB5-2A14-3A4E-BFC3-FB4AA225BBBA}"/>
              </a:ext>
            </a:extLst>
          </p:cNvPr>
          <p:cNvSpPr>
            <a:spLocks noGrp="1"/>
          </p:cNvSpPr>
          <p:nvPr>
            <p:ph type="sldNum" sz="quarter" idx="12"/>
          </p:nvPr>
        </p:nvSpPr>
        <p:spPr/>
        <p:txBody>
          <a:bodyPr/>
          <a:lstStyle>
            <a:lvl1pPr>
              <a:defRPr/>
            </a:lvl1pPr>
          </a:lstStyle>
          <a:p>
            <a:r>
              <a:rPr lang="en-US" altLang="en-US"/>
              <a:t>Slide </a:t>
            </a:r>
            <a:fld id="{ED5E727A-2E00-CB46-A46B-AE6E38A9AA13}" type="slidenum">
              <a:rPr lang="en-US" altLang="en-US"/>
              <a:pPr/>
              <a:t>‹#›</a:t>
            </a:fld>
            <a:endParaRPr lang="en-US" altLang="en-US"/>
          </a:p>
        </p:txBody>
      </p:sp>
    </p:spTree>
    <p:extLst>
      <p:ext uri="{BB962C8B-B14F-4D97-AF65-F5344CB8AC3E}">
        <p14:creationId xmlns:p14="http://schemas.microsoft.com/office/powerpoint/2010/main" val="159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CA9DF3-72C0-1D44-ACE9-128FD48F724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36A46-74B9-3E46-875A-9250F863479C}"/>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FE143-E498-8140-8219-DFB8A2224D67}"/>
              </a:ext>
            </a:extLst>
          </p:cNvPr>
          <p:cNvSpPr>
            <a:spLocks noGrp="1"/>
          </p:cNvSpPr>
          <p:nvPr>
            <p:ph type="dt" sz="half" idx="10"/>
          </p:nvPr>
        </p:nvSpPr>
        <p:spPr/>
        <p:txBody>
          <a:bodyPr/>
          <a:lstStyle>
            <a:lvl1pPr>
              <a:defRPr/>
            </a:lvl1pPr>
          </a:lstStyle>
          <a:p>
            <a:r>
              <a:rPr lang="en-US" altLang="en-US"/>
              <a:t>&lt;Jul 2021&gt;</a:t>
            </a:r>
          </a:p>
        </p:txBody>
      </p:sp>
      <p:sp>
        <p:nvSpPr>
          <p:cNvPr id="5" name="Footer Placeholder 4">
            <a:extLst>
              <a:ext uri="{FF2B5EF4-FFF2-40B4-BE49-F238E27FC236}">
                <a16:creationId xmlns:a16="http://schemas.microsoft.com/office/drawing/2014/main" id="{EB09268A-FC1F-CC4D-88C0-35C61071A97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DA69281-9CE6-9543-ABB4-928ABCABD739}"/>
              </a:ext>
            </a:extLst>
          </p:cNvPr>
          <p:cNvSpPr>
            <a:spLocks noGrp="1"/>
          </p:cNvSpPr>
          <p:nvPr>
            <p:ph type="sldNum" sz="quarter" idx="12"/>
          </p:nvPr>
        </p:nvSpPr>
        <p:spPr/>
        <p:txBody>
          <a:bodyPr/>
          <a:lstStyle>
            <a:lvl1pPr>
              <a:defRPr/>
            </a:lvl1pPr>
          </a:lstStyle>
          <a:p>
            <a:r>
              <a:rPr lang="en-US" altLang="en-US"/>
              <a:t>Slide </a:t>
            </a:r>
            <a:fld id="{BE0602F4-CEF3-DC4D-946C-F5F91DE3F5D0}" type="slidenum">
              <a:rPr lang="en-US" altLang="en-US"/>
              <a:pPr/>
              <a:t>‹#›</a:t>
            </a:fld>
            <a:endParaRPr lang="en-US" altLang="en-US"/>
          </a:p>
        </p:txBody>
      </p:sp>
    </p:spTree>
    <p:extLst>
      <p:ext uri="{BB962C8B-B14F-4D97-AF65-F5344CB8AC3E}">
        <p14:creationId xmlns:p14="http://schemas.microsoft.com/office/powerpoint/2010/main" val="2632896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E44E1-4445-2643-9D4E-6CBD61C9F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26316-4064-B545-9B88-55E6563D96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1BF69-E3FD-FB40-BBC8-D7143F74AB89}"/>
              </a:ext>
            </a:extLst>
          </p:cNvPr>
          <p:cNvSpPr>
            <a:spLocks noGrp="1"/>
          </p:cNvSpPr>
          <p:nvPr>
            <p:ph type="dt" sz="half" idx="10"/>
          </p:nvPr>
        </p:nvSpPr>
        <p:spPr/>
        <p:txBody>
          <a:bodyPr/>
          <a:lstStyle>
            <a:lvl1pPr>
              <a:defRPr/>
            </a:lvl1pPr>
          </a:lstStyle>
          <a:p>
            <a:r>
              <a:rPr lang="en-US" altLang="en-US"/>
              <a:t>&lt;Jul 2021&gt;</a:t>
            </a:r>
          </a:p>
        </p:txBody>
      </p:sp>
      <p:sp>
        <p:nvSpPr>
          <p:cNvPr id="5" name="Footer Placeholder 4">
            <a:extLst>
              <a:ext uri="{FF2B5EF4-FFF2-40B4-BE49-F238E27FC236}">
                <a16:creationId xmlns:a16="http://schemas.microsoft.com/office/drawing/2014/main" id="{4F73173B-E952-BF48-AD5D-68D3C3751BB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7C63E4A-3162-EA4D-A52E-48590ABE5631}"/>
              </a:ext>
            </a:extLst>
          </p:cNvPr>
          <p:cNvSpPr>
            <a:spLocks noGrp="1"/>
          </p:cNvSpPr>
          <p:nvPr>
            <p:ph type="sldNum" sz="quarter" idx="12"/>
          </p:nvPr>
        </p:nvSpPr>
        <p:spPr/>
        <p:txBody>
          <a:bodyPr/>
          <a:lstStyle>
            <a:lvl1pPr>
              <a:defRPr/>
            </a:lvl1pPr>
          </a:lstStyle>
          <a:p>
            <a:r>
              <a:rPr lang="en-US" altLang="en-US"/>
              <a:t>Slide </a:t>
            </a:r>
            <a:fld id="{EC07C4CD-6A31-234A-AFA7-71B198431DD7}" type="slidenum">
              <a:rPr lang="en-US" altLang="en-US"/>
              <a:pPr/>
              <a:t>‹#›</a:t>
            </a:fld>
            <a:endParaRPr lang="en-US" altLang="en-US"/>
          </a:p>
        </p:txBody>
      </p:sp>
    </p:spTree>
    <p:extLst>
      <p:ext uri="{BB962C8B-B14F-4D97-AF65-F5344CB8AC3E}">
        <p14:creationId xmlns:p14="http://schemas.microsoft.com/office/powerpoint/2010/main" val="270401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109B-86FC-E146-84A9-DBB3B69AC5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6D56CA-11B0-4148-B816-33E1ECE5D55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B1C4707-B2B2-FA48-B367-DE632F991364}"/>
              </a:ext>
            </a:extLst>
          </p:cNvPr>
          <p:cNvSpPr>
            <a:spLocks noGrp="1"/>
          </p:cNvSpPr>
          <p:nvPr>
            <p:ph type="dt" sz="half" idx="10"/>
          </p:nvPr>
        </p:nvSpPr>
        <p:spPr/>
        <p:txBody>
          <a:bodyPr/>
          <a:lstStyle>
            <a:lvl1pPr>
              <a:defRPr/>
            </a:lvl1pPr>
          </a:lstStyle>
          <a:p>
            <a:r>
              <a:rPr lang="en-US" altLang="en-US"/>
              <a:t>&lt;Jul 2021&gt;</a:t>
            </a:r>
          </a:p>
        </p:txBody>
      </p:sp>
      <p:sp>
        <p:nvSpPr>
          <p:cNvPr id="5" name="Footer Placeholder 4">
            <a:extLst>
              <a:ext uri="{FF2B5EF4-FFF2-40B4-BE49-F238E27FC236}">
                <a16:creationId xmlns:a16="http://schemas.microsoft.com/office/drawing/2014/main" id="{0F56B53D-35C2-AA48-A96A-042B3C189A4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5218696-4FB5-4D4F-B975-6669368120C2}"/>
              </a:ext>
            </a:extLst>
          </p:cNvPr>
          <p:cNvSpPr>
            <a:spLocks noGrp="1"/>
          </p:cNvSpPr>
          <p:nvPr>
            <p:ph type="sldNum" sz="quarter" idx="12"/>
          </p:nvPr>
        </p:nvSpPr>
        <p:spPr/>
        <p:txBody>
          <a:bodyPr/>
          <a:lstStyle>
            <a:lvl1pPr>
              <a:defRPr/>
            </a:lvl1pPr>
          </a:lstStyle>
          <a:p>
            <a:r>
              <a:rPr lang="en-US" altLang="en-US"/>
              <a:t>Slide </a:t>
            </a:r>
            <a:fld id="{C6185BB3-27E9-CC48-B784-D7964966D0A3}" type="slidenum">
              <a:rPr lang="en-US" altLang="en-US"/>
              <a:pPr/>
              <a:t>‹#›</a:t>
            </a:fld>
            <a:endParaRPr lang="en-US" altLang="en-US"/>
          </a:p>
        </p:txBody>
      </p:sp>
    </p:spTree>
    <p:extLst>
      <p:ext uri="{BB962C8B-B14F-4D97-AF65-F5344CB8AC3E}">
        <p14:creationId xmlns:p14="http://schemas.microsoft.com/office/powerpoint/2010/main" val="197863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D13D9-F95C-F64B-8F8F-F9B693E939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F58EC2-F82E-E744-9272-01361562D9A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3B0869-28E0-B041-95AC-AE721A6BF19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DE67D-FCF6-6B4D-9C76-78DAF04B74E7}"/>
              </a:ext>
            </a:extLst>
          </p:cNvPr>
          <p:cNvSpPr>
            <a:spLocks noGrp="1"/>
          </p:cNvSpPr>
          <p:nvPr>
            <p:ph type="dt" sz="half" idx="10"/>
          </p:nvPr>
        </p:nvSpPr>
        <p:spPr/>
        <p:txBody>
          <a:bodyPr/>
          <a:lstStyle>
            <a:lvl1pPr>
              <a:defRPr/>
            </a:lvl1pPr>
          </a:lstStyle>
          <a:p>
            <a:r>
              <a:rPr lang="en-US" altLang="en-US"/>
              <a:t>&lt;Jul 2021&gt;</a:t>
            </a:r>
          </a:p>
        </p:txBody>
      </p:sp>
      <p:sp>
        <p:nvSpPr>
          <p:cNvPr id="6" name="Footer Placeholder 5">
            <a:extLst>
              <a:ext uri="{FF2B5EF4-FFF2-40B4-BE49-F238E27FC236}">
                <a16:creationId xmlns:a16="http://schemas.microsoft.com/office/drawing/2014/main" id="{88E7DE62-8421-AF4C-B440-0BD5311AFC7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F8C4F7-4017-4C4F-89C2-2AD02CFC8B69}"/>
              </a:ext>
            </a:extLst>
          </p:cNvPr>
          <p:cNvSpPr>
            <a:spLocks noGrp="1"/>
          </p:cNvSpPr>
          <p:nvPr>
            <p:ph type="sldNum" sz="quarter" idx="12"/>
          </p:nvPr>
        </p:nvSpPr>
        <p:spPr/>
        <p:txBody>
          <a:bodyPr/>
          <a:lstStyle>
            <a:lvl1pPr>
              <a:defRPr/>
            </a:lvl1pPr>
          </a:lstStyle>
          <a:p>
            <a:r>
              <a:rPr lang="en-US" altLang="en-US"/>
              <a:t>Slide </a:t>
            </a:r>
            <a:fld id="{74AE5371-FFBC-634A-834B-6B4A7027D548}" type="slidenum">
              <a:rPr lang="en-US" altLang="en-US"/>
              <a:pPr/>
              <a:t>‹#›</a:t>
            </a:fld>
            <a:endParaRPr lang="en-US" altLang="en-US"/>
          </a:p>
        </p:txBody>
      </p:sp>
    </p:spTree>
    <p:extLst>
      <p:ext uri="{BB962C8B-B14F-4D97-AF65-F5344CB8AC3E}">
        <p14:creationId xmlns:p14="http://schemas.microsoft.com/office/powerpoint/2010/main" val="85119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E52BB-AF64-E942-B083-805DB43303B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AAF9BC-F322-9C44-8296-8DBA17A55F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A6EB00-C02E-AE4C-B673-F466C3A7324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C984F-8B6B-4C46-A357-6A9B6116964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F9434-07CF-CC4E-9AD5-0A45331549B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4E6F2F-98CB-D84A-96AF-F45DAA90A813}"/>
              </a:ext>
            </a:extLst>
          </p:cNvPr>
          <p:cNvSpPr>
            <a:spLocks noGrp="1"/>
          </p:cNvSpPr>
          <p:nvPr>
            <p:ph type="dt" sz="half" idx="10"/>
          </p:nvPr>
        </p:nvSpPr>
        <p:spPr/>
        <p:txBody>
          <a:bodyPr/>
          <a:lstStyle>
            <a:lvl1pPr>
              <a:defRPr/>
            </a:lvl1pPr>
          </a:lstStyle>
          <a:p>
            <a:r>
              <a:rPr lang="en-US" altLang="en-US"/>
              <a:t>&lt;Jul 2021&gt;</a:t>
            </a:r>
          </a:p>
        </p:txBody>
      </p:sp>
      <p:sp>
        <p:nvSpPr>
          <p:cNvPr id="8" name="Footer Placeholder 7">
            <a:extLst>
              <a:ext uri="{FF2B5EF4-FFF2-40B4-BE49-F238E27FC236}">
                <a16:creationId xmlns:a16="http://schemas.microsoft.com/office/drawing/2014/main" id="{B68EC051-C900-B644-B221-90A348162EA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572A556-2AEF-5947-B8E4-BC6D137AF925}"/>
              </a:ext>
            </a:extLst>
          </p:cNvPr>
          <p:cNvSpPr>
            <a:spLocks noGrp="1"/>
          </p:cNvSpPr>
          <p:nvPr>
            <p:ph type="sldNum" sz="quarter" idx="12"/>
          </p:nvPr>
        </p:nvSpPr>
        <p:spPr/>
        <p:txBody>
          <a:bodyPr/>
          <a:lstStyle>
            <a:lvl1pPr>
              <a:defRPr/>
            </a:lvl1pPr>
          </a:lstStyle>
          <a:p>
            <a:r>
              <a:rPr lang="en-US" altLang="en-US"/>
              <a:t>Slide </a:t>
            </a:r>
            <a:fld id="{5D7ABAB5-998C-794E-8607-FDF42D208032}" type="slidenum">
              <a:rPr lang="en-US" altLang="en-US"/>
              <a:pPr/>
              <a:t>‹#›</a:t>
            </a:fld>
            <a:endParaRPr lang="en-US" altLang="en-US"/>
          </a:p>
        </p:txBody>
      </p:sp>
    </p:spTree>
    <p:extLst>
      <p:ext uri="{BB962C8B-B14F-4D97-AF65-F5344CB8AC3E}">
        <p14:creationId xmlns:p14="http://schemas.microsoft.com/office/powerpoint/2010/main" val="142576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81FB-81C7-B14A-9647-97EA820F2B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13C3D8-A361-D842-9B31-6371AD286E82}"/>
              </a:ext>
            </a:extLst>
          </p:cNvPr>
          <p:cNvSpPr>
            <a:spLocks noGrp="1"/>
          </p:cNvSpPr>
          <p:nvPr>
            <p:ph type="dt" sz="half" idx="10"/>
          </p:nvPr>
        </p:nvSpPr>
        <p:spPr/>
        <p:txBody>
          <a:bodyPr/>
          <a:lstStyle>
            <a:lvl1pPr>
              <a:defRPr/>
            </a:lvl1pPr>
          </a:lstStyle>
          <a:p>
            <a:r>
              <a:rPr lang="en-US" altLang="en-US"/>
              <a:t>&lt;Jul 2021&gt;</a:t>
            </a:r>
          </a:p>
        </p:txBody>
      </p:sp>
      <p:sp>
        <p:nvSpPr>
          <p:cNvPr id="4" name="Footer Placeholder 3">
            <a:extLst>
              <a:ext uri="{FF2B5EF4-FFF2-40B4-BE49-F238E27FC236}">
                <a16:creationId xmlns:a16="http://schemas.microsoft.com/office/drawing/2014/main" id="{4CFB70E5-21DB-044B-B0A9-3A52FC42D6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BE6B865A-7638-BE40-98D7-FC13505309B3}"/>
              </a:ext>
            </a:extLst>
          </p:cNvPr>
          <p:cNvSpPr>
            <a:spLocks noGrp="1"/>
          </p:cNvSpPr>
          <p:nvPr>
            <p:ph type="sldNum" sz="quarter" idx="12"/>
          </p:nvPr>
        </p:nvSpPr>
        <p:spPr/>
        <p:txBody>
          <a:bodyPr/>
          <a:lstStyle>
            <a:lvl1pPr>
              <a:defRPr/>
            </a:lvl1pPr>
          </a:lstStyle>
          <a:p>
            <a:r>
              <a:rPr lang="en-US" altLang="en-US"/>
              <a:t>Slide </a:t>
            </a:r>
            <a:fld id="{F16D732B-E324-D549-8E5A-0AEB075470F0}" type="slidenum">
              <a:rPr lang="en-US" altLang="en-US"/>
              <a:pPr/>
              <a:t>‹#›</a:t>
            </a:fld>
            <a:endParaRPr lang="en-US" altLang="en-US"/>
          </a:p>
        </p:txBody>
      </p:sp>
    </p:spTree>
    <p:extLst>
      <p:ext uri="{BB962C8B-B14F-4D97-AF65-F5344CB8AC3E}">
        <p14:creationId xmlns:p14="http://schemas.microsoft.com/office/powerpoint/2010/main" val="144184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1D103-2534-A640-80E8-8D6B48F5311B}"/>
              </a:ext>
            </a:extLst>
          </p:cNvPr>
          <p:cNvSpPr>
            <a:spLocks noGrp="1"/>
          </p:cNvSpPr>
          <p:nvPr>
            <p:ph type="dt" sz="half" idx="10"/>
          </p:nvPr>
        </p:nvSpPr>
        <p:spPr/>
        <p:txBody>
          <a:bodyPr/>
          <a:lstStyle>
            <a:lvl1pPr>
              <a:defRPr/>
            </a:lvl1pPr>
          </a:lstStyle>
          <a:p>
            <a:r>
              <a:rPr lang="en-US" altLang="en-US"/>
              <a:t>&lt;Jul 2021&gt;</a:t>
            </a:r>
          </a:p>
        </p:txBody>
      </p:sp>
      <p:sp>
        <p:nvSpPr>
          <p:cNvPr id="3" name="Footer Placeholder 2">
            <a:extLst>
              <a:ext uri="{FF2B5EF4-FFF2-40B4-BE49-F238E27FC236}">
                <a16:creationId xmlns:a16="http://schemas.microsoft.com/office/drawing/2014/main" id="{7D5231A0-97A8-0C44-956C-416BE0D86EE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59952B39-7E16-3D40-8A80-21CFA2436136}"/>
              </a:ext>
            </a:extLst>
          </p:cNvPr>
          <p:cNvSpPr>
            <a:spLocks noGrp="1"/>
          </p:cNvSpPr>
          <p:nvPr>
            <p:ph type="sldNum" sz="quarter" idx="12"/>
          </p:nvPr>
        </p:nvSpPr>
        <p:spPr/>
        <p:txBody>
          <a:bodyPr/>
          <a:lstStyle>
            <a:lvl1pPr>
              <a:defRPr/>
            </a:lvl1pPr>
          </a:lstStyle>
          <a:p>
            <a:r>
              <a:rPr lang="en-US" altLang="en-US"/>
              <a:t>Slide </a:t>
            </a:r>
            <a:fld id="{63C66EE3-59E0-CC41-9093-4DE4781D866A}" type="slidenum">
              <a:rPr lang="en-US" altLang="en-US"/>
              <a:pPr/>
              <a:t>‹#›</a:t>
            </a:fld>
            <a:endParaRPr lang="en-US" altLang="en-US"/>
          </a:p>
        </p:txBody>
      </p:sp>
    </p:spTree>
    <p:extLst>
      <p:ext uri="{BB962C8B-B14F-4D97-AF65-F5344CB8AC3E}">
        <p14:creationId xmlns:p14="http://schemas.microsoft.com/office/powerpoint/2010/main" val="10761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469-DD21-9E40-B807-53FF4CE848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4315E7-7CDD-C744-8C35-DBA112A85C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4C2F08-A9CF-B840-B9CD-1A8ABEA0693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81704-FA34-FF41-A960-19FEFE3EE6D0}"/>
              </a:ext>
            </a:extLst>
          </p:cNvPr>
          <p:cNvSpPr>
            <a:spLocks noGrp="1"/>
          </p:cNvSpPr>
          <p:nvPr>
            <p:ph type="dt" sz="half" idx="10"/>
          </p:nvPr>
        </p:nvSpPr>
        <p:spPr/>
        <p:txBody>
          <a:bodyPr/>
          <a:lstStyle>
            <a:lvl1pPr>
              <a:defRPr/>
            </a:lvl1pPr>
          </a:lstStyle>
          <a:p>
            <a:r>
              <a:rPr lang="en-US" altLang="en-US"/>
              <a:t>&lt;Jul 2021&gt;</a:t>
            </a:r>
          </a:p>
        </p:txBody>
      </p:sp>
      <p:sp>
        <p:nvSpPr>
          <p:cNvPr id="6" name="Footer Placeholder 5">
            <a:extLst>
              <a:ext uri="{FF2B5EF4-FFF2-40B4-BE49-F238E27FC236}">
                <a16:creationId xmlns:a16="http://schemas.microsoft.com/office/drawing/2014/main" id="{E9770BFB-2141-4F4E-B060-EBEBE29922E2}"/>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3E9125E-97D3-1D43-A6C1-11B56341826E}"/>
              </a:ext>
            </a:extLst>
          </p:cNvPr>
          <p:cNvSpPr>
            <a:spLocks noGrp="1"/>
          </p:cNvSpPr>
          <p:nvPr>
            <p:ph type="sldNum" sz="quarter" idx="12"/>
          </p:nvPr>
        </p:nvSpPr>
        <p:spPr/>
        <p:txBody>
          <a:bodyPr/>
          <a:lstStyle>
            <a:lvl1pPr>
              <a:defRPr/>
            </a:lvl1pPr>
          </a:lstStyle>
          <a:p>
            <a:r>
              <a:rPr lang="en-US" altLang="en-US"/>
              <a:t>Slide </a:t>
            </a:r>
            <a:fld id="{8FA3AB43-99A0-BC47-BED6-83EC441583F0}" type="slidenum">
              <a:rPr lang="en-US" altLang="en-US"/>
              <a:pPr/>
              <a:t>‹#›</a:t>
            </a:fld>
            <a:endParaRPr lang="en-US" altLang="en-US"/>
          </a:p>
        </p:txBody>
      </p:sp>
    </p:spTree>
    <p:extLst>
      <p:ext uri="{BB962C8B-B14F-4D97-AF65-F5344CB8AC3E}">
        <p14:creationId xmlns:p14="http://schemas.microsoft.com/office/powerpoint/2010/main" val="144286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ACA0-A130-D941-9C36-45CEA4F39FB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23B7E9-A8BB-1540-8476-040456E894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758D5C-F898-0344-8D0E-ED3C15AB2B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6A572-1519-394A-AB71-D54AEDB1175C}"/>
              </a:ext>
            </a:extLst>
          </p:cNvPr>
          <p:cNvSpPr>
            <a:spLocks noGrp="1"/>
          </p:cNvSpPr>
          <p:nvPr>
            <p:ph type="dt" sz="half" idx="10"/>
          </p:nvPr>
        </p:nvSpPr>
        <p:spPr/>
        <p:txBody>
          <a:bodyPr/>
          <a:lstStyle>
            <a:lvl1pPr>
              <a:defRPr/>
            </a:lvl1pPr>
          </a:lstStyle>
          <a:p>
            <a:r>
              <a:rPr lang="en-US" altLang="en-US"/>
              <a:t>&lt;Jul 2021&gt;</a:t>
            </a:r>
          </a:p>
        </p:txBody>
      </p:sp>
      <p:sp>
        <p:nvSpPr>
          <p:cNvPr id="6" name="Footer Placeholder 5">
            <a:extLst>
              <a:ext uri="{FF2B5EF4-FFF2-40B4-BE49-F238E27FC236}">
                <a16:creationId xmlns:a16="http://schemas.microsoft.com/office/drawing/2014/main" id="{CC1568F8-3E3B-F743-8744-0820E416748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57CA35F-9F19-894B-8DA8-23DB9B59D63A}"/>
              </a:ext>
            </a:extLst>
          </p:cNvPr>
          <p:cNvSpPr>
            <a:spLocks noGrp="1"/>
          </p:cNvSpPr>
          <p:nvPr>
            <p:ph type="sldNum" sz="quarter" idx="12"/>
          </p:nvPr>
        </p:nvSpPr>
        <p:spPr/>
        <p:txBody>
          <a:bodyPr/>
          <a:lstStyle>
            <a:lvl1pPr>
              <a:defRPr/>
            </a:lvl1pPr>
          </a:lstStyle>
          <a:p>
            <a:r>
              <a:rPr lang="en-US" altLang="en-US"/>
              <a:t>Slide </a:t>
            </a:r>
            <a:fld id="{BA6E57F2-42D3-8A47-87E6-265C447199B3}" type="slidenum">
              <a:rPr lang="en-US" altLang="en-US"/>
              <a:pPr/>
              <a:t>‹#›</a:t>
            </a:fld>
            <a:endParaRPr lang="en-US" altLang="en-US"/>
          </a:p>
        </p:txBody>
      </p:sp>
    </p:spTree>
    <p:extLst>
      <p:ext uri="{BB962C8B-B14F-4D97-AF65-F5344CB8AC3E}">
        <p14:creationId xmlns:p14="http://schemas.microsoft.com/office/powerpoint/2010/main" val="246442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962F62-67A2-3B40-810A-5B76D39C019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8ACDCD-F7DC-E741-8379-17F46906DFC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BA0D247-7A6E-864B-9A67-3F2F6AEBA510}"/>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&lt;Jul 2021&gt;</a:t>
            </a:r>
          </a:p>
        </p:txBody>
      </p:sp>
      <p:sp>
        <p:nvSpPr>
          <p:cNvPr id="1029" name="Rectangle 5">
            <a:extLst>
              <a:ext uri="{FF2B5EF4-FFF2-40B4-BE49-F238E27FC236}">
                <a16:creationId xmlns:a16="http://schemas.microsoft.com/office/drawing/2014/main" id="{8BE0367A-6697-8B4D-8A7E-E51183DE633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F56ADB1F-0C82-304E-9AF2-671FED50B41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6795E1F-3849-FA4D-9FC9-52D25DA21E08}" type="slidenum">
              <a:rPr lang="en-US" altLang="en-US"/>
              <a:pPr/>
              <a:t>‹#›</a:t>
            </a:fld>
            <a:endParaRPr lang="en-US" altLang="en-US"/>
          </a:p>
        </p:txBody>
      </p:sp>
      <p:sp>
        <p:nvSpPr>
          <p:cNvPr id="1031" name="Rectangle 7">
            <a:extLst>
              <a:ext uri="{FF2B5EF4-FFF2-40B4-BE49-F238E27FC236}">
                <a16:creationId xmlns:a16="http://schemas.microsoft.com/office/drawing/2014/main" id="{A553A31B-90D5-3F40-B43C-B8727217E308}"/>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802.15-&lt;15-20-0415-01&gt;</a:t>
            </a:r>
          </a:p>
        </p:txBody>
      </p:sp>
      <p:sp>
        <p:nvSpPr>
          <p:cNvPr id="1032" name="Line 8">
            <a:extLst>
              <a:ext uri="{FF2B5EF4-FFF2-40B4-BE49-F238E27FC236}">
                <a16:creationId xmlns:a16="http://schemas.microsoft.com/office/drawing/2014/main" id="{124A3DDD-613B-E846-BDF3-BBA8DE5B702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B986B408-9C7F-694D-B932-94AC414B8D4C}"/>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791194F-7F43-6A47-AFE8-0E8B3AA0F13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21/15-21-0383-01-04aa-p802-15-4aa-report-to-ec-on-unconditional-approval-to-go-to-sa-ballot.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26-04-nuwb-p802-15-4ab-par-draft-from-myprojec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5/dcn/21/15-21-0047-08-nuwb-draft-csd-ng-uwb.do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59-04-006a-ieee-802-15-6a-par-draft.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5/dcn/21/15-21-0260-03-006a-ieee-802-15-6a-csd-draft.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4-07-0014-sg14-ns-uwb-par-working-draft.pdf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5/dcn/21/15-21-0278-06-0014-sg14-draft-csd-for-ns-uwb.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265-04-0015-sg15-ns-nb-par-working-draft.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5/dcn/21/15-21-0301-01-0015-sg15-draft-csd-for-ns-nb.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301A402-A61F-DD46-9857-E70A44742711}"/>
              </a:ext>
            </a:extLst>
          </p:cNvPr>
          <p:cNvSpPr>
            <a:spLocks noGrp="1"/>
          </p:cNvSpPr>
          <p:nvPr>
            <p:ph type="dt" sz="half" idx="10"/>
          </p:nvPr>
        </p:nvSpPr>
        <p:spPr/>
        <p:txBody>
          <a:bodyPr/>
          <a:lstStyle/>
          <a:p>
            <a:r>
              <a:rPr lang="en-US" altLang="en-US"/>
              <a:t>&lt;Jul 2021&gt;</a:t>
            </a:r>
          </a:p>
        </p:txBody>
      </p:sp>
      <p:sp>
        <p:nvSpPr>
          <p:cNvPr id="5" name="Footer Placeholder 2">
            <a:extLst>
              <a:ext uri="{FF2B5EF4-FFF2-40B4-BE49-F238E27FC236}">
                <a16:creationId xmlns:a16="http://schemas.microsoft.com/office/drawing/2014/main" id="{0E281108-6A7B-6447-8F79-22004627B81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AF4EA54A-DF4A-8A44-AADD-62F80580F60C}"/>
              </a:ext>
            </a:extLst>
          </p:cNvPr>
          <p:cNvSpPr>
            <a:spLocks noGrp="1"/>
          </p:cNvSpPr>
          <p:nvPr>
            <p:ph type="sldNum" sz="quarter" idx="12"/>
          </p:nvPr>
        </p:nvSpPr>
        <p:spPr/>
        <p:txBody>
          <a:bodyPr/>
          <a:lstStyle/>
          <a:p>
            <a:r>
              <a:rPr lang="en-US" altLang="en-US"/>
              <a:t>Slide </a:t>
            </a:r>
            <a:fld id="{65923A42-C254-E940-8922-2B52B22E1909}" type="slidenum">
              <a:rPr lang="en-US" altLang="en-US"/>
              <a:pPr/>
              <a:t>1</a:t>
            </a:fld>
            <a:endParaRPr lang="en-US" altLang="en-US"/>
          </a:p>
        </p:txBody>
      </p:sp>
      <p:sp>
        <p:nvSpPr>
          <p:cNvPr id="27651" name="Rectangle 3">
            <a:extLst>
              <a:ext uri="{FF2B5EF4-FFF2-40B4-BE49-F238E27FC236}">
                <a16:creationId xmlns:a16="http://schemas.microsoft.com/office/drawing/2014/main" id="{49FE45FC-5758-C540-93F1-66BEB4418DC0}"/>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EC closing meeting, Jul 2021</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[23 July, 2021]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EC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10</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522017"/>
            <a:ext cx="7772400" cy="762000"/>
          </a:xfrm>
          <a:ln/>
        </p:spPr>
        <p:txBody>
          <a:bodyPr/>
          <a:lstStyle/>
          <a:p>
            <a:r>
              <a:rPr lang="en-US" sz="3200" b="1" dirty="0">
                <a:latin typeface="Times New Roman" charset="0"/>
                <a:ea typeface="ＭＳ Ｐゴシック" charset="0"/>
                <a:cs typeface="ＭＳ Ｐゴシック" charset="0"/>
              </a:rPr>
              <a:t>P802.15.4aa-D08 to SA Ballot</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142999"/>
            <a:ext cx="9067800" cy="5326117"/>
          </a:xfrm>
          <a:ln/>
        </p:spPr>
        <p:txBody>
          <a:bodyPr/>
          <a:lstStyle/>
          <a:p>
            <a:r>
              <a:rPr lang="en-US" sz="2400" b="1" dirty="0"/>
              <a:t>Conditionally approve sending IEEE P802.15.4aa-D08 to Standards Association Ballot </a:t>
            </a:r>
          </a:p>
          <a:p>
            <a:r>
              <a:rPr lang="en-US" sz="2400" b="1" dirty="0"/>
              <a:t>Confirm the CSD for &lt;TG4aa&gt; in </a:t>
            </a:r>
            <a:r>
              <a:rPr lang="en-US" sz="2400" dirty="0">
                <a:solidFill>
                  <a:schemeClr val="accent2">
                    <a:alpha val="89000"/>
                  </a:schemeClr>
                </a:solidFill>
                <a:hlinkClick r:id="rId3">
                  <a:extLst>
                    <a:ext uri="{A12FA001-AC4F-418D-AE19-62706E023703}">
                      <ahyp:hlinkClr xmlns:ahyp="http://schemas.microsoft.com/office/drawing/2018/hyperlinkcolor" val="tx"/>
                    </a:ext>
                  </a:extLst>
                </a:hlinkClick>
              </a:rPr>
              <a:t>https://mentor.ieee.org/802.15/dcn/20/15-20-0319-00-04aa-draft-csd-for-japanese-rate-extension.doc</a:t>
            </a:r>
            <a:endParaRPr lang="en-US" sz="2400" dirty="0">
              <a:solidFill>
                <a:schemeClr val="accent2">
                  <a:alpha val="89000"/>
                </a:schemeClr>
              </a:solidFill>
            </a:endParaRPr>
          </a:p>
          <a:p>
            <a:endParaRPr lang="en-US" sz="2400" b="1" dirty="0"/>
          </a:p>
          <a:p>
            <a:r>
              <a:rPr lang="en-US" sz="2400" b="1" dirty="0"/>
              <a:t>See </a:t>
            </a:r>
            <a:r>
              <a:rPr lang="en-US" sz="2400" b="1" dirty="0">
                <a:solidFill>
                  <a:schemeClr val="accent2"/>
                </a:solidFill>
                <a:hlinkClick r:id="rId4">
                  <a:extLst>
                    <a:ext uri="{A12FA001-AC4F-418D-AE19-62706E023703}">
                      <ahyp:hlinkClr xmlns:ahyp="http://schemas.microsoft.com/office/drawing/2018/hyperlinkcolor" val="tx"/>
                    </a:ext>
                  </a:extLst>
                </a:hlinkClick>
              </a:rPr>
              <a:t>https://mentor.ieee.org/802.15/dcn/21/15-21-0383-01-04aa-p802-15-4aa-report-to-ec-on-unconditional-approval-to-go-to-sa-ballot.pptx </a:t>
            </a:r>
            <a:r>
              <a:rPr lang="en-US" sz="2400" b="1" dirty="0"/>
              <a:t>for supporting documentation,</a:t>
            </a:r>
          </a:p>
          <a:p>
            <a:r>
              <a:rPr lang="en-US" sz="2400" b="1" dirty="0"/>
              <a:t>Moved: Kinney</a:t>
            </a:r>
            <a:r>
              <a:rPr lang="en-US" sz="2400" dirty="0"/>
              <a:t>	</a:t>
            </a:r>
            <a:r>
              <a:rPr lang="en-US" sz="2400" b="1" dirty="0"/>
              <a:t>Seconded: Godfrey</a:t>
            </a:r>
            <a:endParaRPr lang="en-US" sz="2400" dirty="0"/>
          </a:p>
          <a:p>
            <a:endParaRPr lang="en-US" sz="2400" b="1" dirty="0">
              <a:noFill/>
            </a:endParaRPr>
          </a:p>
          <a:p>
            <a:r>
              <a:rPr lang="en-US" sz="2400" b="1" dirty="0"/>
              <a:t>Note: 802.15 WG Approval Result: 41/0/1 (Y/N/A)</a:t>
            </a:r>
            <a:endParaRPr lang="en-US" sz="2400" dirty="0"/>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9546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11</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P802.15.4-2020/Cor 1 PAR Modification</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&lt;TG4 Cor1&gt; P802.15.4-2020/Cor 1 documentation in</a:t>
            </a:r>
            <a:r>
              <a:rPr lang="en-US" sz="2400" dirty="0"/>
              <a:t> </a:t>
            </a:r>
            <a:r>
              <a:rPr lang="en-US" sz="2400" dirty="0">
                <a:solidFill>
                  <a:schemeClr val="accent2">
                    <a:alpha val="91000"/>
                  </a:schemeClr>
                </a:solidFill>
              </a:rPr>
              <a:t>&lt;https://</a:t>
            </a:r>
            <a:r>
              <a:rPr lang="en-US" sz="2400" dirty="0" err="1">
                <a:solidFill>
                  <a:schemeClr val="accent2">
                    <a:alpha val="91000"/>
                  </a:schemeClr>
                </a:solidFill>
              </a:rPr>
              <a:t>mentor.ieee.org</a:t>
            </a:r>
            <a:r>
              <a:rPr lang="en-US" sz="2400" dirty="0">
                <a:solidFill>
                  <a:schemeClr val="accent2">
                    <a:alpha val="91000"/>
                  </a:schemeClr>
                </a:solidFill>
              </a:rPr>
              <a:t>/802.15/</a:t>
            </a:r>
            <a:r>
              <a:rPr lang="en-US" sz="2400" dirty="0" err="1">
                <a:solidFill>
                  <a:schemeClr val="accent2">
                    <a:alpha val="91000"/>
                  </a:schemeClr>
                </a:solidFill>
              </a:rPr>
              <a:t>dcn</a:t>
            </a:r>
            <a:r>
              <a:rPr lang="en-US" sz="2400" dirty="0">
                <a:solidFill>
                  <a:schemeClr val="accent2">
                    <a:alpha val="91000"/>
                  </a:schemeClr>
                </a:solidFill>
              </a:rPr>
              <a:t>/21/15-21-0270-05-Cor2-tg4-2020-cor1-par-modification-draft.pdf&gt;</a:t>
            </a:r>
            <a:r>
              <a:rPr lang="en-US" sz="2400" b="1" dirty="0">
                <a:solidFill>
                  <a:schemeClr val="accent2">
                    <a:alpha val="91000"/>
                  </a:schemeClr>
                </a:solidFill>
              </a:rPr>
              <a:t> </a:t>
            </a:r>
            <a:r>
              <a:rPr lang="en-US" sz="2400" b="1" dirty="0"/>
              <a:t>to NesCom.</a:t>
            </a:r>
            <a:endParaRPr lang="en-US" sz="2400" dirty="0"/>
          </a:p>
          <a:p>
            <a:r>
              <a:rPr lang="en-US" sz="2400" b="1" dirty="0"/>
              <a:t>There is no CSD for this corrigendum modification PAR</a:t>
            </a:r>
            <a:endParaRPr lang="en-US" sz="2400" dirty="0">
              <a:solidFill>
                <a:schemeClr val="accent2">
                  <a:alpha val="90000"/>
                </a:schemeClr>
              </a:solidFill>
            </a:endParaRPr>
          </a:p>
          <a:p>
            <a:r>
              <a:rPr lang="en-US" sz="2400" b="1" dirty="0"/>
              <a:t>Moved: Kinney</a:t>
            </a:r>
            <a:r>
              <a:rPr lang="en-US" sz="2400" dirty="0"/>
              <a:t>	</a:t>
            </a:r>
            <a:r>
              <a:rPr lang="en-US" sz="2400" b="1" dirty="0"/>
              <a:t>Seconded: Godfrey</a:t>
            </a:r>
            <a:endParaRPr lang="en-US" sz="2400" dirty="0"/>
          </a:p>
          <a:p>
            <a:endParaRPr lang="en-US" sz="2400" b="1" dirty="0"/>
          </a:p>
          <a:p>
            <a:r>
              <a:rPr lang="en-US" sz="2400" b="1" dirty="0"/>
              <a:t>Note: 802.15 WG Result: 42/0/1 (Y/N/A)</a:t>
            </a:r>
            <a:endParaRPr lang="en-US" sz="2400" dirty="0"/>
          </a:p>
        </p:txBody>
      </p:sp>
    </p:spTree>
    <p:extLst>
      <p:ext uri="{BB962C8B-B14F-4D97-AF65-F5344CB8AC3E}">
        <p14:creationId xmlns:p14="http://schemas.microsoft.com/office/powerpoint/2010/main" val="2582179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12</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SG15.4ab PAR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&lt;SG15.4ab&gt; PAR documentation in </a:t>
            </a:r>
            <a:r>
              <a:rPr lang="en-US" sz="2400" b="1" dirty="0">
                <a:solidFill>
                  <a:schemeClr val="accent2"/>
                </a:solidFill>
                <a:hlinkClick r:id="rId3">
                  <a:extLst>
                    <a:ext uri="{A12FA001-AC4F-418D-AE19-62706E023703}">
                      <ahyp:hlinkClr xmlns:ahyp="http://schemas.microsoft.com/office/drawing/2018/hyperlinkcolor" val="tx"/>
                    </a:ext>
                  </a:extLst>
                </a:hlinkClick>
              </a:rPr>
              <a:t>https://mentor.ieee.org/802.15/dcn/21/15-21-0126-04-nuwb-p802-15-4ab-par-draft-from-myproject.pdf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extLst>
                    <a:ext uri="{A12FA001-AC4F-418D-AE19-62706E023703}">
                      <ahyp:hlinkClr xmlns:ahyp="http://schemas.microsoft.com/office/drawing/2018/hyperlinkcolor" val="tx"/>
                    </a:ext>
                  </a:extLst>
                </a:hlinkClick>
              </a:rPr>
              <a:t>https://mentor.ieee.org/802.15/dcn/21/15-21-0047-08-nuwb-draft-csd-ng-uwb.doc</a:t>
            </a:r>
            <a:endParaRPr lang="en-US" sz="2400" b="1" dirty="0">
              <a:solidFill>
                <a:schemeClr val="accent2"/>
              </a:solidFill>
            </a:endParaRPr>
          </a:p>
          <a:p>
            <a:endParaRPr lang="en-US" sz="2400" b="1" dirty="0"/>
          </a:p>
          <a:p>
            <a:r>
              <a:rPr lang="en-US" sz="2400" b="1" dirty="0"/>
              <a:t>Moved: Kinney</a:t>
            </a:r>
            <a:r>
              <a:rPr lang="en-US" sz="2400" dirty="0"/>
              <a:t>	</a:t>
            </a:r>
            <a:r>
              <a:rPr lang="en-US" sz="2400" b="1" dirty="0"/>
              <a:t>Seconded: Godfrey</a:t>
            </a:r>
          </a:p>
          <a:p>
            <a:r>
              <a:rPr lang="en-US" sz="2400" b="1" dirty="0"/>
              <a:t>Note: 802.15 WG Result: 41/0/0 (Y/N/A)</a:t>
            </a:r>
            <a:endParaRPr lang="en-US" sz="2400" dirty="0"/>
          </a:p>
        </p:txBody>
      </p:sp>
    </p:spTree>
    <p:extLst>
      <p:ext uri="{BB962C8B-B14F-4D97-AF65-F5344CB8AC3E}">
        <p14:creationId xmlns:p14="http://schemas.microsoft.com/office/powerpoint/2010/main" val="212108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SG15.6a PAR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&lt;SG 15.6a&gt; PAR  documentation in </a:t>
            </a:r>
            <a:r>
              <a:rPr lang="en-US" sz="2400" b="1" dirty="0">
                <a:solidFill>
                  <a:schemeClr val="accent2"/>
                </a:solidFill>
                <a:hlinkClick r:id="rId3">
                  <a:extLst>
                    <a:ext uri="{A12FA001-AC4F-418D-AE19-62706E023703}">
                      <ahyp:hlinkClr xmlns:ahyp="http://schemas.microsoft.com/office/drawing/2018/hyperlinkcolor" val="tx"/>
                    </a:ext>
                  </a:extLst>
                </a:hlinkClick>
              </a:rPr>
              <a:t>https://mentor.ieee.org/802.15/dcn/21/15-21-0259-04-006a-ieee-802-15-6a-par-draft.pdf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extLst>
                    <a:ext uri="{A12FA001-AC4F-418D-AE19-62706E023703}">
                      <ahyp:hlinkClr xmlns:ahyp="http://schemas.microsoft.com/office/drawing/2018/hyperlinkcolor" val="tx"/>
                    </a:ext>
                  </a:extLst>
                </a:hlinkClick>
              </a:rPr>
              <a:t>https://mentor.ieee.org/802.15/dcn/21/15-21-0260-03-006a-ieee-802-15-6a-csd-draft.docx</a:t>
            </a:r>
            <a:r>
              <a:rPr lang="en-US" sz="2400" b="1" dirty="0">
                <a:solidFill>
                  <a:schemeClr val="accent2"/>
                </a:solidFill>
              </a:rPr>
              <a:t> </a:t>
            </a:r>
          </a:p>
          <a:p>
            <a:r>
              <a:rPr lang="en-US" sz="2400" b="1" dirty="0"/>
              <a:t>Moved: Kinney</a:t>
            </a:r>
            <a:r>
              <a:rPr lang="en-US" sz="2400" dirty="0"/>
              <a:t>	</a:t>
            </a:r>
            <a:r>
              <a:rPr lang="en-US" sz="2400" b="1" dirty="0"/>
              <a:t>Seconded: Godfrey</a:t>
            </a:r>
          </a:p>
          <a:p>
            <a:r>
              <a:rPr lang="en-US" sz="2400" b="1" dirty="0"/>
              <a:t>Note: 802.15 WG Result: 32/2/6 (Y/N/A)</a:t>
            </a:r>
            <a:endParaRPr lang="en-US" sz="2400" dirty="0"/>
          </a:p>
        </p:txBody>
      </p:sp>
    </p:spTree>
    <p:extLst>
      <p:ext uri="{BB962C8B-B14F-4D97-AF65-F5344CB8AC3E}">
        <p14:creationId xmlns:p14="http://schemas.microsoft.com/office/powerpoint/2010/main" val="926192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14</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SG15.14 PAR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&lt;SG15.14&gt; PAR  documentation in  </a:t>
            </a:r>
            <a:r>
              <a:rPr lang="en-US" sz="2400" b="1" dirty="0">
                <a:solidFill>
                  <a:schemeClr val="accent2"/>
                </a:solidFill>
                <a:hlinkClick r:id="rId3">
                  <a:extLst>
                    <a:ext uri="{A12FA001-AC4F-418D-AE19-62706E023703}">
                      <ahyp:hlinkClr xmlns:ahyp="http://schemas.microsoft.com/office/drawing/2018/hyperlinkcolor" val="tx"/>
                    </a:ext>
                  </a:extLst>
                </a:hlinkClick>
              </a:rPr>
              <a:t>https://mentor.ieee.org/802.15/dcn/21/15-21-0274-07-0014-sg14-ns-uwb-par-working-draft.pdf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extLst>
                    <a:ext uri="{A12FA001-AC4F-418D-AE19-62706E023703}">
                      <ahyp:hlinkClr xmlns:ahyp="http://schemas.microsoft.com/office/drawing/2018/hyperlinkcolor" val="tx"/>
                    </a:ext>
                  </a:extLst>
                </a:hlinkClick>
              </a:rPr>
              <a:t>https://mentor.ieee.org/802.15/dcn/21/15-21-0278-06-0014-sg14-draft-csd-for-ns-uwb.docx</a:t>
            </a:r>
            <a:endParaRPr lang="en-US" sz="2400" b="1" dirty="0">
              <a:solidFill>
                <a:schemeClr val="accent2"/>
              </a:solidFill>
            </a:endParaRPr>
          </a:p>
          <a:p>
            <a:r>
              <a:rPr lang="en-US" sz="2400" b="1" dirty="0"/>
              <a:t>Moved: Kinney</a:t>
            </a:r>
            <a:r>
              <a:rPr lang="en-US" sz="2400" dirty="0"/>
              <a:t>	</a:t>
            </a:r>
            <a:r>
              <a:rPr lang="en-US" sz="2400" b="1" dirty="0"/>
              <a:t>Seconded: Godfrey</a:t>
            </a:r>
          </a:p>
          <a:p>
            <a:r>
              <a:rPr lang="en-US" sz="2400" b="1" dirty="0"/>
              <a:t>Note: 802.15 WG Result: 43/0/0 (Y/N/A)</a:t>
            </a:r>
            <a:endParaRPr lang="en-US" sz="2400" dirty="0"/>
          </a:p>
        </p:txBody>
      </p:sp>
    </p:spTree>
    <p:extLst>
      <p:ext uri="{BB962C8B-B14F-4D97-AF65-F5344CB8AC3E}">
        <p14:creationId xmlns:p14="http://schemas.microsoft.com/office/powerpoint/2010/main" val="2467261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endParaRPr lang="en-US" altLang="en-US" dirty="0"/>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15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85800" y="931523"/>
            <a:ext cx="7772400" cy="1066800"/>
          </a:xfrm>
          <a:ln/>
        </p:spPr>
        <p:txBody>
          <a:bodyPr/>
          <a:lstStyle/>
          <a:p>
            <a:r>
              <a:rPr lang="en-US" sz="3200" b="1" dirty="0">
                <a:latin typeface="Times New Roman" charset="0"/>
                <a:ea typeface="ＭＳ Ｐゴシック" charset="0"/>
                <a:cs typeface="ＭＳ Ｐゴシック" charset="0"/>
              </a:rPr>
              <a:t>SG15.15 PAR Approval</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152400" y="1763486"/>
            <a:ext cx="8915400" cy="4114800"/>
          </a:xfrm>
          <a:ln/>
        </p:spPr>
        <p:txBody>
          <a:bodyPr/>
          <a:lstStyle/>
          <a:p>
            <a:r>
              <a:rPr lang="en-US" sz="2400" b="1" dirty="0"/>
              <a:t>Approve forwarding &lt;SG 15.15&gt; PAR documentation in  </a:t>
            </a:r>
            <a:r>
              <a:rPr lang="en-US" sz="2400" b="1" dirty="0">
                <a:solidFill>
                  <a:schemeClr val="accent2"/>
                </a:solidFill>
                <a:hlinkClick r:id="rId3">
                  <a:extLst>
                    <a:ext uri="{A12FA001-AC4F-418D-AE19-62706E023703}">
                      <ahyp:hlinkClr xmlns:ahyp="http://schemas.microsoft.com/office/drawing/2018/hyperlinkcolor" val="tx"/>
                    </a:ext>
                  </a:extLst>
                </a:hlinkClick>
              </a:rPr>
              <a:t>https://mentor.ieee.org/802.15/dcn/21/15-21-0265-04-0015-sg15-ns-nb-par-working-draft.pdf</a:t>
            </a:r>
            <a:r>
              <a:rPr lang="en-US" sz="2400" b="1" dirty="0">
                <a:solidFill>
                  <a:schemeClr val="accent2"/>
                </a:solidFill>
              </a:rPr>
              <a:t>  </a:t>
            </a:r>
            <a:r>
              <a:rPr lang="en-US" sz="2400" b="1" dirty="0"/>
              <a:t>to NesCom</a:t>
            </a:r>
          </a:p>
          <a:p>
            <a:r>
              <a:rPr lang="en-US" sz="2400" b="1" dirty="0"/>
              <a:t>Approve CSD documentation in  </a:t>
            </a:r>
            <a:r>
              <a:rPr lang="en-US" sz="2400" b="1" dirty="0">
                <a:solidFill>
                  <a:schemeClr val="accent2"/>
                </a:solidFill>
                <a:hlinkClick r:id="rId4">
                  <a:extLst>
                    <a:ext uri="{A12FA001-AC4F-418D-AE19-62706E023703}">
                      <ahyp:hlinkClr xmlns:ahyp="http://schemas.microsoft.com/office/drawing/2018/hyperlinkcolor" val="tx"/>
                    </a:ext>
                  </a:extLst>
                </a:hlinkClick>
              </a:rPr>
              <a:t>https://mentor.ieee.org/802.15/dcn/21/15-21-0301-01-0015-sg15-draft-csd-for-ns-nb.docx</a:t>
            </a:r>
            <a:endParaRPr lang="en-US" sz="2400" b="1" dirty="0">
              <a:solidFill>
                <a:schemeClr val="accent2"/>
              </a:solidFill>
            </a:endParaRPr>
          </a:p>
          <a:p>
            <a:r>
              <a:rPr lang="en-US" sz="2400" b="1" dirty="0"/>
              <a:t>Moved: Kinney</a:t>
            </a:r>
            <a:r>
              <a:rPr lang="en-US" sz="2400" dirty="0"/>
              <a:t>	</a:t>
            </a:r>
            <a:r>
              <a:rPr lang="en-US" sz="2400" b="1" dirty="0"/>
              <a:t>Seconded: Godfrey</a:t>
            </a:r>
          </a:p>
          <a:p>
            <a:r>
              <a:rPr lang="en-US" sz="2400" b="1" dirty="0"/>
              <a:t>Note: 802.15 WG Result: 43/0/1 (Y/N/A)</a:t>
            </a:r>
            <a:endParaRPr lang="en-US" sz="2400" dirty="0"/>
          </a:p>
        </p:txBody>
      </p:sp>
    </p:spTree>
    <p:extLst>
      <p:ext uri="{BB962C8B-B14F-4D97-AF65-F5344CB8AC3E}">
        <p14:creationId xmlns:p14="http://schemas.microsoft.com/office/powerpoint/2010/main" val="4027861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16</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July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Background Information</a:t>
            </a:r>
          </a:p>
          <a:p>
            <a:pPr marL="457200" indent="-457200">
              <a:buFont typeface="Arial" panose="020B0604020202020204" pitchFamily="34" charset="0"/>
              <a:buChar char="•"/>
            </a:pPr>
            <a:r>
              <a:rPr lang="en-US" altLang="en-US" dirty="0"/>
              <a:t>P802.15.4aa to SA Ballot</a:t>
            </a:r>
          </a:p>
        </p:txBody>
      </p:sp>
    </p:spTree>
    <p:extLst>
      <p:ext uri="{BB962C8B-B14F-4D97-AF65-F5344CB8AC3E}">
        <p14:creationId xmlns:p14="http://schemas.microsoft.com/office/powerpoint/2010/main" val="3955691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080195"/>
            <a:ext cx="7772400" cy="123199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200" dirty="0"/>
              <a:t>P802.15.4aa Report to EC on Conditional Approval to go to SA Ballot</a:t>
            </a:r>
            <a:endParaRPr lang="en-GB" sz="3200" dirty="0"/>
          </a:p>
        </p:txBody>
      </p:sp>
      <p:sp>
        <p:nvSpPr>
          <p:cNvPr id="3074" name="Rectangle 2"/>
          <p:cNvSpPr>
            <a:spLocks noGrp="1" noChangeArrowheads="1"/>
          </p:cNvSpPr>
          <p:nvPr>
            <p:ph type="subTitle" idx="1"/>
          </p:nvPr>
        </p:nvSpPr>
        <p:spPr>
          <a:xfrm>
            <a:off x="1602348" y="3421355"/>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2021-07-14</a:t>
            </a:r>
          </a:p>
        </p:txBody>
      </p:sp>
      <p:sp>
        <p:nvSpPr>
          <p:cNvPr id="6" name="Date Placeholder 3"/>
          <p:cNvSpPr>
            <a:spLocks noGrp="1"/>
          </p:cNvSpPr>
          <p:nvPr>
            <p:ph type="dt" idx="10"/>
          </p:nvPr>
        </p:nvSpPr>
        <p:spPr>
          <a:xfrm>
            <a:off x="685800" y="378281"/>
            <a:ext cx="1600200" cy="215444"/>
          </a:xfrm>
        </p:spPr>
        <p:txBody>
          <a:bodyPr/>
          <a:lstStyle/>
          <a:p>
            <a:r>
              <a:rPr lang="en-US"/>
              <a:t>July 2021</a:t>
            </a:r>
            <a:endParaRPr lang="en-GB" dirty="0"/>
          </a:p>
        </p:txBody>
      </p:sp>
      <p:sp>
        <p:nvSpPr>
          <p:cNvPr id="7" name="Footer Placeholder 4"/>
          <p:cNvSpPr>
            <a:spLocks noGrp="1"/>
          </p:cNvSpPr>
          <p:nvPr>
            <p:ph type="ftr" idx="11"/>
          </p:nvPr>
        </p:nvSpPr>
        <p:spPr>
          <a:xfrm>
            <a:off x="5486400" y="6475413"/>
            <a:ext cx="3124200" cy="184666"/>
          </a:xfrm>
        </p:spPr>
        <p:txBody>
          <a:bodyPr/>
          <a:lstStyle/>
          <a:p>
            <a:r>
              <a:rPr lang="en-GB"/>
              <a:t>Takashi Kuramochi(Lapis Technology)</a:t>
            </a:r>
            <a:endParaRPr lang="en-GB" dirty="0"/>
          </a:p>
        </p:txBody>
      </p:sp>
      <p:sp>
        <p:nvSpPr>
          <p:cNvPr id="8" name="Slide Number Placeholder 5"/>
          <p:cNvSpPr>
            <a:spLocks noGrp="1"/>
          </p:cNvSpPr>
          <p:nvPr>
            <p:ph type="sldNum" idx="12"/>
          </p:nvPr>
        </p:nvSpPr>
        <p:spPr>
          <a:xfrm>
            <a:off x="4393695" y="6475413"/>
            <a:ext cx="432811" cy="184666"/>
          </a:xfrm>
        </p:spPr>
        <p:txBody>
          <a:bodyPr/>
          <a:lstStyle/>
          <a:p>
            <a:r>
              <a:rPr lang="en-GB" dirty="0"/>
              <a:t>Slide </a:t>
            </a:r>
            <a:fld id="{93823DB3-BAA4-4F4A-B4B3-ED9ABE70E976}" type="slidenum">
              <a:rPr lang="en-GB"/>
              <a:pPr/>
              <a:t>17</a:t>
            </a:fld>
            <a:endParaRPr lang="en-GB" dirty="0"/>
          </a:p>
        </p:txBody>
      </p:sp>
      <p:sp>
        <p:nvSpPr>
          <p:cNvPr id="3076" name="Rectangle 4"/>
          <p:cNvSpPr>
            <a:spLocks noChangeArrowheads="1"/>
          </p:cNvSpPr>
          <p:nvPr/>
        </p:nvSpPr>
        <p:spPr bwMode="auto">
          <a:xfrm>
            <a:off x="985058" y="34927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graphicFrame>
        <p:nvGraphicFramePr>
          <p:cNvPr id="2" name="表 2">
            <a:extLst>
              <a:ext uri="{FF2B5EF4-FFF2-40B4-BE49-F238E27FC236}">
                <a16:creationId xmlns:a16="http://schemas.microsoft.com/office/drawing/2014/main" id="{72A2E656-3A0E-43CD-AD0A-E5C142B2808F}"/>
              </a:ext>
            </a:extLst>
          </p:cNvPr>
          <p:cNvGraphicFramePr>
            <a:graphicFrameLocks noGrp="1"/>
          </p:cNvGraphicFramePr>
          <p:nvPr>
            <p:extLst>
              <p:ext uri="{D42A27DB-BD31-4B8C-83A1-F6EECF244321}">
                <p14:modId xmlns:p14="http://schemas.microsoft.com/office/powerpoint/2010/main" val="2785334748"/>
              </p:ext>
            </p:extLst>
          </p:nvPr>
        </p:nvGraphicFramePr>
        <p:xfrm>
          <a:off x="864407" y="3768567"/>
          <a:ext cx="7415186" cy="1554480"/>
        </p:xfrm>
        <a:graphic>
          <a:graphicData uri="http://schemas.openxmlformats.org/drawingml/2006/table">
            <a:tbl>
              <a:tblPr firstRow="1" bandRow="1">
                <a:tableStyleId>{21E4AEA4-8DFA-4A89-87EB-49C32662AFE0}</a:tableStyleId>
              </a:tblPr>
              <a:tblGrid>
                <a:gridCol w="1483037">
                  <a:extLst>
                    <a:ext uri="{9D8B030D-6E8A-4147-A177-3AD203B41FA5}">
                      <a16:colId xmlns:a16="http://schemas.microsoft.com/office/drawing/2014/main" val="176284321"/>
                    </a:ext>
                  </a:extLst>
                </a:gridCol>
                <a:gridCol w="1483037">
                  <a:extLst>
                    <a:ext uri="{9D8B030D-6E8A-4147-A177-3AD203B41FA5}">
                      <a16:colId xmlns:a16="http://schemas.microsoft.com/office/drawing/2014/main" val="3920498476"/>
                    </a:ext>
                  </a:extLst>
                </a:gridCol>
                <a:gridCol w="751221">
                  <a:extLst>
                    <a:ext uri="{9D8B030D-6E8A-4147-A177-3AD203B41FA5}">
                      <a16:colId xmlns:a16="http://schemas.microsoft.com/office/drawing/2014/main" val="784554794"/>
                    </a:ext>
                  </a:extLst>
                </a:gridCol>
                <a:gridCol w="864096">
                  <a:extLst>
                    <a:ext uri="{9D8B030D-6E8A-4147-A177-3AD203B41FA5}">
                      <a16:colId xmlns:a16="http://schemas.microsoft.com/office/drawing/2014/main" val="2878802385"/>
                    </a:ext>
                  </a:extLst>
                </a:gridCol>
                <a:gridCol w="2833795">
                  <a:extLst>
                    <a:ext uri="{9D8B030D-6E8A-4147-A177-3AD203B41FA5}">
                      <a16:colId xmlns:a16="http://schemas.microsoft.com/office/drawing/2014/main" val="20426297"/>
                    </a:ext>
                  </a:extLst>
                </a:gridCol>
              </a:tblGrid>
              <a:tr h="480060">
                <a:tc>
                  <a:txBody>
                    <a:bodyPr/>
                    <a:lstStyle/>
                    <a:p>
                      <a:r>
                        <a:rPr lang="en-US" sz="1400" dirty="0"/>
                        <a:t>Name</a:t>
                      </a:r>
                    </a:p>
                  </a:txBody>
                  <a:tcPr marL="68580" marR="68580" marT="34290" marB="34290"/>
                </a:tc>
                <a:tc>
                  <a:txBody>
                    <a:bodyPr/>
                    <a:lstStyle/>
                    <a:p>
                      <a:r>
                        <a:rPr lang="en-US" sz="1400" dirty="0"/>
                        <a:t>Affiliations</a:t>
                      </a:r>
                    </a:p>
                  </a:txBody>
                  <a:tcPr marL="68580" marR="68580" marT="34290" marB="34290"/>
                </a:tc>
                <a:tc>
                  <a:txBody>
                    <a:bodyPr/>
                    <a:lstStyle/>
                    <a:p>
                      <a:r>
                        <a:rPr lang="en-US" sz="1400" dirty="0"/>
                        <a:t>Address</a:t>
                      </a:r>
                    </a:p>
                  </a:txBody>
                  <a:tcPr marL="68580" marR="68580" marT="34290" marB="34290"/>
                </a:tc>
                <a:tc>
                  <a:txBody>
                    <a:bodyPr/>
                    <a:lstStyle/>
                    <a:p>
                      <a:r>
                        <a:rPr lang="en-US" sz="1400" dirty="0"/>
                        <a:t>Phone</a:t>
                      </a:r>
                    </a:p>
                  </a:txBody>
                  <a:tcPr marL="68580" marR="68580" marT="34290" marB="34290"/>
                </a:tc>
                <a:tc>
                  <a:txBody>
                    <a:bodyPr/>
                    <a:lstStyle/>
                    <a:p>
                      <a:r>
                        <a:rPr lang="en-US" sz="1400" dirty="0"/>
                        <a:t>email</a:t>
                      </a:r>
                    </a:p>
                  </a:txBody>
                  <a:tcPr marL="68580" marR="68580" marT="34290" marB="34290"/>
                </a:tc>
                <a:extLst>
                  <a:ext uri="{0D108BD9-81ED-4DB2-BD59-A6C34878D82A}">
                    <a16:rowId xmlns:a16="http://schemas.microsoft.com/office/drawing/2014/main" val="4163433851"/>
                  </a:ext>
                </a:extLst>
              </a:tr>
              <a:tr h="480060">
                <a:tc>
                  <a:txBody>
                    <a:bodyPr/>
                    <a:lstStyle/>
                    <a:p>
                      <a:r>
                        <a:rPr lang="en-US" sz="1400" dirty="0"/>
                        <a:t>Takashi </a:t>
                      </a:r>
                      <a:r>
                        <a:rPr lang="en-US" sz="1400" dirty="0" err="1"/>
                        <a:t>Kuramochi</a:t>
                      </a:r>
                      <a:endParaRPr lang="en-US" sz="1400" dirty="0"/>
                    </a:p>
                  </a:txBody>
                  <a:tcPr marL="68580" marR="68580" marT="34290" marB="34290"/>
                </a:tc>
                <a:tc>
                  <a:txBody>
                    <a:bodyPr/>
                    <a:lstStyle/>
                    <a:p>
                      <a:r>
                        <a:rPr lang="en-US" sz="1400" dirty="0"/>
                        <a:t>Lapis Technology</a:t>
                      </a:r>
                    </a:p>
                  </a:txBody>
                  <a:tcPr marL="68580" marR="68580" marT="34290" marB="34290"/>
                </a:tc>
                <a:tc>
                  <a:txBody>
                    <a:bodyPr/>
                    <a:lstStyle/>
                    <a:p>
                      <a:endParaRPr lang="en-US" sz="1400"/>
                    </a:p>
                  </a:txBody>
                  <a:tcPr marL="68580" marR="68580" marT="34290" marB="34290"/>
                </a:tc>
                <a:tc>
                  <a:txBody>
                    <a:bodyPr/>
                    <a:lstStyle/>
                    <a:p>
                      <a:endParaRPr lang="en-US" sz="1400"/>
                    </a:p>
                  </a:txBody>
                  <a:tcPr marL="68580" marR="68580" marT="34290" marB="34290"/>
                </a:tc>
                <a:tc>
                  <a:txBody>
                    <a:bodyPr/>
                    <a:lstStyle/>
                    <a:p>
                      <a:r>
                        <a:rPr lang="en-US" sz="1200" dirty="0"/>
                        <a:t>kuramochi722@lapis-tech.com</a:t>
                      </a:r>
                    </a:p>
                  </a:txBody>
                  <a:tcPr marL="68580" marR="68580" marT="34290" marB="34290"/>
                </a:tc>
                <a:extLst>
                  <a:ext uri="{0D108BD9-81ED-4DB2-BD59-A6C34878D82A}">
                    <a16:rowId xmlns:a16="http://schemas.microsoft.com/office/drawing/2014/main" val="3689578764"/>
                  </a:ext>
                </a:extLst>
              </a:tr>
              <a:tr h="278130">
                <a:tc>
                  <a:txBody>
                    <a:bodyPr/>
                    <a:lstStyle/>
                    <a:p>
                      <a:r>
                        <a:rPr lang="en-US" sz="1400" dirty="0"/>
                        <a:t>Hiroshi Harada</a:t>
                      </a:r>
                    </a:p>
                  </a:txBody>
                  <a:tcPr marL="68580" marR="68580" marT="34290" marB="34290"/>
                </a:tc>
                <a:tc>
                  <a:txBody>
                    <a:bodyPr/>
                    <a:lstStyle/>
                    <a:p>
                      <a:r>
                        <a:rPr lang="en-US" sz="1400" dirty="0"/>
                        <a:t>Kyoto University</a:t>
                      </a:r>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r>
                        <a:rPr lang="en-US" sz="1400" dirty="0"/>
                        <a:t>hiroshi.harada@i.kyoto-u.ac.jp</a:t>
                      </a:r>
                    </a:p>
                  </a:txBody>
                  <a:tcPr marL="68580" marR="68580" marT="34290" marB="34290"/>
                </a:tc>
                <a:extLst>
                  <a:ext uri="{0D108BD9-81ED-4DB2-BD59-A6C34878D82A}">
                    <a16:rowId xmlns:a16="http://schemas.microsoft.com/office/drawing/2014/main" val="996855589"/>
                  </a:ext>
                </a:extLst>
              </a:tr>
              <a:tr h="278130">
                <a:tc>
                  <a:txBody>
                    <a:bodyPr/>
                    <a:lstStyle/>
                    <a:p>
                      <a:r>
                        <a:rPr lang="en-US" sz="1400" dirty="0"/>
                        <a:t>Kunal Shah</a:t>
                      </a:r>
                    </a:p>
                  </a:txBody>
                  <a:tcPr marL="68580" marR="68580" marT="34290" marB="34290"/>
                </a:tc>
                <a:tc>
                  <a:txBody>
                    <a:bodyPr/>
                    <a:lstStyle/>
                    <a:p>
                      <a:r>
                        <a:rPr lang="en-US" sz="1400" dirty="0" err="1"/>
                        <a:t>Itron</a:t>
                      </a:r>
                      <a:endParaRPr lang="en-US" sz="1400" dirty="0"/>
                    </a:p>
                  </a:txBody>
                  <a:tcPr marL="68580" marR="68580" marT="34290" marB="34290"/>
                </a:tc>
                <a:tc>
                  <a:txBody>
                    <a:bodyPr/>
                    <a:lstStyle/>
                    <a:p>
                      <a:endParaRPr lang="en-US" sz="1400" dirty="0"/>
                    </a:p>
                  </a:txBody>
                  <a:tcPr marL="68580" marR="68580" marT="34290" marB="34290"/>
                </a:tc>
                <a:tc>
                  <a:txBody>
                    <a:bodyPr/>
                    <a:lstStyle/>
                    <a:p>
                      <a:endParaRPr lang="en-US" sz="1400" dirty="0"/>
                    </a:p>
                  </a:txBody>
                  <a:tcPr marL="68580" marR="68580" marT="34290" marB="34290"/>
                </a:tc>
                <a:tc>
                  <a:txBody>
                    <a:bodyPr/>
                    <a:lstStyle/>
                    <a:p>
                      <a:r>
                        <a:rPr lang="fi-FI" sz="1400" dirty="0"/>
                        <a:t>Kunal.Shah@itron.com</a:t>
                      </a:r>
                      <a:endParaRPr lang="en-US" sz="1400" dirty="0"/>
                    </a:p>
                  </a:txBody>
                  <a:tcPr marL="68580" marR="68580" marT="34290" marB="34290"/>
                </a:tc>
                <a:extLst>
                  <a:ext uri="{0D108BD9-81ED-4DB2-BD59-A6C34878D82A}">
                    <a16:rowId xmlns:a16="http://schemas.microsoft.com/office/drawing/2014/main" val="344197990"/>
                  </a:ext>
                </a:extLst>
              </a:tr>
            </a:tbl>
          </a:graphicData>
        </a:graphic>
      </p:graphicFrame>
    </p:spTree>
    <p:extLst>
      <p:ext uri="{BB962C8B-B14F-4D97-AF65-F5344CB8AC3E}">
        <p14:creationId xmlns:p14="http://schemas.microsoft.com/office/powerpoint/2010/main" val="3784616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7495" y="333375"/>
            <a:ext cx="7772400" cy="10668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Introduction</a:t>
            </a:r>
          </a:p>
        </p:txBody>
      </p:sp>
      <p:sp>
        <p:nvSpPr>
          <p:cNvPr id="4098" name="Rectangle 2"/>
          <p:cNvSpPr>
            <a:spLocks noGrp="1" noChangeArrowheads="1"/>
          </p:cNvSpPr>
          <p:nvPr>
            <p:ph idx="1"/>
          </p:nvPr>
        </p:nvSpPr>
        <p:spPr>
          <a:xfrm>
            <a:off x="33789" y="1219200"/>
            <a:ext cx="8856984" cy="4800600"/>
          </a:xfrm>
          <a:ln/>
        </p:spPr>
        <p:txBody>
          <a:bodyPr/>
          <a:lstStyle/>
          <a:p>
            <a:pPr>
              <a:buFont typeface="Arial" panose="020B0604020202020204" pitchFamily="34" charset="0"/>
              <a:buChar char="•"/>
            </a:pPr>
            <a:r>
              <a:rPr lang="en-GB" sz="2800" dirty="0">
                <a:ea typeface="ＭＳ Ｐゴシック" pitchFamily="34" charset="-128"/>
              </a:rPr>
              <a:t>This document contains the report to the IEEE 802 Executive Committee in support of a request for conditional approval to send IEEE P802.15.4aa/D08 to SA Ballot.</a:t>
            </a:r>
          </a:p>
          <a:p>
            <a:pPr lvl="1">
              <a:buFont typeface="Arial" panose="020B0604020202020204" pitchFamily="34" charset="0"/>
              <a:buChar char="•"/>
            </a:pPr>
            <a:r>
              <a:rPr lang="en-GB" sz="2400" dirty="0">
                <a:ea typeface="ＭＳ Ｐゴシック" pitchFamily="34" charset="-128"/>
              </a:rPr>
              <a:t>The reason it’s conditional is that the MEC approval has not been received as yet</a:t>
            </a:r>
            <a:endParaRPr lang="en-GB" sz="2800" dirty="0">
              <a:ea typeface="ＭＳ Ｐゴシック" pitchFamily="34" charset="-128"/>
            </a:endParaRPr>
          </a:p>
          <a:p>
            <a:pPr>
              <a:buFont typeface="Arial" panose="020B0604020202020204" pitchFamily="34" charset="0"/>
              <a:buChar char="•"/>
            </a:pPr>
            <a:r>
              <a:rPr lang="en-GB" sz="2800" dirty="0">
                <a:ea typeface="ＭＳ Ｐゴシック" pitchFamily="34" charset="-128"/>
              </a:rPr>
              <a:t>The WG motion to request conditional approval was approved during the July Virtual Plenary session of the 802.15 working group on </a:t>
            </a:r>
            <a:r>
              <a:rPr lang="en-GB" sz="2800" dirty="0">
                <a:solidFill>
                  <a:srgbClr val="FF0000"/>
                </a:solidFill>
                <a:ea typeface="ＭＳ Ｐゴシック" pitchFamily="34" charset="-128"/>
              </a:rPr>
              <a:t>22 July 2021</a:t>
            </a:r>
            <a:r>
              <a:rPr lang="en-GB" sz="2800" dirty="0">
                <a:ea typeface="ＭＳ Ｐゴシック" pitchFamily="34" charset="-128"/>
              </a:rPr>
              <a:t>.</a:t>
            </a:r>
          </a:p>
          <a:p>
            <a:pPr marL="600075" lvl="1" indent="-257175">
              <a:buFont typeface="Arial" panose="020B0604020202020204" pitchFamily="34" charset="0"/>
              <a:buChar char="•"/>
            </a:pPr>
            <a:r>
              <a:rPr lang="en-GB" sz="2400" dirty="0">
                <a:ea typeface="ＭＳ Ｐゴシック" pitchFamily="34" charset="-128"/>
              </a:rPr>
              <a:t>Passed in the Working Group  </a:t>
            </a:r>
            <a:r>
              <a:rPr lang="en-GB" sz="2400" dirty="0">
                <a:solidFill>
                  <a:srgbClr val="FF0000"/>
                </a:solidFill>
                <a:ea typeface="ＭＳ Ｐゴシック" pitchFamily="34" charset="-128"/>
              </a:rPr>
              <a:t>41</a:t>
            </a:r>
            <a:r>
              <a:rPr lang="en-GB" sz="2400" dirty="0">
                <a:ea typeface="ＭＳ Ｐゴシック" pitchFamily="34" charset="-128"/>
              </a:rPr>
              <a:t> yes, </a:t>
            </a:r>
            <a:r>
              <a:rPr lang="en-GB" sz="2400" dirty="0">
                <a:solidFill>
                  <a:srgbClr val="FF0000"/>
                </a:solidFill>
                <a:ea typeface="ＭＳ Ｐゴシック" pitchFamily="34" charset="-128"/>
              </a:rPr>
              <a:t>0</a:t>
            </a:r>
            <a:r>
              <a:rPr lang="en-GB" sz="2400" dirty="0">
                <a:ea typeface="ＭＳ Ｐゴシック" pitchFamily="34" charset="-128"/>
              </a:rPr>
              <a:t> no , </a:t>
            </a:r>
            <a:r>
              <a:rPr lang="en-GB" sz="2400" dirty="0">
                <a:solidFill>
                  <a:srgbClr val="FF0000"/>
                </a:solidFill>
                <a:ea typeface="ＭＳ Ｐゴシック" pitchFamily="34" charset="-128"/>
              </a:rPr>
              <a:t>1</a:t>
            </a:r>
            <a:r>
              <a:rPr lang="en-GB" sz="2400" dirty="0">
                <a:ea typeface="ＭＳ Ｐゴシック" pitchFamily="34" charset="-128"/>
              </a:rPr>
              <a:t> abstain</a:t>
            </a:r>
          </a:p>
        </p:txBody>
      </p:sp>
      <p:sp>
        <p:nvSpPr>
          <p:cNvPr id="6" name="Slide Number Placeholder 5"/>
          <p:cNvSpPr>
            <a:spLocks noGrp="1"/>
          </p:cNvSpPr>
          <p:nvPr>
            <p:ph type="sldNum" idx="12"/>
          </p:nvPr>
        </p:nvSpPr>
        <p:spPr>
          <a:xfrm>
            <a:off x="4393695" y="6475413"/>
            <a:ext cx="432811" cy="184666"/>
          </a:xfrm>
        </p:spPr>
        <p:txBody>
          <a:bodyPr/>
          <a:lstStyle/>
          <a:p>
            <a:r>
              <a:rPr lang="en-GB"/>
              <a:t>Slide </a:t>
            </a:r>
            <a:fld id="{351F4386-A5E2-41A1-B4D0-BE653C929E06}" type="slidenum">
              <a:rPr lang="en-GB"/>
              <a:pPr/>
              <a:t>18</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Takashi Kuramochi(Lapis Technology)</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2021</a:t>
            </a:r>
            <a:endParaRPr lang="en-GB" dirty="0"/>
          </a:p>
        </p:txBody>
      </p:sp>
    </p:spTree>
    <p:extLst>
      <p:ext uri="{BB962C8B-B14F-4D97-AF65-F5344CB8AC3E}">
        <p14:creationId xmlns:p14="http://schemas.microsoft.com/office/powerpoint/2010/main" val="1627299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P802.15.4aa Draft went through three WG Letter Ballots. Each draft achieved &gt; 75% needed for an approved draft</a:t>
            </a:r>
          </a:p>
          <a:p>
            <a:pPr>
              <a:buFont typeface="Arial" panose="020B0604020202020204" pitchFamily="34" charset="0"/>
              <a:buChar char="•"/>
            </a:pPr>
            <a:r>
              <a:rPr lang="en-US" dirty="0"/>
              <a:t>The TG has resolved 60 comments received on drafts P802.15.4aa/D6 and  D7.</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Takashi Kuramochi(Lapis Technology)</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2021</a:t>
            </a:r>
            <a:endParaRPr lang="en-GB" dirty="0"/>
          </a:p>
        </p:txBody>
      </p:sp>
    </p:spTree>
    <p:extLst>
      <p:ext uri="{BB962C8B-B14F-4D97-AF65-F5344CB8AC3E}">
        <p14:creationId xmlns:p14="http://schemas.microsoft.com/office/powerpoint/2010/main" val="1728532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2</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July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Consent Motions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a:xfrm>
            <a:off x="685800" y="378281"/>
            <a:ext cx="1600200" cy="215444"/>
          </a:xfrm>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a:xfrm>
            <a:off x="5486400" y="6475413"/>
            <a:ext cx="3124200" cy="184666"/>
          </a:xfrm>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20</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15765" y="929340"/>
            <a:ext cx="8822709" cy="437220"/>
          </a:xfrm>
        </p:spPr>
        <p:txBody>
          <a:bodyPr/>
          <a:lstStyle/>
          <a:p>
            <a:r>
              <a:rPr lang="en-GB" dirty="0">
                <a:ea typeface="ＭＳ Ｐゴシック" pitchFamily="34" charset="-128"/>
              </a:rPr>
              <a:t>802.15 WG Letter Ballot Results – P802.15.4aa</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788051900"/>
              </p:ext>
            </p:extLst>
          </p:nvPr>
        </p:nvGraphicFramePr>
        <p:xfrm>
          <a:off x="251521" y="1916832"/>
          <a:ext cx="8586954" cy="3884746"/>
        </p:xfrm>
        <a:graphic>
          <a:graphicData uri="http://schemas.openxmlformats.org/drawingml/2006/table">
            <a:tbl>
              <a:tblPr firstRow="1" bandRow="1">
                <a:tableStyleId>{ED083AE6-46FA-4A59-8FB0-9F97EB10719F}</a:tableStyleId>
              </a:tblPr>
              <a:tblGrid>
                <a:gridCol w="631236">
                  <a:extLst>
                    <a:ext uri="{9D8B030D-6E8A-4147-A177-3AD203B41FA5}">
                      <a16:colId xmlns:a16="http://schemas.microsoft.com/office/drawing/2014/main" val="20000"/>
                    </a:ext>
                  </a:extLst>
                </a:gridCol>
                <a:gridCol w="1042950">
                  <a:extLst>
                    <a:ext uri="{9D8B030D-6E8A-4147-A177-3AD203B41FA5}">
                      <a16:colId xmlns:a16="http://schemas.microsoft.com/office/drawing/2014/main" val="20001"/>
                    </a:ext>
                  </a:extLst>
                </a:gridCol>
                <a:gridCol w="2067266">
                  <a:extLst>
                    <a:ext uri="{9D8B030D-6E8A-4147-A177-3AD203B41FA5}">
                      <a16:colId xmlns:a16="http://schemas.microsoft.com/office/drawing/2014/main" val="20002"/>
                    </a:ext>
                  </a:extLst>
                </a:gridCol>
                <a:gridCol w="1144761">
                  <a:extLst>
                    <a:ext uri="{9D8B030D-6E8A-4147-A177-3AD203B41FA5}">
                      <a16:colId xmlns:a16="http://schemas.microsoft.com/office/drawing/2014/main" val="20003"/>
                    </a:ext>
                  </a:extLst>
                </a:gridCol>
                <a:gridCol w="538712">
                  <a:extLst>
                    <a:ext uri="{9D8B030D-6E8A-4147-A177-3AD203B41FA5}">
                      <a16:colId xmlns:a16="http://schemas.microsoft.com/office/drawing/2014/main" val="20004"/>
                    </a:ext>
                  </a:extLst>
                </a:gridCol>
                <a:gridCol w="538712">
                  <a:extLst>
                    <a:ext uri="{9D8B030D-6E8A-4147-A177-3AD203B41FA5}">
                      <a16:colId xmlns:a16="http://schemas.microsoft.com/office/drawing/2014/main" val="20005"/>
                    </a:ext>
                  </a:extLst>
                </a:gridCol>
                <a:gridCol w="404034">
                  <a:extLst>
                    <a:ext uri="{9D8B030D-6E8A-4147-A177-3AD203B41FA5}">
                      <a16:colId xmlns:a16="http://schemas.microsoft.com/office/drawing/2014/main" val="20006"/>
                    </a:ext>
                  </a:extLst>
                </a:gridCol>
                <a:gridCol w="401130">
                  <a:extLst>
                    <a:ext uri="{9D8B030D-6E8A-4147-A177-3AD203B41FA5}">
                      <a16:colId xmlns:a16="http://schemas.microsoft.com/office/drawing/2014/main" val="20007"/>
                    </a:ext>
                  </a:extLst>
                </a:gridCol>
                <a:gridCol w="404034">
                  <a:extLst>
                    <a:ext uri="{9D8B030D-6E8A-4147-A177-3AD203B41FA5}">
                      <a16:colId xmlns:a16="http://schemas.microsoft.com/office/drawing/2014/main" val="20008"/>
                    </a:ext>
                  </a:extLst>
                </a:gridCol>
                <a:gridCol w="471373">
                  <a:extLst>
                    <a:ext uri="{9D8B030D-6E8A-4147-A177-3AD203B41FA5}">
                      <a16:colId xmlns:a16="http://schemas.microsoft.com/office/drawing/2014/main" val="20009"/>
                    </a:ext>
                  </a:extLst>
                </a:gridCol>
                <a:gridCol w="471373">
                  <a:extLst>
                    <a:ext uri="{9D8B030D-6E8A-4147-A177-3AD203B41FA5}">
                      <a16:colId xmlns:a16="http://schemas.microsoft.com/office/drawing/2014/main" val="20010"/>
                    </a:ext>
                  </a:extLst>
                </a:gridCol>
                <a:gridCol w="471373">
                  <a:extLst>
                    <a:ext uri="{9D8B030D-6E8A-4147-A177-3AD203B41FA5}">
                      <a16:colId xmlns:a16="http://schemas.microsoft.com/office/drawing/2014/main" val="20011"/>
                    </a:ext>
                  </a:extLst>
                </a:gridCol>
              </a:tblGrid>
              <a:tr h="72464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extLst>
                  <a:ext uri="{0D108BD9-81ED-4DB2-BD59-A6C34878D82A}">
                    <a16:rowId xmlns:a16="http://schemas.microsoft.com/office/drawing/2014/main" val="10000"/>
                  </a:ext>
                </a:extLst>
              </a:tr>
              <a:tr h="388620">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100" kern="1200" dirty="0">
                          <a:solidFill>
                            <a:schemeClr val="tx1"/>
                          </a:solidFill>
                          <a:effectLst/>
                          <a:latin typeface="Arial" panose="020B0604020202020204" pitchFamily="34" charset="0"/>
                          <a:ea typeface="+mn-ea"/>
                          <a:cs typeface="Arial" panose="020B0604020202020204" pitchFamily="34" charset="0"/>
                        </a:rPr>
                        <a:t>P802.15.4aa/D6</a:t>
                      </a:r>
                      <a:endParaRPr lang="en-US" sz="11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Technical</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marL="68580" marR="68580" marT="34290" marB="34290"/>
                </a:tc>
                <a:extLst>
                  <a:ext uri="{0D108BD9-81ED-4DB2-BD59-A6C34878D82A}">
                    <a16:rowId xmlns:a16="http://schemas.microsoft.com/office/drawing/2014/main" val="10001"/>
                  </a:ext>
                </a:extLst>
              </a:tr>
              <a:tr h="368471">
                <a:tc>
                  <a:txBody>
                    <a:bodyPr/>
                    <a:lstStyle/>
                    <a:p>
                      <a:pPr algn="ctr"/>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marL="68580" marR="68580" marT="34290" marB="34290"/>
                </a:tc>
                <a:extLst>
                  <a:ext uri="{0D108BD9-81ED-4DB2-BD59-A6C34878D82A}">
                    <a16:rowId xmlns:a16="http://schemas.microsoft.com/office/drawing/2014/main" val="2516916016"/>
                  </a:ext>
                </a:extLst>
              </a:tr>
              <a:tr h="388620">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1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16</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17.2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93.8</a:t>
                      </a:r>
                    </a:p>
                  </a:txBody>
                  <a:tcPr marL="68580" marR="68580" marT="34290" marB="34290"/>
                </a:tc>
                <a:extLst>
                  <a:ext uri="{0D108BD9-81ED-4DB2-BD59-A6C34878D82A}">
                    <a16:rowId xmlns:a16="http://schemas.microsoft.com/office/drawing/2014/main" val="10002"/>
                  </a:ext>
                </a:extLst>
              </a:tr>
              <a:tr h="368471">
                <a:tc>
                  <a:txBody>
                    <a:bodyPr/>
                    <a:lstStyle/>
                    <a:p>
                      <a:pPr algn="ctr"/>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 _</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1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62</a:t>
                      </a: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66.7</a:t>
                      </a: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4</a:t>
                      </a: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6.5</a:t>
                      </a: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57</a:t>
                      </a:r>
                    </a:p>
                  </a:txBody>
                  <a:tcPr marL="68580" marR="68580" marT="34290" marB="34290"/>
                </a:tc>
                <a:tc>
                  <a:txBody>
                    <a:bodyPr/>
                    <a:lstStyle/>
                    <a:p>
                      <a:r>
                        <a:rPr kumimoji="0" lang="en-US" sz="1100" b="0" i="1" u="none" strike="noStrike" kern="1200" cap="none" normalizeH="0" baseline="0" dirty="0">
                          <a:ln>
                            <a:noFill/>
                          </a:ln>
                          <a:solidFill>
                            <a:schemeClr val="tx1"/>
                          </a:solidFill>
                          <a:effectLst/>
                          <a:latin typeface="Arial" charset="0"/>
                          <a:ea typeface="Times New Roman" pitchFamily="18" charset="0"/>
                          <a:cs typeface="Arial" charset="0"/>
                        </a:rPr>
                        <a:t>1</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98.3</a:t>
                      </a:r>
                    </a:p>
                  </a:txBody>
                  <a:tcPr marL="68580" marR="68580" marT="34290" marB="34290"/>
                </a:tc>
                <a:extLst>
                  <a:ext uri="{0D108BD9-81ED-4DB2-BD59-A6C34878D82A}">
                    <a16:rowId xmlns:a16="http://schemas.microsoft.com/office/drawing/2014/main" val="10003"/>
                  </a:ext>
                </a:extLst>
              </a:tr>
              <a:tr h="388620">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186</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1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19</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20.4</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10.5</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17</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marL="68580" marR="68580" marT="34290" marB="34290"/>
                </a:tc>
                <a:extLst>
                  <a:ext uri="{0D108BD9-81ED-4DB2-BD59-A6C34878D82A}">
                    <a16:rowId xmlns:a16="http://schemas.microsoft.com/office/drawing/2014/main" val="1806610831"/>
                  </a:ext>
                </a:extLst>
              </a:tr>
              <a:tr h="368471">
                <a:tc>
                  <a:txBody>
                    <a:bodyPr/>
                    <a:lstStyle/>
                    <a:p>
                      <a:pPr algn="ctr"/>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 Aggregate Tally</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rPr>
                        <a:t>93</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65</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69.9</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9.2</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59</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marL="68580" marR="68580" marT="34290" marB="34290"/>
                </a:tc>
                <a:tc>
                  <a:txBody>
                    <a:bodyPr/>
                    <a:lstStyle/>
                    <a:p>
                      <a:r>
                        <a:rPr kumimoji="0" lang="en-US" sz="1100" b="0" i="1"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marL="68580" marR="68580" marT="34290" marB="34290"/>
                </a:tc>
                <a:extLst>
                  <a:ext uri="{0D108BD9-81ED-4DB2-BD59-A6C34878D82A}">
                    <a16:rowId xmlns:a16="http://schemas.microsoft.com/office/drawing/2014/main" val="10004"/>
                  </a:ext>
                </a:extLst>
              </a:tr>
              <a:tr h="368471">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extLst>
                  <a:ext uri="{0D108BD9-81ED-4DB2-BD59-A6C34878D82A}">
                    <a16:rowId xmlns:a16="http://schemas.microsoft.com/office/drawing/2014/main" val="3928584499"/>
                  </a:ext>
                </a:extLst>
              </a:tr>
              <a:tr h="368471">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351870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802.15 WG Letter Ballot Comments – P802.15.4aa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a:xfrm>
            <a:off x="685800" y="378281"/>
            <a:ext cx="1600200" cy="215444"/>
          </a:xfrm>
        </p:spPr>
        <p:txBody>
          <a:bodyPr/>
          <a:lstStyle/>
          <a:p>
            <a:r>
              <a:rPr lang="en-US"/>
              <a:t>July 2021</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a:xfrm>
            <a:off x="5486400" y="6475413"/>
            <a:ext cx="3124200" cy="184666"/>
          </a:xfrm>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a:xfrm>
            <a:off x="4393695" y="6475413"/>
            <a:ext cx="432811" cy="184666"/>
          </a:xfrm>
        </p:spPr>
        <p:txBody>
          <a:bodyPr/>
          <a:lstStyle/>
          <a:p>
            <a:r>
              <a:rPr lang="en-GB"/>
              <a:t>Slide </a:t>
            </a:r>
            <a:fld id="{F5D8E26B-7BCF-4D25-9C89-0168A6618F18}" type="slidenum">
              <a:rPr lang="en-GB" smtClean="0"/>
              <a:pPr/>
              <a:t>21</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86401621"/>
              </p:ext>
            </p:extLst>
          </p:nvPr>
        </p:nvGraphicFramePr>
        <p:xfrm>
          <a:off x="982636" y="2170511"/>
          <a:ext cx="7177143" cy="3418727"/>
        </p:xfrm>
        <a:graphic>
          <a:graphicData uri="http://schemas.openxmlformats.org/drawingml/2006/table">
            <a:tbl>
              <a:tblPr firstRow="1" bandRow="1">
                <a:tableStyleId>{ED083AE6-46FA-4A59-8FB0-9F97EB10719F}</a:tableStyleId>
              </a:tblPr>
              <a:tblGrid>
                <a:gridCol w="750356">
                  <a:extLst>
                    <a:ext uri="{9D8B030D-6E8A-4147-A177-3AD203B41FA5}">
                      <a16:colId xmlns:a16="http://schemas.microsoft.com/office/drawing/2014/main" val="20000"/>
                    </a:ext>
                  </a:extLst>
                </a:gridCol>
                <a:gridCol w="1250594">
                  <a:extLst>
                    <a:ext uri="{9D8B030D-6E8A-4147-A177-3AD203B41FA5}">
                      <a16:colId xmlns:a16="http://schemas.microsoft.com/office/drawing/2014/main" val="20001"/>
                    </a:ext>
                  </a:extLst>
                </a:gridCol>
                <a:gridCol w="3285983">
                  <a:extLst>
                    <a:ext uri="{9D8B030D-6E8A-4147-A177-3AD203B41FA5}">
                      <a16:colId xmlns:a16="http://schemas.microsoft.com/office/drawing/2014/main" val="20002"/>
                    </a:ext>
                  </a:extLst>
                </a:gridCol>
                <a:gridCol w="1890210">
                  <a:extLst>
                    <a:ext uri="{9D8B030D-6E8A-4147-A177-3AD203B41FA5}">
                      <a16:colId xmlns:a16="http://schemas.microsoft.com/office/drawing/2014/main" val="20003"/>
                    </a:ext>
                  </a:extLst>
                </a:gridCol>
              </a:tblGrid>
              <a:tr h="79568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extLst>
                  <a:ext uri="{0D108BD9-81ED-4DB2-BD59-A6C34878D82A}">
                    <a16:rowId xmlns:a16="http://schemas.microsoft.com/office/drawing/2014/main" val="10000"/>
                  </a:ext>
                </a:extLst>
              </a:tr>
              <a:tr h="437174">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100" kern="1200" dirty="0">
                          <a:solidFill>
                            <a:schemeClr val="tx1"/>
                          </a:solidFill>
                          <a:effectLst/>
                          <a:latin typeface="Arial" panose="020B0604020202020204" pitchFamily="34" charset="0"/>
                          <a:ea typeface="+mn-ea"/>
                          <a:cs typeface="Arial" panose="020B0604020202020204" pitchFamily="34" charset="0"/>
                        </a:rPr>
                        <a:t>P802.15.4aa/D6</a:t>
                      </a:r>
                      <a:endParaRPr lang="en-US" sz="1100" dirty="0">
                        <a:solidFill>
                          <a:schemeClr val="tx1"/>
                        </a:solidFill>
                        <a:latin typeface="Arial" panose="020B0604020202020204" pitchFamily="34" charset="0"/>
                        <a:cs typeface="Arial" panose="020B0604020202020204" pitchFamily="34" charset="0"/>
                      </a:endParaRPr>
                    </a:p>
                  </a:txBody>
                  <a:tcPr marL="68580" marR="68580" marT="34290" marB="34290"/>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49 (5 T, 44 E)</a:t>
                      </a:r>
                    </a:p>
                  </a:txBody>
                  <a:tcPr marL="68580" marR="68580" marT="34290" marB="34290" anchor="ctr"/>
                </a:tc>
                <a:extLst>
                  <a:ext uri="{0D108BD9-81ED-4DB2-BD59-A6C34878D82A}">
                    <a16:rowId xmlns:a16="http://schemas.microsoft.com/office/drawing/2014/main" val="10001"/>
                  </a:ext>
                </a:extLst>
              </a:tr>
              <a:tr h="437174">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marL="68580" marR="68580" marT="34290" marB="34290"/>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11 (4 T, 7 E)</a:t>
                      </a:r>
                    </a:p>
                  </a:txBody>
                  <a:tcPr marL="68580" marR="68580" marT="34290" marB="34290" anchor="ctr"/>
                </a:tc>
                <a:extLst>
                  <a:ext uri="{0D108BD9-81ED-4DB2-BD59-A6C34878D82A}">
                    <a16:rowId xmlns:a16="http://schemas.microsoft.com/office/drawing/2014/main" val="10002"/>
                  </a:ext>
                </a:extLst>
              </a:tr>
              <a:tr h="437174">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186</a:t>
                      </a:r>
                    </a:p>
                  </a:txBody>
                  <a:tcPr marL="68580" marR="68580" marT="34290" marB="34290"/>
                </a:tc>
                <a:tc>
                  <a:txBody>
                    <a:bodyPr/>
                    <a:lstStyle/>
                    <a:p>
                      <a:r>
                        <a:rPr kumimoji="0" lang="en-US"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marL="68580" marR="68580" marT="34290" marB="34290"/>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0 (0 T, 0 E)</a:t>
                      </a:r>
                    </a:p>
                  </a:txBody>
                  <a:tcPr marL="68580" marR="68580" marT="34290" marB="34290" anchor="ctr"/>
                </a:tc>
                <a:extLst>
                  <a:ext uri="{0D108BD9-81ED-4DB2-BD59-A6C34878D82A}">
                    <a16:rowId xmlns:a16="http://schemas.microsoft.com/office/drawing/2014/main" val="10003"/>
                  </a:ext>
                </a:extLst>
              </a:tr>
              <a:tr h="437174">
                <a:tc>
                  <a:txBody>
                    <a:bodyPr/>
                    <a:lstStyle/>
                    <a:p>
                      <a:endPar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tc>
                <a:tc>
                  <a:txBody>
                    <a:bodyPr/>
                    <a:lstStyle/>
                    <a:p>
                      <a:endPar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extLst>
                  <a:ext uri="{0D108BD9-81ED-4DB2-BD59-A6C34878D82A}">
                    <a16:rowId xmlns:a16="http://schemas.microsoft.com/office/drawing/2014/main" val="10004"/>
                  </a:ext>
                </a:extLst>
              </a:tr>
              <a:tr h="437174">
                <a:tc>
                  <a:txBody>
                    <a:bodyPr/>
                    <a:lstStyle/>
                    <a:p>
                      <a:endPar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tc>
                <a:tc>
                  <a:txBody>
                    <a:bodyPr/>
                    <a:lstStyle/>
                    <a:p>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tc>
                  <a:txBody>
                    <a:bodyPr/>
                    <a:lstStyle/>
                    <a:p>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extLst>
                  <a:ext uri="{0D108BD9-81ED-4DB2-BD59-A6C34878D82A}">
                    <a16:rowId xmlns:a16="http://schemas.microsoft.com/office/drawing/2014/main" val="10005"/>
                  </a:ext>
                </a:extLst>
              </a:tr>
              <a:tr h="437174">
                <a:tc>
                  <a:txBody>
                    <a:bodyPr/>
                    <a:lstStyle/>
                    <a:p>
                      <a:pPr algn="ctr"/>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Total</a:t>
                      </a:r>
                    </a:p>
                  </a:txBody>
                  <a:tcPr marL="68580" marR="68580" marT="34290" marB="34290" anchor="ctr"/>
                </a:tc>
                <a:tc>
                  <a:txBody>
                    <a:bodyPr/>
                    <a:lstStyle/>
                    <a:p>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marL="68580" marR="68580" marT="34290" marB="34290" anchor="ctr"/>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60 (9 T, 51 E)</a:t>
                      </a:r>
                    </a:p>
                  </a:txBody>
                  <a:tcPr marL="68580" marR="68580" marT="34290" marB="34290"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736735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a:t>
            </a:r>
          </a:p>
          <a:p>
            <a:r>
              <a:rPr lang="en-US" sz="2800" dirty="0">
                <a:solidFill>
                  <a:srgbClr val="FF0000"/>
                </a:solidFill>
              </a:rPr>
              <a:t>Request made. MEC To be completed in the final report via e-mail from Catherine Berger.</a:t>
            </a:r>
            <a:endParaRPr lang="en-US" sz="2800" strike="sngStrike" dirty="0">
              <a:solidFill>
                <a:srgbClr val="FF0000"/>
              </a:solidFill>
            </a:endParaRP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a:xfrm>
            <a:off x="4393695" y="6475413"/>
            <a:ext cx="432811" cy="184666"/>
          </a:xfrm>
        </p:spPr>
        <p:txBody>
          <a:bodyPr/>
          <a:lstStyle/>
          <a:p>
            <a:r>
              <a:rPr lang="en-GB"/>
              <a:t>Slide </a:t>
            </a:r>
            <a:fld id="{06B781AF-4CCF-49B0-A572-DE54FBE5D942}" type="slidenum">
              <a:rPr lang="en-GB" smtClean="0"/>
              <a:pPr/>
              <a:t>22</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Takashi Kuramochi(Lapis Technology)</a:t>
            </a:r>
            <a:endParaRPr lang="en-GB" dirty="0"/>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2021</a:t>
            </a:r>
            <a:endParaRPr lang="en-GB"/>
          </a:p>
        </p:txBody>
      </p:sp>
    </p:spTree>
    <p:extLst>
      <p:ext uri="{BB962C8B-B14F-4D97-AF65-F5344CB8AC3E}">
        <p14:creationId xmlns:p14="http://schemas.microsoft.com/office/powerpoint/2010/main" val="3785534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251520" y="1371601"/>
            <a:ext cx="8802978" cy="785929"/>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(No unsatisfied comments received in LB186)</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a:xfrm>
            <a:off x="685800" y="378281"/>
            <a:ext cx="1600200" cy="215444"/>
          </a:xfrm>
        </p:spPr>
        <p:txBody>
          <a:bodyPr/>
          <a:lstStyle/>
          <a:p>
            <a:r>
              <a:rPr lang="en-US"/>
              <a:t>July 2021</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a:xfrm>
            <a:off x="5486400" y="6475413"/>
            <a:ext cx="3124200" cy="184666"/>
          </a:xfrm>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a:xfrm>
            <a:off x="4393695" y="6475413"/>
            <a:ext cx="432811" cy="184666"/>
          </a:xfrm>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1935423683"/>
              </p:ext>
            </p:extLst>
          </p:nvPr>
        </p:nvGraphicFramePr>
        <p:xfrm>
          <a:off x="1234344" y="3440760"/>
          <a:ext cx="6318701" cy="2045639"/>
        </p:xfrm>
        <a:graphic>
          <a:graphicData uri="http://schemas.openxmlformats.org/drawingml/2006/table">
            <a:tbl>
              <a:tblPr firstRow="1" bandRow="1">
                <a:tableStyleId>{073A0DAA-6AF3-43AB-8588-CEC1D06C72B9}</a:tableStyleId>
              </a:tblPr>
              <a:tblGrid>
                <a:gridCol w="3371639">
                  <a:extLst>
                    <a:ext uri="{9D8B030D-6E8A-4147-A177-3AD203B41FA5}">
                      <a16:colId xmlns:a16="http://schemas.microsoft.com/office/drawing/2014/main" val="310604816"/>
                    </a:ext>
                  </a:extLst>
                </a:gridCol>
                <a:gridCol w="410945">
                  <a:extLst>
                    <a:ext uri="{9D8B030D-6E8A-4147-A177-3AD203B41FA5}">
                      <a16:colId xmlns:a16="http://schemas.microsoft.com/office/drawing/2014/main" val="2765377680"/>
                    </a:ext>
                  </a:extLst>
                </a:gridCol>
                <a:gridCol w="410945">
                  <a:extLst>
                    <a:ext uri="{9D8B030D-6E8A-4147-A177-3AD203B41FA5}">
                      <a16:colId xmlns:a16="http://schemas.microsoft.com/office/drawing/2014/main" val="838966622"/>
                    </a:ext>
                  </a:extLst>
                </a:gridCol>
                <a:gridCol w="410945">
                  <a:extLst>
                    <a:ext uri="{9D8B030D-6E8A-4147-A177-3AD203B41FA5}">
                      <a16:colId xmlns:a16="http://schemas.microsoft.com/office/drawing/2014/main" val="3731898696"/>
                    </a:ext>
                  </a:extLst>
                </a:gridCol>
                <a:gridCol w="410945">
                  <a:extLst>
                    <a:ext uri="{9D8B030D-6E8A-4147-A177-3AD203B41FA5}">
                      <a16:colId xmlns:a16="http://schemas.microsoft.com/office/drawing/2014/main" val="1299444794"/>
                    </a:ext>
                  </a:extLst>
                </a:gridCol>
                <a:gridCol w="651641">
                  <a:extLst>
                    <a:ext uri="{9D8B030D-6E8A-4147-A177-3AD203B41FA5}">
                      <a16:colId xmlns:a16="http://schemas.microsoft.com/office/drawing/2014/main" val="2555395850"/>
                    </a:ext>
                  </a:extLst>
                </a:gridCol>
                <a:gridCol w="651641">
                  <a:extLst>
                    <a:ext uri="{9D8B030D-6E8A-4147-A177-3AD203B41FA5}">
                      <a16:colId xmlns:a16="http://schemas.microsoft.com/office/drawing/2014/main" val="3495574080"/>
                    </a:ext>
                  </a:extLst>
                </a:gridCol>
              </a:tblGrid>
              <a:tr h="480060">
                <a:tc>
                  <a:txBody>
                    <a:bodyPr/>
                    <a:lstStyle/>
                    <a:p>
                      <a:pPr algn="ctr"/>
                      <a:r>
                        <a:rPr lang="en-US" sz="1400" dirty="0"/>
                        <a:t>Voter</a:t>
                      </a:r>
                    </a:p>
                  </a:txBody>
                  <a:tcPr marL="68580" marR="68580" marT="34290" marB="34290"/>
                </a:tc>
                <a:tc>
                  <a:txBody>
                    <a:bodyPr/>
                    <a:lstStyle/>
                    <a:p>
                      <a:pPr algn="ctr"/>
                      <a:r>
                        <a:rPr lang="en-US" sz="1400" dirty="0"/>
                        <a:t>183</a:t>
                      </a:r>
                    </a:p>
                  </a:txBody>
                  <a:tcPr marL="68580" marR="68580" marT="34290" marB="34290"/>
                </a:tc>
                <a:tc>
                  <a:txBody>
                    <a:bodyPr/>
                    <a:lstStyle/>
                    <a:p>
                      <a:pPr algn="ctr"/>
                      <a:r>
                        <a:rPr lang="en-US" sz="1400" dirty="0"/>
                        <a:t>185</a:t>
                      </a:r>
                    </a:p>
                  </a:txBody>
                  <a:tcPr marL="68580" marR="68580" marT="34290" marB="34290"/>
                </a:tc>
                <a:tc>
                  <a:txBody>
                    <a:bodyPr/>
                    <a:lstStyle/>
                    <a:p>
                      <a:pPr algn="ctr"/>
                      <a:r>
                        <a:rPr lang="en-US" sz="1400" dirty="0"/>
                        <a:t>186</a:t>
                      </a:r>
                    </a:p>
                  </a:txBody>
                  <a:tcPr marL="68580" marR="68580" marT="34290" marB="34290"/>
                </a:tc>
                <a:tc>
                  <a:txBody>
                    <a:bodyPr/>
                    <a:lstStyle/>
                    <a:p>
                      <a:pPr algn="ctr"/>
                      <a:endParaRPr lang="en-US" sz="1400" dirty="0"/>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a:t>Total</a:t>
                      </a:r>
                    </a:p>
                  </a:txBody>
                  <a:tcPr marL="68580" marR="68580" marT="34290" marB="34290"/>
                </a:tc>
                <a:extLst>
                  <a:ext uri="{0D108BD9-81ED-4DB2-BD59-A6C34878D82A}">
                    <a16:rowId xmlns:a16="http://schemas.microsoft.com/office/drawing/2014/main" val="607050037"/>
                  </a:ext>
                </a:extLst>
              </a:tr>
              <a:tr h="424841">
                <a:tc>
                  <a:txBody>
                    <a:bodyPr/>
                    <a:lstStyle/>
                    <a:p>
                      <a:endParaRPr lang="en-US" sz="1400" b="1" dirty="0"/>
                    </a:p>
                  </a:txBody>
                  <a:tcPr marL="68580" marR="68580" marT="34290" marB="34290"/>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extLst>
                  <a:ext uri="{0D108BD9-81ED-4DB2-BD59-A6C34878D82A}">
                    <a16:rowId xmlns:a16="http://schemas.microsoft.com/office/drawing/2014/main" val="489837845"/>
                  </a:ext>
                </a:extLst>
              </a:tr>
              <a:tr h="424841">
                <a:tc>
                  <a:txBody>
                    <a:bodyPr/>
                    <a:lstStyle/>
                    <a:p>
                      <a:endParaRPr lang="en-US" sz="1400" b="1" dirty="0"/>
                    </a:p>
                  </a:txBody>
                  <a:tcPr marL="68580" marR="68580" marT="34290" marB="34290"/>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extLst>
                  <a:ext uri="{0D108BD9-81ED-4DB2-BD59-A6C34878D82A}">
                    <a16:rowId xmlns:a16="http://schemas.microsoft.com/office/drawing/2014/main" val="3553260405"/>
                  </a:ext>
                </a:extLst>
              </a:tr>
              <a:tr h="418717">
                <a:tc>
                  <a:txBody>
                    <a:bodyPr/>
                    <a:lstStyle/>
                    <a:p>
                      <a:endParaRPr lang="en-US" sz="1400" b="1" dirty="0"/>
                    </a:p>
                  </a:txBody>
                  <a:tcPr marL="68580" marR="68580" marT="34290" marB="34290"/>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extLst>
                  <a:ext uri="{0D108BD9-81ED-4DB2-BD59-A6C34878D82A}">
                    <a16:rowId xmlns:a16="http://schemas.microsoft.com/office/drawing/2014/main" val="4149942438"/>
                  </a:ext>
                </a:extLst>
              </a:tr>
              <a:tr h="274320">
                <a:tc>
                  <a:txBody>
                    <a:bodyPr/>
                    <a:lstStyle/>
                    <a:p>
                      <a:r>
                        <a:rPr lang="en-US" sz="1400" b="1" dirty="0"/>
                        <a:t>Total</a:t>
                      </a:r>
                    </a:p>
                  </a:txBody>
                  <a:tcPr marL="68580" marR="68580" marT="34290" marB="34290"/>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tc>
                  <a:txBody>
                    <a:bodyPr/>
                    <a:lstStyle/>
                    <a:p>
                      <a:pPr algn="ctr" fontAlgn="b"/>
                      <a:endParaRPr lang="en-US" sz="1400" b="0" i="0" u="none" strike="noStrike" dirty="0">
                        <a:effectLst/>
                        <a:latin typeface="+mn-lt"/>
                      </a:endParaRPr>
                    </a:p>
                  </a:txBody>
                  <a:tcPr marL="7144" marR="7144" marT="7144"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2166374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TG15.4aa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a:xfrm>
            <a:off x="685800" y="378281"/>
            <a:ext cx="1600200" cy="215444"/>
          </a:xfrm>
        </p:spPr>
        <p:txBody>
          <a:bodyPr/>
          <a:lstStyle/>
          <a:p>
            <a:r>
              <a:rPr lang="en-US"/>
              <a:t>July 2021</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a:xfrm>
            <a:off x="5486400" y="6475413"/>
            <a:ext cx="3124200" cy="184666"/>
          </a:xfrm>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a:xfrm>
            <a:off x="4355223" y="6475413"/>
            <a:ext cx="509755" cy="184666"/>
          </a:xfrm>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1418379878"/>
              </p:ext>
            </p:extLst>
          </p:nvPr>
        </p:nvGraphicFramePr>
        <p:xfrm>
          <a:off x="1223629" y="2359123"/>
          <a:ext cx="6395577" cy="1973580"/>
        </p:xfrm>
        <a:graphic>
          <a:graphicData uri="http://schemas.openxmlformats.org/drawingml/2006/table">
            <a:tbl>
              <a:tblPr firstRow="1" bandRow="1">
                <a:tableStyleId>{00A15C55-8517-42AA-B614-E9B94910E393}</a:tableStyleId>
              </a:tblPr>
              <a:tblGrid>
                <a:gridCol w="2700299">
                  <a:extLst>
                    <a:ext uri="{9D8B030D-6E8A-4147-A177-3AD203B41FA5}">
                      <a16:colId xmlns:a16="http://schemas.microsoft.com/office/drawing/2014/main" val="503046018"/>
                    </a:ext>
                  </a:extLst>
                </a:gridCol>
                <a:gridCol w="1563419">
                  <a:extLst>
                    <a:ext uri="{9D8B030D-6E8A-4147-A177-3AD203B41FA5}">
                      <a16:colId xmlns:a16="http://schemas.microsoft.com/office/drawing/2014/main" val="571804262"/>
                    </a:ext>
                  </a:extLst>
                </a:gridCol>
                <a:gridCol w="2131859">
                  <a:extLst>
                    <a:ext uri="{9D8B030D-6E8A-4147-A177-3AD203B41FA5}">
                      <a16:colId xmlns:a16="http://schemas.microsoft.com/office/drawing/2014/main" val="2957723909"/>
                    </a:ext>
                  </a:extLst>
                </a:gridCol>
              </a:tblGrid>
              <a:tr h="278130">
                <a:tc>
                  <a:txBody>
                    <a:bodyPr/>
                    <a:lstStyle/>
                    <a:p>
                      <a:pPr algn="ctr"/>
                      <a:endParaRPr lang="en-US" sz="1400" dirty="0"/>
                    </a:p>
                  </a:txBody>
                  <a:tcPr marL="68580" marR="68580" marT="34290" marB="34290"/>
                </a:tc>
                <a:tc>
                  <a:txBody>
                    <a:bodyPr/>
                    <a:lstStyle/>
                    <a:p>
                      <a:pPr algn="ctr"/>
                      <a:r>
                        <a:rPr lang="en-US" sz="1400" dirty="0"/>
                        <a:t>Open</a:t>
                      </a:r>
                    </a:p>
                  </a:txBody>
                  <a:tcPr marL="68580" marR="68580" marT="34290" marB="34290"/>
                </a:tc>
                <a:tc>
                  <a:txBody>
                    <a:bodyPr/>
                    <a:lstStyle/>
                    <a:p>
                      <a:pPr algn="ctr"/>
                      <a:r>
                        <a:rPr lang="en-US" sz="1400" dirty="0"/>
                        <a:t>Close</a:t>
                      </a:r>
                    </a:p>
                  </a:txBody>
                  <a:tcPr marL="68580" marR="68580" marT="34290" marB="34290"/>
                </a:tc>
                <a:extLst>
                  <a:ext uri="{0D108BD9-81ED-4DB2-BD59-A6C34878D82A}">
                    <a16:rowId xmlns:a16="http://schemas.microsoft.com/office/drawing/2014/main" val="2921654569"/>
                  </a:ext>
                </a:extLst>
              </a:tr>
              <a:tr h="278130">
                <a:tc>
                  <a:txBody>
                    <a:bodyPr/>
                    <a:lstStyle/>
                    <a:p>
                      <a:r>
                        <a:rPr lang="en-US" sz="1400" dirty="0"/>
                        <a:t>MEC Complete</a:t>
                      </a:r>
                    </a:p>
                  </a:txBody>
                  <a:tcPr marL="68580" marR="68580" marT="34290" marB="34290"/>
                </a:tc>
                <a:tc>
                  <a:txBody>
                    <a:bodyPr/>
                    <a:lstStyle/>
                    <a:p>
                      <a:endParaRPr lang="en-US"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15</a:t>
                      </a:r>
                      <a:r>
                        <a:rPr lang="en-US" sz="1400" baseline="30000" dirty="0"/>
                        <a:t>th</a:t>
                      </a:r>
                      <a:r>
                        <a:rPr lang="en-US" sz="1400" dirty="0"/>
                        <a:t> August, 2021</a:t>
                      </a:r>
                    </a:p>
                  </a:txBody>
                  <a:tcPr marL="68580" marR="68580" marT="34290" marB="34290"/>
                </a:tc>
                <a:extLst>
                  <a:ext uri="{0D108BD9-81ED-4DB2-BD59-A6C34878D82A}">
                    <a16:rowId xmlns:a16="http://schemas.microsoft.com/office/drawing/2014/main" val="1276006380"/>
                  </a:ext>
                </a:extLst>
              </a:tr>
              <a:tr h="278130">
                <a:tc>
                  <a:txBody>
                    <a:bodyPr/>
                    <a:lstStyle/>
                    <a:p>
                      <a:r>
                        <a:rPr lang="en-US" sz="1400" dirty="0"/>
                        <a:t>First SA Ballot</a:t>
                      </a:r>
                    </a:p>
                  </a:txBody>
                  <a:tcPr marL="68580" marR="68580" marT="34290" marB="34290"/>
                </a:tc>
                <a:tc>
                  <a:txBody>
                    <a:bodyPr/>
                    <a:lstStyle/>
                    <a:p>
                      <a:r>
                        <a:rPr lang="en-US" sz="1400" dirty="0"/>
                        <a:t>16</a:t>
                      </a:r>
                      <a:r>
                        <a:rPr lang="en-US" sz="1400" baseline="30000" dirty="0"/>
                        <a:t>th</a:t>
                      </a:r>
                      <a:r>
                        <a:rPr lang="en-US" sz="1400" dirty="0"/>
                        <a:t> August,2021</a:t>
                      </a:r>
                    </a:p>
                  </a:txBody>
                  <a:tcPr marL="68580" marR="68580" marT="34290" marB="34290"/>
                </a:tc>
                <a:tc>
                  <a:txBody>
                    <a:bodyPr/>
                    <a:lstStyle/>
                    <a:p>
                      <a:r>
                        <a:rPr lang="en-US" sz="1400" dirty="0"/>
                        <a:t>15</a:t>
                      </a:r>
                      <a:r>
                        <a:rPr lang="en-US" sz="1400" baseline="30000" dirty="0"/>
                        <a:t>th</a:t>
                      </a:r>
                      <a:r>
                        <a:rPr lang="en-US" sz="1400" dirty="0"/>
                        <a:t> September,2021</a:t>
                      </a:r>
                    </a:p>
                  </a:txBody>
                  <a:tcPr marL="68580" marR="68580" marT="34290" marB="34290"/>
                </a:tc>
                <a:extLst>
                  <a:ext uri="{0D108BD9-81ED-4DB2-BD59-A6C34878D82A}">
                    <a16:rowId xmlns:a16="http://schemas.microsoft.com/office/drawing/2014/main" val="3962704897"/>
                  </a:ext>
                </a:extLst>
              </a:tr>
              <a:tr h="278130">
                <a:tc>
                  <a:txBody>
                    <a:bodyPr/>
                    <a:lstStyle/>
                    <a:p>
                      <a:r>
                        <a:rPr lang="en-US" sz="1400" dirty="0"/>
                        <a:t>Second SA Ballot</a:t>
                      </a:r>
                    </a:p>
                  </a:txBody>
                  <a:tcPr marL="68580" marR="68580" marT="34290" marB="34290"/>
                </a:tc>
                <a:tc>
                  <a:txBody>
                    <a:bodyPr/>
                    <a:lstStyle/>
                    <a:p>
                      <a:r>
                        <a:rPr lang="en-US" sz="1400" dirty="0"/>
                        <a:t>1</a:t>
                      </a:r>
                      <a:r>
                        <a:rPr lang="en-US" sz="1400" baseline="30000" dirty="0"/>
                        <a:t>st</a:t>
                      </a:r>
                      <a:r>
                        <a:rPr lang="en-US" sz="1400" dirty="0"/>
                        <a:t> October,2021</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15</a:t>
                      </a:r>
                      <a:r>
                        <a:rPr lang="en-US" sz="1400" baseline="30000" dirty="0"/>
                        <a:t>th</a:t>
                      </a:r>
                      <a:r>
                        <a:rPr lang="en-US" sz="1400" dirty="0"/>
                        <a:t> October,2021</a:t>
                      </a:r>
                    </a:p>
                  </a:txBody>
                  <a:tcPr marL="68580" marR="68580" marT="34290" marB="34290"/>
                </a:tc>
                <a:extLst>
                  <a:ext uri="{0D108BD9-81ED-4DB2-BD59-A6C34878D82A}">
                    <a16:rowId xmlns:a16="http://schemas.microsoft.com/office/drawing/2014/main" val="2427733451"/>
                  </a:ext>
                </a:extLst>
              </a:tr>
              <a:tr h="278130">
                <a:tc>
                  <a:txBody>
                    <a:bodyPr/>
                    <a:lstStyle/>
                    <a:p>
                      <a:r>
                        <a:rPr lang="en-US" sz="1400" dirty="0"/>
                        <a:t>Third SA Ballot</a:t>
                      </a:r>
                    </a:p>
                  </a:txBody>
                  <a:tcPr marL="68580" marR="68580" marT="34290" marB="34290"/>
                </a:tc>
                <a:tc>
                  <a:txBody>
                    <a:bodyPr/>
                    <a:lstStyle/>
                    <a:p>
                      <a:r>
                        <a:rPr lang="en-US" sz="1400" dirty="0"/>
                        <a:t>28</a:t>
                      </a:r>
                      <a:r>
                        <a:rPr lang="en-US" sz="1400" baseline="30000" dirty="0"/>
                        <a:t>th</a:t>
                      </a:r>
                      <a:r>
                        <a:rPr lang="en-US" sz="1400" dirty="0"/>
                        <a:t> October,2021</a:t>
                      </a:r>
                    </a:p>
                  </a:txBody>
                  <a:tcPr marL="68580" marR="68580" marT="34290" marB="34290"/>
                </a:tc>
                <a:tc>
                  <a:txBody>
                    <a:bodyPr/>
                    <a:lstStyle/>
                    <a:p>
                      <a:r>
                        <a:rPr lang="en-US" sz="1400" dirty="0"/>
                        <a:t>13</a:t>
                      </a:r>
                      <a:r>
                        <a:rPr lang="en-US" sz="1400" baseline="30000" dirty="0"/>
                        <a:t>th</a:t>
                      </a:r>
                      <a:r>
                        <a:rPr lang="en-US" sz="1400" dirty="0"/>
                        <a:t> November,2021</a:t>
                      </a:r>
                    </a:p>
                  </a:txBody>
                  <a:tcPr marL="68580" marR="68580" marT="34290" marB="34290"/>
                </a:tc>
                <a:extLst>
                  <a:ext uri="{0D108BD9-81ED-4DB2-BD59-A6C34878D82A}">
                    <a16:rowId xmlns:a16="http://schemas.microsoft.com/office/drawing/2014/main" val="1211832182"/>
                  </a:ext>
                </a:extLst>
              </a:tr>
              <a:tr h="278130">
                <a:tc>
                  <a:txBody>
                    <a:bodyPr/>
                    <a:lstStyle/>
                    <a:p>
                      <a:r>
                        <a:rPr lang="en-US" sz="1400" dirty="0"/>
                        <a:t>EC to </a:t>
                      </a:r>
                      <a:r>
                        <a:rPr lang="en-US" sz="1400" dirty="0" err="1"/>
                        <a:t>RevCom</a:t>
                      </a:r>
                      <a:endParaRPr lang="en-US" sz="1400" dirty="0"/>
                    </a:p>
                  </a:txBody>
                  <a:tcPr marL="68580" marR="68580" marT="34290" marB="34290"/>
                </a:tc>
                <a:tc>
                  <a:txBody>
                    <a:bodyPr/>
                    <a:lstStyle/>
                    <a:p>
                      <a:r>
                        <a:rPr lang="en-US" sz="1400" dirty="0"/>
                        <a:t>November,2021</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396449969"/>
                  </a:ext>
                </a:extLst>
              </a:tr>
              <a:tr h="278130">
                <a:tc>
                  <a:txBody>
                    <a:bodyPr/>
                    <a:lstStyle/>
                    <a:p>
                      <a:r>
                        <a:rPr lang="en-US" sz="1400" dirty="0" err="1"/>
                        <a:t>RevCom</a:t>
                      </a:r>
                      <a:r>
                        <a:rPr lang="en-US" sz="1400" dirty="0"/>
                        <a:t> to SB</a:t>
                      </a:r>
                    </a:p>
                  </a:txBody>
                  <a:tcPr marL="68580" marR="68580" marT="34290" marB="34290"/>
                </a:tc>
                <a:tc>
                  <a:txBody>
                    <a:bodyPr/>
                    <a:lstStyle/>
                    <a:p>
                      <a:r>
                        <a:rPr lang="en-US" sz="1400" dirty="0"/>
                        <a:t>December,2021</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14264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3</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SG15.4ab Study Group</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Grant the first rechartering of SG15.4ab (amendment to IEEE Std 802.15.4) Study Group</a:t>
            </a:r>
          </a:p>
          <a:p>
            <a:r>
              <a:rPr lang="en-US" sz="2400" b="1" dirty="0"/>
              <a:t>Note: 802.15 WG Result: 40/0/1 (Y/N/A)</a:t>
            </a:r>
          </a:p>
          <a:p>
            <a:r>
              <a:rPr lang="en-US" sz="2400" dirty="0"/>
              <a:t>Move: Pat Kinney</a:t>
            </a:r>
          </a:p>
          <a:p>
            <a:r>
              <a:rPr lang="en-US" sz="2400" dirty="0"/>
              <a:t>Seconded: Jay Holcomb</a:t>
            </a:r>
          </a:p>
          <a:p>
            <a:r>
              <a:rPr lang="en-US" sz="2400" dirty="0"/>
              <a:t>Result:</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7673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4</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SG15.6a Study Group</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Grant the first rechartering of SG15.6a (amendment to IEEE Std 802.15.6) Study Group</a:t>
            </a:r>
          </a:p>
          <a:p>
            <a:r>
              <a:rPr lang="en-US" sz="2400" b="1" dirty="0"/>
              <a:t>Note: 802.15 WG Result: 31/1/6 (Y/N/A)</a:t>
            </a:r>
          </a:p>
          <a:p>
            <a:r>
              <a:rPr lang="en-US" sz="2400" dirty="0"/>
              <a:t>Move: Pat Kinney</a:t>
            </a:r>
          </a:p>
          <a:p>
            <a:r>
              <a:rPr lang="en-US" sz="2400" dirty="0"/>
              <a:t>Seconded: Jay Holcomb</a:t>
            </a:r>
          </a:p>
          <a:p>
            <a:r>
              <a:rPr lang="en-US" sz="2400" dirty="0"/>
              <a:t>Result:</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45761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5</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SG15.14 Study Group</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Grant the first rechartering of SG15.14 (new IEEE Standard) Study Group</a:t>
            </a:r>
          </a:p>
          <a:p>
            <a:r>
              <a:rPr lang="en-US" sz="2400" b="1" dirty="0"/>
              <a:t>Note: 802.15 WG Result: 43/0/0 (Y/N/A)</a:t>
            </a:r>
          </a:p>
          <a:p>
            <a:r>
              <a:rPr lang="en-US" sz="2400" dirty="0"/>
              <a:t>Move: Pat Kinney</a:t>
            </a:r>
          </a:p>
          <a:p>
            <a:r>
              <a:rPr lang="en-US" sz="2400" dirty="0"/>
              <a:t>Seconded: Jay Holcomb</a:t>
            </a:r>
          </a:p>
          <a:p>
            <a:r>
              <a:rPr lang="en-US" sz="2400" dirty="0"/>
              <a:t>Result:</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1768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6</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SG15.15 Study Group</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Grant the first rechartering of SG15.15 (new IEEE Standard) Study Group</a:t>
            </a:r>
          </a:p>
          <a:p>
            <a:r>
              <a:rPr lang="en-US" sz="2400" b="1" dirty="0"/>
              <a:t>Note: 802.15 WG Result: 44/0/0 (Y/N/A)</a:t>
            </a:r>
          </a:p>
          <a:p>
            <a:r>
              <a:rPr lang="en-US" sz="2400" dirty="0"/>
              <a:t>Move: Pat Kinney</a:t>
            </a:r>
          </a:p>
          <a:p>
            <a:r>
              <a:rPr lang="en-US" sz="2400" dirty="0"/>
              <a:t>Seconded: Jay Holcomb</a:t>
            </a:r>
          </a:p>
          <a:p>
            <a:r>
              <a:rPr lang="en-US" sz="2400" dirty="0"/>
              <a:t>Result:</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0717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559062-61F9-7943-89E5-4652AC15E7A1}"/>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77F9A7-2122-E747-87C9-063BCA907D6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22EC17E-032C-EC4F-B2A2-A66A34161343}"/>
              </a:ext>
            </a:extLst>
          </p:cNvPr>
          <p:cNvSpPr>
            <a:spLocks noGrp="1"/>
          </p:cNvSpPr>
          <p:nvPr>
            <p:ph type="sldNum" sz="quarter" idx="12"/>
          </p:nvPr>
        </p:nvSpPr>
        <p:spPr/>
        <p:txBody>
          <a:bodyPr/>
          <a:lstStyle/>
          <a:p>
            <a:r>
              <a:rPr lang="en-US" altLang="en-US"/>
              <a:t>Slide </a:t>
            </a:r>
            <a:fld id="{13A3F43F-DCD8-D44E-8428-1C9F59DF4DA1}" type="slidenum">
              <a:rPr lang="en-US" altLang="en-US"/>
              <a:pPr/>
              <a:t>7</a:t>
            </a:fld>
            <a:endParaRPr lang="en-US" altLang="en-US"/>
          </a:p>
        </p:txBody>
      </p:sp>
      <p:sp>
        <p:nvSpPr>
          <p:cNvPr id="26626" name="Rectangle 2">
            <a:extLst>
              <a:ext uri="{FF2B5EF4-FFF2-40B4-BE49-F238E27FC236}">
                <a16:creationId xmlns:a16="http://schemas.microsoft.com/office/drawing/2014/main" id="{E52ED5AE-8DFE-0948-B70E-93A1130A506B}"/>
              </a:ext>
            </a:extLst>
          </p:cNvPr>
          <p:cNvSpPr>
            <a:spLocks noGrp="1" noChangeArrowheads="1"/>
          </p:cNvSpPr>
          <p:nvPr>
            <p:ph type="ctrTitle"/>
          </p:nvPr>
        </p:nvSpPr>
        <p:spPr>
          <a:xfrm>
            <a:off x="685800" y="2286000"/>
            <a:ext cx="7772400" cy="1143000"/>
          </a:xfrm>
        </p:spPr>
        <p:txBody>
          <a:bodyPr anchor="ctr"/>
          <a:lstStyle/>
          <a:p>
            <a:r>
              <a:rPr lang="en-US" altLang="en-US" sz="3600" dirty="0"/>
              <a:t>802 LMSC EC Plenary Closing </a:t>
            </a:r>
            <a:br>
              <a:rPr lang="en-US" altLang="en-US" sz="3600" dirty="0"/>
            </a:br>
            <a:r>
              <a:rPr lang="en-US" altLang="en-US" sz="3600" dirty="0"/>
              <a:t>July 2021</a:t>
            </a:r>
          </a:p>
        </p:txBody>
      </p:sp>
      <p:sp>
        <p:nvSpPr>
          <p:cNvPr id="26627" name="Rectangle 3">
            <a:extLst>
              <a:ext uri="{FF2B5EF4-FFF2-40B4-BE49-F238E27FC236}">
                <a16:creationId xmlns:a16="http://schemas.microsoft.com/office/drawing/2014/main" id="{3EF68B7C-E076-6F40-AA0C-4D3C51762A90}"/>
              </a:ext>
            </a:extLst>
          </p:cNvPr>
          <p:cNvSpPr>
            <a:spLocks noGrp="1" noChangeArrowheads="1"/>
          </p:cNvSpPr>
          <p:nvPr>
            <p:ph type="subTitle" idx="1"/>
          </p:nvPr>
        </p:nvSpPr>
        <p:spPr>
          <a:xfrm>
            <a:off x="1371600" y="3886200"/>
            <a:ext cx="6400800" cy="1752600"/>
          </a:xfrm>
        </p:spPr>
        <p:txBody>
          <a:bodyPr/>
          <a:lstStyle/>
          <a:p>
            <a:r>
              <a:rPr lang="en-US" altLang="en-US" sz="3200" dirty="0"/>
              <a:t>802.15 WG Motions</a:t>
            </a:r>
          </a:p>
        </p:txBody>
      </p:sp>
    </p:spTree>
    <p:extLst>
      <p:ext uri="{BB962C8B-B14F-4D97-AF65-F5344CB8AC3E}">
        <p14:creationId xmlns:p14="http://schemas.microsoft.com/office/powerpoint/2010/main" val="98407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8</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b="1" dirty="0"/>
              <a:t>P802.15.13 PAR Extension</a:t>
            </a:r>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572000"/>
          </a:xfrm>
          <a:ln/>
        </p:spPr>
        <p:txBody>
          <a:bodyPr/>
          <a:lstStyle/>
          <a:p>
            <a:r>
              <a:rPr lang="en-US" sz="2400" b="1" dirty="0"/>
              <a:t>Approve forwarding P802.15.13 PAR extension documentation in </a:t>
            </a:r>
            <a:r>
              <a:rPr lang="en-US" sz="2400" b="1" dirty="0">
                <a:solidFill>
                  <a:schemeClr val="accent2"/>
                </a:solidFill>
              </a:rPr>
              <a:t>https://</a:t>
            </a:r>
            <a:r>
              <a:rPr lang="en-US" sz="2400" b="1" dirty="0" err="1">
                <a:solidFill>
                  <a:schemeClr val="accent2"/>
                </a:solidFill>
              </a:rPr>
              <a:t>mentor.ieee.org</a:t>
            </a:r>
            <a:r>
              <a:rPr lang="en-US" sz="2400" b="1" dirty="0">
                <a:solidFill>
                  <a:schemeClr val="accent2"/>
                </a:solidFill>
              </a:rPr>
              <a:t>/802.15/</a:t>
            </a:r>
            <a:r>
              <a:rPr lang="en-US" sz="2400" b="1" dirty="0" err="1">
                <a:solidFill>
                  <a:schemeClr val="accent2"/>
                </a:solidFill>
              </a:rPr>
              <a:t>dcn</a:t>
            </a:r>
            <a:r>
              <a:rPr lang="en-US" sz="2400" b="1">
                <a:solidFill>
                  <a:schemeClr val="accent2"/>
                </a:solidFill>
              </a:rPr>
              <a:t>/21/15-21-0267-02-0000-par-extension-request-for-p802-15-13.pdf </a:t>
            </a:r>
            <a:r>
              <a:rPr lang="en-US" sz="2400" b="1" dirty="0"/>
              <a:t>to NesCom</a:t>
            </a:r>
            <a:r>
              <a:rPr lang="en-US" sz="2400" baseline="30000" dirty="0"/>
              <a:t>1</a:t>
            </a:r>
          </a:p>
          <a:p>
            <a:r>
              <a:rPr lang="en-US" sz="2400" b="1" dirty="0"/>
              <a:t>CSD: The corresponding CSD document is</a:t>
            </a:r>
            <a:r>
              <a:rPr lang="en-US" sz="2400" b="1" dirty="0">
                <a:solidFill>
                  <a:schemeClr val="accent2">
                    <a:alpha val="87000"/>
                  </a:schemeClr>
                </a:solidFill>
              </a:rPr>
              <a:t> https://</a:t>
            </a:r>
            <a:r>
              <a:rPr lang="en-US" sz="2400" b="1" dirty="0" err="1">
                <a:solidFill>
                  <a:schemeClr val="accent2">
                    <a:alpha val="87000"/>
                  </a:schemeClr>
                </a:solidFill>
              </a:rPr>
              <a:t>mentor.ieee.org</a:t>
            </a:r>
            <a:r>
              <a:rPr lang="en-US" sz="2400" b="1" dirty="0">
                <a:solidFill>
                  <a:schemeClr val="accent2">
                    <a:alpha val="87000"/>
                  </a:schemeClr>
                </a:solidFill>
              </a:rPr>
              <a:t>/802.15/</a:t>
            </a:r>
            <a:r>
              <a:rPr lang="en-US" sz="2400" b="1" dirty="0" err="1">
                <a:solidFill>
                  <a:schemeClr val="accent2">
                    <a:alpha val="87000"/>
                  </a:schemeClr>
                </a:solidFill>
              </a:rPr>
              <a:t>dcn</a:t>
            </a:r>
            <a:r>
              <a:rPr lang="en-US" sz="2400" b="1" dirty="0">
                <a:solidFill>
                  <a:schemeClr val="accent2">
                    <a:alpha val="87000"/>
                  </a:schemeClr>
                </a:solidFill>
              </a:rPr>
              <a:t>/17/15-17-0075-02-0000-multi-gigabit-owc-csd.docx </a:t>
            </a:r>
            <a:r>
              <a:rPr lang="en-US" sz="2400" baseline="30000" dirty="0"/>
              <a:t>2</a:t>
            </a:r>
          </a:p>
          <a:p>
            <a:r>
              <a:rPr lang="en-US" sz="2400" b="1" dirty="0"/>
              <a:t>Moved: Kinney</a:t>
            </a:r>
            <a:r>
              <a:rPr lang="en-US" sz="2400" dirty="0"/>
              <a:t>	</a:t>
            </a:r>
            <a:r>
              <a:rPr lang="en-US" sz="2400" b="1" dirty="0"/>
              <a:t>Seconded: Godfrey</a:t>
            </a:r>
          </a:p>
          <a:p>
            <a:r>
              <a:rPr lang="en-US" sz="2400" b="1" dirty="0"/>
              <a:t>Note: 802.15 WG Result: 40/0/3 (Y/N/A)</a:t>
            </a:r>
          </a:p>
          <a:p>
            <a:pPr marL="0" indent="0">
              <a:buNone/>
            </a:pPr>
            <a:endParaRPr lang="en-US" sz="1600" baseline="30000" dirty="0"/>
          </a:p>
          <a:p>
            <a:pPr marL="0" indent="0">
              <a:buNone/>
            </a:pPr>
            <a:endParaRPr lang="en-US" sz="1600" baseline="30000" dirty="0"/>
          </a:p>
          <a:p>
            <a:pPr marL="0" indent="0">
              <a:buNone/>
            </a:pPr>
            <a:r>
              <a:rPr lang="en-US" sz="1600" baseline="30000" dirty="0"/>
              <a:t>1</a:t>
            </a:r>
            <a:r>
              <a:rPr lang="en-US" sz="1600" dirty="0"/>
              <a:t>: 314 comments in total (112 technical, 193 editorial, 9 general), draft revision by 6 August</a:t>
            </a:r>
          </a:p>
          <a:p>
            <a:pPr marL="0" indent="0">
              <a:buNone/>
            </a:pPr>
            <a:r>
              <a:rPr lang="en-US" sz="1600" baseline="30000" dirty="0"/>
              <a:t>2</a:t>
            </a:r>
            <a:r>
              <a:rPr lang="en-US" sz="1600" dirty="0"/>
              <a:t>: errors in CSD title have been corrected</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49637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E8DD47B-60FF-4D4C-8B99-3D8A39EC4D06}"/>
              </a:ext>
            </a:extLst>
          </p:cNvPr>
          <p:cNvSpPr>
            <a:spLocks noGrp="1"/>
          </p:cNvSpPr>
          <p:nvPr>
            <p:ph type="dt" sz="half" idx="10"/>
          </p:nvPr>
        </p:nvSpPr>
        <p:spPr/>
        <p:txBody>
          <a:bodyPr/>
          <a:lstStyle/>
          <a:p>
            <a:r>
              <a:rPr lang="en-US" altLang="en-US"/>
              <a:t>&lt;Jul 2021&gt;</a:t>
            </a:r>
          </a:p>
        </p:txBody>
      </p:sp>
      <p:sp>
        <p:nvSpPr>
          <p:cNvPr id="5" name="Footer Placeholder 4">
            <a:extLst>
              <a:ext uri="{FF2B5EF4-FFF2-40B4-BE49-F238E27FC236}">
                <a16:creationId xmlns:a16="http://schemas.microsoft.com/office/drawing/2014/main" id="{F33D70A3-3FD3-D746-9766-356A5357A57E}"/>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3E00A90B-130A-BE4A-AF8C-F03F5576DCCE}"/>
              </a:ext>
            </a:extLst>
          </p:cNvPr>
          <p:cNvSpPr>
            <a:spLocks noGrp="1"/>
          </p:cNvSpPr>
          <p:nvPr>
            <p:ph type="sldNum" sz="quarter" idx="12"/>
          </p:nvPr>
        </p:nvSpPr>
        <p:spPr/>
        <p:txBody>
          <a:bodyPr/>
          <a:lstStyle/>
          <a:p>
            <a:r>
              <a:rPr lang="en-US" altLang="en-US"/>
              <a:t>Slide </a:t>
            </a:r>
            <a:fld id="{415FB236-1C3C-5544-A60D-C85660C10CFC}" type="slidenum">
              <a:rPr lang="en-US" altLang="en-US"/>
              <a:pPr/>
              <a:t>9</a:t>
            </a:fld>
            <a:endParaRPr lang="en-US" altLang="en-US"/>
          </a:p>
        </p:txBody>
      </p:sp>
      <p:sp>
        <p:nvSpPr>
          <p:cNvPr id="4098" name="Rectangle 2">
            <a:extLst>
              <a:ext uri="{FF2B5EF4-FFF2-40B4-BE49-F238E27FC236}">
                <a16:creationId xmlns:a16="http://schemas.microsoft.com/office/drawing/2014/main" id="{62F2C15D-21E1-4345-9101-1BDB4E689751}"/>
              </a:ext>
            </a:extLst>
          </p:cNvPr>
          <p:cNvSpPr>
            <a:spLocks noGrp="1" noChangeArrowheads="1"/>
          </p:cNvSpPr>
          <p:nvPr>
            <p:ph type="title"/>
          </p:nvPr>
        </p:nvSpPr>
        <p:spPr>
          <a:xfrm>
            <a:off x="651641" y="838200"/>
            <a:ext cx="7772400" cy="762000"/>
          </a:xfrm>
          <a:ln/>
        </p:spPr>
        <p:txBody>
          <a:bodyPr/>
          <a:lstStyle/>
          <a:p>
            <a:r>
              <a:rPr lang="en-US" sz="3200" b="1" dirty="0">
                <a:latin typeface="Times New Roman" charset="0"/>
                <a:ea typeface="ＭＳ Ｐゴシック" charset="0"/>
                <a:cs typeface="ＭＳ Ｐゴシック" charset="0"/>
              </a:rPr>
              <a:t>P802.15.3ma Study Group Formation</a:t>
            </a:r>
            <a:endParaRPr lang="en-US" altLang="en-US" sz="3200" dirty="0"/>
          </a:p>
        </p:txBody>
      </p:sp>
      <p:sp>
        <p:nvSpPr>
          <p:cNvPr id="4099" name="Rectangle 3">
            <a:extLst>
              <a:ext uri="{FF2B5EF4-FFF2-40B4-BE49-F238E27FC236}">
                <a16:creationId xmlns:a16="http://schemas.microsoft.com/office/drawing/2014/main" id="{6A48B043-0335-CB48-BCDB-EA335DDD8FDA}"/>
              </a:ext>
            </a:extLst>
          </p:cNvPr>
          <p:cNvSpPr>
            <a:spLocks noGrp="1" noChangeArrowheads="1"/>
          </p:cNvSpPr>
          <p:nvPr>
            <p:ph type="body" idx="1"/>
          </p:nvPr>
        </p:nvSpPr>
        <p:spPr>
          <a:xfrm>
            <a:off x="38100" y="1600200"/>
            <a:ext cx="9067800" cy="4114800"/>
          </a:xfrm>
          <a:ln/>
        </p:spPr>
        <p:txBody>
          <a:bodyPr/>
          <a:lstStyle/>
          <a:p>
            <a:r>
              <a:rPr lang="en-US" sz="2400" b="1" dirty="0"/>
              <a:t>Approve the formation of SG 15.3ma Study Group to consider development of a Project Authorization Request (PAR) and Criteria for Standards Development (CSD) responses for revision of IEEE Std 802.15.3-2016</a:t>
            </a:r>
            <a:endParaRPr lang="en-US" sz="2400" dirty="0"/>
          </a:p>
          <a:p>
            <a:pPr marL="685800" indent="-436563"/>
            <a:r>
              <a:rPr lang="en-US" sz="2400" b="1" dirty="0"/>
              <a:t>Purpose: SG15.3ma will review extending the frequency range to 300 GHz and review the 802.1D references and replace them with 802.1Q as appropriate</a:t>
            </a:r>
            <a:endParaRPr lang="en-US" sz="2400" dirty="0"/>
          </a:p>
          <a:p>
            <a:endParaRPr lang="en-US" sz="2400" b="1" dirty="0"/>
          </a:p>
          <a:p>
            <a:r>
              <a:rPr lang="en-US" sz="2400" b="1" dirty="0"/>
              <a:t>Moved: Kinney</a:t>
            </a:r>
            <a:r>
              <a:rPr lang="en-US" sz="2400" dirty="0"/>
              <a:t>	</a:t>
            </a:r>
            <a:r>
              <a:rPr lang="en-US" sz="2400" b="1" dirty="0"/>
              <a:t>Seconded: Godfrey</a:t>
            </a:r>
          </a:p>
          <a:p>
            <a:r>
              <a:rPr lang="en-US" sz="2400" b="1" dirty="0"/>
              <a:t>Note: 802.15 WG Approve Result: 38/1/1 (Y/N/A)</a:t>
            </a:r>
          </a:p>
        </p:txBody>
      </p:sp>
      <p:sp>
        <p:nvSpPr>
          <p:cNvPr id="3" name="TextBox 2">
            <a:extLst>
              <a:ext uri="{FF2B5EF4-FFF2-40B4-BE49-F238E27FC236}">
                <a16:creationId xmlns:a16="http://schemas.microsoft.com/office/drawing/2014/main" id="{7DDCA310-CCAC-AA4D-BAA3-E509675E017F}"/>
              </a:ext>
            </a:extLst>
          </p:cNvPr>
          <p:cNvSpPr txBox="1"/>
          <p:nvPr/>
        </p:nvSpPr>
        <p:spPr>
          <a:xfrm>
            <a:off x="5822731" y="38888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953802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3568</TotalTime>
  <Words>2167</Words>
  <Application>Microsoft Macintosh PowerPoint</Application>
  <PresentationFormat>On-screen Show (4:3)</PresentationFormat>
  <Paragraphs>394</Paragraphs>
  <Slides>24</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Office Theme</vt:lpstr>
      <vt:lpstr>PowerPoint Presentation</vt:lpstr>
      <vt:lpstr>802 LMSC EC Plenary Closing  July 2021</vt:lpstr>
      <vt:lpstr>SG15.4ab Study Group</vt:lpstr>
      <vt:lpstr>SG15.6a Study Group</vt:lpstr>
      <vt:lpstr>SG15.14 Study Group</vt:lpstr>
      <vt:lpstr>SG15.15 Study Group</vt:lpstr>
      <vt:lpstr>802 LMSC EC Plenary Closing  July 2021</vt:lpstr>
      <vt:lpstr>P802.15.13 PAR Extension</vt:lpstr>
      <vt:lpstr>P802.15.3ma Study Group Formation</vt:lpstr>
      <vt:lpstr>P802.15.4aa-D08 to SA Ballot</vt:lpstr>
      <vt:lpstr>P802.15.4-2020/Cor 1 PAR Modification</vt:lpstr>
      <vt:lpstr>SG15.4ab PAR Approval</vt:lpstr>
      <vt:lpstr>SG15.6a PAR Approval</vt:lpstr>
      <vt:lpstr>SG15.14 PAR Approval</vt:lpstr>
      <vt:lpstr>SG15.15 PAR Approval</vt:lpstr>
      <vt:lpstr>802 LMSC EC Plenary Closing  July 2021</vt:lpstr>
      <vt:lpstr>P802.15.4aa Report to EC on Conditional Approval to go to SA Ballot</vt:lpstr>
      <vt:lpstr>Introduction</vt:lpstr>
      <vt:lpstr>Status Summary</vt:lpstr>
      <vt:lpstr>802.15 WG Letter Ballot Results – P802.15.4aa</vt:lpstr>
      <vt:lpstr>802.15 WG Letter Ballot Comments – P802.15.4aa</vt:lpstr>
      <vt:lpstr>IEEE-SA Mandatory Editorial Coordination</vt:lpstr>
      <vt:lpstr>Unsatisfied Technical comments by “No” voting commenter (No unsatisfied comments received in LB186)</vt:lpstr>
      <vt:lpstr>TG15.4aa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 Motions and Action Items for EC closing Jul 2021</dc:title>
  <dc:subject>IEEE 802.15 &lt;subject&gt;</dc:subject>
  <dc:creator>Pat Kinney</dc:creator>
  <cp:keywords/>
  <dc:description>&lt;15-20-0415-00-0000&gt;</dc:description>
  <cp:lastModifiedBy>Pat Kinney</cp:lastModifiedBy>
  <cp:revision>46</cp:revision>
  <cp:lastPrinted>1998-02-10T13:28:06Z</cp:lastPrinted>
  <dcterms:created xsi:type="dcterms:W3CDTF">2020-11-13T18:03:13Z</dcterms:created>
  <dcterms:modified xsi:type="dcterms:W3CDTF">2021-07-24T15:20:07Z</dcterms:modified>
  <cp:category/>
</cp:coreProperties>
</file>