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2" r:id="rId1"/>
  </p:sldMasterIdLst>
  <p:notesMasterIdLst>
    <p:notesMasterId r:id="rId11"/>
  </p:notesMasterIdLst>
  <p:handoutMasterIdLst>
    <p:handoutMasterId r:id="rId12"/>
  </p:handoutMasterIdLst>
  <p:sldIdLst>
    <p:sldId id="259" r:id="rId2"/>
    <p:sldId id="938" r:id="rId3"/>
    <p:sldId id="963" r:id="rId4"/>
    <p:sldId id="990" r:id="rId5"/>
    <p:sldId id="1009" r:id="rId6"/>
    <p:sldId id="1008" r:id="rId7"/>
    <p:sldId id="256" r:id="rId8"/>
    <p:sldId id="965" r:id="rId9"/>
    <p:sldId id="985" r:id="rId10"/>
  </p:sldIdLst>
  <p:sldSz cx="12192000" cy="6858000"/>
  <p:notesSz cx="6934200" cy="92805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627" autoAdjust="0"/>
    <p:restoredTop sz="96869" autoAdjust="0"/>
  </p:normalViewPr>
  <p:slideViewPr>
    <p:cSldViewPr>
      <p:cViewPr varScale="1">
        <p:scale>
          <a:sx n="126" d="100"/>
          <a:sy n="126" d="100"/>
        </p:scale>
        <p:origin x="486" y="132"/>
      </p:cViewPr>
      <p:guideLst>
        <p:guide orient="horz" pos="2160"/>
        <p:guide pos="3840"/>
      </p:guideLst>
    </p:cSldViewPr>
  </p:slideViewPr>
  <p:notesTextViewPr>
    <p:cViewPr>
      <p:scale>
        <a:sx n="1" d="1"/>
        <a:sy n="1" d="1"/>
      </p:scale>
      <p:origin x="0" y="0"/>
    </p:cViewPr>
  </p:notesTextViewPr>
  <p:sorterViewPr>
    <p:cViewPr>
      <p:scale>
        <a:sx n="200" d="100"/>
        <a:sy n="2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F5928BCF-2AFA-4C96-B9B3-61CD3F9444E2}"/>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DEF691EB-F493-4BFC-BA9E-3804951B8A37}"/>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232F04D8-6A01-4CE6-A9C2-6C120CEDC44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B4CD7DB4-6C86-4F93-B031-A53510EABFA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5AAE0BD8-2335-40DF-9498-A6F5F5948586}" type="slidenum">
              <a:rPr lang="en-US" altLang="en-US"/>
              <a:pPr/>
              <a:t>‹#›</a:t>
            </a:fld>
            <a:endParaRPr lang="en-US" altLang="en-US"/>
          </a:p>
        </p:txBody>
      </p:sp>
      <p:sp>
        <p:nvSpPr>
          <p:cNvPr id="3078" name="Line 6">
            <a:extLst>
              <a:ext uri="{FF2B5EF4-FFF2-40B4-BE49-F238E27FC236}">
                <a16:creationId xmlns:a16="http://schemas.microsoft.com/office/drawing/2014/main" id="{AD189D1B-483F-40B4-96ED-E26E84F78A63}"/>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D71EEEC5-D10E-4666-9412-D03AC31B469D}"/>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2C8F3342-9321-4B99-B429-C517113CCA72}"/>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84243AA9-4B2E-43FD-AABB-87B7E512A5ED}"/>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B09104E7-A174-4C94-BFDB-4A3AA4AE627D}"/>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6A4426A3-3499-40E9-B689-31D2D0C4D535}"/>
              </a:ext>
            </a:extLst>
          </p:cNvPr>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B42F2D2C-0C5E-41E5-B6D3-0AF9D69A99F5}"/>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B2153063-818B-4690-A098-18057C1D3A99}"/>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717088A5-A9E1-4A78-B24A-87B8E5F23532}"/>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288914EB-C816-47C1-9ECC-820C733E652F}" type="slidenum">
              <a:rPr lang="en-US" altLang="en-US"/>
              <a:pPr/>
              <a:t>‹#›</a:t>
            </a:fld>
            <a:endParaRPr lang="en-US" altLang="en-US"/>
          </a:p>
        </p:txBody>
      </p:sp>
      <p:sp>
        <p:nvSpPr>
          <p:cNvPr id="2056" name="Rectangle 8">
            <a:extLst>
              <a:ext uri="{FF2B5EF4-FFF2-40B4-BE49-F238E27FC236}">
                <a16:creationId xmlns:a16="http://schemas.microsoft.com/office/drawing/2014/main" id="{FB1F6655-D839-4B13-9639-009B30FBB540}"/>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84365D5C-13DD-4238-847E-B85309BCCAB4}"/>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379176-2AB9-4008-9787-60375EB17C64}"/>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6EBCF6D4-381F-48FF-842D-8250460519E3}"/>
              </a:ext>
            </a:extLst>
          </p:cNvPr>
          <p:cNvSpPr>
            <a:spLocks noGrp="1" noChangeArrowheads="1"/>
          </p:cNvSpPr>
          <p:nvPr>
            <p:ph type="hdr" sz="quarter"/>
          </p:nvPr>
        </p:nvSpPr>
        <p:spPr>
          <a:ln/>
        </p:spPr>
        <p:txBody>
          <a:bodyPr/>
          <a:lstStyle/>
          <a:p>
            <a:r>
              <a:rPr lang="en-US" altLang="en-US"/>
              <a:t>doc.: IEEE 802.15-&lt;doc#&gt;</a:t>
            </a:r>
          </a:p>
        </p:txBody>
      </p:sp>
      <p:sp>
        <p:nvSpPr>
          <p:cNvPr id="5" name="Rectangle 3">
            <a:extLst>
              <a:ext uri="{FF2B5EF4-FFF2-40B4-BE49-F238E27FC236}">
                <a16:creationId xmlns:a16="http://schemas.microsoft.com/office/drawing/2014/main" id="{5190A212-2C9C-46AB-9059-430C0A43BA32}"/>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8A758F9F-24F5-421F-A1DB-E62341CCF970}"/>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A5EFA8C7-7335-4E44-9C19-5B2731430D69}"/>
              </a:ext>
            </a:extLst>
          </p:cNvPr>
          <p:cNvSpPr>
            <a:spLocks noGrp="1" noChangeArrowheads="1"/>
          </p:cNvSpPr>
          <p:nvPr>
            <p:ph type="sldNum" sz="quarter" idx="5"/>
          </p:nvPr>
        </p:nvSpPr>
        <p:spPr>
          <a:ln/>
        </p:spPr>
        <p:txBody>
          <a:bodyPr/>
          <a:lstStyle/>
          <a:p>
            <a:r>
              <a:rPr lang="en-US" altLang="en-US"/>
              <a:t>Page </a:t>
            </a:r>
            <a:fld id="{824EC013-93EB-48F9-854A-4C4A8EC68288}" type="slidenum">
              <a:rPr lang="en-US" altLang="en-US"/>
              <a:pPr/>
              <a:t>7</a:t>
            </a:fld>
            <a:endParaRPr lang="en-US" altLang="en-US"/>
          </a:p>
        </p:txBody>
      </p:sp>
      <p:sp>
        <p:nvSpPr>
          <p:cNvPr id="24578" name="Rectangle 2">
            <a:extLst>
              <a:ext uri="{FF2B5EF4-FFF2-40B4-BE49-F238E27FC236}">
                <a16:creationId xmlns:a16="http://schemas.microsoft.com/office/drawing/2014/main" id="{F0251BC8-9342-4CAB-A182-4084CB8D1B3C}"/>
              </a:ext>
            </a:extLst>
          </p:cNvPr>
          <p:cNvSpPr>
            <a:spLocks noGrp="1" noRot="1" noChangeAspect="1" noChangeArrowheads="1" noTextEdit="1"/>
          </p:cNvSpPr>
          <p:nvPr>
            <p:ph type="sldImg"/>
          </p:nvPr>
        </p:nvSpPr>
        <p:spPr>
          <a:xfrm>
            <a:off x="384175" y="701675"/>
            <a:ext cx="6165850" cy="3468688"/>
          </a:xfrm>
          <a:ln/>
        </p:spPr>
      </p:sp>
      <p:sp>
        <p:nvSpPr>
          <p:cNvPr id="24579" name="Rectangle 3">
            <a:extLst>
              <a:ext uri="{FF2B5EF4-FFF2-40B4-BE49-F238E27FC236}">
                <a16:creationId xmlns:a16="http://schemas.microsoft.com/office/drawing/2014/main" id="{A89D6B1B-1F53-4C74-8C28-348D6AAEED76}"/>
              </a:ext>
            </a:extLst>
          </p:cNvPr>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340BF-5F8E-4D0D-A5E0-5A0A6D7C836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2053BFB-49A4-49D0-92A4-0B6BAD3B76A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4EA778FC-785C-4BC9-BC40-B3D49D6FAD97}"/>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8A494C4-704D-4121-880C-BADA06E989CE}"/>
              </a:ext>
            </a:extLst>
          </p:cNvPr>
          <p:cNvSpPr>
            <a:spLocks noGrp="1"/>
          </p:cNvSpPr>
          <p:nvPr>
            <p:ph type="sldNum" sz="quarter" idx="12"/>
          </p:nvPr>
        </p:nvSpPr>
        <p:spPr>
          <a:xfrm>
            <a:off x="8915400" y="6356350"/>
            <a:ext cx="2971800" cy="365125"/>
          </a:xfrm>
          <a:prstGeom prst="rect">
            <a:avLst/>
          </a:prstGeom>
        </p:spPr>
        <p:txBody>
          <a:bodyPr/>
          <a:lstStyle/>
          <a:p>
            <a:fld id="{D948579F-2529-4240-99E8-9509083FD228}" type="slidenum">
              <a:rPr lang="en-US" smtClean="0"/>
              <a:pPr/>
              <a:t>‹#›</a:t>
            </a:fld>
            <a:endParaRPr lang="en-US" dirty="0"/>
          </a:p>
        </p:txBody>
      </p:sp>
    </p:spTree>
    <p:extLst>
      <p:ext uri="{BB962C8B-B14F-4D97-AF65-F5344CB8AC3E}">
        <p14:creationId xmlns:p14="http://schemas.microsoft.com/office/powerpoint/2010/main" val="977362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073BA-DFE5-4C44-954A-E15992A8507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1955512-4FEA-46E7-B28E-27C557F9ACB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0A98E974-41EA-49D3-9C7D-BF95D02862F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1364F44-03F0-42B4-87C8-857D5C6B63A7}"/>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57707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72D77BA-4D2B-4B3E-B7FE-5D96FB96667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BE9592F-7187-4CF9-AC1A-E0C988BD63B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784AD52A-0731-4E67-8DB5-CF6FBF150E3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AE3ABBE5-9CB9-4B4A-A05F-DAB895D53990}"/>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42549402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Tim Godfrey, EPRI</a:t>
            </a:r>
          </a:p>
        </p:txBody>
      </p:sp>
      <p:sp>
        <p:nvSpPr>
          <p:cNvPr id="7" name="Slide Number Placeholder 6"/>
          <p:cNvSpPr>
            <a:spLocks noGrp="1" noChangeArrowheads="1"/>
          </p:cNvSpPr>
          <p:nvPr>
            <p:ph type="sldNum" sz="quarter" idx="12"/>
          </p:nvPr>
        </p:nvSpPr>
        <p:spPr>
          <a:xfrm>
            <a:off x="8915400" y="6356350"/>
            <a:ext cx="2971800" cy="365125"/>
          </a:xfrm>
          <a:prstGeom prst="rect">
            <a:avLst/>
          </a:prstGeom>
          <a:ln/>
        </p:spPr>
        <p:txBody>
          <a:bodyPr/>
          <a:lstStyle>
            <a:lvl1pPr>
              <a:defRPr/>
            </a:lvl1pPr>
          </a:lstStyle>
          <a:p>
            <a:pPr>
              <a:defRPr/>
            </a:pPr>
            <a:r>
              <a:rPr lang="en-US"/>
              <a:t>Slide </a:t>
            </a:r>
            <a:fld id="{C251FCF5-DCE1-4BE7-BAC9-5817EB43EA6A}" type="slidenum">
              <a:rPr lang="en-US"/>
              <a:pPr>
                <a:defRPr/>
              </a:pPr>
              <a:t>‹#›</a:t>
            </a:fld>
            <a:endParaRPr lang="en-US"/>
          </a:p>
        </p:txBody>
      </p:sp>
    </p:spTree>
    <p:extLst>
      <p:ext uri="{BB962C8B-B14F-4D97-AF65-F5344CB8AC3E}">
        <p14:creationId xmlns:p14="http://schemas.microsoft.com/office/powerpoint/2010/main" val="1778001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3350B-D256-44E7-8DD3-38060DAAD0E8}"/>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BBD421C6-9CB3-41CD-8227-890B3D0449A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66D2DAB-F591-41BA-8754-9F527FC4CF01}"/>
              </a:ext>
            </a:extLst>
          </p:cNvPr>
          <p:cNvSpPr>
            <a:spLocks noGrp="1"/>
          </p:cNvSpPr>
          <p:nvPr>
            <p:ph type="dt" sz="half" idx="10"/>
          </p:nvPr>
        </p:nvSpPr>
        <p:spPr/>
        <p:txBody>
          <a:bodyPr/>
          <a:lstStyle>
            <a:lvl1pPr>
              <a:defRPr/>
            </a:lvl1pPr>
          </a:lstStyle>
          <a:p>
            <a:r>
              <a:rPr lang="en-US" dirty="0"/>
              <a:t>July_2021</a:t>
            </a:r>
          </a:p>
        </p:txBody>
      </p:sp>
      <p:sp>
        <p:nvSpPr>
          <p:cNvPr id="8" name="Footer Placeholder 7">
            <a:extLst>
              <a:ext uri="{FF2B5EF4-FFF2-40B4-BE49-F238E27FC236}">
                <a16:creationId xmlns:a16="http://schemas.microsoft.com/office/drawing/2014/main" id="{085B9F04-F578-4AFA-B4AE-431568EF8D75}"/>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460DDDE6-6E97-43D6-8051-AF0AB570FC8C}"/>
              </a:ext>
            </a:extLst>
          </p:cNvPr>
          <p:cNvSpPr>
            <a:spLocks noGrp="1"/>
          </p:cNvSpPr>
          <p:nvPr>
            <p:ph type="sldNum" sz="quarter" idx="12"/>
          </p:nvPr>
        </p:nvSpPr>
        <p:spPr>
          <a:xfrm>
            <a:off x="8915400" y="6356350"/>
            <a:ext cx="2971800" cy="365125"/>
          </a:xfrm>
          <a:prstGeom prst="rect">
            <a:avLst/>
          </a:prstGeom>
        </p:spPr>
        <p:txBody>
          <a:bodyPr/>
          <a:lstStyle/>
          <a:p>
            <a:fld id="{A1C9EF53-BD90-4B75-A223-F9525C143888}" type="slidenum">
              <a:rPr lang="en-US" smtClean="0"/>
              <a:pPr/>
              <a:t>‹#›</a:t>
            </a:fld>
            <a:endParaRPr lang="en-US" dirty="0"/>
          </a:p>
        </p:txBody>
      </p:sp>
    </p:spTree>
    <p:extLst>
      <p:ext uri="{BB962C8B-B14F-4D97-AF65-F5344CB8AC3E}">
        <p14:creationId xmlns:p14="http://schemas.microsoft.com/office/powerpoint/2010/main" val="1204922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27142-C481-40BB-8C62-2589565C5BD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8F42F0D-64F5-4F57-809B-361119C9420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5" name="Footer Placeholder 4">
            <a:extLst>
              <a:ext uri="{FF2B5EF4-FFF2-40B4-BE49-F238E27FC236}">
                <a16:creationId xmlns:a16="http://schemas.microsoft.com/office/drawing/2014/main" id="{E8F1227C-1827-4C02-8ED1-FA33BA291579}"/>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D851D1B6-7A65-422B-A56F-025734ED9681}"/>
              </a:ext>
            </a:extLst>
          </p:cNvPr>
          <p:cNvSpPr>
            <a:spLocks noGrp="1"/>
          </p:cNvSpPr>
          <p:nvPr>
            <p:ph type="sldNum" sz="quarter" idx="12"/>
          </p:nvPr>
        </p:nvSpPr>
        <p:spPr>
          <a:xfrm>
            <a:off x="8915400" y="6356350"/>
            <a:ext cx="2971800" cy="365125"/>
          </a:xfrm>
          <a:prstGeom prst="rect">
            <a:avLst/>
          </a:prstGeom>
        </p:spPr>
        <p:txBody>
          <a:bodyPr/>
          <a:lstStyle/>
          <a:p>
            <a:fld id="{EBD4C34D-4CD0-4A0E-BD59-F509346FA9BB}" type="slidenum">
              <a:rPr lang="en-US" smtClean="0"/>
              <a:pPr/>
              <a:t>‹#›</a:t>
            </a:fld>
            <a:endParaRPr lang="en-US" dirty="0"/>
          </a:p>
        </p:txBody>
      </p:sp>
    </p:spTree>
    <p:extLst>
      <p:ext uri="{BB962C8B-B14F-4D97-AF65-F5344CB8AC3E}">
        <p14:creationId xmlns:p14="http://schemas.microsoft.com/office/powerpoint/2010/main" val="18019923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1B6E73-F79A-4294-AB49-DB8A23551354}"/>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DE892829-C4B6-40F9-8536-F4E7C661EED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1814764-BA73-4A2C-B415-2A1020208BA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AE6E336D-F23D-4CA2-AA0E-C7814133507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BABFD56-369C-463C-84E4-88F20A312188}"/>
              </a:ext>
            </a:extLst>
          </p:cNvPr>
          <p:cNvSpPr>
            <a:spLocks noGrp="1"/>
          </p:cNvSpPr>
          <p:nvPr>
            <p:ph type="sldNum" sz="quarter" idx="12"/>
          </p:nvPr>
        </p:nvSpPr>
        <p:spPr>
          <a:xfrm>
            <a:off x="8915400" y="6356350"/>
            <a:ext cx="2971800" cy="365125"/>
          </a:xfrm>
          <a:prstGeom prst="rect">
            <a:avLst/>
          </a:prstGeom>
        </p:spPr>
        <p:txBody>
          <a:bodyPr/>
          <a:lstStyle/>
          <a:p>
            <a:fld id="{78D82EEF-B42F-44D5-8B21-14FE82D1E170}" type="slidenum">
              <a:rPr lang="en-US" smtClean="0"/>
              <a:pPr/>
              <a:t>‹#›</a:t>
            </a:fld>
            <a:endParaRPr lang="en-US" dirty="0"/>
          </a:p>
        </p:txBody>
      </p:sp>
    </p:spTree>
    <p:extLst>
      <p:ext uri="{BB962C8B-B14F-4D97-AF65-F5344CB8AC3E}">
        <p14:creationId xmlns:p14="http://schemas.microsoft.com/office/powerpoint/2010/main" val="235704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84CBD-1CC6-4FF3-8562-A467F6E7DC8E}"/>
              </a:ext>
            </a:extLst>
          </p:cNvPr>
          <p:cNvSpPr>
            <a:spLocks noGrp="1"/>
          </p:cNvSpPr>
          <p:nvPr>
            <p:ph type="title"/>
          </p:nvPr>
        </p:nvSpPr>
        <p:spPr>
          <a:xfrm>
            <a:off x="839788" y="365125"/>
            <a:ext cx="10515600" cy="823913"/>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A68EC7E5-4FD1-4F6C-A00D-EBD1AEE9834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40AAB7E-4161-45BC-B6A2-502784EAB85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8C577CD-7926-450F-BA89-6047CE1E44D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0FB9390-E2E2-4EB8-BBFD-A88A78505D5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A48AADB4-F065-4243-BC32-C53D77F12E3A}"/>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73A90B6F-4CA1-4484-84E6-75247FA5405C}"/>
              </a:ext>
            </a:extLst>
          </p:cNvPr>
          <p:cNvSpPr>
            <a:spLocks noGrp="1"/>
          </p:cNvSpPr>
          <p:nvPr>
            <p:ph type="sldNum" sz="quarter" idx="12"/>
          </p:nvPr>
        </p:nvSpPr>
        <p:spPr>
          <a:xfrm>
            <a:off x="8915400" y="6356350"/>
            <a:ext cx="2971800" cy="365125"/>
          </a:xfrm>
          <a:prstGeom prst="rect">
            <a:avLst/>
          </a:prstGeom>
        </p:spPr>
        <p:txBody>
          <a:bodyPr/>
          <a:lstStyle/>
          <a:p>
            <a:fld id="{77FB97AE-1903-41D8-B1F9-83692465749C}" type="slidenum">
              <a:rPr lang="en-US" smtClean="0"/>
              <a:pPr/>
              <a:t>‹#›</a:t>
            </a:fld>
            <a:endParaRPr lang="en-US" dirty="0"/>
          </a:p>
        </p:txBody>
      </p:sp>
    </p:spTree>
    <p:extLst>
      <p:ext uri="{BB962C8B-B14F-4D97-AF65-F5344CB8AC3E}">
        <p14:creationId xmlns:p14="http://schemas.microsoft.com/office/powerpoint/2010/main" val="3759944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86945-D244-4ACF-A404-655E61D9F2B6}"/>
              </a:ext>
            </a:extLst>
          </p:cNvPr>
          <p:cNvSpPr>
            <a:spLocks noGrp="1"/>
          </p:cNvSpPr>
          <p:nvPr>
            <p:ph type="title"/>
          </p:nvPr>
        </p:nvSpPr>
        <p:spPr>
          <a:xfrm>
            <a:off x="838200" y="365125"/>
            <a:ext cx="10515600" cy="854075"/>
          </a:xfrm>
        </p:spPr>
        <p:txBody>
          <a:bodyPr/>
          <a:lstStyle/>
          <a:p>
            <a:r>
              <a:rPr lang="en-US" dirty="0"/>
              <a:t>Click to edit Master title style</a:t>
            </a:r>
          </a:p>
        </p:txBody>
      </p:sp>
      <p:sp>
        <p:nvSpPr>
          <p:cNvPr id="4" name="Footer Placeholder 3">
            <a:extLst>
              <a:ext uri="{FF2B5EF4-FFF2-40B4-BE49-F238E27FC236}">
                <a16:creationId xmlns:a16="http://schemas.microsoft.com/office/drawing/2014/main" id="{68D4BF79-07B4-4955-B85E-4405A1F860BD}"/>
              </a:ext>
            </a:extLst>
          </p:cNvPr>
          <p:cNvSpPr>
            <a:spLocks noGrp="1"/>
          </p:cNvSpPr>
          <p:nvPr>
            <p:ph type="ftr" sz="quarter" idx="11"/>
          </p:nvPr>
        </p:nvSpPr>
        <p:spPr/>
        <p:txBody>
          <a:bodyPr/>
          <a:lstStyle/>
          <a:p>
            <a:r>
              <a:rPr lang="en-US"/>
              <a:t>Tim Godfrey, EPRI</a:t>
            </a:r>
          </a:p>
        </p:txBody>
      </p:sp>
      <p:sp>
        <p:nvSpPr>
          <p:cNvPr id="5" name="Slide Number Placeholder 4">
            <a:extLst>
              <a:ext uri="{FF2B5EF4-FFF2-40B4-BE49-F238E27FC236}">
                <a16:creationId xmlns:a16="http://schemas.microsoft.com/office/drawing/2014/main" id="{B8AD029C-D020-47D5-BB22-7E9C3ECD6ED2}"/>
              </a:ext>
            </a:extLst>
          </p:cNvPr>
          <p:cNvSpPr>
            <a:spLocks noGrp="1"/>
          </p:cNvSpPr>
          <p:nvPr>
            <p:ph type="sldNum" sz="quarter" idx="12"/>
          </p:nvPr>
        </p:nvSpPr>
        <p:spPr>
          <a:xfrm>
            <a:off x="8915400" y="6356350"/>
            <a:ext cx="2971800" cy="365125"/>
          </a:xfrm>
          <a:prstGeom prst="rect">
            <a:avLst/>
          </a:prstGeom>
        </p:spPr>
        <p:txBody>
          <a:bodyPr/>
          <a:lstStyle/>
          <a:p>
            <a:fld id="{7EFC2CB1-BB33-4EAC-A903-EB830165C15C}" type="slidenum">
              <a:rPr lang="en-US" smtClean="0"/>
              <a:pPr/>
              <a:t>‹#›</a:t>
            </a:fld>
            <a:endParaRPr lang="en-US" dirty="0"/>
          </a:p>
        </p:txBody>
      </p:sp>
    </p:spTree>
    <p:extLst>
      <p:ext uri="{BB962C8B-B14F-4D97-AF65-F5344CB8AC3E}">
        <p14:creationId xmlns:p14="http://schemas.microsoft.com/office/powerpoint/2010/main" val="1675714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2365A174-56AE-48D1-AEA8-B9023FC3FC5F}"/>
              </a:ext>
            </a:extLst>
          </p:cNvPr>
          <p:cNvSpPr>
            <a:spLocks noGrp="1"/>
          </p:cNvSpPr>
          <p:nvPr>
            <p:ph type="ftr" sz="quarter" idx="11"/>
          </p:nvPr>
        </p:nvSpPr>
        <p:spPr/>
        <p:txBody>
          <a:bodyPr/>
          <a:lstStyle/>
          <a:p>
            <a:r>
              <a:rPr lang="en-US"/>
              <a:t>Tim Godfrey, EPRI</a:t>
            </a:r>
          </a:p>
        </p:txBody>
      </p:sp>
      <p:sp>
        <p:nvSpPr>
          <p:cNvPr id="4" name="Slide Number Placeholder 3">
            <a:extLst>
              <a:ext uri="{FF2B5EF4-FFF2-40B4-BE49-F238E27FC236}">
                <a16:creationId xmlns:a16="http://schemas.microsoft.com/office/drawing/2014/main" id="{359ADC39-63CB-4FFF-9A4E-E9D8BC55143D}"/>
              </a:ext>
            </a:extLst>
          </p:cNvPr>
          <p:cNvSpPr>
            <a:spLocks noGrp="1"/>
          </p:cNvSpPr>
          <p:nvPr>
            <p:ph type="sldNum" sz="quarter" idx="12"/>
          </p:nvPr>
        </p:nvSpPr>
        <p:spPr>
          <a:xfrm>
            <a:off x="8763000" y="6324600"/>
            <a:ext cx="2971800" cy="365125"/>
          </a:xfrm>
          <a:prstGeom prst="rect">
            <a:avLst/>
          </a:prstGeom>
        </p:spPr>
        <p:txBody>
          <a:bodyPr/>
          <a:lstStyle/>
          <a:p>
            <a:fld id="{20092462-9859-4223-AEDC-0764803AB50E}" type="slidenum">
              <a:rPr lang="en-US" smtClean="0"/>
              <a:pPr/>
              <a:t>‹#›</a:t>
            </a:fld>
            <a:endParaRPr lang="en-US" dirty="0"/>
          </a:p>
        </p:txBody>
      </p:sp>
    </p:spTree>
    <p:extLst>
      <p:ext uri="{BB962C8B-B14F-4D97-AF65-F5344CB8AC3E}">
        <p14:creationId xmlns:p14="http://schemas.microsoft.com/office/powerpoint/2010/main" val="2596712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86261-5664-4BA1-AD8D-3C2951254CA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CE03710-801E-48A3-88E4-273215BF714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D25BE92-F09A-40B2-91D2-966B9CECC9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25075EBD-42C1-4C96-A5AC-4EFD298D6DEC}"/>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DB7ACE0-D531-441A-8943-C5CCE77839B8}"/>
              </a:ext>
            </a:extLst>
          </p:cNvPr>
          <p:cNvSpPr>
            <a:spLocks noGrp="1"/>
          </p:cNvSpPr>
          <p:nvPr>
            <p:ph type="sldNum" sz="quarter" idx="12"/>
          </p:nvPr>
        </p:nvSpPr>
        <p:spPr>
          <a:xfrm>
            <a:off x="8915400" y="6356350"/>
            <a:ext cx="2971800" cy="365125"/>
          </a:xfrm>
          <a:prstGeom prst="rect">
            <a:avLst/>
          </a:prstGeom>
        </p:spPr>
        <p:txBody>
          <a:bodyPr/>
          <a:lstStyle/>
          <a:p>
            <a:fld id="{A319080C-10B6-4740-8D35-C8A53BAAD847}" type="slidenum">
              <a:rPr lang="en-US" smtClean="0"/>
              <a:pPr/>
              <a:t>‹#›</a:t>
            </a:fld>
            <a:endParaRPr lang="en-US" dirty="0"/>
          </a:p>
        </p:txBody>
      </p:sp>
    </p:spTree>
    <p:extLst>
      <p:ext uri="{BB962C8B-B14F-4D97-AF65-F5344CB8AC3E}">
        <p14:creationId xmlns:p14="http://schemas.microsoft.com/office/powerpoint/2010/main" val="825832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26A7D-2472-4CDF-ABB8-66DC7ABFF4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1B1465E-A98A-478B-9060-52E165B4556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1C3CB6B-9C7B-4B3D-9A69-A2E172F61E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5E7DC09F-8F0C-4098-9491-389FBE23285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70B0D7CC-DB8E-4140-BA08-577D0AD11663}"/>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2992307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1AB3816-5C3B-4480-A3BA-9E26AB749B5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64C7785-415E-4D48-8CF9-C23EA7D30E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DD4F7FCF-5385-49E4-8DA1-C7DBB0F96C7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Tim Godfrey, EPRI</a:t>
            </a:r>
          </a:p>
        </p:txBody>
      </p:sp>
      <p:sp>
        <p:nvSpPr>
          <p:cNvPr id="7" name="TextBox 6">
            <a:extLst>
              <a:ext uri="{FF2B5EF4-FFF2-40B4-BE49-F238E27FC236}">
                <a16:creationId xmlns:a16="http://schemas.microsoft.com/office/drawing/2014/main" id="{8DF26BF1-2382-417D-B3C8-4E7D1A89DD76}"/>
              </a:ext>
            </a:extLst>
          </p:cNvPr>
          <p:cNvSpPr txBox="1"/>
          <p:nvPr userDrawn="1"/>
        </p:nvSpPr>
        <p:spPr>
          <a:xfrm>
            <a:off x="8153400" y="-17905"/>
            <a:ext cx="2723823"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doc.:IEEE802.15-21-0411r1</a:t>
            </a:r>
          </a:p>
        </p:txBody>
      </p:sp>
      <p:sp>
        <p:nvSpPr>
          <p:cNvPr id="8" name="Date Placeholder 7">
            <a:extLst>
              <a:ext uri="{FF2B5EF4-FFF2-40B4-BE49-F238E27FC236}">
                <a16:creationId xmlns:a16="http://schemas.microsoft.com/office/drawing/2014/main" id="{C4EA5632-14B1-490F-B718-5A1C4F47806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July_2021</a:t>
            </a:r>
          </a:p>
        </p:txBody>
      </p:sp>
      <p:sp>
        <p:nvSpPr>
          <p:cNvPr id="4" name="Slide Number Placeholder 3">
            <a:extLst>
              <a:ext uri="{FF2B5EF4-FFF2-40B4-BE49-F238E27FC236}">
                <a16:creationId xmlns:a16="http://schemas.microsoft.com/office/drawing/2014/main" id="{D36CFDB5-E8A1-44A2-99CC-CB3BDE90A33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5C9B60-20C2-4534-A2C4-775136E7A6D6}" type="slidenum">
              <a:rPr lang="en-US" smtClean="0"/>
              <a:pPr/>
              <a:t>‹#›</a:t>
            </a:fld>
            <a:endParaRPr lang="en-US" dirty="0"/>
          </a:p>
        </p:txBody>
      </p:sp>
    </p:spTree>
    <p:extLst>
      <p:ext uri="{BB962C8B-B14F-4D97-AF65-F5344CB8AC3E}">
        <p14:creationId xmlns:p14="http://schemas.microsoft.com/office/powerpoint/2010/main" val="117866395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5/dcn/21/15-21-0306-02-016t-16t-system-description-document.docx"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mentor.ieee.org/802.15/dcn/21/15-21-0306-02-016t-16t-system-description-document.doc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a:extLst>
              <a:ext uri="{FF2B5EF4-FFF2-40B4-BE49-F238E27FC236}">
                <a16:creationId xmlns:a16="http://schemas.microsoft.com/office/drawing/2014/main" id="{0534660E-41DC-4E57-96E1-79D8CC785BC3}"/>
              </a:ext>
            </a:extLst>
          </p:cNvPr>
          <p:cNvSpPr>
            <a:spLocks noGrp="1"/>
          </p:cNvSpPr>
          <p:nvPr>
            <p:ph type="ftr" sz="quarter" idx="11"/>
          </p:nvPr>
        </p:nvSpPr>
        <p:spPr/>
        <p:txBody>
          <a:bodyPr/>
          <a:lstStyle/>
          <a:p>
            <a:r>
              <a:rPr lang="en-US" altLang="en-US"/>
              <a:t>Tim Godfrey, EPRI</a:t>
            </a:r>
            <a:endParaRPr lang="en-US" altLang="en-US" dirty="0"/>
          </a:p>
        </p:txBody>
      </p:sp>
      <p:sp>
        <p:nvSpPr>
          <p:cNvPr id="27651" name="Rectangle 3">
            <a:extLst>
              <a:ext uri="{FF2B5EF4-FFF2-40B4-BE49-F238E27FC236}">
                <a16:creationId xmlns:a16="http://schemas.microsoft.com/office/drawing/2014/main" id="{17B834E8-C5BF-45C8-98A9-4170D14E20A0}"/>
              </a:ext>
            </a:extLst>
          </p:cNvPr>
          <p:cNvSpPr>
            <a:spLocks noChangeArrowheads="1"/>
          </p:cNvSpPr>
          <p:nvPr/>
        </p:nvSpPr>
        <p:spPr bwMode="auto">
          <a:xfrm>
            <a:off x="381000" y="609600"/>
            <a:ext cx="11430000" cy="54168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000" b="1" u="sng" dirty="0">
                <a:solidFill>
                  <a:schemeClr val="tx2"/>
                </a:solidFill>
                <a:effectLst>
                  <a:outerShdw blurRad="38100" dist="38100" dir="2700000" algn="tl">
                    <a:srgbClr val="C0C0C0"/>
                  </a:outerShdw>
                </a:effectLst>
              </a:rPr>
              <a:t>Project: IEEE P802.15 Working Group for Wireless Specialty Networks (WSN)</a:t>
            </a:r>
            <a:endParaRPr lang="en-US" altLang="en-US" b="1" dirty="0">
              <a:solidFill>
                <a:schemeClr val="tx2"/>
              </a:solidFill>
            </a:endParaRPr>
          </a:p>
          <a:p>
            <a:endParaRPr lang="en-US" altLang="en-US" dirty="0">
              <a:solidFill>
                <a:schemeClr val="tx2"/>
              </a:solidFill>
            </a:endParaRPr>
          </a:p>
          <a:p>
            <a:endParaRPr lang="en-US" altLang="en-US" b="1" dirty="0">
              <a:solidFill>
                <a:schemeClr val="tx2"/>
              </a:solidFill>
            </a:endParaRPr>
          </a:p>
          <a:p>
            <a:r>
              <a:rPr lang="en-US" altLang="en-US" b="1" dirty="0">
                <a:solidFill>
                  <a:schemeClr val="tx2"/>
                </a:solidFill>
              </a:rPr>
              <a:t>Submission Title:</a:t>
            </a:r>
            <a:r>
              <a:rPr lang="en-US" altLang="en-US" dirty="0">
                <a:solidFill>
                  <a:schemeClr val="tx2"/>
                </a:solidFill>
              </a:rPr>
              <a:t> Licensed Narrowband Amendment TG16t </a:t>
            </a:r>
            <a:r>
              <a:rPr lang="en-US" dirty="0"/>
              <a:t>July 2021 Closing Report</a:t>
            </a:r>
            <a:br>
              <a:rPr lang="en-US" altLang="en-US" dirty="0">
                <a:solidFill>
                  <a:schemeClr val="tx2"/>
                </a:solidFill>
              </a:rPr>
            </a:br>
            <a:r>
              <a:rPr lang="en-US" altLang="en-US" dirty="0">
                <a:solidFill>
                  <a:schemeClr val="tx2"/>
                </a:solidFill>
              </a:rPr>
              <a:t>				</a:t>
            </a:r>
          </a:p>
          <a:p>
            <a:endParaRPr lang="en-US" altLang="en-US" dirty="0">
              <a:solidFill>
                <a:schemeClr val="tx2"/>
              </a:solidFill>
            </a:endParaRPr>
          </a:p>
          <a:p>
            <a:r>
              <a:rPr lang="en-US" altLang="en-US" b="1" dirty="0">
                <a:solidFill>
                  <a:schemeClr val="tx2"/>
                </a:solidFill>
              </a:rPr>
              <a:t>Date Submitted: </a:t>
            </a:r>
            <a:r>
              <a:rPr lang="en-US" altLang="en-US" dirty="0">
                <a:solidFill>
                  <a:schemeClr val="tx2"/>
                </a:solidFill>
              </a:rPr>
              <a:t>2021-07-20</a:t>
            </a:r>
          </a:p>
          <a:p>
            <a:endParaRPr lang="en-US" altLang="en-US" dirty="0">
              <a:solidFill>
                <a:schemeClr val="tx2"/>
              </a:solidFill>
            </a:endParaRPr>
          </a:p>
          <a:p>
            <a:r>
              <a:rPr lang="en-US" altLang="en-US" b="1" dirty="0">
                <a:solidFill>
                  <a:schemeClr val="tx2"/>
                </a:solidFill>
              </a:rPr>
              <a:t>Source:</a:t>
            </a:r>
            <a:r>
              <a:rPr lang="en-US" altLang="en-US" dirty="0">
                <a:solidFill>
                  <a:schemeClr val="tx2"/>
                </a:solidFill>
              </a:rPr>
              <a:t> Tim Godfrey, EPRI</a:t>
            </a:r>
          </a:p>
          <a:p>
            <a:endParaRPr lang="en-US" altLang="en-US" dirty="0">
              <a:solidFill>
                <a:schemeClr val="tx2"/>
              </a:solidFill>
            </a:endParaRPr>
          </a:p>
          <a:p>
            <a:pPr>
              <a:spcBef>
                <a:spcPts val="600"/>
              </a:spcBef>
              <a:spcAft>
                <a:spcPts val="600"/>
              </a:spcAft>
            </a:pPr>
            <a:r>
              <a:rPr lang="en-US" altLang="en-US" b="1" dirty="0">
                <a:solidFill>
                  <a:schemeClr val="tx2"/>
                </a:solidFill>
              </a:rPr>
              <a:t>Abstract:</a:t>
            </a:r>
            <a:r>
              <a:rPr lang="en-US" altLang="en-US" dirty="0">
                <a:solidFill>
                  <a:schemeClr val="tx2"/>
                </a:solidFill>
              </a:rPr>
              <a:t>	July 2021 Closing Report</a:t>
            </a:r>
          </a:p>
          <a:p>
            <a:pPr>
              <a:spcBef>
                <a:spcPts val="600"/>
              </a:spcBef>
              <a:spcAft>
                <a:spcPts val="600"/>
              </a:spcAft>
            </a:pPr>
            <a:r>
              <a:rPr lang="en-US" altLang="en-US" b="1" dirty="0">
                <a:solidFill>
                  <a:schemeClr val="tx2"/>
                </a:solidFill>
              </a:rPr>
              <a:t>Purpose:</a:t>
            </a:r>
            <a:r>
              <a:rPr lang="en-US" altLang="en-US" dirty="0">
                <a:solidFill>
                  <a:schemeClr val="tx2"/>
                </a:solidFill>
              </a:rPr>
              <a:t>	Chair’s presentation for task group meeting</a:t>
            </a:r>
          </a:p>
          <a:p>
            <a:r>
              <a:rPr lang="en-US" altLang="en-US" b="1" dirty="0">
                <a:solidFill>
                  <a:schemeClr val="tx2"/>
                </a:solidFill>
              </a:rPr>
              <a:t>Notice:</a:t>
            </a:r>
            <a:r>
              <a:rPr lang="en-US" altLang="en-US"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b="1" dirty="0">
                <a:solidFill>
                  <a:schemeClr val="tx2"/>
                </a:solidFill>
              </a:rPr>
              <a:t>Release:</a:t>
            </a:r>
            <a:r>
              <a:rPr lang="en-US" altLang="en-US" dirty="0">
                <a:solidFill>
                  <a:schemeClr val="tx2"/>
                </a:solidFill>
              </a:rPr>
              <a:t>	The contributor acknowledges and accepts that this contribution becomes the property of IEEE and may be made publicly available by P802.15.	</a:t>
            </a:r>
          </a:p>
        </p:txBody>
      </p:sp>
      <p:sp>
        <p:nvSpPr>
          <p:cNvPr id="10" name="Slide Number Placeholder 9">
            <a:extLst>
              <a:ext uri="{FF2B5EF4-FFF2-40B4-BE49-F238E27FC236}">
                <a16:creationId xmlns:a16="http://schemas.microsoft.com/office/drawing/2014/main" id="{4C82DCA0-B2AC-4AF1-9755-586833B3B73D}"/>
              </a:ext>
            </a:extLst>
          </p:cNvPr>
          <p:cNvSpPr>
            <a:spLocks noGrp="1"/>
          </p:cNvSpPr>
          <p:nvPr>
            <p:ph type="sldNum" sz="quarter" idx="12"/>
          </p:nvPr>
        </p:nvSpPr>
        <p:spPr/>
        <p:txBody>
          <a:bodyPr/>
          <a:lstStyle/>
          <a:p>
            <a:fld id="{20092462-9859-4223-AEDC-0764803AB50E}" type="slidenum">
              <a:rPr lang="en-US" smtClean="0"/>
              <a:pPr/>
              <a:t>1</a:t>
            </a:fld>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264475C-A9EB-483F-98AF-B14E5D270153}"/>
              </a:ext>
            </a:extLst>
          </p:cNvPr>
          <p:cNvSpPr>
            <a:spLocks noGrp="1"/>
          </p:cNvSpPr>
          <p:nvPr>
            <p:ph type="title"/>
          </p:nvPr>
        </p:nvSpPr>
        <p:spPr/>
        <p:txBody>
          <a:bodyPr/>
          <a:lstStyle/>
          <a:p>
            <a:r>
              <a:rPr lang="en-US" dirty="0"/>
              <a:t>TG16t Agenda July Teleconference</a:t>
            </a:r>
          </a:p>
        </p:txBody>
      </p:sp>
      <p:sp>
        <p:nvSpPr>
          <p:cNvPr id="6" name="Content Placeholder 5">
            <a:extLst>
              <a:ext uri="{FF2B5EF4-FFF2-40B4-BE49-F238E27FC236}">
                <a16:creationId xmlns:a16="http://schemas.microsoft.com/office/drawing/2014/main" id="{C058C766-5081-4EC1-AA46-AB8069E3A9CC}"/>
              </a:ext>
            </a:extLst>
          </p:cNvPr>
          <p:cNvSpPr>
            <a:spLocks noGrp="1"/>
          </p:cNvSpPr>
          <p:nvPr>
            <p:ph idx="1"/>
          </p:nvPr>
        </p:nvSpPr>
        <p:spPr>
          <a:xfrm>
            <a:off x="838200" y="1825625"/>
            <a:ext cx="5715000" cy="4351338"/>
          </a:xfrm>
        </p:spPr>
        <p:txBody>
          <a:bodyPr>
            <a:normAutofit/>
          </a:bodyPr>
          <a:lstStyle/>
          <a:p>
            <a:r>
              <a:rPr lang="en-US" dirty="0"/>
              <a:t>Introductions, Secretary, Review and Approve Agenda</a:t>
            </a:r>
          </a:p>
          <a:p>
            <a:r>
              <a:rPr lang="en-US" dirty="0"/>
              <a:t>Policy Review</a:t>
            </a:r>
          </a:p>
          <a:p>
            <a:r>
              <a:rPr lang="en-US" dirty="0"/>
              <a:t>Updates for use cases and SRD based on “goodput” values</a:t>
            </a:r>
          </a:p>
          <a:p>
            <a:r>
              <a:rPr lang="en-US" dirty="0"/>
              <a:t>Contributions and development of SDD</a:t>
            </a:r>
          </a:p>
          <a:p>
            <a:r>
              <a:rPr lang="en-US" dirty="0"/>
              <a:t>Adjourn</a:t>
            </a:r>
          </a:p>
        </p:txBody>
      </p:sp>
      <p:sp>
        <p:nvSpPr>
          <p:cNvPr id="3" name="Footer Placeholder 2">
            <a:extLst>
              <a:ext uri="{FF2B5EF4-FFF2-40B4-BE49-F238E27FC236}">
                <a16:creationId xmlns:a16="http://schemas.microsoft.com/office/drawing/2014/main" id="{F458B843-2D7B-491F-9765-8FB389289A60}"/>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5" name="Slide Number Placeholder 14">
            <a:extLst>
              <a:ext uri="{FF2B5EF4-FFF2-40B4-BE49-F238E27FC236}">
                <a16:creationId xmlns:a16="http://schemas.microsoft.com/office/drawing/2014/main" id="{824263D1-DE15-41E4-8177-E6070155BCE3}"/>
              </a:ext>
            </a:extLst>
          </p:cNvPr>
          <p:cNvSpPr>
            <a:spLocks noGrp="1"/>
          </p:cNvSpPr>
          <p:nvPr>
            <p:ph type="sldNum" sz="quarter" idx="12"/>
          </p:nvPr>
        </p:nvSpPr>
        <p:spPr/>
        <p:txBody>
          <a:bodyPr/>
          <a:lstStyle/>
          <a:p>
            <a:fld id="{A1C9EF53-BD90-4B75-A223-F9525C143888}" type="slidenum">
              <a:rPr lang="en-US" smtClean="0"/>
              <a:pPr/>
              <a:t>2</a:t>
            </a:fld>
            <a:endParaRPr lang="en-US" dirty="0"/>
          </a:p>
        </p:txBody>
      </p:sp>
      <p:sp>
        <p:nvSpPr>
          <p:cNvPr id="2" name="Date Placeholder 1">
            <a:extLst>
              <a:ext uri="{FF2B5EF4-FFF2-40B4-BE49-F238E27FC236}">
                <a16:creationId xmlns:a16="http://schemas.microsoft.com/office/drawing/2014/main" id="{41E60755-E59F-4F40-88E0-CA50E338D0C1}"/>
              </a:ext>
            </a:extLst>
          </p:cNvPr>
          <p:cNvSpPr>
            <a:spLocks noGrp="1"/>
          </p:cNvSpPr>
          <p:nvPr>
            <p:ph type="dt" sz="half" idx="10"/>
          </p:nvPr>
        </p:nvSpPr>
        <p:spPr/>
        <p:txBody>
          <a:bodyPr/>
          <a:lstStyle/>
          <a:p>
            <a:r>
              <a:rPr lang="en-US" dirty="0"/>
              <a:t>July_2021</a:t>
            </a:r>
          </a:p>
        </p:txBody>
      </p:sp>
      <p:sp>
        <p:nvSpPr>
          <p:cNvPr id="7" name="Content Placeholder 5">
            <a:extLst>
              <a:ext uri="{FF2B5EF4-FFF2-40B4-BE49-F238E27FC236}">
                <a16:creationId xmlns:a16="http://schemas.microsoft.com/office/drawing/2014/main" id="{F4839353-B161-4EF1-8A39-8F94C215AAFB}"/>
              </a:ext>
            </a:extLst>
          </p:cNvPr>
          <p:cNvSpPr txBox="1">
            <a:spLocks/>
          </p:cNvSpPr>
          <p:nvPr/>
        </p:nvSpPr>
        <p:spPr>
          <a:xfrm>
            <a:off x="7162800" y="1825625"/>
            <a:ext cx="4907280" cy="3970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Meetings for July Plenary</a:t>
            </a:r>
          </a:p>
          <a:p>
            <a:pPr lvl="1"/>
            <a:r>
              <a:rPr lang="en-US" dirty="0"/>
              <a:t>Tuesday July 13</a:t>
            </a:r>
            <a:r>
              <a:rPr lang="en-US" baseline="30000" dirty="0"/>
              <a:t>th</a:t>
            </a:r>
            <a:r>
              <a:rPr lang="en-US" dirty="0"/>
              <a:t> (PM1 slot)</a:t>
            </a:r>
          </a:p>
          <a:p>
            <a:pPr lvl="1"/>
            <a:r>
              <a:rPr lang="en-US" dirty="0"/>
              <a:t>Tuesday July 20</a:t>
            </a:r>
            <a:r>
              <a:rPr lang="en-US" baseline="30000" dirty="0"/>
              <a:t>th</a:t>
            </a:r>
            <a:r>
              <a:rPr lang="en-US" dirty="0"/>
              <a:t> (PM1 slot)</a:t>
            </a:r>
          </a:p>
        </p:txBody>
      </p:sp>
    </p:spTree>
    <p:extLst>
      <p:ext uri="{BB962C8B-B14F-4D97-AF65-F5344CB8AC3E}">
        <p14:creationId xmlns:p14="http://schemas.microsoft.com/office/powerpoint/2010/main" val="20064856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4996AA-87EF-43BA-B577-6CBA94EF5DDB}"/>
              </a:ext>
            </a:extLst>
          </p:cNvPr>
          <p:cNvSpPr>
            <a:spLocks noGrp="1"/>
          </p:cNvSpPr>
          <p:nvPr>
            <p:ph type="title"/>
          </p:nvPr>
        </p:nvSpPr>
        <p:spPr/>
        <p:txBody>
          <a:bodyPr/>
          <a:lstStyle/>
          <a:p>
            <a:r>
              <a:rPr lang="en-US" dirty="0"/>
              <a:t>Opening</a:t>
            </a:r>
          </a:p>
        </p:txBody>
      </p:sp>
      <p:sp>
        <p:nvSpPr>
          <p:cNvPr id="3" name="Content Placeholder 2">
            <a:extLst>
              <a:ext uri="{FF2B5EF4-FFF2-40B4-BE49-F238E27FC236}">
                <a16:creationId xmlns:a16="http://schemas.microsoft.com/office/drawing/2014/main" id="{D2E2E2B9-A29C-4E77-965D-528C5C60367A}"/>
              </a:ext>
            </a:extLst>
          </p:cNvPr>
          <p:cNvSpPr>
            <a:spLocks noGrp="1"/>
          </p:cNvSpPr>
          <p:nvPr>
            <p:ph idx="1"/>
          </p:nvPr>
        </p:nvSpPr>
        <p:spPr/>
        <p:txBody>
          <a:bodyPr/>
          <a:lstStyle/>
          <a:p>
            <a:r>
              <a:rPr lang="en-US" dirty="0"/>
              <a:t>Introductions</a:t>
            </a:r>
          </a:p>
          <a:p>
            <a:endParaRPr lang="en-US" dirty="0"/>
          </a:p>
          <a:p>
            <a:r>
              <a:rPr lang="en-US" dirty="0"/>
              <a:t>Secretary for meeting –  Nathan  Clanney</a:t>
            </a:r>
          </a:p>
          <a:p>
            <a:endParaRPr lang="en-US" dirty="0"/>
          </a:p>
          <a:p>
            <a:r>
              <a:rPr lang="en-US" dirty="0"/>
              <a:t>Agenda review and Approval</a:t>
            </a:r>
          </a:p>
          <a:p>
            <a:pPr lvl="1"/>
            <a:endParaRPr lang="en-US" dirty="0"/>
          </a:p>
          <a:p>
            <a:endParaRPr lang="en-US" dirty="0"/>
          </a:p>
          <a:p>
            <a:endParaRPr lang="en-US" dirty="0"/>
          </a:p>
        </p:txBody>
      </p:sp>
      <p:sp>
        <p:nvSpPr>
          <p:cNvPr id="5" name="Footer Placeholder 4">
            <a:extLst>
              <a:ext uri="{FF2B5EF4-FFF2-40B4-BE49-F238E27FC236}">
                <a16:creationId xmlns:a16="http://schemas.microsoft.com/office/drawing/2014/main" id="{B42AA691-0556-45FB-A18A-215C7A92220D}"/>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5" name="Slide Number Placeholder 14">
            <a:extLst>
              <a:ext uri="{FF2B5EF4-FFF2-40B4-BE49-F238E27FC236}">
                <a16:creationId xmlns:a16="http://schemas.microsoft.com/office/drawing/2014/main" id="{C44277F7-A8E0-41F9-A5A8-7484BD3F7580}"/>
              </a:ext>
            </a:extLst>
          </p:cNvPr>
          <p:cNvSpPr>
            <a:spLocks noGrp="1"/>
          </p:cNvSpPr>
          <p:nvPr>
            <p:ph type="sldNum" sz="quarter" idx="12"/>
          </p:nvPr>
        </p:nvSpPr>
        <p:spPr/>
        <p:txBody>
          <a:bodyPr/>
          <a:lstStyle/>
          <a:p>
            <a:fld id="{A1C9EF53-BD90-4B75-A223-F9525C143888}" type="slidenum">
              <a:rPr lang="en-US" smtClean="0"/>
              <a:pPr/>
              <a:t>3</a:t>
            </a:fld>
            <a:endParaRPr lang="en-US" dirty="0"/>
          </a:p>
        </p:txBody>
      </p:sp>
      <p:sp>
        <p:nvSpPr>
          <p:cNvPr id="4" name="Date Placeholder 3">
            <a:extLst>
              <a:ext uri="{FF2B5EF4-FFF2-40B4-BE49-F238E27FC236}">
                <a16:creationId xmlns:a16="http://schemas.microsoft.com/office/drawing/2014/main" id="{E20B7EAF-4B71-4012-AA2E-7EE71FEB5B3B}"/>
              </a:ext>
            </a:extLst>
          </p:cNvPr>
          <p:cNvSpPr>
            <a:spLocks noGrp="1"/>
          </p:cNvSpPr>
          <p:nvPr>
            <p:ph type="dt" sz="half" idx="10"/>
          </p:nvPr>
        </p:nvSpPr>
        <p:spPr/>
        <p:txBody>
          <a:bodyPr/>
          <a:lstStyle/>
          <a:p>
            <a:r>
              <a:rPr lang="en-US" dirty="0"/>
              <a:t>July_2021</a:t>
            </a:r>
          </a:p>
        </p:txBody>
      </p:sp>
    </p:spTree>
    <p:extLst>
      <p:ext uri="{BB962C8B-B14F-4D97-AF65-F5344CB8AC3E}">
        <p14:creationId xmlns:p14="http://schemas.microsoft.com/office/powerpoint/2010/main" val="867171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8B9A9-F19F-40D8-A08F-07812A0FDFE4}"/>
              </a:ext>
            </a:extLst>
          </p:cNvPr>
          <p:cNvSpPr>
            <a:spLocks noGrp="1"/>
          </p:cNvSpPr>
          <p:nvPr>
            <p:ph type="title"/>
          </p:nvPr>
        </p:nvSpPr>
        <p:spPr/>
        <p:txBody>
          <a:bodyPr/>
          <a:lstStyle/>
          <a:p>
            <a:r>
              <a:rPr lang="en-US" dirty="0"/>
              <a:t>Contributions for July Electronic Plenary</a:t>
            </a:r>
          </a:p>
        </p:txBody>
      </p:sp>
      <p:sp>
        <p:nvSpPr>
          <p:cNvPr id="4" name="Footer Placeholder 3">
            <a:extLst>
              <a:ext uri="{FF2B5EF4-FFF2-40B4-BE49-F238E27FC236}">
                <a16:creationId xmlns:a16="http://schemas.microsoft.com/office/drawing/2014/main" id="{32BC02E6-14A9-4417-B10C-007682B6AEA0}"/>
              </a:ext>
            </a:extLst>
          </p:cNvPr>
          <p:cNvSpPr>
            <a:spLocks noGrp="1"/>
          </p:cNvSpPr>
          <p:nvPr>
            <p:ph type="ftr" sz="quarter" idx="11"/>
          </p:nvPr>
        </p:nvSpPr>
        <p:spPr/>
        <p:txBody>
          <a:bodyPr/>
          <a:lstStyle/>
          <a:p>
            <a:r>
              <a:rPr lang="en-US"/>
              <a:t>Tim Godfrey, EPRI</a:t>
            </a:r>
          </a:p>
        </p:txBody>
      </p:sp>
      <p:sp>
        <p:nvSpPr>
          <p:cNvPr id="15" name="Slide Number Placeholder 14">
            <a:extLst>
              <a:ext uri="{FF2B5EF4-FFF2-40B4-BE49-F238E27FC236}">
                <a16:creationId xmlns:a16="http://schemas.microsoft.com/office/drawing/2014/main" id="{AD3FD41F-FBC4-4721-A0F6-9AFBAC699FDF}"/>
              </a:ext>
            </a:extLst>
          </p:cNvPr>
          <p:cNvSpPr>
            <a:spLocks noGrp="1"/>
          </p:cNvSpPr>
          <p:nvPr>
            <p:ph type="sldNum" sz="quarter" idx="12"/>
          </p:nvPr>
        </p:nvSpPr>
        <p:spPr/>
        <p:txBody>
          <a:bodyPr/>
          <a:lstStyle/>
          <a:p>
            <a:fld id="{A1C9EF53-BD90-4B75-A223-F9525C143888}" type="slidenum">
              <a:rPr lang="en-US" smtClean="0"/>
              <a:pPr/>
              <a:t>4</a:t>
            </a:fld>
            <a:endParaRPr lang="en-US" dirty="0"/>
          </a:p>
        </p:txBody>
      </p:sp>
      <p:sp>
        <p:nvSpPr>
          <p:cNvPr id="5" name="Date Placeholder 4">
            <a:extLst>
              <a:ext uri="{FF2B5EF4-FFF2-40B4-BE49-F238E27FC236}">
                <a16:creationId xmlns:a16="http://schemas.microsoft.com/office/drawing/2014/main" id="{A97FB7FA-1D33-46AB-86CE-9C33D26E0432}"/>
              </a:ext>
            </a:extLst>
          </p:cNvPr>
          <p:cNvSpPr>
            <a:spLocks noGrp="1"/>
          </p:cNvSpPr>
          <p:nvPr>
            <p:ph type="dt" sz="half" idx="10"/>
          </p:nvPr>
        </p:nvSpPr>
        <p:spPr/>
        <p:txBody>
          <a:bodyPr/>
          <a:lstStyle/>
          <a:p>
            <a:r>
              <a:rPr lang="en-US" dirty="0"/>
              <a:t>July_2021</a:t>
            </a:r>
          </a:p>
        </p:txBody>
      </p:sp>
      <p:graphicFrame>
        <p:nvGraphicFramePr>
          <p:cNvPr id="3" name="Content Placeholder 2">
            <a:extLst>
              <a:ext uri="{FF2B5EF4-FFF2-40B4-BE49-F238E27FC236}">
                <a16:creationId xmlns:a16="http://schemas.microsoft.com/office/drawing/2014/main" id="{88252E1B-C941-4D24-A8A6-2E827D6BFDAE}"/>
              </a:ext>
            </a:extLst>
          </p:cNvPr>
          <p:cNvGraphicFramePr>
            <a:graphicFrameLocks noGrp="1"/>
          </p:cNvGraphicFramePr>
          <p:nvPr>
            <p:ph idx="1"/>
            <p:extLst>
              <p:ext uri="{D42A27DB-BD31-4B8C-83A1-F6EECF244321}">
                <p14:modId xmlns:p14="http://schemas.microsoft.com/office/powerpoint/2010/main" val="4059285679"/>
              </p:ext>
            </p:extLst>
          </p:nvPr>
        </p:nvGraphicFramePr>
        <p:xfrm>
          <a:off x="849664" y="1600200"/>
          <a:ext cx="10515600" cy="914400"/>
        </p:xfrm>
        <a:graphic>
          <a:graphicData uri="http://schemas.openxmlformats.org/drawingml/2006/table">
            <a:tbl>
              <a:tblPr/>
              <a:tblGrid>
                <a:gridCol w="1752600">
                  <a:extLst>
                    <a:ext uri="{9D8B030D-6E8A-4147-A177-3AD203B41FA5}">
                      <a16:colId xmlns:a16="http://schemas.microsoft.com/office/drawing/2014/main" val="3230798277"/>
                    </a:ext>
                  </a:extLst>
                </a:gridCol>
                <a:gridCol w="1752600">
                  <a:extLst>
                    <a:ext uri="{9D8B030D-6E8A-4147-A177-3AD203B41FA5}">
                      <a16:colId xmlns:a16="http://schemas.microsoft.com/office/drawing/2014/main" val="1136711943"/>
                    </a:ext>
                  </a:extLst>
                </a:gridCol>
                <a:gridCol w="1752600">
                  <a:extLst>
                    <a:ext uri="{9D8B030D-6E8A-4147-A177-3AD203B41FA5}">
                      <a16:colId xmlns:a16="http://schemas.microsoft.com/office/drawing/2014/main" val="1882883713"/>
                    </a:ext>
                  </a:extLst>
                </a:gridCol>
                <a:gridCol w="1752600">
                  <a:extLst>
                    <a:ext uri="{9D8B030D-6E8A-4147-A177-3AD203B41FA5}">
                      <a16:colId xmlns:a16="http://schemas.microsoft.com/office/drawing/2014/main" val="4272473774"/>
                    </a:ext>
                  </a:extLst>
                </a:gridCol>
                <a:gridCol w="1752600">
                  <a:extLst>
                    <a:ext uri="{9D8B030D-6E8A-4147-A177-3AD203B41FA5}">
                      <a16:colId xmlns:a16="http://schemas.microsoft.com/office/drawing/2014/main" val="3014055356"/>
                    </a:ext>
                  </a:extLst>
                </a:gridCol>
                <a:gridCol w="1752600">
                  <a:extLst>
                    <a:ext uri="{9D8B030D-6E8A-4147-A177-3AD203B41FA5}">
                      <a16:colId xmlns:a16="http://schemas.microsoft.com/office/drawing/2014/main" val="226434913"/>
                    </a:ext>
                  </a:extLst>
                </a:gridCol>
              </a:tblGrid>
              <a:tr h="0">
                <a:tc>
                  <a:txBody>
                    <a:bodyPr/>
                    <a:lstStyle/>
                    <a:p>
                      <a:r>
                        <a:rPr lang="en-US"/>
                        <a:t>213</a:t>
                      </a:r>
                    </a:p>
                  </a:txBody>
                  <a:tcPr anchor="ctr">
                    <a:lnL>
                      <a:noFill/>
                    </a:lnL>
                    <a:lnR>
                      <a:noFill/>
                    </a:lnR>
                    <a:lnT>
                      <a:noFill/>
                    </a:lnT>
                    <a:lnB>
                      <a:noFill/>
                    </a:lnB>
                  </a:tcPr>
                </a:tc>
                <a:tc>
                  <a:txBody>
                    <a:bodyPr/>
                    <a:lstStyle/>
                    <a:p>
                      <a:r>
                        <a:rPr lang="en-US"/>
                        <a:t>10</a:t>
                      </a:r>
                    </a:p>
                  </a:txBody>
                  <a:tcPr anchor="ctr">
                    <a:lnL>
                      <a:noFill/>
                    </a:lnL>
                    <a:lnR>
                      <a:noFill/>
                    </a:lnR>
                    <a:lnT>
                      <a:noFill/>
                    </a:lnT>
                    <a:lnB>
                      <a:noFill/>
                    </a:lnB>
                  </a:tcPr>
                </a:tc>
                <a:tc>
                  <a:txBody>
                    <a:bodyPr/>
                    <a:lstStyle/>
                    <a:p>
                      <a:r>
                        <a:rPr lang="en-US"/>
                        <a:t>TG16t</a:t>
                      </a:r>
                    </a:p>
                  </a:txBody>
                  <a:tcPr anchor="ctr">
                    <a:lnL>
                      <a:noFill/>
                    </a:lnL>
                    <a:lnR>
                      <a:noFill/>
                    </a:lnR>
                    <a:lnT>
                      <a:noFill/>
                    </a:lnT>
                    <a:lnB>
                      <a:noFill/>
                    </a:lnB>
                  </a:tcPr>
                </a:tc>
                <a:tc>
                  <a:txBody>
                    <a:bodyPr/>
                    <a:lstStyle/>
                    <a:p>
                      <a:r>
                        <a:rPr lang="en-US"/>
                        <a:t>IEEE 802.16t Use Cases</a:t>
                      </a:r>
                    </a:p>
                  </a:txBody>
                  <a:tcPr anchor="ctr">
                    <a:lnL>
                      <a:noFill/>
                    </a:lnL>
                    <a:lnR>
                      <a:noFill/>
                    </a:lnR>
                    <a:lnT>
                      <a:noFill/>
                    </a:lnT>
                    <a:lnB>
                      <a:noFill/>
                    </a:lnB>
                  </a:tcPr>
                </a:tc>
                <a:tc>
                  <a:txBody>
                    <a:bodyPr/>
                    <a:lstStyle/>
                    <a:p>
                      <a:r>
                        <a:rPr lang="en-US"/>
                        <a:t>Nathan Clanney (Siemens Mobility, Inc)</a:t>
                      </a:r>
                    </a:p>
                  </a:txBody>
                  <a:tcPr anchor="ctr">
                    <a:lnL>
                      <a:noFill/>
                    </a:lnL>
                    <a:lnR>
                      <a:noFill/>
                    </a:lnR>
                    <a:lnT>
                      <a:noFill/>
                    </a:lnT>
                    <a:lnB>
                      <a:noFill/>
                    </a:lnB>
                  </a:tcPr>
                </a:tc>
                <a:tc>
                  <a:txBody>
                    <a:bodyPr/>
                    <a:lstStyle/>
                    <a:p>
                      <a:r>
                        <a:rPr lang="en-US" dirty="0"/>
                        <a:t>14-Jul-2021 15:00:51 ET</a:t>
                      </a:r>
                    </a:p>
                  </a:txBody>
                  <a:tcPr anchor="ctr">
                    <a:lnL>
                      <a:noFill/>
                    </a:lnL>
                    <a:lnR>
                      <a:noFill/>
                    </a:lnR>
                    <a:lnT>
                      <a:noFill/>
                    </a:lnT>
                    <a:lnB>
                      <a:noFill/>
                    </a:lnB>
                  </a:tcPr>
                </a:tc>
                <a:extLst>
                  <a:ext uri="{0D108BD9-81ED-4DB2-BD59-A6C34878D82A}">
                    <a16:rowId xmlns:a16="http://schemas.microsoft.com/office/drawing/2014/main" val="2134592705"/>
                  </a:ext>
                </a:extLst>
              </a:tr>
            </a:tbl>
          </a:graphicData>
        </a:graphic>
      </p:graphicFrame>
    </p:spTree>
    <p:extLst>
      <p:ext uri="{BB962C8B-B14F-4D97-AF65-F5344CB8AC3E}">
        <p14:creationId xmlns:p14="http://schemas.microsoft.com/office/powerpoint/2010/main" val="12311829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26B9CF-1D2D-4A74-BF8B-277C73056079}"/>
              </a:ext>
            </a:extLst>
          </p:cNvPr>
          <p:cNvSpPr>
            <a:spLocks noGrp="1"/>
          </p:cNvSpPr>
          <p:nvPr>
            <p:ph type="title"/>
          </p:nvPr>
        </p:nvSpPr>
        <p:spPr/>
        <p:txBody>
          <a:bodyPr/>
          <a:lstStyle/>
          <a:p>
            <a:r>
              <a:rPr lang="en-US" dirty="0"/>
              <a:t>Discussion on Use Cases</a:t>
            </a:r>
          </a:p>
        </p:txBody>
      </p:sp>
      <p:sp>
        <p:nvSpPr>
          <p:cNvPr id="3" name="Content Placeholder 2">
            <a:extLst>
              <a:ext uri="{FF2B5EF4-FFF2-40B4-BE49-F238E27FC236}">
                <a16:creationId xmlns:a16="http://schemas.microsoft.com/office/drawing/2014/main" id="{47BA0E68-C229-4889-8FE7-DD4A2D87B221}"/>
              </a:ext>
            </a:extLst>
          </p:cNvPr>
          <p:cNvSpPr>
            <a:spLocks noGrp="1"/>
          </p:cNvSpPr>
          <p:nvPr>
            <p:ph idx="1"/>
          </p:nvPr>
        </p:nvSpPr>
        <p:spPr/>
        <p:txBody>
          <a:bodyPr>
            <a:normAutofit fontScale="77500" lnSpcReduction="20000"/>
          </a:bodyPr>
          <a:lstStyle/>
          <a:p>
            <a:r>
              <a:rPr lang="en-US" dirty="0"/>
              <a:t>Nathan will review the Siemens use cases with respect to throughput and try to understand why they are outliers. He will report to Daoud.</a:t>
            </a:r>
          </a:p>
          <a:p>
            <a:endParaRPr lang="en-US" dirty="0"/>
          </a:p>
          <a:p>
            <a:r>
              <a:rPr lang="en-US" dirty="0"/>
              <a:t>Need review of electrical use cases to validate throughput “goodput” vs data rate. Tim will review and provide an assessment. </a:t>
            </a:r>
          </a:p>
          <a:p>
            <a:pPr lvl="1"/>
            <a:r>
              <a:rPr lang="en-US" dirty="0" err="1"/>
              <a:t>OpenSG</a:t>
            </a:r>
            <a:r>
              <a:rPr lang="en-US" dirty="0"/>
              <a:t> use case summary spreadsheet from 10 years ago – may be a point of reference, but some values may be outdated. </a:t>
            </a:r>
          </a:p>
          <a:p>
            <a:pPr lvl="1"/>
            <a:r>
              <a:rPr lang="en-US" dirty="0"/>
              <a:t>This table has a huge amount of detail – will provide a ballpark estimate for the most common deployment scenarios. </a:t>
            </a:r>
          </a:p>
          <a:p>
            <a:pPr lvl="1"/>
            <a:endParaRPr lang="en-US" dirty="0"/>
          </a:p>
          <a:p>
            <a:r>
              <a:rPr lang="en-US" dirty="0"/>
              <a:t>Discussion on goodput should include periodicity (ratio between active and non-active) </a:t>
            </a:r>
          </a:p>
          <a:p>
            <a:pPr lvl="1"/>
            <a:r>
              <a:rPr lang="en-US" dirty="0"/>
              <a:t>Interactions between duty cycle and latency</a:t>
            </a:r>
          </a:p>
          <a:p>
            <a:pPr lvl="1"/>
            <a:r>
              <a:rPr lang="en-US" dirty="0"/>
              <a:t>Should we specify a “peak value” for goodput? </a:t>
            </a:r>
          </a:p>
          <a:p>
            <a:pPr lvl="1"/>
            <a:r>
              <a:rPr lang="en-US" dirty="0"/>
              <a:t>Should this be considered in the SRD? </a:t>
            </a:r>
          </a:p>
          <a:p>
            <a:pPr lvl="1"/>
            <a:endParaRPr lang="en-US" dirty="0"/>
          </a:p>
          <a:p>
            <a:endParaRPr lang="en-US" dirty="0"/>
          </a:p>
          <a:p>
            <a:endParaRPr lang="en-US" dirty="0"/>
          </a:p>
          <a:p>
            <a:endParaRPr lang="en-US" dirty="0"/>
          </a:p>
        </p:txBody>
      </p:sp>
      <p:sp>
        <p:nvSpPr>
          <p:cNvPr id="4" name="Date Placeholder 3">
            <a:extLst>
              <a:ext uri="{FF2B5EF4-FFF2-40B4-BE49-F238E27FC236}">
                <a16:creationId xmlns:a16="http://schemas.microsoft.com/office/drawing/2014/main" id="{B1F8267A-858B-4745-B7E0-C9093579D6C0}"/>
              </a:ext>
            </a:extLst>
          </p:cNvPr>
          <p:cNvSpPr>
            <a:spLocks noGrp="1"/>
          </p:cNvSpPr>
          <p:nvPr>
            <p:ph type="dt" sz="half" idx="10"/>
          </p:nvPr>
        </p:nvSpPr>
        <p:spPr/>
        <p:txBody>
          <a:bodyPr/>
          <a:lstStyle/>
          <a:p>
            <a:r>
              <a:rPr lang="en-US"/>
              <a:t>July_2021</a:t>
            </a:r>
            <a:endParaRPr lang="en-US" dirty="0"/>
          </a:p>
        </p:txBody>
      </p:sp>
      <p:sp>
        <p:nvSpPr>
          <p:cNvPr id="5" name="Footer Placeholder 4">
            <a:extLst>
              <a:ext uri="{FF2B5EF4-FFF2-40B4-BE49-F238E27FC236}">
                <a16:creationId xmlns:a16="http://schemas.microsoft.com/office/drawing/2014/main" id="{FD1286CB-5180-4BFF-95ED-C22245E075E9}"/>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6BDBE2F-6C71-4830-8CA2-9933EEE3D584}"/>
              </a:ext>
            </a:extLst>
          </p:cNvPr>
          <p:cNvSpPr>
            <a:spLocks noGrp="1"/>
          </p:cNvSpPr>
          <p:nvPr>
            <p:ph type="sldNum" sz="quarter" idx="12"/>
          </p:nvPr>
        </p:nvSpPr>
        <p:spPr/>
        <p:txBody>
          <a:bodyPr/>
          <a:lstStyle/>
          <a:p>
            <a:fld id="{A1C9EF53-BD90-4B75-A223-F9525C143888}" type="slidenum">
              <a:rPr lang="en-US" smtClean="0"/>
              <a:pPr/>
              <a:t>5</a:t>
            </a:fld>
            <a:endParaRPr lang="en-US" dirty="0"/>
          </a:p>
        </p:txBody>
      </p:sp>
    </p:spTree>
    <p:extLst>
      <p:ext uri="{BB962C8B-B14F-4D97-AF65-F5344CB8AC3E}">
        <p14:creationId xmlns:p14="http://schemas.microsoft.com/office/powerpoint/2010/main" val="41477402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592460-736D-4DD6-A8A2-582D0A257BEA}"/>
              </a:ext>
            </a:extLst>
          </p:cNvPr>
          <p:cNvSpPr>
            <a:spLocks noGrp="1"/>
          </p:cNvSpPr>
          <p:nvPr>
            <p:ph type="title"/>
          </p:nvPr>
        </p:nvSpPr>
        <p:spPr/>
        <p:txBody>
          <a:bodyPr/>
          <a:lstStyle/>
          <a:p>
            <a:r>
              <a:rPr lang="en-US" dirty="0"/>
              <a:t>Discussion on SDD V1.0 in doc 15-21-306</a:t>
            </a:r>
          </a:p>
        </p:txBody>
      </p:sp>
      <p:sp>
        <p:nvSpPr>
          <p:cNvPr id="3" name="Content Placeholder 2">
            <a:extLst>
              <a:ext uri="{FF2B5EF4-FFF2-40B4-BE49-F238E27FC236}">
                <a16:creationId xmlns:a16="http://schemas.microsoft.com/office/drawing/2014/main" id="{41993F97-6551-41FF-9431-3E3FD4EECB65}"/>
              </a:ext>
            </a:extLst>
          </p:cNvPr>
          <p:cNvSpPr>
            <a:spLocks noGrp="1"/>
          </p:cNvSpPr>
          <p:nvPr>
            <p:ph idx="1"/>
          </p:nvPr>
        </p:nvSpPr>
        <p:spPr/>
        <p:txBody>
          <a:bodyPr/>
          <a:lstStyle/>
          <a:p>
            <a:r>
              <a:rPr lang="en-US" dirty="0"/>
              <a:t>May 2021: Adopted document 15-21-306r0 as baseline SDD for further development.</a:t>
            </a:r>
          </a:p>
          <a:p>
            <a:pPr lvl="1"/>
            <a:r>
              <a:rPr lang="en-US" dirty="0"/>
              <a:t>Approved with unanimous consent.</a:t>
            </a:r>
          </a:p>
          <a:p>
            <a:pPr lvl="1"/>
            <a:endParaRPr lang="en-US" dirty="0"/>
          </a:p>
          <a:p>
            <a:endParaRPr lang="en-US" dirty="0"/>
          </a:p>
          <a:p>
            <a:r>
              <a:rPr lang="en-US" dirty="0"/>
              <a:t>Latest revision after July 2021 uploaded as </a:t>
            </a:r>
            <a:r>
              <a:rPr lang="en-US" dirty="0">
                <a:hlinkClick r:id="rId2"/>
              </a:rPr>
              <a:t>802.15-21-306r2</a:t>
            </a:r>
            <a:r>
              <a:rPr lang="en-US" dirty="0"/>
              <a:t>)</a:t>
            </a:r>
          </a:p>
          <a:p>
            <a:endParaRPr lang="en-US" dirty="0"/>
          </a:p>
          <a:p>
            <a:pPr lvl="1"/>
            <a:endParaRPr lang="en-US" dirty="0"/>
          </a:p>
          <a:p>
            <a:pPr lvl="1"/>
            <a:endParaRPr lang="en-US" dirty="0"/>
          </a:p>
          <a:p>
            <a:endParaRPr lang="en-US" dirty="0"/>
          </a:p>
        </p:txBody>
      </p:sp>
      <p:sp>
        <p:nvSpPr>
          <p:cNvPr id="4" name="Date Placeholder 3">
            <a:extLst>
              <a:ext uri="{FF2B5EF4-FFF2-40B4-BE49-F238E27FC236}">
                <a16:creationId xmlns:a16="http://schemas.microsoft.com/office/drawing/2014/main" id="{D049CE9E-7F21-4AC7-9D75-6824F4B154E9}"/>
              </a:ext>
            </a:extLst>
          </p:cNvPr>
          <p:cNvSpPr>
            <a:spLocks noGrp="1"/>
          </p:cNvSpPr>
          <p:nvPr>
            <p:ph type="dt" sz="half" idx="10"/>
          </p:nvPr>
        </p:nvSpPr>
        <p:spPr/>
        <p:txBody>
          <a:bodyPr/>
          <a:lstStyle/>
          <a:p>
            <a:r>
              <a:rPr lang="en-US" dirty="0"/>
              <a:t>July_2021</a:t>
            </a:r>
          </a:p>
        </p:txBody>
      </p:sp>
      <p:sp>
        <p:nvSpPr>
          <p:cNvPr id="5" name="Footer Placeholder 4">
            <a:extLst>
              <a:ext uri="{FF2B5EF4-FFF2-40B4-BE49-F238E27FC236}">
                <a16:creationId xmlns:a16="http://schemas.microsoft.com/office/drawing/2014/main" id="{D72D6053-785E-431C-9484-18F51164FBFD}"/>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A0171986-92E9-4B83-A7E3-DAE100517A2A}"/>
              </a:ext>
            </a:extLst>
          </p:cNvPr>
          <p:cNvSpPr>
            <a:spLocks noGrp="1"/>
          </p:cNvSpPr>
          <p:nvPr>
            <p:ph type="sldNum" sz="quarter" idx="12"/>
          </p:nvPr>
        </p:nvSpPr>
        <p:spPr/>
        <p:txBody>
          <a:bodyPr/>
          <a:lstStyle/>
          <a:p>
            <a:fld id="{A1C9EF53-BD90-4B75-A223-F9525C143888}" type="slidenum">
              <a:rPr lang="en-US" smtClean="0"/>
              <a:pPr/>
              <a:t>6</a:t>
            </a:fld>
            <a:endParaRPr lang="en-US" dirty="0"/>
          </a:p>
        </p:txBody>
      </p:sp>
    </p:spTree>
    <p:extLst>
      <p:ext uri="{BB962C8B-B14F-4D97-AF65-F5344CB8AC3E}">
        <p14:creationId xmlns:p14="http://schemas.microsoft.com/office/powerpoint/2010/main" val="21179859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3632F5D1-E476-4449-A80B-7535CF561D07}"/>
              </a:ext>
            </a:extLst>
          </p:cNvPr>
          <p:cNvSpPr>
            <a:spLocks noGrp="1"/>
          </p:cNvSpPr>
          <p:nvPr>
            <p:ph type="title"/>
          </p:nvPr>
        </p:nvSpPr>
        <p:spPr/>
        <p:txBody>
          <a:bodyPr/>
          <a:lstStyle/>
          <a:p>
            <a:r>
              <a:rPr lang="en-US" dirty="0"/>
              <a:t>Project Timeline</a:t>
            </a:r>
          </a:p>
        </p:txBody>
      </p:sp>
      <p:sp>
        <p:nvSpPr>
          <p:cNvPr id="5" name="Footer Placeholder 4">
            <a:extLst>
              <a:ext uri="{FF2B5EF4-FFF2-40B4-BE49-F238E27FC236}">
                <a16:creationId xmlns:a16="http://schemas.microsoft.com/office/drawing/2014/main" id="{423E8DBA-E452-4028-BAB1-DB01D76EF076}"/>
              </a:ext>
            </a:extLst>
          </p:cNvPr>
          <p:cNvSpPr>
            <a:spLocks noGrp="1"/>
          </p:cNvSpPr>
          <p:nvPr>
            <p:ph type="ftr" sz="quarter" idx="11"/>
          </p:nvPr>
        </p:nvSpPr>
        <p:spPr>
          <a:xfrm>
            <a:off x="4038600" y="6356350"/>
            <a:ext cx="4114800" cy="365125"/>
          </a:xfrm>
        </p:spPr>
        <p:txBody>
          <a:bodyPr/>
          <a:lstStyle/>
          <a:p>
            <a:r>
              <a:rPr lang="en-US" altLang="en-US"/>
              <a:t>Tim Godfrey, EPRI</a:t>
            </a:r>
          </a:p>
        </p:txBody>
      </p:sp>
      <p:graphicFrame>
        <p:nvGraphicFramePr>
          <p:cNvPr id="10" name="Table 9">
            <a:extLst>
              <a:ext uri="{FF2B5EF4-FFF2-40B4-BE49-F238E27FC236}">
                <a16:creationId xmlns:a16="http://schemas.microsoft.com/office/drawing/2014/main" id="{9F0B2D0A-D6BB-4DB3-90D6-9FDE91CE81C6}"/>
              </a:ext>
            </a:extLst>
          </p:cNvPr>
          <p:cNvGraphicFramePr>
            <a:graphicFrameLocks noGrp="1"/>
          </p:cNvGraphicFramePr>
          <p:nvPr>
            <p:extLst>
              <p:ext uri="{D42A27DB-BD31-4B8C-83A1-F6EECF244321}">
                <p14:modId xmlns:p14="http://schemas.microsoft.com/office/powerpoint/2010/main" val="2434368311"/>
              </p:ext>
            </p:extLst>
          </p:nvPr>
        </p:nvGraphicFramePr>
        <p:xfrm>
          <a:off x="1295400" y="1371600"/>
          <a:ext cx="8763001" cy="4724397"/>
        </p:xfrm>
        <a:graphic>
          <a:graphicData uri="http://schemas.openxmlformats.org/drawingml/2006/table">
            <a:tbl>
              <a:tblPr firstRow="1" bandRow="1">
                <a:tableStyleId>{5C22544A-7EE6-4342-B048-85BDC9FD1C3A}</a:tableStyleId>
              </a:tblPr>
              <a:tblGrid>
                <a:gridCol w="6389688">
                  <a:extLst>
                    <a:ext uri="{9D8B030D-6E8A-4147-A177-3AD203B41FA5}">
                      <a16:colId xmlns:a16="http://schemas.microsoft.com/office/drawing/2014/main" val="3384751907"/>
                    </a:ext>
                  </a:extLst>
                </a:gridCol>
                <a:gridCol w="2373313">
                  <a:extLst>
                    <a:ext uri="{9D8B030D-6E8A-4147-A177-3AD203B41FA5}">
                      <a16:colId xmlns:a16="http://schemas.microsoft.com/office/drawing/2014/main" val="434009601"/>
                    </a:ext>
                  </a:extLst>
                </a:gridCol>
              </a:tblGrid>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Milestone</a:t>
                      </a:r>
                    </a:p>
                  </a:txBody>
                  <a:tcPr/>
                </a:tc>
                <a:tc>
                  <a:txBody>
                    <a:bodyPr/>
                    <a:lstStyle/>
                    <a:p>
                      <a:r>
                        <a:rPr lang="en-US" sz="2400" dirty="0"/>
                        <a:t>Date</a:t>
                      </a:r>
                    </a:p>
                  </a:txBody>
                  <a:tcPr/>
                </a:tc>
                <a:extLst>
                  <a:ext uri="{0D108BD9-81ED-4DB2-BD59-A6C34878D82A}">
                    <a16:rowId xmlns:a16="http://schemas.microsoft.com/office/drawing/2014/main" val="4207709845"/>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65000"/>
                            </a:schemeClr>
                          </a:solidFill>
                        </a:rPr>
                        <a:t>Task Group Start</a:t>
                      </a:r>
                    </a:p>
                  </a:txBody>
                  <a:tcPr/>
                </a:tc>
                <a:tc>
                  <a:txBody>
                    <a:bodyPr/>
                    <a:lstStyle/>
                    <a:p>
                      <a:r>
                        <a:rPr lang="en-US" sz="2400" dirty="0">
                          <a:solidFill>
                            <a:schemeClr val="bg1">
                              <a:lumMod val="65000"/>
                            </a:schemeClr>
                          </a:solidFill>
                        </a:rPr>
                        <a:t>Jan 2020</a:t>
                      </a:r>
                    </a:p>
                  </a:txBody>
                  <a:tcPr/>
                </a:tc>
                <a:extLst>
                  <a:ext uri="{0D108BD9-81ED-4DB2-BD59-A6C34878D82A}">
                    <a16:rowId xmlns:a16="http://schemas.microsoft.com/office/drawing/2014/main" val="166859690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SRD Approval</a:t>
                      </a:r>
                    </a:p>
                  </a:txBody>
                  <a:tcPr/>
                </a:tc>
                <a:tc>
                  <a:txBody>
                    <a:bodyPr/>
                    <a:lstStyle/>
                    <a:p>
                      <a:r>
                        <a:rPr lang="en-US" sz="2400" dirty="0"/>
                        <a:t>April 2021</a:t>
                      </a:r>
                    </a:p>
                  </a:txBody>
                  <a:tcPr/>
                </a:tc>
                <a:extLst>
                  <a:ext uri="{0D108BD9-81ED-4DB2-BD59-A6C34878D82A}">
                    <a16:rowId xmlns:a16="http://schemas.microsoft.com/office/drawing/2014/main" val="3428218732"/>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SDD Approval</a:t>
                      </a:r>
                    </a:p>
                  </a:txBody>
                  <a:tcPr/>
                </a:tc>
                <a:tc>
                  <a:txBody>
                    <a:bodyPr/>
                    <a:lstStyle/>
                    <a:p>
                      <a:r>
                        <a:rPr lang="en-US" sz="2400" dirty="0"/>
                        <a:t>Sept 2021</a:t>
                      </a:r>
                    </a:p>
                  </a:txBody>
                  <a:tcPr/>
                </a:tc>
                <a:extLst>
                  <a:ext uri="{0D108BD9-81ED-4DB2-BD59-A6C34878D82A}">
                    <a16:rowId xmlns:a16="http://schemas.microsoft.com/office/drawing/2014/main" val="3689323579"/>
                  </a:ext>
                </a:extLst>
              </a:tr>
              <a:tr h="524933">
                <a:tc>
                  <a:txBody>
                    <a:bodyPr/>
                    <a:lstStyle/>
                    <a:p>
                      <a:r>
                        <a:rPr lang="en-US" sz="2400" dirty="0"/>
                        <a:t>Informal TG review of draft</a:t>
                      </a:r>
                    </a:p>
                  </a:txBody>
                  <a:tcPr/>
                </a:tc>
                <a:tc>
                  <a:txBody>
                    <a:bodyPr/>
                    <a:lstStyle/>
                    <a:p>
                      <a:r>
                        <a:rPr lang="en-US" sz="2400" dirty="0"/>
                        <a:t>Jan 2022</a:t>
                      </a:r>
                    </a:p>
                  </a:txBody>
                  <a:tcPr/>
                </a:tc>
                <a:extLst>
                  <a:ext uri="{0D108BD9-81ED-4DB2-BD59-A6C34878D82A}">
                    <a16:rowId xmlns:a16="http://schemas.microsoft.com/office/drawing/2014/main" val="1866948594"/>
                  </a:ext>
                </a:extLst>
              </a:tr>
              <a:tr h="524933">
                <a:tc>
                  <a:txBody>
                    <a:bodyPr/>
                    <a:lstStyle/>
                    <a:p>
                      <a:r>
                        <a:rPr lang="en-US" sz="2400" dirty="0"/>
                        <a:t>Working Group Letter Ballot</a:t>
                      </a:r>
                    </a:p>
                  </a:txBody>
                  <a:tcPr/>
                </a:tc>
                <a:tc>
                  <a:txBody>
                    <a:bodyPr/>
                    <a:lstStyle/>
                    <a:p>
                      <a:r>
                        <a:rPr lang="en-US" sz="2400" dirty="0"/>
                        <a:t>March 2022</a:t>
                      </a:r>
                    </a:p>
                  </a:txBody>
                  <a:tcPr/>
                </a:tc>
                <a:extLst>
                  <a:ext uri="{0D108BD9-81ED-4DB2-BD59-A6C34878D82A}">
                    <a16:rowId xmlns:a16="http://schemas.microsoft.com/office/drawing/2014/main" val="634721270"/>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Working Group Recirculation Letter Ballot</a:t>
                      </a:r>
                    </a:p>
                  </a:txBody>
                  <a:tcPr/>
                </a:tc>
                <a:tc>
                  <a:txBody>
                    <a:bodyPr/>
                    <a:lstStyle/>
                    <a:p>
                      <a:r>
                        <a:rPr lang="en-US" sz="2400" dirty="0"/>
                        <a:t>July 2022</a:t>
                      </a:r>
                    </a:p>
                  </a:txBody>
                  <a:tcPr/>
                </a:tc>
                <a:extLst>
                  <a:ext uri="{0D108BD9-81ED-4DB2-BD59-A6C34878D82A}">
                    <a16:rowId xmlns:a16="http://schemas.microsoft.com/office/drawing/2014/main" val="197094696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SA Ballot</a:t>
                      </a:r>
                    </a:p>
                  </a:txBody>
                  <a:tcPr/>
                </a:tc>
                <a:tc>
                  <a:txBody>
                    <a:bodyPr/>
                    <a:lstStyle/>
                    <a:p>
                      <a:r>
                        <a:rPr lang="en-US" sz="2400" dirty="0"/>
                        <a:t>Jan 2023</a:t>
                      </a:r>
                    </a:p>
                  </a:txBody>
                  <a:tcPr/>
                </a:tc>
                <a:extLst>
                  <a:ext uri="{0D108BD9-81ED-4DB2-BD59-A6C34878D82A}">
                    <a16:rowId xmlns:a16="http://schemas.microsoft.com/office/drawing/2014/main" val="101810564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Forward to RevCom</a:t>
                      </a:r>
                    </a:p>
                  </a:txBody>
                  <a:tcPr/>
                </a:tc>
                <a:tc>
                  <a:txBody>
                    <a:bodyPr/>
                    <a:lstStyle/>
                    <a:p>
                      <a:r>
                        <a:rPr lang="en-US" sz="2400" dirty="0"/>
                        <a:t>July 2023</a:t>
                      </a:r>
                    </a:p>
                  </a:txBody>
                  <a:tcPr/>
                </a:tc>
                <a:extLst>
                  <a:ext uri="{0D108BD9-81ED-4DB2-BD59-A6C34878D82A}">
                    <a16:rowId xmlns:a16="http://schemas.microsoft.com/office/drawing/2014/main" val="1058448561"/>
                  </a:ext>
                </a:extLst>
              </a:tr>
            </a:tbl>
          </a:graphicData>
        </a:graphic>
      </p:graphicFrame>
      <p:sp>
        <p:nvSpPr>
          <p:cNvPr id="15" name="Arrow: Left 14">
            <a:extLst>
              <a:ext uri="{FF2B5EF4-FFF2-40B4-BE49-F238E27FC236}">
                <a16:creationId xmlns:a16="http://schemas.microsoft.com/office/drawing/2014/main" id="{0AD6A851-0925-4E02-8C80-DCE7584BFFF0}"/>
              </a:ext>
            </a:extLst>
          </p:cNvPr>
          <p:cNvSpPr/>
          <p:nvPr/>
        </p:nvSpPr>
        <p:spPr>
          <a:xfrm>
            <a:off x="10744200" y="4260897"/>
            <a:ext cx="1295400" cy="1066800"/>
          </a:xfrm>
          <a:prstGeom prst="leftArrow">
            <a:avLst>
              <a:gd name="adj1" fmla="val 50000"/>
              <a:gd name="adj2" fmla="val 341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Request PAR Extension</a:t>
            </a:r>
          </a:p>
        </p:txBody>
      </p:sp>
      <p:sp>
        <p:nvSpPr>
          <p:cNvPr id="9" name="Arrow: Left 8">
            <a:extLst>
              <a:ext uri="{FF2B5EF4-FFF2-40B4-BE49-F238E27FC236}">
                <a16:creationId xmlns:a16="http://schemas.microsoft.com/office/drawing/2014/main" id="{7E0A3760-9E25-4C04-8CFA-A4BBA3EB66FC}"/>
              </a:ext>
            </a:extLst>
          </p:cNvPr>
          <p:cNvSpPr/>
          <p:nvPr/>
        </p:nvSpPr>
        <p:spPr>
          <a:xfrm>
            <a:off x="10744200" y="2671929"/>
            <a:ext cx="978408" cy="972528"/>
          </a:xfrm>
          <a:prstGeom prst="leftArrow">
            <a:avLst>
              <a:gd name="adj1" fmla="val 50000"/>
              <a:gd name="adj2" fmla="val 341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Assign Editor</a:t>
            </a:r>
          </a:p>
        </p:txBody>
      </p:sp>
      <p:sp>
        <p:nvSpPr>
          <p:cNvPr id="17" name="Slide Number Placeholder 16">
            <a:extLst>
              <a:ext uri="{FF2B5EF4-FFF2-40B4-BE49-F238E27FC236}">
                <a16:creationId xmlns:a16="http://schemas.microsoft.com/office/drawing/2014/main" id="{825D44DE-7A67-4EF9-B326-0936820AC056}"/>
              </a:ext>
            </a:extLst>
          </p:cNvPr>
          <p:cNvSpPr>
            <a:spLocks noGrp="1"/>
          </p:cNvSpPr>
          <p:nvPr>
            <p:ph type="sldNum" sz="quarter" idx="12"/>
          </p:nvPr>
        </p:nvSpPr>
        <p:spPr/>
        <p:txBody>
          <a:bodyPr/>
          <a:lstStyle/>
          <a:p>
            <a:fld id="{A1C9EF53-BD90-4B75-A223-F9525C143888}" type="slidenum">
              <a:rPr lang="en-US" smtClean="0"/>
              <a:pPr/>
              <a:t>7</a:t>
            </a:fld>
            <a:endParaRPr lang="en-US" dirty="0"/>
          </a:p>
        </p:txBody>
      </p:sp>
      <p:sp>
        <p:nvSpPr>
          <p:cNvPr id="2" name="Date Placeholder 1">
            <a:extLst>
              <a:ext uri="{FF2B5EF4-FFF2-40B4-BE49-F238E27FC236}">
                <a16:creationId xmlns:a16="http://schemas.microsoft.com/office/drawing/2014/main" id="{05FE2E4A-07E9-41C9-AC2C-9F362F807B84}"/>
              </a:ext>
            </a:extLst>
          </p:cNvPr>
          <p:cNvSpPr>
            <a:spLocks noGrp="1"/>
          </p:cNvSpPr>
          <p:nvPr>
            <p:ph type="dt" sz="half" idx="10"/>
          </p:nvPr>
        </p:nvSpPr>
        <p:spPr/>
        <p:txBody>
          <a:bodyPr/>
          <a:lstStyle/>
          <a:p>
            <a:r>
              <a:rPr lang="en-US" dirty="0"/>
              <a:t>July_2021</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242D8-E482-48FF-8FD5-486F15E6DBD0}"/>
              </a:ext>
            </a:extLst>
          </p:cNvPr>
          <p:cNvSpPr>
            <a:spLocks noGrp="1"/>
          </p:cNvSpPr>
          <p:nvPr>
            <p:ph type="title"/>
          </p:nvPr>
        </p:nvSpPr>
        <p:spPr/>
        <p:txBody>
          <a:bodyPr/>
          <a:lstStyle/>
          <a:p>
            <a:r>
              <a:rPr lang="en-US" dirty="0"/>
              <a:t>Teleconference Planning</a:t>
            </a:r>
          </a:p>
        </p:txBody>
      </p:sp>
      <p:sp>
        <p:nvSpPr>
          <p:cNvPr id="3" name="Content Placeholder 2">
            <a:extLst>
              <a:ext uri="{FF2B5EF4-FFF2-40B4-BE49-F238E27FC236}">
                <a16:creationId xmlns:a16="http://schemas.microsoft.com/office/drawing/2014/main" id="{FC617078-248B-4D25-997D-89A0DB13D5A6}"/>
              </a:ext>
            </a:extLst>
          </p:cNvPr>
          <p:cNvSpPr>
            <a:spLocks noGrp="1"/>
          </p:cNvSpPr>
          <p:nvPr>
            <p:ph idx="1"/>
          </p:nvPr>
        </p:nvSpPr>
        <p:spPr/>
        <p:txBody>
          <a:bodyPr>
            <a:normAutofit/>
          </a:bodyPr>
          <a:lstStyle/>
          <a:p>
            <a:pPr lvl="1"/>
            <a:endParaRPr lang="en-US" dirty="0"/>
          </a:p>
          <a:p>
            <a:r>
              <a:rPr lang="en-US" dirty="0"/>
              <a:t>August Teleconferences</a:t>
            </a:r>
          </a:p>
          <a:p>
            <a:pPr lvl="1"/>
            <a:r>
              <a:rPr lang="en-US" dirty="0"/>
              <a:t>August 11, 1pm PT / 4pm ET</a:t>
            </a:r>
          </a:p>
          <a:p>
            <a:pPr lvl="1"/>
            <a:r>
              <a:rPr lang="en-US" dirty="0"/>
              <a:t>August 31, 1pm PT / 4pm ET</a:t>
            </a:r>
          </a:p>
          <a:p>
            <a:endParaRPr lang="en-US" dirty="0"/>
          </a:p>
          <a:p>
            <a:r>
              <a:rPr lang="en-US" dirty="0"/>
              <a:t>September Wireless Interim</a:t>
            </a:r>
          </a:p>
          <a:p>
            <a:pPr lvl="1"/>
            <a:r>
              <a:rPr lang="en-US" dirty="0"/>
              <a:t>September 14</a:t>
            </a:r>
          </a:p>
          <a:p>
            <a:pPr lvl="1"/>
            <a:r>
              <a:rPr lang="en-US" dirty="0"/>
              <a:t>September 21</a:t>
            </a:r>
          </a:p>
          <a:p>
            <a:pPr lvl="1"/>
            <a:endParaRPr lang="en-US" dirty="0"/>
          </a:p>
        </p:txBody>
      </p:sp>
      <p:sp>
        <p:nvSpPr>
          <p:cNvPr id="5" name="Footer Placeholder 4">
            <a:extLst>
              <a:ext uri="{FF2B5EF4-FFF2-40B4-BE49-F238E27FC236}">
                <a16:creationId xmlns:a16="http://schemas.microsoft.com/office/drawing/2014/main" id="{BF5E5E73-DF80-4166-B8E6-9041B4FF9299}"/>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6" name="Slide Number Placeholder 15">
            <a:extLst>
              <a:ext uri="{FF2B5EF4-FFF2-40B4-BE49-F238E27FC236}">
                <a16:creationId xmlns:a16="http://schemas.microsoft.com/office/drawing/2014/main" id="{B0C9D278-CC8C-499F-B7C6-EE8B49FE82F5}"/>
              </a:ext>
            </a:extLst>
          </p:cNvPr>
          <p:cNvSpPr>
            <a:spLocks noGrp="1"/>
          </p:cNvSpPr>
          <p:nvPr>
            <p:ph type="sldNum" sz="quarter" idx="12"/>
          </p:nvPr>
        </p:nvSpPr>
        <p:spPr/>
        <p:txBody>
          <a:bodyPr/>
          <a:lstStyle/>
          <a:p>
            <a:fld id="{A1C9EF53-BD90-4B75-A223-F9525C143888}" type="slidenum">
              <a:rPr lang="en-US" smtClean="0"/>
              <a:pPr/>
              <a:t>8</a:t>
            </a:fld>
            <a:endParaRPr lang="en-US" dirty="0"/>
          </a:p>
        </p:txBody>
      </p:sp>
      <p:sp>
        <p:nvSpPr>
          <p:cNvPr id="4" name="Date Placeholder 3">
            <a:extLst>
              <a:ext uri="{FF2B5EF4-FFF2-40B4-BE49-F238E27FC236}">
                <a16:creationId xmlns:a16="http://schemas.microsoft.com/office/drawing/2014/main" id="{49CEDD5F-DF60-4F2B-BE4A-AFB6246C7418}"/>
              </a:ext>
            </a:extLst>
          </p:cNvPr>
          <p:cNvSpPr>
            <a:spLocks noGrp="1"/>
          </p:cNvSpPr>
          <p:nvPr>
            <p:ph type="dt" sz="half" idx="10"/>
          </p:nvPr>
        </p:nvSpPr>
        <p:spPr/>
        <p:txBody>
          <a:bodyPr/>
          <a:lstStyle/>
          <a:p>
            <a:r>
              <a:rPr lang="en-US" dirty="0"/>
              <a:t>July_2021</a:t>
            </a:r>
          </a:p>
        </p:txBody>
      </p:sp>
    </p:spTree>
    <p:extLst>
      <p:ext uri="{BB962C8B-B14F-4D97-AF65-F5344CB8AC3E}">
        <p14:creationId xmlns:p14="http://schemas.microsoft.com/office/powerpoint/2010/main" val="39192351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FFD60146-0E57-44B1-B333-07EB425BF3CB}"/>
              </a:ext>
            </a:extLst>
          </p:cNvPr>
          <p:cNvSpPr>
            <a:spLocks noGrp="1"/>
          </p:cNvSpPr>
          <p:nvPr>
            <p:ph type="title"/>
          </p:nvPr>
        </p:nvSpPr>
        <p:spPr/>
        <p:txBody>
          <a:bodyPr/>
          <a:lstStyle/>
          <a:p>
            <a:r>
              <a:rPr lang="en-US" dirty="0"/>
              <a:t>Closing</a:t>
            </a:r>
          </a:p>
        </p:txBody>
      </p:sp>
      <p:sp>
        <p:nvSpPr>
          <p:cNvPr id="9" name="Content Placeholder 8">
            <a:extLst>
              <a:ext uri="{FF2B5EF4-FFF2-40B4-BE49-F238E27FC236}">
                <a16:creationId xmlns:a16="http://schemas.microsoft.com/office/drawing/2014/main" id="{797719C7-1423-480F-B173-B0369E2AE66C}"/>
              </a:ext>
            </a:extLst>
          </p:cNvPr>
          <p:cNvSpPr>
            <a:spLocks noGrp="1"/>
          </p:cNvSpPr>
          <p:nvPr>
            <p:ph idx="1"/>
          </p:nvPr>
        </p:nvSpPr>
        <p:spPr/>
        <p:txBody>
          <a:bodyPr/>
          <a:lstStyle/>
          <a:p>
            <a:r>
              <a:rPr lang="en-US" dirty="0"/>
              <a:t>Any Other Business</a:t>
            </a:r>
          </a:p>
          <a:p>
            <a:endParaRPr lang="en-US" dirty="0"/>
          </a:p>
          <a:p>
            <a:r>
              <a:rPr lang="en-US" dirty="0"/>
              <a:t>Actions</a:t>
            </a:r>
          </a:p>
          <a:p>
            <a:pPr lvl="1"/>
            <a:r>
              <a:rPr lang="en-US" dirty="0"/>
              <a:t>Continue improvements to Use Cases</a:t>
            </a:r>
          </a:p>
          <a:p>
            <a:pPr lvl="1"/>
            <a:r>
              <a:rPr lang="en-US" dirty="0"/>
              <a:t>Update SRD with new graph</a:t>
            </a:r>
          </a:p>
          <a:p>
            <a:pPr lvl="1"/>
            <a:r>
              <a:rPr lang="en-US" dirty="0"/>
              <a:t>Contributions and review for SDD  (Latest revision is </a:t>
            </a:r>
            <a:r>
              <a:rPr lang="en-US" dirty="0">
                <a:hlinkClick r:id="rId2"/>
              </a:rPr>
              <a:t>802.15-21-306r2</a:t>
            </a:r>
            <a:r>
              <a:rPr lang="en-US" dirty="0"/>
              <a:t>)</a:t>
            </a:r>
          </a:p>
          <a:p>
            <a:endParaRPr lang="en-US" dirty="0"/>
          </a:p>
          <a:p>
            <a:r>
              <a:rPr lang="en-US" dirty="0"/>
              <a:t>Adjourn</a:t>
            </a:r>
          </a:p>
          <a:p>
            <a:endParaRPr lang="en-US" dirty="0"/>
          </a:p>
        </p:txBody>
      </p:sp>
      <p:sp>
        <p:nvSpPr>
          <p:cNvPr id="6" name="Footer Placeholder 5">
            <a:extLst>
              <a:ext uri="{FF2B5EF4-FFF2-40B4-BE49-F238E27FC236}">
                <a16:creationId xmlns:a16="http://schemas.microsoft.com/office/drawing/2014/main" id="{7321A577-C9A9-4F08-B390-3C79AC0A8D08}"/>
              </a:ext>
            </a:extLst>
          </p:cNvPr>
          <p:cNvSpPr>
            <a:spLocks noGrp="1"/>
          </p:cNvSpPr>
          <p:nvPr>
            <p:ph type="ftr" sz="quarter" idx="11"/>
          </p:nvPr>
        </p:nvSpPr>
        <p:spPr>
          <a:xfrm>
            <a:off x="4038600" y="6356350"/>
            <a:ext cx="4114800" cy="365125"/>
          </a:xfrm>
        </p:spPr>
        <p:txBody>
          <a:bodyPr/>
          <a:lstStyle/>
          <a:p>
            <a:pPr>
              <a:defRPr/>
            </a:pPr>
            <a:r>
              <a:rPr lang="en-US"/>
              <a:t>Tim Godfrey, EPRI</a:t>
            </a:r>
          </a:p>
        </p:txBody>
      </p:sp>
      <p:sp>
        <p:nvSpPr>
          <p:cNvPr id="15" name="Slide Number Placeholder 14">
            <a:extLst>
              <a:ext uri="{FF2B5EF4-FFF2-40B4-BE49-F238E27FC236}">
                <a16:creationId xmlns:a16="http://schemas.microsoft.com/office/drawing/2014/main" id="{A055780A-5BCD-440E-B15A-C3CFE968F0B0}"/>
              </a:ext>
            </a:extLst>
          </p:cNvPr>
          <p:cNvSpPr>
            <a:spLocks noGrp="1"/>
          </p:cNvSpPr>
          <p:nvPr>
            <p:ph type="sldNum" sz="quarter" idx="12"/>
          </p:nvPr>
        </p:nvSpPr>
        <p:spPr/>
        <p:txBody>
          <a:bodyPr/>
          <a:lstStyle/>
          <a:p>
            <a:fld id="{A1C9EF53-BD90-4B75-A223-F9525C143888}" type="slidenum">
              <a:rPr lang="en-US" smtClean="0"/>
              <a:pPr/>
              <a:t>9</a:t>
            </a:fld>
            <a:endParaRPr lang="en-US" dirty="0"/>
          </a:p>
        </p:txBody>
      </p:sp>
      <p:sp>
        <p:nvSpPr>
          <p:cNvPr id="2" name="Date Placeholder 1">
            <a:extLst>
              <a:ext uri="{FF2B5EF4-FFF2-40B4-BE49-F238E27FC236}">
                <a16:creationId xmlns:a16="http://schemas.microsoft.com/office/drawing/2014/main" id="{414AE138-DEFA-449F-B925-5F63307985AC}"/>
              </a:ext>
            </a:extLst>
          </p:cNvPr>
          <p:cNvSpPr>
            <a:spLocks noGrp="1"/>
          </p:cNvSpPr>
          <p:nvPr>
            <p:ph type="dt" sz="half" idx="10"/>
          </p:nvPr>
        </p:nvSpPr>
        <p:spPr/>
        <p:txBody>
          <a:bodyPr/>
          <a:lstStyle/>
          <a:p>
            <a:r>
              <a:rPr lang="en-US" dirty="0"/>
              <a:t>July_2021</a:t>
            </a:r>
          </a:p>
        </p:txBody>
      </p:sp>
    </p:spTree>
    <p:extLst>
      <p:ext uri="{BB962C8B-B14F-4D97-AF65-F5344CB8AC3E}">
        <p14:creationId xmlns:p14="http://schemas.microsoft.com/office/powerpoint/2010/main" val="3533497700"/>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11189</TotalTime>
  <Words>606</Words>
  <Application>Microsoft Office PowerPoint</Application>
  <PresentationFormat>Widescreen</PresentationFormat>
  <Paragraphs>126</Paragraphs>
  <Slides>9</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Times New Roman</vt:lpstr>
      <vt:lpstr>Custom Design</vt:lpstr>
      <vt:lpstr>PowerPoint Presentation</vt:lpstr>
      <vt:lpstr>TG16t Agenda July Teleconference</vt:lpstr>
      <vt:lpstr>Opening</vt:lpstr>
      <vt:lpstr>Contributions for July Electronic Plenary</vt:lpstr>
      <vt:lpstr>Discussion on Use Cases</vt:lpstr>
      <vt:lpstr>Discussion on SDD V1.0 in doc 15-21-306</vt:lpstr>
      <vt:lpstr>Project Timeline</vt:lpstr>
      <vt:lpstr>Teleconference Planning</vt:lpstr>
      <vt:lpstr>Closing</vt:lpstr>
    </vt:vector>
  </TitlesOfParts>
  <Company>GTE Laboratories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Godfrey, Tim</dc:creator>
  <cp:keywords/>
  <dc:description>&lt;doc#&gt;</dc:description>
  <cp:lastModifiedBy>Godfrey, Tim</cp:lastModifiedBy>
  <cp:revision>341</cp:revision>
  <cp:lastPrinted>1998-02-10T13:28:06Z</cp:lastPrinted>
  <dcterms:created xsi:type="dcterms:W3CDTF">2020-01-06T16:34:14Z</dcterms:created>
  <dcterms:modified xsi:type="dcterms:W3CDTF">2021-07-22T13:36:49Z</dcterms:modified>
</cp:coreProperties>
</file>