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3"/>
  </p:notesMasterIdLst>
  <p:handoutMasterIdLst>
    <p:handoutMasterId r:id="rId14"/>
  </p:handoutMasterIdLst>
  <p:sldIdLst>
    <p:sldId id="259" r:id="rId2"/>
    <p:sldId id="938" r:id="rId3"/>
    <p:sldId id="963" r:id="rId4"/>
    <p:sldId id="990" r:id="rId5"/>
    <p:sldId id="1009" r:id="rId6"/>
    <p:sldId id="1008" r:id="rId7"/>
    <p:sldId id="1010" r:id="rId8"/>
    <p:sldId id="256" r:id="rId9"/>
    <p:sldId id="965" r:id="rId10"/>
    <p:sldId id="314" r:id="rId11"/>
    <p:sldId id="985" r:id="rId1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8" d="100"/>
          <a:sy n="128" d="100"/>
        </p:scale>
        <p:origin x="528" y="13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doc.:IEEE802.15-21-0411r0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306-02-016t-16t-system-description-docum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2021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2021-07-20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July 2021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Continue improvements to Use Cases</a:t>
            </a:r>
          </a:p>
          <a:p>
            <a:pPr lvl="1"/>
            <a:r>
              <a:rPr lang="en-US" dirty="0"/>
              <a:t>Update SRD with new graph</a:t>
            </a:r>
          </a:p>
          <a:p>
            <a:pPr lvl="1"/>
            <a:r>
              <a:rPr lang="en-US" dirty="0"/>
              <a:t>Contributions and review for SDD  (Upload latest revision as </a:t>
            </a:r>
            <a:r>
              <a:rPr lang="en-US" dirty="0">
                <a:hlinkClick r:id="rId2"/>
              </a:rPr>
              <a:t>802.15-21-306r2</a:t>
            </a:r>
            <a:r>
              <a:rPr lang="en-US" dirty="0"/>
              <a:t>)</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July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Contributions and 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Nathan  Clanney</a:t>
            </a:r>
          </a:p>
          <a:p>
            <a:endParaRPr lang="en-US" dirty="0"/>
          </a:p>
          <a:p>
            <a:r>
              <a:rPr lang="en-US" dirty="0"/>
              <a:t>Agenda review and Approval</a:t>
            </a:r>
          </a:p>
          <a:p>
            <a:pPr lvl="1"/>
            <a:endParaRPr lang="en-US" dirty="0"/>
          </a:p>
          <a:p>
            <a:r>
              <a:rPr lang="en-US" dirty="0"/>
              <a:t>Meetings for July Plenary</a:t>
            </a:r>
          </a:p>
          <a:p>
            <a:pPr lvl="1"/>
            <a:r>
              <a:rPr lang="en-US" dirty="0"/>
              <a:t>Tuesday July 13</a:t>
            </a:r>
            <a:r>
              <a:rPr lang="en-US" baseline="30000" dirty="0"/>
              <a:t>th</a:t>
            </a:r>
            <a:r>
              <a:rPr lang="en-US" dirty="0"/>
              <a:t> (PM1 slot)</a:t>
            </a:r>
          </a:p>
          <a:p>
            <a:pPr lvl="1"/>
            <a:r>
              <a:rPr lang="en-US" dirty="0"/>
              <a:t>Tuesday July 20</a:t>
            </a:r>
            <a:r>
              <a:rPr lang="en-US" baseline="30000" dirty="0"/>
              <a:t>th</a:t>
            </a:r>
            <a:r>
              <a:rPr lang="en-US" dirty="0"/>
              <a:t> (PM1 slot)</a:t>
            </a:r>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Electronic Plenary</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July_2021</a:t>
            </a:r>
          </a:p>
        </p:txBody>
      </p:sp>
      <p:graphicFrame>
        <p:nvGraphicFramePr>
          <p:cNvPr id="3" name="Content Placeholder 2">
            <a:extLst>
              <a:ext uri="{FF2B5EF4-FFF2-40B4-BE49-F238E27FC236}">
                <a16:creationId xmlns:a16="http://schemas.microsoft.com/office/drawing/2014/main" id="{88252E1B-C941-4D24-A8A6-2E827D6BFDAE}"/>
              </a:ext>
            </a:extLst>
          </p:cNvPr>
          <p:cNvGraphicFramePr>
            <a:graphicFrameLocks noGrp="1"/>
          </p:cNvGraphicFramePr>
          <p:nvPr>
            <p:ph idx="1"/>
            <p:extLst>
              <p:ext uri="{D42A27DB-BD31-4B8C-83A1-F6EECF244321}">
                <p14:modId xmlns:p14="http://schemas.microsoft.com/office/powerpoint/2010/main" val="4059285679"/>
              </p:ext>
            </p:extLst>
          </p:nvPr>
        </p:nvGraphicFramePr>
        <p:xfrm>
          <a:off x="849664" y="1600200"/>
          <a:ext cx="10515600" cy="914400"/>
        </p:xfrm>
        <a:graphic>
          <a:graphicData uri="http://schemas.openxmlformats.org/drawingml/2006/table">
            <a:tbl>
              <a:tblPr/>
              <a:tblGrid>
                <a:gridCol w="1752600">
                  <a:extLst>
                    <a:ext uri="{9D8B030D-6E8A-4147-A177-3AD203B41FA5}">
                      <a16:colId xmlns:a16="http://schemas.microsoft.com/office/drawing/2014/main" val="3230798277"/>
                    </a:ext>
                  </a:extLst>
                </a:gridCol>
                <a:gridCol w="1752600">
                  <a:extLst>
                    <a:ext uri="{9D8B030D-6E8A-4147-A177-3AD203B41FA5}">
                      <a16:colId xmlns:a16="http://schemas.microsoft.com/office/drawing/2014/main" val="1136711943"/>
                    </a:ext>
                  </a:extLst>
                </a:gridCol>
                <a:gridCol w="1752600">
                  <a:extLst>
                    <a:ext uri="{9D8B030D-6E8A-4147-A177-3AD203B41FA5}">
                      <a16:colId xmlns:a16="http://schemas.microsoft.com/office/drawing/2014/main" val="1882883713"/>
                    </a:ext>
                  </a:extLst>
                </a:gridCol>
                <a:gridCol w="1752600">
                  <a:extLst>
                    <a:ext uri="{9D8B030D-6E8A-4147-A177-3AD203B41FA5}">
                      <a16:colId xmlns:a16="http://schemas.microsoft.com/office/drawing/2014/main" val="4272473774"/>
                    </a:ext>
                  </a:extLst>
                </a:gridCol>
                <a:gridCol w="1752600">
                  <a:extLst>
                    <a:ext uri="{9D8B030D-6E8A-4147-A177-3AD203B41FA5}">
                      <a16:colId xmlns:a16="http://schemas.microsoft.com/office/drawing/2014/main" val="3014055356"/>
                    </a:ext>
                  </a:extLst>
                </a:gridCol>
                <a:gridCol w="1752600">
                  <a:extLst>
                    <a:ext uri="{9D8B030D-6E8A-4147-A177-3AD203B41FA5}">
                      <a16:colId xmlns:a16="http://schemas.microsoft.com/office/drawing/2014/main" val="226434913"/>
                    </a:ext>
                  </a:extLst>
                </a:gridCol>
              </a:tblGrid>
              <a:tr h="0">
                <a:tc>
                  <a:txBody>
                    <a:bodyPr/>
                    <a:lstStyle/>
                    <a:p>
                      <a:r>
                        <a:rPr lang="en-US"/>
                        <a:t>213</a:t>
                      </a:r>
                    </a:p>
                  </a:txBody>
                  <a:tcPr anchor="ctr">
                    <a:lnL>
                      <a:noFill/>
                    </a:lnL>
                    <a:lnR>
                      <a:noFill/>
                    </a:lnR>
                    <a:lnT>
                      <a:noFill/>
                    </a:lnT>
                    <a:lnB>
                      <a:noFill/>
                    </a:lnB>
                  </a:tcPr>
                </a:tc>
                <a:tc>
                  <a:txBody>
                    <a:bodyPr/>
                    <a:lstStyle/>
                    <a:p>
                      <a:r>
                        <a:rPr lang="en-US"/>
                        <a:t>10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Nathan Clanney (Siemens Mobility, Inc)</a:t>
                      </a:r>
                    </a:p>
                  </a:txBody>
                  <a:tcPr anchor="ctr">
                    <a:lnL>
                      <a:noFill/>
                    </a:lnL>
                    <a:lnR>
                      <a:noFill/>
                    </a:lnR>
                    <a:lnT>
                      <a:noFill/>
                    </a:lnT>
                    <a:lnB>
                      <a:noFill/>
                    </a:lnB>
                  </a:tcPr>
                </a:tc>
                <a:tc>
                  <a:txBody>
                    <a:bodyPr/>
                    <a:lstStyle/>
                    <a:p>
                      <a:r>
                        <a:rPr lang="en-US" dirty="0"/>
                        <a:t>14-Jul-2021 15:00:51 ET</a:t>
                      </a:r>
                    </a:p>
                  </a:txBody>
                  <a:tcPr anchor="ctr">
                    <a:lnL>
                      <a:noFill/>
                    </a:lnL>
                    <a:lnR>
                      <a:noFill/>
                    </a:lnR>
                    <a:lnT>
                      <a:noFill/>
                    </a:lnT>
                    <a:lnB>
                      <a:noFill/>
                    </a:lnB>
                  </a:tcPr>
                </a:tc>
                <a:extLst>
                  <a:ext uri="{0D108BD9-81ED-4DB2-BD59-A6C34878D82A}">
                    <a16:rowId xmlns:a16="http://schemas.microsoft.com/office/drawing/2014/main" val="213459270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p:txBody>
          <a:bodyPr>
            <a:normAutofit fontScale="77500" lnSpcReduction="20000"/>
          </a:bodyPr>
          <a:lstStyle/>
          <a:p>
            <a:r>
              <a:rPr lang="en-US" dirty="0"/>
              <a:t>Nathan will review the Siemens use cases with respect to throughput and try to understand why they are outliers. He will report to Daoud.</a:t>
            </a:r>
          </a:p>
          <a:p>
            <a:endParaRPr lang="en-US" dirty="0"/>
          </a:p>
          <a:p>
            <a:r>
              <a:rPr lang="en-US" dirty="0"/>
              <a:t>Need review of electrical use cases to validate throughput “goodput” vs data rate. Tim will review and provide an assessment. </a:t>
            </a:r>
          </a:p>
          <a:p>
            <a:pPr lvl="1"/>
            <a:r>
              <a:rPr lang="en-US" dirty="0" err="1"/>
              <a:t>OpenSG</a:t>
            </a:r>
            <a:r>
              <a:rPr lang="en-US" dirty="0"/>
              <a:t> use case summary spreadsheet from 10 years ago – may be a point of reference, but some values may be outdated. </a:t>
            </a:r>
          </a:p>
          <a:p>
            <a:pPr lvl="1"/>
            <a:r>
              <a:rPr lang="en-US" dirty="0"/>
              <a:t>This table has a huge amount of detail – will provide a ballpark estimate for the most common deployment scenarios. </a:t>
            </a:r>
          </a:p>
          <a:p>
            <a:pPr lvl="1"/>
            <a:endParaRPr lang="en-US" dirty="0"/>
          </a:p>
          <a:p>
            <a:r>
              <a:rPr lang="en-US" dirty="0"/>
              <a:t>Discussion on goodput should include periodicity (ratio between active and non-active) </a:t>
            </a:r>
          </a:p>
          <a:p>
            <a:pPr lvl="1"/>
            <a:r>
              <a:rPr lang="en-US" dirty="0"/>
              <a:t>Interactions between duty cycle and latency</a:t>
            </a:r>
          </a:p>
          <a:p>
            <a:pPr lvl="1"/>
            <a:r>
              <a:rPr lang="en-US" dirty="0"/>
              <a:t>Should we specify a “peak value” for goodput? </a:t>
            </a:r>
          </a:p>
          <a:p>
            <a:pPr lvl="1"/>
            <a:r>
              <a:rPr lang="en-US" dirty="0"/>
              <a:t>Should this be considered in the SRD? </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a:t>July_2021</a:t>
            </a:r>
            <a:endParaRPr lang="en-US" dirty="0"/>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lstStyle/>
          <a:p>
            <a:r>
              <a:rPr lang="en-US" dirty="0"/>
              <a:t>Discussion on SDD V1.0 in doc 15-21-306</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Adopted document 15-21-306r0 as baseline SDD for further development.</a:t>
            </a:r>
          </a:p>
          <a:p>
            <a:pPr lvl="1"/>
            <a:r>
              <a:rPr lang="en-US" dirty="0"/>
              <a:t>Approved with unanimous consent.</a:t>
            </a:r>
          </a:p>
          <a:p>
            <a:pPr lvl="1"/>
            <a:endParaRPr lang="en-US" dirty="0"/>
          </a:p>
          <a:p>
            <a:r>
              <a:rPr lang="en-US" dirty="0"/>
              <a:t>Current version after June 2021 Teleconference: 15-21-306r1</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dirty="0"/>
              <a:t>July_2021</a:t>
            </a:r>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16E91-6578-44AC-8466-9E4C759C9994}"/>
              </a:ext>
            </a:extLst>
          </p:cNvPr>
          <p:cNvSpPr>
            <a:spLocks noGrp="1"/>
          </p:cNvSpPr>
          <p:nvPr>
            <p:ph type="title"/>
          </p:nvPr>
        </p:nvSpPr>
        <p:spPr/>
        <p:txBody>
          <a:bodyPr>
            <a:normAutofit fontScale="90000"/>
          </a:bodyPr>
          <a:lstStyle/>
          <a:p>
            <a:r>
              <a:rPr lang="en-US" dirty="0"/>
              <a:t>Discussion on SDD - 2021-07-20 meeting notes</a:t>
            </a:r>
          </a:p>
        </p:txBody>
      </p:sp>
      <p:sp>
        <p:nvSpPr>
          <p:cNvPr id="3" name="Content Placeholder 2">
            <a:extLst>
              <a:ext uri="{FF2B5EF4-FFF2-40B4-BE49-F238E27FC236}">
                <a16:creationId xmlns:a16="http://schemas.microsoft.com/office/drawing/2014/main" id="{2D43D7CA-0CCD-4306-A4D6-DB5B27F76764}"/>
              </a:ext>
            </a:extLst>
          </p:cNvPr>
          <p:cNvSpPr>
            <a:spLocks noGrp="1"/>
          </p:cNvSpPr>
          <p:nvPr>
            <p:ph idx="1"/>
          </p:nvPr>
        </p:nvSpPr>
        <p:spPr>
          <a:xfrm>
            <a:off x="838200" y="1828800"/>
            <a:ext cx="10515600" cy="4351338"/>
          </a:xfrm>
        </p:spPr>
        <p:txBody>
          <a:bodyPr>
            <a:normAutofit fontScale="77500" lnSpcReduction="20000"/>
          </a:bodyPr>
          <a:lstStyle/>
          <a:p>
            <a:r>
              <a:rPr lang="en-US" dirty="0" err="1"/>
              <a:t>Juha</a:t>
            </a:r>
            <a:r>
              <a:rPr lang="en-US" dirty="0"/>
              <a:t> asks - is 512 FFT a fixed value? Would it be better to have multiple options for FFT size? </a:t>
            </a:r>
          </a:p>
          <a:p>
            <a:r>
              <a:rPr lang="en-US" dirty="0"/>
              <a:t>This could enable a lower complexity device? </a:t>
            </a:r>
          </a:p>
          <a:p>
            <a:r>
              <a:rPr lang="en-US" dirty="0"/>
              <a:t>Change to “FFT sizes of 16, 32, …. through 512 ”</a:t>
            </a:r>
          </a:p>
          <a:p>
            <a:r>
              <a:rPr lang="en-US" dirty="0"/>
              <a:t>Figure 5, 6  - make it clear that PLMR channels do not have to be contiguous. Added clarification in text. </a:t>
            </a:r>
          </a:p>
          <a:p>
            <a:r>
              <a:rPr lang="en-US" dirty="0"/>
              <a:t>Frame Duration vs subcarrier spacing. </a:t>
            </a:r>
          </a:p>
          <a:p>
            <a:r>
              <a:rPr lang="en-US" dirty="0"/>
              <a:t>How is FDD handled – can we adopt what is in the base standard?</a:t>
            </a:r>
          </a:p>
          <a:p>
            <a:pPr lvl="1"/>
            <a:r>
              <a:rPr lang="en-US" dirty="0"/>
              <a:t>Need to investigate the base standard. </a:t>
            </a:r>
          </a:p>
          <a:p>
            <a:pPr lvl="1"/>
            <a:r>
              <a:rPr lang="en-US" dirty="0"/>
              <a:t>Could consider HD-FDD for subscriber device.</a:t>
            </a:r>
          </a:p>
          <a:p>
            <a:r>
              <a:rPr lang="en-US" dirty="0"/>
              <a:t>Need to update section reference #s for 802.16-2012 references. </a:t>
            </a:r>
          </a:p>
          <a:p>
            <a:r>
              <a:rPr lang="en-US" dirty="0"/>
              <a:t>TG members are requested to help identify gaps in SDD that would need to be defined in order to write amendment text. </a:t>
            </a:r>
          </a:p>
        </p:txBody>
      </p:sp>
      <p:sp>
        <p:nvSpPr>
          <p:cNvPr id="4" name="Date Placeholder 3">
            <a:extLst>
              <a:ext uri="{FF2B5EF4-FFF2-40B4-BE49-F238E27FC236}">
                <a16:creationId xmlns:a16="http://schemas.microsoft.com/office/drawing/2014/main" id="{3C27DC2E-7B99-47D3-9265-1C427C72549E}"/>
              </a:ext>
            </a:extLst>
          </p:cNvPr>
          <p:cNvSpPr>
            <a:spLocks noGrp="1"/>
          </p:cNvSpPr>
          <p:nvPr>
            <p:ph type="dt" sz="half" idx="10"/>
          </p:nvPr>
        </p:nvSpPr>
        <p:spPr/>
        <p:txBody>
          <a:bodyPr/>
          <a:lstStyle/>
          <a:p>
            <a:r>
              <a:rPr lang="en-US"/>
              <a:t>July_2021</a:t>
            </a:r>
            <a:endParaRPr lang="en-US" dirty="0"/>
          </a:p>
        </p:txBody>
      </p:sp>
      <p:sp>
        <p:nvSpPr>
          <p:cNvPr id="5" name="Footer Placeholder 4">
            <a:extLst>
              <a:ext uri="{FF2B5EF4-FFF2-40B4-BE49-F238E27FC236}">
                <a16:creationId xmlns:a16="http://schemas.microsoft.com/office/drawing/2014/main" id="{650A9505-7968-4630-9171-8C802E9954C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F7E9EFB-D47B-48BA-8B87-D1D42B41F3A8}"/>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719196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434368311"/>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August Teleconferences</a:t>
            </a:r>
          </a:p>
          <a:p>
            <a:pPr lvl="1"/>
            <a:r>
              <a:rPr lang="en-US" dirty="0"/>
              <a:t>August 11, 1pm PT / 4pm ET</a:t>
            </a:r>
          </a:p>
          <a:p>
            <a:pPr lvl="1"/>
            <a:r>
              <a:rPr lang="en-US" dirty="0"/>
              <a:t>August 31, 1pm PT / 4pm ET</a:t>
            </a:r>
          </a:p>
          <a:p>
            <a:endParaRPr lang="en-US" dirty="0"/>
          </a:p>
          <a:p>
            <a:r>
              <a:rPr lang="en-US" dirty="0"/>
              <a:t>September Wireless Interim</a:t>
            </a:r>
          </a:p>
          <a:p>
            <a:pPr lvl="1"/>
            <a:r>
              <a:rPr lang="en-US" dirty="0"/>
              <a:t>September 14</a:t>
            </a:r>
          </a:p>
          <a:p>
            <a:pPr lvl="1"/>
            <a:r>
              <a:rPr lang="en-US" dirty="0"/>
              <a:t>September 21</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11172</TotalTime>
  <Words>852</Words>
  <Application>Microsoft Office PowerPoint</Application>
  <PresentationFormat>Widescreen</PresentationFormat>
  <Paragraphs>157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Custom Design</vt:lpstr>
      <vt:lpstr>PowerPoint Presentation</vt:lpstr>
      <vt:lpstr>TG16t Agenda July Teleconference</vt:lpstr>
      <vt:lpstr>Opening</vt:lpstr>
      <vt:lpstr>Contributions for July Electronic Plenary</vt:lpstr>
      <vt:lpstr>Discussion on Use Cases</vt:lpstr>
      <vt:lpstr>Discussion on SDD V1.0 in doc 15-21-306</vt:lpstr>
      <vt:lpstr>Discussion on SDD - 2021-07-20 meeting notes</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338</cp:revision>
  <cp:lastPrinted>1998-02-10T13:28:06Z</cp:lastPrinted>
  <dcterms:created xsi:type="dcterms:W3CDTF">2020-01-06T16:34:14Z</dcterms:created>
  <dcterms:modified xsi:type="dcterms:W3CDTF">2021-07-20T20:22:43Z</dcterms:modified>
</cp:coreProperties>
</file>