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64" r:id="rId3"/>
    <p:sldId id="260" r:id="rId4"/>
    <p:sldId id="269" r:id="rId5"/>
    <p:sldId id="261" r:id="rId6"/>
    <p:sldId id="262" r:id="rId7"/>
    <p:sldId id="263" r:id="rId8"/>
    <p:sldId id="267" r:id="rId9"/>
    <p:sldId id="268" r:id="rId10"/>
    <p:sldId id="265"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6"/>
    <p:restoredTop sz="95915"/>
  </p:normalViewPr>
  <p:slideViewPr>
    <p:cSldViewPr>
      <p:cViewPr varScale="1">
        <p:scale>
          <a:sx n="115" d="100"/>
          <a:sy n="115" d="100"/>
        </p:scale>
        <p:origin x="1824" y="18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09132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71679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2021</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J. Hammerschmidt (Apple) and E. Ekrem (Apple)</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2021</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J. Hammerschmidt (Apple) and E. Ekrem (Apple)</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9097E8-D028-BC43-80ED-369224A52583}"/>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p:txBody>
          <a:bodyPr/>
          <a:lstStyle>
            <a:lvl1pPr>
              <a:defRPr/>
            </a:lvl1pPr>
          </a:lstStyle>
          <a:p>
            <a:r>
              <a:rPr lang="en-US" altLang="en-US"/>
              <a:t>July 2021</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J. Hammerschmidt (Apple) and E. Ekrem (Apple)</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p:txBody>
          <a:bodyPr/>
          <a:lstStyle>
            <a:lvl1pPr>
              <a:defRPr/>
            </a:lvl1pPr>
          </a:lstStyle>
          <a:p>
            <a:r>
              <a:rPr lang="en-US" altLang="en-US"/>
              <a:t>July 2021</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J. Hammerschmidt (Apple) and E. Ekrem (Apple)</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2021</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J. Hammerschmidt (Apple) and E. Ekrem (Apple)</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2021</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J. Hammerschmidt (Apple) and E. Ekrem (Apple)</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2021</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J. Hammerschmidt (Apple) and E. Ekrem (Apple)</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2021</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J. Hammerschmidt (Apple) and E. Ekrem (Apple)</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2021</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J. Hammerschmidt (Apple) and E. Ekrem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2021</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J. Hammerschmidt (Apple) and E. Ekrem (Apple)</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2021</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J. Hammerschmidt (Apple) and E. Ekrem (Apple)</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2021</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J. Hammerschmidt (Apple) and E. Ekrem (Apple)</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15-21-0409-00-04ab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Narrowband assisted … </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F0B2C05-F7E7-3546-93D4-1806C431AB9E}"/>
              </a:ext>
            </a:extLst>
          </p:cNvPr>
          <p:cNvSpPr>
            <a:spLocks noGrp="1"/>
          </p:cNvSpPr>
          <p:nvPr>
            <p:ph type="dt" sz="half" idx="10"/>
          </p:nvPr>
        </p:nvSpPr>
        <p:spPr/>
        <p:txBody>
          <a:bodyPr/>
          <a:lstStyle/>
          <a:p>
            <a:r>
              <a:rPr lang="en-US" altLang="en-US"/>
              <a:t>July 2021</a:t>
            </a:r>
          </a:p>
        </p:txBody>
      </p:sp>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1" y="838200"/>
            <a:ext cx="8991600" cy="3842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Narrowband assisted multi-millisecond UWB	</a:t>
            </a:r>
          </a:p>
          <a:p>
            <a:r>
              <a:rPr lang="en-US" altLang="en-US" sz="1600" b="1" dirty="0">
                <a:solidFill>
                  <a:schemeClr val="tx2"/>
                </a:solidFill>
              </a:rPr>
              <a:t>Date Submitted: </a:t>
            </a:r>
            <a:r>
              <a:rPr lang="en-US" altLang="en-US" sz="1600" dirty="0">
                <a:solidFill>
                  <a:schemeClr val="tx2"/>
                </a:solidFill>
              </a:rPr>
              <a:t>20 July, 2021	</a:t>
            </a:r>
          </a:p>
          <a:p>
            <a:r>
              <a:rPr lang="en-US" altLang="en-US" sz="1600" b="1" dirty="0">
                <a:solidFill>
                  <a:schemeClr val="tx2"/>
                </a:solidFill>
              </a:rPr>
              <a:t>Source:</a:t>
            </a:r>
            <a:r>
              <a:rPr lang="en-US" altLang="en-US" sz="1600" dirty="0">
                <a:solidFill>
                  <a:schemeClr val="tx2"/>
                </a:solidFill>
              </a:rPr>
              <a:t> J.S. Hammerschmidt, </a:t>
            </a:r>
            <a:r>
              <a:rPr lang="en-US" altLang="en-US" sz="1600" dirty="0" err="1">
                <a:solidFill>
                  <a:schemeClr val="tx2"/>
                </a:solidFill>
              </a:rPr>
              <a:t>Ersen</a:t>
            </a:r>
            <a:r>
              <a:rPr lang="en-US" altLang="en-US" sz="1600" dirty="0">
                <a:solidFill>
                  <a:schemeClr val="tx2"/>
                </a:solidFill>
              </a:rPr>
              <a:t> </a:t>
            </a:r>
            <a:r>
              <a:rPr lang="en-US" altLang="en-US" sz="1600" dirty="0" err="1">
                <a:solidFill>
                  <a:schemeClr val="tx2"/>
                </a:solidFill>
              </a:rPr>
              <a:t>Ekrem</a:t>
            </a:r>
            <a:r>
              <a:rPr lang="en-US" altLang="en-US" sz="1600" dirty="0">
                <a:solidFill>
                  <a:schemeClr val="tx2"/>
                </a:solidFill>
              </a:rPr>
              <a:t>, </a:t>
            </a:r>
            <a:r>
              <a:rPr lang="en-US" altLang="en-US" sz="1600" dirty="0" err="1">
                <a:solidFill>
                  <a:schemeClr val="tx2"/>
                </a:solidFill>
              </a:rPr>
              <a:t>Eren</a:t>
            </a:r>
            <a:r>
              <a:rPr lang="en-US" altLang="en-US" sz="1600" dirty="0">
                <a:solidFill>
                  <a:schemeClr val="tx2"/>
                </a:solidFill>
              </a:rPr>
              <a:t> </a:t>
            </a:r>
            <a:r>
              <a:rPr lang="en-US" altLang="en-US" sz="1600" dirty="0" err="1">
                <a:solidFill>
                  <a:schemeClr val="tx2"/>
                </a:solidFill>
              </a:rPr>
              <a:t>Sasoglu</a:t>
            </a:r>
            <a:r>
              <a:rPr lang="en-US" altLang="en-US" sz="1600" dirty="0">
                <a:solidFill>
                  <a:schemeClr val="tx2"/>
                </a:solidFill>
              </a:rPr>
              <a:t>, </a:t>
            </a:r>
            <a:r>
              <a:rPr lang="en-US" altLang="en-US" sz="1600" dirty="0" err="1">
                <a:solidFill>
                  <a:schemeClr val="tx2"/>
                </a:solidFill>
              </a:rPr>
              <a:t>Xiliang</a:t>
            </a:r>
            <a:r>
              <a:rPr lang="en-US" altLang="en-US" sz="1600" dirty="0">
                <a:solidFill>
                  <a:schemeClr val="tx2"/>
                </a:solidFill>
              </a:rPr>
              <a:t> Luo (Apple Inc.)</a:t>
            </a: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jsh@ieee.org</a:t>
            </a:r>
            <a:r>
              <a:rPr lang="en-US" altLang="en-US" sz="1600" dirty="0">
                <a:solidFill>
                  <a:schemeClr val="tx2"/>
                </a:solidFill>
              </a:rPr>
              <a:t>, </a:t>
            </a:r>
            <a:r>
              <a:rPr lang="en-US" altLang="en-US" sz="1600" dirty="0" err="1">
                <a:solidFill>
                  <a:schemeClr val="tx2"/>
                </a:solidFill>
              </a:rPr>
              <a:t>ersenek@gmail.com</a:t>
            </a:r>
            <a:endParaRPr lang="en-US" altLang="en-US" sz="1600" dirty="0">
              <a:solidFill>
                <a:schemeClr val="tx2"/>
              </a:solidFill>
            </a:endParaRP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Discussion of how NB and UWB signaling can cooperate to improve the UWB link budget.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Illustrate NB/UWB coordination to improve the operating range of UWB ranging use cases.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
        <p:nvSpPr>
          <p:cNvPr id="7" name="Footer Placeholder 4">
            <a:extLst>
              <a:ext uri="{FF2B5EF4-FFF2-40B4-BE49-F238E27FC236}">
                <a16:creationId xmlns:a16="http://schemas.microsoft.com/office/drawing/2014/main" id="{8316E4B5-F091-2A44-AE8B-6361B2FDA1E2}"/>
              </a:ext>
            </a:extLst>
          </p:cNvPr>
          <p:cNvSpPr>
            <a:spLocks noGrp="1"/>
          </p:cNvSpPr>
          <p:nvPr>
            <p:ph type="ftr" sz="quarter" idx="11"/>
          </p:nvPr>
        </p:nvSpPr>
        <p:spPr>
          <a:xfrm>
            <a:off x="5486400" y="6475413"/>
            <a:ext cx="3124200" cy="184666"/>
          </a:xfrm>
        </p:spPr>
        <p:txBody>
          <a:bodyPr/>
          <a:lstStyle/>
          <a:p>
            <a:r>
              <a:rPr lang="en-US" altLang="en-US" dirty="0"/>
              <a:t>J. Hammerschmidt, E. </a:t>
            </a:r>
            <a:r>
              <a:rPr lang="en-US" altLang="en-US" dirty="0" err="1"/>
              <a:t>Ekrem</a:t>
            </a:r>
            <a:r>
              <a:rPr lang="en-US" altLang="en-US" dirty="0"/>
              <a:t>, et. al. (Apple Inc.)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Conclusions</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533400" y="1752600"/>
            <a:ext cx="8077200" cy="4495800"/>
          </a:xfrm>
        </p:spPr>
        <p:txBody>
          <a:bodyPr/>
          <a:lstStyle/>
          <a:p>
            <a:pPr>
              <a:spcBef>
                <a:spcPts val="1500"/>
              </a:spcBef>
            </a:pPr>
            <a:r>
              <a:rPr lang="en-US" sz="1800" dirty="0"/>
              <a:t>Break through 37 </a:t>
            </a:r>
            <a:r>
              <a:rPr lang="en-US" sz="1800" dirty="0" err="1"/>
              <a:t>nJ</a:t>
            </a:r>
            <a:r>
              <a:rPr lang="en-US" sz="1800" dirty="0"/>
              <a:t> ceiling by utilizing fragmented &amp; </a:t>
            </a:r>
            <a:r>
              <a:rPr lang="en-US" sz="1600" dirty="0"/>
              <a:t>distributed</a:t>
            </a:r>
            <a:r>
              <a:rPr lang="en-US" sz="1800" dirty="0"/>
              <a:t> short UWB Impulse Radio sequences</a:t>
            </a:r>
          </a:p>
          <a:p>
            <a:pPr>
              <a:spcBef>
                <a:spcPts val="1500"/>
              </a:spcBef>
            </a:pPr>
            <a:r>
              <a:rPr lang="en-US" sz="1800" dirty="0"/>
              <a:t>Use companion NB PHY to assist synchronization purposes (and maybe control &amp; status signaling) for efficient implementation of “multi-millisecond UWB energy harvesting”</a:t>
            </a:r>
          </a:p>
          <a:p>
            <a:pPr>
              <a:spcBef>
                <a:spcPts val="1500"/>
              </a:spcBef>
            </a:pPr>
            <a:r>
              <a:rPr lang="en-US" sz="1800" dirty="0"/>
              <a:t>NB-assisted multi-</a:t>
            </a:r>
            <a:r>
              <a:rPr lang="en-US" sz="1800" dirty="0" err="1"/>
              <a:t>ms</a:t>
            </a:r>
            <a:r>
              <a:rPr lang="en-US" sz="1800" dirty="0"/>
              <a:t> UWB may be able to provide substantial link budget gains in, e.g., ranging scenarios</a:t>
            </a:r>
          </a:p>
          <a:p>
            <a:pPr>
              <a:spcBef>
                <a:spcPts val="1500"/>
              </a:spcBef>
            </a:pPr>
            <a:r>
              <a:rPr lang="en-US" sz="1800" dirty="0"/>
              <a:t>May be applicable to both low and high PRF UWB PHY frameworks</a:t>
            </a:r>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July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dirty="0"/>
              <a:t>J. Hammerschmidt, E. </a:t>
            </a:r>
            <a:r>
              <a:rPr lang="en-US" altLang="en-US" dirty="0" err="1"/>
              <a:t>Ekrem</a:t>
            </a:r>
            <a:r>
              <a:rPr lang="en-US" altLang="en-US" dirty="0"/>
              <a:t>, et. al. (Apple Inc.)</a:t>
            </a:r>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Tree>
    <p:extLst>
      <p:ext uri="{BB962C8B-B14F-4D97-AF65-F5344CB8AC3E}">
        <p14:creationId xmlns:p14="http://schemas.microsoft.com/office/powerpoint/2010/main" val="1070825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0BDAB2DA-8FFE-4949-8A1B-B725DBCE019C}"/>
              </a:ext>
            </a:extLst>
          </p:cNvPr>
          <p:cNvSpPr>
            <a:spLocks noGrp="1"/>
          </p:cNvSpPr>
          <p:nvPr>
            <p:ph type="ftr" sz="quarter" idx="11"/>
          </p:nvPr>
        </p:nvSpPr>
        <p:spPr>
          <a:xfrm>
            <a:off x="5486400" y="6475413"/>
            <a:ext cx="3124200" cy="184666"/>
          </a:xfrm>
        </p:spPr>
        <p:txBody>
          <a:bodyPr/>
          <a:lstStyle/>
          <a:p>
            <a:r>
              <a:rPr lang="en-US" altLang="en-US" dirty="0"/>
              <a:t>J. Hammerschmidt, E. </a:t>
            </a:r>
            <a:r>
              <a:rPr lang="en-US" altLang="en-US" dirty="0" err="1"/>
              <a:t>Ekrem</a:t>
            </a:r>
            <a:r>
              <a:rPr lang="en-US" altLang="en-US" dirty="0"/>
              <a:t>, et. al. (Apple Inc.)</a:t>
            </a:r>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400634319"/>
              </p:ext>
            </p:extLst>
          </p:nvPr>
        </p:nvGraphicFramePr>
        <p:xfrm>
          <a:off x="457200" y="1066800"/>
          <a:ext cx="8382000" cy="502920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Use coordinated PHY signaling (NB and UWB) to improve link budget and/or to reduce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Off-loading of functionality to lower-complexity/power NB PHY helps reduce complexity of “heavier” UWB sub-system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Exploit tightly coupled concurrent operation of NB to help UWB</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July 2021</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dirty="0"/>
              <a:t>J. Hammerschmidt, E. </a:t>
            </a:r>
            <a:r>
              <a:rPr lang="en-US" altLang="en-US" dirty="0" err="1"/>
              <a:t>Ekrem</a:t>
            </a:r>
            <a:r>
              <a:rPr lang="en-US" altLang="en-US" dirty="0"/>
              <a:t>, et. al. (Apple Inc.)</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419100" y="1905000"/>
            <a:ext cx="8496300" cy="4495800"/>
          </a:xfrm>
          <a:ln/>
        </p:spPr>
        <p:txBody>
          <a:bodyPr/>
          <a:lstStyle/>
          <a:p>
            <a:pPr>
              <a:lnSpc>
                <a:spcPct val="110000"/>
              </a:lnSpc>
              <a:spcBef>
                <a:spcPts val="1500"/>
              </a:spcBef>
              <a:buFont typeface="+mj-lt"/>
              <a:buAutoNum type="arabicPeriod"/>
            </a:pPr>
            <a:r>
              <a:rPr lang="en-US" sz="2000" dirty="0"/>
              <a:t>UWB’s 37 </a:t>
            </a:r>
            <a:r>
              <a:rPr lang="en-US" sz="2000" dirty="0" err="1"/>
              <a:t>nJ</a:t>
            </a:r>
            <a:r>
              <a:rPr lang="en-US" sz="2000" dirty="0"/>
              <a:t> “Energy Bucket”  </a:t>
            </a:r>
            <a:r>
              <a:rPr lang="en-US" sz="2000" i="1" dirty="0"/>
              <a:t>(1 page)</a:t>
            </a:r>
          </a:p>
          <a:p>
            <a:pPr>
              <a:lnSpc>
                <a:spcPct val="110000"/>
              </a:lnSpc>
              <a:spcBef>
                <a:spcPts val="1500"/>
              </a:spcBef>
              <a:buFont typeface="+mj-lt"/>
              <a:buAutoNum type="arabicPeriod"/>
            </a:pPr>
            <a:r>
              <a:rPr lang="en-US" sz="2000" dirty="0"/>
              <a:t>NB-assisted UWB signaling to improve the link budget  </a:t>
            </a:r>
            <a:r>
              <a:rPr lang="en-US" sz="2000" i="1" dirty="0"/>
              <a:t>(2 pages)</a:t>
            </a:r>
          </a:p>
          <a:p>
            <a:pPr>
              <a:lnSpc>
                <a:spcPct val="110000"/>
              </a:lnSpc>
              <a:spcBef>
                <a:spcPts val="1500"/>
              </a:spcBef>
              <a:buFont typeface="+mj-lt"/>
              <a:buAutoNum type="arabicPeriod"/>
            </a:pPr>
            <a:r>
              <a:rPr lang="en-US" sz="2000" dirty="0"/>
              <a:t>Considerations  </a:t>
            </a:r>
            <a:r>
              <a:rPr lang="en-US" sz="2000" i="1" dirty="0"/>
              <a:t>(3 pages)</a:t>
            </a:r>
          </a:p>
          <a:p>
            <a:pPr>
              <a:lnSpc>
                <a:spcPct val="110000"/>
              </a:lnSpc>
              <a:spcBef>
                <a:spcPts val="1500"/>
              </a:spcBef>
              <a:buFont typeface="+mj-lt"/>
              <a:buAutoNum type="arabicPeriod"/>
            </a:pPr>
            <a:r>
              <a:rPr lang="en-US" sz="2000" dirty="0"/>
              <a:t>Conclusions  </a:t>
            </a:r>
            <a:r>
              <a:rPr lang="en-US" sz="2000" i="1" dirty="0"/>
              <a:t>(1 page)</a:t>
            </a:r>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July 2021</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dirty="0"/>
              <a:t>J. Hammerschmidt, E. </a:t>
            </a:r>
            <a:r>
              <a:rPr lang="en-US" altLang="en-US" dirty="0" err="1"/>
              <a:t>Ekrem</a:t>
            </a:r>
            <a:r>
              <a:rPr lang="en-US" altLang="en-US" dirty="0"/>
              <a:t>, et. al. (Apple Inc.)</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The “37 </a:t>
            </a:r>
            <a:r>
              <a:rPr lang="en-US" altLang="en-US" sz="3200" dirty="0" err="1"/>
              <a:t>nJ</a:t>
            </a:r>
            <a:r>
              <a:rPr lang="en-US" altLang="en-US" sz="3200" dirty="0"/>
              <a:t> per </a:t>
            </a:r>
            <a:r>
              <a:rPr lang="en-US" altLang="en-US" sz="3200" dirty="0" err="1"/>
              <a:t>ms</a:t>
            </a:r>
            <a:r>
              <a:rPr lang="en-US" altLang="en-US" sz="3200" dirty="0"/>
              <a:t>” Barrier</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419100" y="3886200"/>
            <a:ext cx="8496300" cy="2514600"/>
          </a:xfrm>
          <a:ln/>
        </p:spPr>
        <p:txBody>
          <a:bodyPr/>
          <a:lstStyle/>
          <a:p>
            <a:pPr>
              <a:lnSpc>
                <a:spcPct val="110000"/>
              </a:lnSpc>
              <a:spcBef>
                <a:spcPts val="1500"/>
              </a:spcBef>
            </a:pPr>
            <a:r>
              <a:rPr lang="en-US" sz="1600" dirty="0"/>
              <a:t>Link Budget is determined by the energy made available at Tx relative</a:t>
            </a:r>
            <a:r>
              <a:rPr lang="en-US" sz="1600" i="1" dirty="0"/>
              <a:t> </a:t>
            </a:r>
            <a:r>
              <a:rPr lang="en-US" sz="1600" dirty="0"/>
              <a:t>to</a:t>
            </a:r>
            <a:r>
              <a:rPr lang="en-US" sz="1600" i="1" dirty="0"/>
              <a:t> </a:t>
            </a:r>
            <a:r>
              <a:rPr lang="en-US" sz="1600" dirty="0"/>
              <a:t>the energy needed for the corresponding Rx processing (e.g., SHR at Tx vs. Sync at Rx)</a:t>
            </a:r>
          </a:p>
          <a:p>
            <a:pPr>
              <a:lnSpc>
                <a:spcPct val="110000"/>
              </a:lnSpc>
              <a:spcBef>
                <a:spcPts val="1500"/>
              </a:spcBef>
            </a:pPr>
            <a:r>
              <a:rPr lang="en-US" sz="1600" dirty="0"/>
              <a:t>Typical 4z packets remain within 1ms, bounding the available energy to 37 </a:t>
            </a:r>
            <a:r>
              <a:rPr lang="en-US" sz="1600" dirty="0" err="1"/>
              <a:t>nJ</a:t>
            </a:r>
            <a:endParaRPr lang="en-US" sz="1600" dirty="0"/>
          </a:p>
          <a:p>
            <a:pPr>
              <a:lnSpc>
                <a:spcPct val="110000"/>
              </a:lnSpc>
              <a:spcBef>
                <a:spcPts val="1500"/>
              </a:spcBef>
            </a:pPr>
            <a:r>
              <a:rPr lang="en-US" sz="1600" dirty="0"/>
              <a:t>Would like to break out of this 37 </a:t>
            </a:r>
            <a:r>
              <a:rPr lang="en-US" sz="1600" dirty="0" err="1"/>
              <a:t>nJ</a:t>
            </a:r>
            <a:r>
              <a:rPr lang="en-US" sz="1600" dirty="0"/>
              <a:t> barrier </a:t>
            </a:r>
            <a:r>
              <a:rPr lang="en-US" sz="1600" i="1" dirty="0"/>
              <a:t>and do so efficiently</a:t>
            </a:r>
          </a:p>
          <a:p>
            <a:pPr>
              <a:lnSpc>
                <a:spcPct val="110000"/>
              </a:lnSpc>
              <a:spcBef>
                <a:spcPts val="1500"/>
              </a:spcBef>
            </a:pPr>
            <a:r>
              <a:rPr lang="en-US" sz="1600" dirty="0"/>
              <a:t>A high-performing NB companion system may be able to help us do that</a:t>
            </a:r>
          </a:p>
        </p:txBody>
      </p:sp>
      <p:sp>
        <p:nvSpPr>
          <p:cNvPr id="8" name="Rectangle 3">
            <a:extLst>
              <a:ext uri="{FF2B5EF4-FFF2-40B4-BE49-F238E27FC236}">
                <a16:creationId xmlns:a16="http://schemas.microsoft.com/office/drawing/2014/main" id="{F68F0DEB-519D-2846-9739-620DFDD87BDD}"/>
              </a:ext>
            </a:extLst>
          </p:cNvPr>
          <p:cNvSpPr txBox="1">
            <a:spLocks noChangeArrowheads="1"/>
          </p:cNvSpPr>
          <p:nvPr/>
        </p:nvSpPr>
        <p:spPr bwMode="auto">
          <a:xfrm>
            <a:off x="3200400" y="1752600"/>
            <a:ext cx="57150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1500"/>
              </a:spcBef>
            </a:pPr>
            <a:r>
              <a:rPr lang="en-US" sz="1600" dirty="0"/>
              <a:t>UWB is currently regulated to remain under (tiny)</a:t>
            </a:r>
            <a:br>
              <a:rPr lang="en-US" sz="1600" dirty="0"/>
            </a:br>
            <a:r>
              <a:rPr lang="en-US" sz="1600" dirty="0"/>
              <a:t>-41.3 dBm/MHz “Mean EIRP” across the spectrum</a:t>
            </a:r>
          </a:p>
          <a:p>
            <a:pPr>
              <a:lnSpc>
                <a:spcPct val="110000"/>
              </a:lnSpc>
              <a:spcBef>
                <a:spcPts val="1500"/>
              </a:spcBef>
            </a:pPr>
            <a:r>
              <a:rPr lang="en-US" sz="1600" dirty="0"/>
              <a:t>Assuming margin from ”Peak EIRP” violations, perfect </a:t>
            </a:r>
            <a:br>
              <a:rPr lang="en-US" sz="1600" dirty="0"/>
            </a:br>
            <a:r>
              <a:rPr lang="en-US" sz="1600" dirty="0"/>
              <a:t>0 dB SPAPR, and a common 1 </a:t>
            </a:r>
            <a:r>
              <a:rPr lang="en-US" sz="1600" dirty="0" err="1"/>
              <a:t>ms</a:t>
            </a:r>
            <a:r>
              <a:rPr lang="en-US" sz="1600" dirty="0"/>
              <a:t> emissions test window, the best-case emitted energy in 500 MHz per </a:t>
            </a:r>
            <a:r>
              <a:rPr lang="en-US" sz="1600" dirty="0" err="1"/>
              <a:t>ms</a:t>
            </a:r>
            <a:r>
              <a:rPr lang="en-US" sz="1600" dirty="0"/>
              <a:t> is 37 </a:t>
            </a:r>
            <a:r>
              <a:rPr lang="en-US" sz="1600" dirty="0" err="1"/>
              <a:t>nJ</a:t>
            </a:r>
            <a:r>
              <a:rPr lang="en-US" sz="1600" dirty="0"/>
              <a:t>: UWB is </a:t>
            </a:r>
            <a:r>
              <a:rPr lang="en-US" sz="1600" i="1" dirty="0"/>
              <a:t>energy-limited</a:t>
            </a:r>
            <a:endParaRPr lang="en-US" altLang="en-US" sz="2400" dirty="0"/>
          </a:p>
        </p:txBody>
      </p:sp>
      <p:pic>
        <p:nvPicPr>
          <p:cNvPr id="3" name="Picture 2">
            <a:extLst>
              <a:ext uri="{FF2B5EF4-FFF2-40B4-BE49-F238E27FC236}">
                <a16:creationId xmlns:a16="http://schemas.microsoft.com/office/drawing/2014/main" id="{62875FD4-7FD6-FF4C-BA44-3F1AE211C050}"/>
              </a:ext>
            </a:extLst>
          </p:cNvPr>
          <p:cNvPicPr>
            <a:picLocks noChangeAspect="1"/>
          </p:cNvPicPr>
          <p:nvPr/>
        </p:nvPicPr>
        <p:blipFill>
          <a:blip r:embed="rId3"/>
          <a:stretch>
            <a:fillRect/>
          </a:stretch>
        </p:blipFill>
        <p:spPr>
          <a:xfrm>
            <a:off x="990600" y="1676400"/>
            <a:ext cx="2133600" cy="1885244"/>
          </a:xfrm>
          <a:prstGeom prst="rect">
            <a:avLst/>
          </a:prstGeom>
        </p:spPr>
      </p:pic>
    </p:spTree>
    <p:extLst>
      <p:ext uri="{BB962C8B-B14F-4D97-AF65-F5344CB8AC3E}">
        <p14:creationId xmlns:p14="http://schemas.microsoft.com/office/powerpoint/2010/main" val="648477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July 2021</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dirty="0"/>
              <a:t>J. Hammerschmidt, E. </a:t>
            </a:r>
            <a:r>
              <a:rPr lang="en-US" altLang="en-US" dirty="0" err="1"/>
              <a:t>Ekrem</a:t>
            </a:r>
            <a:r>
              <a:rPr lang="en-US" altLang="en-US" dirty="0"/>
              <a:t>, et. al. (Apple Inc.)</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685800"/>
            <a:ext cx="7924800" cy="689524"/>
          </a:xfrm>
          <a:ln/>
        </p:spPr>
        <p:txBody>
          <a:bodyPr/>
          <a:lstStyle/>
          <a:p>
            <a:r>
              <a:rPr lang="en-US" altLang="en-US" sz="3200" dirty="0"/>
              <a:t>NB Assisted Multi-Millisecond UWB </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304800" y="3505200"/>
            <a:ext cx="8153400" cy="2895600"/>
          </a:xfrm>
          <a:ln/>
        </p:spPr>
        <p:txBody>
          <a:bodyPr/>
          <a:lstStyle/>
          <a:p>
            <a:pPr>
              <a:spcBef>
                <a:spcPts val="1000"/>
              </a:spcBef>
            </a:pPr>
            <a:r>
              <a:rPr lang="en-US" sz="1600" dirty="0"/>
              <a:t>Distribute UWB over short bursts (“fragments”) spanning N milliseconds, providing an emissions budget of up to N*37 </a:t>
            </a:r>
            <a:r>
              <a:rPr lang="en-US" sz="1600" dirty="0" err="1"/>
              <a:t>nJ</a:t>
            </a:r>
            <a:r>
              <a:rPr lang="en-US" sz="1600" dirty="0"/>
              <a:t> </a:t>
            </a:r>
          </a:p>
          <a:p>
            <a:pPr>
              <a:spcBef>
                <a:spcPts val="1000"/>
              </a:spcBef>
            </a:pPr>
            <a:r>
              <a:rPr lang="en-US" sz="1600" dirty="0"/>
              <a:t>Use high-performance NB companion link to “anchor” the subsequent fragmented UWB transmissions – providing time (T) and frequency (F) sync &amp; thereby allowing </a:t>
            </a:r>
            <a:r>
              <a:rPr lang="en-US" sz="1600" i="1" dirty="0"/>
              <a:t>low-complexity, high-performance </a:t>
            </a:r>
            <a:r>
              <a:rPr lang="en-US" sz="1600" dirty="0"/>
              <a:t>UWB processing to integrate energies at Rx</a:t>
            </a:r>
          </a:p>
          <a:p>
            <a:pPr>
              <a:spcBef>
                <a:spcPts val="1000"/>
              </a:spcBef>
            </a:pPr>
            <a:r>
              <a:rPr lang="en-US" sz="1600" u="sng" dirty="0"/>
              <a:t>Example</a:t>
            </a:r>
            <a:r>
              <a:rPr lang="en-US" sz="1600" dirty="0"/>
              <a:t>: UWB fragments contain CIR training sequences while sync and (control) data are offloaded to NB =&gt; Link Budget improvement for ranging use case amounting to </a:t>
            </a:r>
            <a:r>
              <a:rPr lang="en-US" sz="1600" i="1" dirty="0"/>
              <a:t>more than 10*log</a:t>
            </a:r>
            <a:r>
              <a:rPr lang="en-US" sz="1600" i="1" baseline="-25000" dirty="0"/>
              <a:t>10</a:t>
            </a:r>
            <a:r>
              <a:rPr lang="en-US" sz="1600" i="1" dirty="0"/>
              <a:t>(N) dB</a:t>
            </a:r>
          </a:p>
          <a:p>
            <a:pPr>
              <a:spcBef>
                <a:spcPts val="1000"/>
              </a:spcBef>
            </a:pPr>
            <a:r>
              <a:rPr lang="en-US" sz="1600" dirty="0"/>
              <a:t>Tight coupling (e.g., shared XO &amp; MAC timer) between NB and UWB is required</a:t>
            </a:r>
          </a:p>
          <a:p>
            <a:pPr>
              <a:spcBef>
                <a:spcPts val="1000"/>
              </a:spcBef>
            </a:pPr>
            <a:endParaRPr lang="en-US" sz="1600" dirty="0"/>
          </a:p>
        </p:txBody>
      </p:sp>
      <p:pic>
        <p:nvPicPr>
          <p:cNvPr id="2" name="Picture 1">
            <a:extLst>
              <a:ext uri="{FF2B5EF4-FFF2-40B4-BE49-F238E27FC236}">
                <a16:creationId xmlns:a16="http://schemas.microsoft.com/office/drawing/2014/main" id="{61400700-4F11-CD4E-AFEA-537D736FCC32}"/>
              </a:ext>
            </a:extLst>
          </p:cNvPr>
          <p:cNvPicPr>
            <a:picLocks noChangeAspect="1"/>
          </p:cNvPicPr>
          <p:nvPr/>
        </p:nvPicPr>
        <p:blipFill>
          <a:blip r:embed="rId3"/>
          <a:stretch>
            <a:fillRect/>
          </a:stretch>
        </p:blipFill>
        <p:spPr>
          <a:xfrm>
            <a:off x="533400" y="1447800"/>
            <a:ext cx="8077200" cy="2036936"/>
          </a:xfrm>
          <a:prstGeom prst="rect">
            <a:avLst/>
          </a:prstGeom>
        </p:spPr>
      </p:pic>
    </p:spTree>
    <p:extLst>
      <p:ext uri="{BB962C8B-B14F-4D97-AF65-F5344CB8AC3E}">
        <p14:creationId xmlns:p14="http://schemas.microsoft.com/office/powerpoint/2010/main" val="2924817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A1EB0-8F82-BA4C-BC75-D20403F8199E}"/>
              </a:ext>
            </a:extLst>
          </p:cNvPr>
          <p:cNvSpPr>
            <a:spLocks noGrp="1"/>
          </p:cNvSpPr>
          <p:nvPr>
            <p:ph type="title"/>
          </p:nvPr>
        </p:nvSpPr>
        <p:spPr>
          <a:xfrm>
            <a:off x="685800" y="685800"/>
            <a:ext cx="7924800" cy="609600"/>
          </a:xfrm>
        </p:spPr>
        <p:txBody>
          <a:bodyPr/>
          <a:lstStyle/>
          <a:p>
            <a:r>
              <a:rPr lang="en-US" dirty="0"/>
              <a:t>Protocol Perspective (Example)</a:t>
            </a:r>
          </a:p>
        </p:txBody>
      </p:sp>
      <p:sp>
        <p:nvSpPr>
          <p:cNvPr id="4" name="Date Placeholder 3">
            <a:extLst>
              <a:ext uri="{FF2B5EF4-FFF2-40B4-BE49-F238E27FC236}">
                <a16:creationId xmlns:a16="http://schemas.microsoft.com/office/drawing/2014/main" id="{DA2091E2-483F-8849-962D-23F3A85B5D9E}"/>
              </a:ext>
            </a:extLst>
          </p:cNvPr>
          <p:cNvSpPr>
            <a:spLocks noGrp="1"/>
          </p:cNvSpPr>
          <p:nvPr>
            <p:ph type="dt" sz="half" idx="10"/>
          </p:nvPr>
        </p:nvSpPr>
        <p:spPr/>
        <p:txBody>
          <a:bodyPr/>
          <a:lstStyle/>
          <a:p>
            <a:r>
              <a:rPr lang="en-US" altLang="en-US"/>
              <a:t>July 2021</a:t>
            </a:r>
          </a:p>
        </p:txBody>
      </p:sp>
      <p:sp>
        <p:nvSpPr>
          <p:cNvPr id="5" name="Footer Placeholder 4">
            <a:extLst>
              <a:ext uri="{FF2B5EF4-FFF2-40B4-BE49-F238E27FC236}">
                <a16:creationId xmlns:a16="http://schemas.microsoft.com/office/drawing/2014/main" id="{7E2F5B1D-FADA-E742-83FD-112E4B30DCFC}"/>
              </a:ext>
            </a:extLst>
          </p:cNvPr>
          <p:cNvSpPr>
            <a:spLocks noGrp="1"/>
          </p:cNvSpPr>
          <p:nvPr>
            <p:ph type="ftr" sz="quarter" idx="11"/>
          </p:nvPr>
        </p:nvSpPr>
        <p:spPr>
          <a:xfrm>
            <a:off x="5486400" y="6475413"/>
            <a:ext cx="3124200" cy="184666"/>
          </a:xfrm>
        </p:spPr>
        <p:txBody>
          <a:bodyPr/>
          <a:lstStyle/>
          <a:p>
            <a:r>
              <a:rPr lang="en-US" altLang="en-US" dirty="0"/>
              <a:t>J. Hammerschmidt, E. </a:t>
            </a:r>
            <a:r>
              <a:rPr lang="en-US" altLang="en-US" dirty="0" err="1"/>
              <a:t>Ekrem</a:t>
            </a:r>
            <a:r>
              <a:rPr lang="en-US" altLang="en-US" dirty="0"/>
              <a:t>, et. al. (Apple Inc.)</a:t>
            </a:r>
          </a:p>
        </p:txBody>
      </p:sp>
      <p:sp>
        <p:nvSpPr>
          <p:cNvPr id="6" name="Slide Number Placeholder 5">
            <a:extLst>
              <a:ext uri="{FF2B5EF4-FFF2-40B4-BE49-F238E27FC236}">
                <a16:creationId xmlns:a16="http://schemas.microsoft.com/office/drawing/2014/main" id="{7AA4333C-C7D2-4E4D-8B4F-7D14436ADF54}"/>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3" name="Picture 2">
            <a:extLst>
              <a:ext uri="{FF2B5EF4-FFF2-40B4-BE49-F238E27FC236}">
                <a16:creationId xmlns:a16="http://schemas.microsoft.com/office/drawing/2014/main" id="{F6C975BB-0E2A-AB41-B945-99547E825ADE}"/>
              </a:ext>
            </a:extLst>
          </p:cNvPr>
          <p:cNvPicPr>
            <a:picLocks noChangeAspect="1"/>
          </p:cNvPicPr>
          <p:nvPr/>
        </p:nvPicPr>
        <p:blipFill>
          <a:blip r:embed="rId2"/>
          <a:stretch>
            <a:fillRect/>
          </a:stretch>
        </p:blipFill>
        <p:spPr>
          <a:xfrm>
            <a:off x="1143000" y="1447800"/>
            <a:ext cx="6858000" cy="4753507"/>
          </a:xfrm>
          <a:prstGeom prst="rect">
            <a:avLst/>
          </a:prstGeom>
        </p:spPr>
      </p:pic>
    </p:spTree>
    <p:extLst>
      <p:ext uri="{BB962C8B-B14F-4D97-AF65-F5344CB8AC3E}">
        <p14:creationId xmlns:p14="http://schemas.microsoft.com/office/powerpoint/2010/main" val="3153953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Considerations (1)</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381000" y="1600200"/>
            <a:ext cx="8458200" cy="4648200"/>
          </a:xfrm>
        </p:spPr>
        <p:txBody>
          <a:bodyPr/>
          <a:lstStyle/>
          <a:p>
            <a:r>
              <a:rPr lang="en-US" sz="1800" b="1" dirty="0"/>
              <a:t>Choice of NB PHY</a:t>
            </a:r>
          </a:p>
          <a:p>
            <a:pPr lvl="1"/>
            <a:r>
              <a:rPr lang="en-US" sz="1800" dirty="0"/>
              <a:t>An NB PHY from 15.4 seems like a great choice - “stay within the family”!</a:t>
            </a:r>
          </a:p>
          <a:p>
            <a:pPr lvl="1"/>
            <a:r>
              <a:rPr lang="en-US" sz="1800" dirty="0"/>
              <a:t>As per recent discussions in SG 4ab</a:t>
            </a:r>
            <a:r>
              <a:rPr lang="en-US" sz="1800" baseline="30000" dirty="0"/>
              <a:t>[1]</a:t>
            </a:r>
            <a:r>
              <a:rPr lang="en-US" sz="1800" dirty="0"/>
              <a:t>, the 250 kb/s OQPSK PHY seems like a great starting point (widely adopted, high performance, constant amplitude Tx, etc.)</a:t>
            </a:r>
          </a:p>
          <a:p>
            <a:pPr lvl="1"/>
            <a:r>
              <a:rPr lang="en-US" sz="1800" dirty="0"/>
              <a:t>Can consider enhancing basic OQPSK with simple optional coding layer and/or higher-speed modulation such as 1 Mb/s</a:t>
            </a:r>
            <a:br>
              <a:rPr lang="en-US" sz="1800" dirty="0"/>
            </a:br>
            <a:endParaRPr lang="en-US" sz="1800" dirty="0"/>
          </a:p>
          <a:p>
            <a:r>
              <a:rPr lang="en-US" sz="1800" b="1" dirty="0"/>
              <a:t>Spectral Band for NB PHY</a:t>
            </a:r>
          </a:p>
          <a:p>
            <a:pPr lvl="1"/>
            <a:r>
              <a:rPr lang="en-US" sz="1800" dirty="0"/>
              <a:t>As per recent discussions in SG 4ab</a:t>
            </a:r>
            <a:r>
              <a:rPr lang="en-US" sz="1800" baseline="30000" dirty="0"/>
              <a:t>[1]</a:t>
            </a:r>
            <a:r>
              <a:rPr lang="en-US" sz="1800" dirty="0"/>
              <a:t>, UNII-3 (upper 5 GHz) seems like a good starting point: regulatory landscape; efficient antenna HW sharing with UWB; less crowded than 2.4 GHz</a:t>
            </a:r>
          </a:p>
          <a:p>
            <a:pPr lvl="1"/>
            <a:endParaRPr lang="en-US" sz="1800" dirty="0"/>
          </a:p>
          <a:p>
            <a:pPr marL="0" indent="0">
              <a:buNone/>
            </a:pPr>
            <a:endParaRPr lang="en-US" sz="1050" dirty="0"/>
          </a:p>
          <a:p>
            <a:pPr marL="0" indent="0">
              <a:buNone/>
            </a:pPr>
            <a:endParaRPr lang="en-US" sz="1050" dirty="0"/>
          </a:p>
          <a:p>
            <a:pPr marL="0" indent="0">
              <a:buNone/>
            </a:pPr>
            <a:r>
              <a:rPr lang="en-US" sz="1050" dirty="0"/>
              <a:t>[1]  “Opportunities for improved UWB/NB coordination”, Presentation at IEEE 802.15, SG4ab, May 2021, Document # 5-21-0292-00-04ab</a:t>
            </a:r>
          </a:p>
          <a:p>
            <a:pPr marL="0" indent="0">
              <a:buNone/>
            </a:pPr>
            <a:endParaRPr lang="en-US" sz="1500" dirty="0"/>
          </a:p>
          <a:p>
            <a:pPr marL="0" indent="0">
              <a:buNone/>
            </a:pPr>
            <a:endParaRPr lang="en-US" sz="16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July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dirty="0"/>
              <a:t>J. Hammerschmidt, E. </a:t>
            </a:r>
            <a:r>
              <a:rPr lang="en-US" altLang="en-US" dirty="0" err="1"/>
              <a:t>Ekrem</a:t>
            </a:r>
            <a:r>
              <a:rPr lang="en-US" altLang="en-US" dirty="0"/>
              <a:t>, et. al. (Apple Inc.)</a:t>
            </a:r>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Tree>
    <p:extLst>
      <p:ext uri="{BB962C8B-B14F-4D97-AF65-F5344CB8AC3E}">
        <p14:creationId xmlns:p14="http://schemas.microsoft.com/office/powerpoint/2010/main" val="4112060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Considerations (2)</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457200" y="1600200"/>
            <a:ext cx="8382000" cy="4632325"/>
          </a:xfrm>
        </p:spPr>
        <p:txBody>
          <a:bodyPr/>
          <a:lstStyle/>
          <a:p>
            <a:r>
              <a:rPr lang="en-US" sz="1800" b="1" dirty="0"/>
              <a:t>Duration of UWB “fragments”</a:t>
            </a:r>
          </a:p>
          <a:p>
            <a:pPr lvl="1"/>
            <a:r>
              <a:rPr lang="en-US" sz="1800" dirty="0"/>
              <a:t>Maybe “a few dozen” microseconds (details TBD); watch Peak EIRP!</a:t>
            </a:r>
          </a:p>
          <a:p>
            <a:pPr>
              <a:spcBef>
                <a:spcPts val="1500"/>
              </a:spcBef>
            </a:pPr>
            <a:r>
              <a:rPr lang="en-US" sz="1800" b="1" dirty="0"/>
              <a:t>Possible UWB fragment sequence types </a:t>
            </a:r>
          </a:p>
          <a:p>
            <a:pPr lvl="1"/>
            <a:r>
              <a:rPr lang="en-US" sz="1800" dirty="0"/>
              <a:t>Training sequences such as </a:t>
            </a:r>
            <a:r>
              <a:rPr lang="en-US" sz="1800" dirty="0" err="1"/>
              <a:t>Ipatov</a:t>
            </a:r>
            <a:r>
              <a:rPr lang="en-US" sz="1800" dirty="0"/>
              <a:t>, </a:t>
            </a:r>
            <a:r>
              <a:rPr lang="en-US" sz="1800" dirty="0" err="1"/>
              <a:t>Golay</a:t>
            </a:r>
            <a:r>
              <a:rPr lang="en-US" sz="1800" dirty="0"/>
              <a:t>, etc., possibly periodic per fragment as in 4a/4z preambles, or Pseudo-Random</a:t>
            </a:r>
          </a:p>
          <a:p>
            <a:pPr lvl="1"/>
            <a:r>
              <a:rPr lang="en-US" sz="1800" dirty="0"/>
              <a:t>Need to watch out for flat spectrum (low SPAPR) to maximize energy</a:t>
            </a:r>
          </a:p>
          <a:p>
            <a:pPr>
              <a:spcBef>
                <a:spcPts val="1500"/>
              </a:spcBef>
            </a:pPr>
            <a:r>
              <a:rPr lang="en-US" sz="1800" b="1" dirty="0"/>
              <a:t>Duration of NB+UWB Exchange</a:t>
            </a:r>
          </a:p>
          <a:p>
            <a:pPr lvl="1"/>
            <a:r>
              <a:rPr lang="en-US" sz="1800" dirty="0"/>
              <a:t>Yes, but most of the exchange consists of “silence”</a:t>
            </a:r>
          </a:p>
          <a:p>
            <a:pPr lvl="1"/>
            <a:r>
              <a:rPr lang="en-US" sz="1800" dirty="0"/>
              <a:t>Could </a:t>
            </a:r>
            <a:r>
              <a:rPr lang="en-US" sz="1800" i="1" dirty="0"/>
              <a:t>interleave</a:t>
            </a:r>
            <a:r>
              <a:rPr lang="en-US" sz="1800" dirty="0"/>
              <a:t> fragments between A-to-B and B-to-A directions to compress the end-to-end duration</a:t>
            </a:r>
          </a:p>
          <a:p>
            <a:pPr lvl="1"/>
            <a:r>
              <a:rPr lang="en-US" sz="1800" dirty="0"/>
              <a:t>Could adapt number of fragments to link requirements</a:t>
            </a:r>
          </a:p>
          <a:p>
            <a:pPr lvl="1"/>
            <a:endParaRPr lang="en-US" sz="18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July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dirty="0"/>
              <a:t>J. Hammerschmidt, E. </a:t>
            </a:r>
            <a:r>
              <a:rPr lang="en-US" altLang="en-US" dirty="0" err="1"/>
              <a:t>Ekrem</a:t>
            </a:r>
            <a:r>
              <a:rPr lang="en-US" altLang="en-US" dirty="0"/>
              <a:t>, et. al. (Apple Inc.)</a:t>
            </a:r>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Tree>
    <p:extLst>
      <p:ext uri="{BB962C8B-B14F-4D97-AF65-F5344CB8AC3E}">
        <p14:creationId xmlns:p14="http://schemas.microsoft.com/office/powerpoint/2010/main" val="902642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Considerations (3)</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533400" y="1600200"/>
            <a:ext cx="8077200" cy="4648200"/>
          </a:xfrm>
        </p:spPr>
        <p:txBody>
          <a:bodyPr/>
          <a:lstStyle/>
          <a:p>
            <a:r>
              <a:rPr lang="en-US" sz="1800" b="1" dirty="0"/>
              <a:t>NB Fading</a:t>
            </a:r>
          </a:p>
          <a:p>
            <a:pPr lvl="1"/>
            <a:r>
              <a:rPr lang="en-US" sz="1800" dirty="0"/>
              <a:t>First of all, not every ranging cycle needs to succeed</a:t>
            </a:r>
          </a:p>
          <a:p>
            <a:pPr lvl="1"/>
            <a:r>
              <a:rPr lang="en-US" sz="1800" dirty="0"/>
              <a:t>Antenna Diversity &amp; Frequency Hopping will dramatically mitigate fading related losses</a:t>
            </a:r>
          </a:p>
          <a:p>
            <a:pPr lvl="1"/>
            <a:r>
              <a:rPr lang="en-US" sz="1800" dirty="0"/>
              <a:t>Either way, should account for some fading margin</a:t>
            </a:r>
          </a:p>
          <a:p>
            <a:pPr marL="457200" lvl="1" indent="0">
              <a:buNone/>
            </a:pPr>
            <a:endParaRPr lang="en-US" sz="1800" dirty="0"/>
          </a:p>
          <a:p>
            <a:r>
              <a:rPr lang="en-US" sz="1800" b="1" dirty="0"/>
              <a:t>LRP or HRP?</a:t>
            </a:r>
          </a:p>
          <a:p>
            <a:pPr lvl="1"/>
            <a:r>
              <a:rPr lang="en-US" sz="1800" dirty="0"/>
              <a:t>The concept (especially the example outlined in this presentation) is agnostic to the PRF and may work for both frameworks by providing suitable waveform parameter sets</a:t>
            </a:r>
          </a:p>
          <a:p>
            <a:pPr lvl="1"/>
            <a:r>
              <a:rPr lang="en-US" sz="1800" dirty="0"/>
              <a:t>This may help bridge the historical gap between HRP and LRP</a:t>
            </a:r>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July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dirty="0"/>
              <a:t>J. Hammerschmidt, E. </a:t>
            </a:r>
            <a:r>
              <a:rPr lang="en-US" altLang="en-US" dirty="0" err="1"/>
              <a:t>Ekrem</a:t>
            </a:r>
            <a:r>
              <a:rPr lang="en-US" altLang="en-US" dirty="0"/>
              <a:t>, et. al. (Apple Inc.)</a:t>
            </a:r>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Tree>
    <p:extLst>
      <p:ext uri="{BB962C8B-B14F-4D97-AF65-F5344CB8AC3E}">
        <p14:creationId xmlns:p14="http://schemas.microsoft.com/office/powerpoint/2010/main" val="428226329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2142</TotalTime>
  <Words>1375</Words>
  <Application>Microsoft Macintosh PowerPoint</Application>
  <PresentationFormat>On-screen Show (4:3)</PresentationFormat>
  <Paragraphs>137</Paragraphs>
  <Slides>10</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PowerPoint Presentation</vt:lpstr>
      <vt:lpstr>PowerPoint Presentation</vt:lpstr>
      <vt:lpstr>Contents</vt:lpstr>
      <vt:lpstr>The “37 nJ per ms” Barrier</vt:lpstr>
      <vt:lpstr>NB Assisted Multi-Millisecond UWB </vt:lpstr>
      <vt:lpstr>Protocol Perspective (Example)</vt:lpstr>
      <vt:lpstr>Considerations (1)</vt:lpstr>
      <vt:lpstr>Considerations (2)</vt:lpstr>
      <vt:lpstr>Considerations (3)</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Ersen Ekrem</cp:lastModifiedBy>
  <cp:revision>114</cp:revision>
  <cp:lastPrinted>1998-02-10T13:28:06Z</cp:lastPrinted>
  <dcterms:created xsi:type="dcterms:W3CDTF">2021-07-16T20:39:58Z</dcterms:created>
  <dcterms:modified xsi:type="dcterms:W3CDTF">2021-07-20T18:46:53Z</dcterms:modified>
</cp:coreProperties>
</file>