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9" r:id="rId2"/>
    <p:sldId id="260" r:id="rId3"/>
    <p:sldId id="261" r:id="rId4"/>
    <p:sldId id="4943" r:id="rId5"/>
    <p:sldId id="287" r:id="rId6"/>
    <p:sldId id="295" r:id="rId7"/>
    <p:sldId id="294" r:id="rId8"/>
    <p:sldId id="364" r:id="rId9"/>
    <p:sldId id="4944" r:id="rId10"/>
    <p:sldId id="4945" r:id="rId11"/>
    <p:sldId id="285" r:id="rId12"/>
    <p:sldId id="4946" r:id="rId13"/>
    <p:sldId id="283" r:id="rId14"/>
    <p:sldId id="265"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47" autoAdjust="0"/>
  </p:normalViewPr>
  <p:slideViewPr>
    <p:cSldViewPr snapToGrid="0">
      <p:cViewPr varScale="1">
        <p:scale>
          <a:sx n="54" d="100"/>
          <a:sy n="54" d="100"/>
        </p:scale>
        <p:origin x="1592" y="56"/>
      </p:cViewPr>
      <p:guideLst/>
    </p:cSldViewPr>
  </p:slideViewPr>
  <p:notesTextViewPr>
    <p:cViewPr>
      <p:scale>
        <a:sx n="1" d="1"/>
        <a:sy n="1" d="1"/>
      </p:scale>
      <p:origin x="0" y="0"/>
    </p:cViewPr>
  </p:notesTextViewPr>
  <p:sorterViewPr>
    <p:cViewPr>
      <p:scale>
        <a:sx n="100" d="100"/>
        <a:sy n="100" d="100"/>
      </p:scale>
      <p:origin x="0" y="-1320"/>
    </p:cViewPr>
  </p:sorterViewPr>
  <p:notesViewPr>
    <p:cSldViewPr snapToGrid="0">
      <p:cViewPr varScale="1">
        <p:scale>
          <a:sx n="48" d="100"/>
          <a:sy n="48" d="100"/>
        </p:scale>
        <p:origin x="832" y="4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A4A8DC-71C3-48B2-9D44-A1F2B24FC3CB}" type="datetimeFigureOut">
              <a:rPr kumimoji="1" lang="ja-JP" altLang="en-US" smtClean="0"/>
              <a:t>2021/7/22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50051-D29B-4BA1-8001-3F6B646E31EB}" type="slidenum">
              <a:rPr kumimoji="1" lang="ja-JP" altLang="en-US" smtClean="0"/>
              <a:t>‹#›</a:t>
            </a:fld>
            <a:endParaRPr kumimoji="1" lang="ja-JP" altLang="en-US"/>
          </a:p>
        </p:txBody>
      </p:sp>
    </p:spTree>
    <p:extLst>
      <p:ext uri="{BB962C8B-B14F-4D97-AF65-F5344CB8AC3E}">
        <p14:creationId xmlns:p14="http://schemas.microsoft.com/office/powerpoint/2010/main" val="26430389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extLst>
      <p:ext uri="{BB962C8B-B14F-4D97-AF65-F5344CB8AC3E}">
        <p14:creationId xmlns:p14="http://schemas.microsoft.com/office/powerpoint/2010/main" val="2136524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22316187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t>Shoichi</a:t>
            </a:r>
            <a:r>
              <a:rPr lang="en-US" altLang="ja-JP" dirty="0"/>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2341976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3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doc.: IEEE 802.15-&lt;doc#&gt;</a:t>
            </a:r>
            <a:endParaRPr kumimoji="0" lang="en-US" altLang="ja-JP"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5" name="フッター プレースホルダー 4"/>
          <p:cNvSpPr>
            <a:spLocks noGrp="1"/>
          </p:cNvSpPr>
          <p:nvPr>
            <p:ph type="ftr" sz="quarter" idx="11"/>
          </p:nvPr>
        </p:nvSpPr>
        <p:spPr/>
        <p:txBody>
          <a:bodyPr/>
          <a:lstStyle/>
          <a:p>
            <a:pPr marL="1828800" marR="0" lvl="4" indent="0" algn="l" defTabSz="457200" rtl="0" eaLnBrk="1" fontAlgn="auto" latinLnBrk="0" hangingPunct="1">
              <a:lnSpc>
                <a:spcPct val="100000"/>
              </a:lnSpc>
              <a:spcBef>
                <a:spcPts val="0"/>
              </a:spcBef>
              <a:spcAft>
                <a:spcPts val="0"/>
              </a:spcAft>
              <a:buClrTx/>
              <a:buSzTx/>
              <a:buFontTx/>
              <a:buNone/>
              <a:tabLst/>
              <a:defRPr/>
            </a:pPr>
            <a:r>
              <a:rPr kumimoji="0" lang="en-US" altLang="ja-JP" sz="18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rPr>
              <a:t>Shoichi Kitazawa (ATR)</a:t>
            </a:r>
            <a:endParaRPr kumimoji="0" lang="en-US" altLang="ja-JP"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6" name="スライド番号プレースホルダー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D6D2E3F-5094-4468-9CC9-C689E0F636B7}" type="slidenum">
              <a:rPr kumimoji="1" lang="ja-JP" altLang="en-US" sz="13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3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2253157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5</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9350051-D29B-4BA1-8001-3F6B646E31EB}" type="slidenum">
              <a:rPr kumimoji="1" lang="ja-JP" altLang="en-US" smtClean="0"/>
              <a:t>10</a:t>
            </a:fld>
            <a:endParaRPr kumimoji="1" lang="ja-JP" altLang="en-US"/>
          </a:p>
        </p:txBody>
      </p:sp>
    </p:spTree>
    <p:extLst>
      <p:ext uri="{BB962C8B-B14F-4D97-AF65-F5344CB8AC3E}">
        <p14:creationId xmlns:p14="http://schemas.microsoft.com/office/powerpoint/2010/main" val="3289020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t>doc.: IEEE 802.15-&lt;doc#&gt;</a:t>
            </a:r>
          </a:p>
        </p:txBody>
      </p:sp>
      <p:sp>
        <p:nvSpPr>
          <p:cNvPr id="5" name="フッター プレースホルダー 4"/>
          <p:cNvSpPr>
            <a:spLocks noGrp="1"/>
          </p:cNvSpPr>
          <p:nvPr>
            <p:ph type="ftr" sz="quarter" idx="11"/>
          </p:nvPr>
        </p:nvSpPr>
        <p:spPr/>
        <p:txBody>
          <a:bodyPr/>
          <a:lstStyle/>
          <a:p>
            <a:pPr lvl="4"/>
            <a:r>
              <a:rPr lang="en-US" altLang="ja-JP" dirty="0"/>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80558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13</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14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4">
            <a:extLst>
              <a:ext uri="{FF2B5EF4-FFF2-40B4-BE49-F238E27FC236}">
                <a16:creationId xmlns:a16="http://schemas.microsoft.com/office/drawing/2014/main"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2828432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July 2021</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Ryuji Kohno(YNU/YRP-IAI)</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19728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4">
            <a:extLst>
              <a:ext uri="{FF2B5EF4-FFF2-40B4-BE49-F238E27FC236}">
                <a16:creationId xmlns:a16="http://schemas.microsoft.com/office/drawing/2014/main"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768897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4">
            <a:extLst>
              <a:ext uri="{FF2B5EF4-FFF2-40B4-BE49-F238E27FC236}">
                <a16:creationId xmlns:a16="http://schemas.microsoft.com/office/drawing/2014/main"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386678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4">
            <a:extLst>
              <a:ext uri="{FF2B5EF4-FFF2-40B4-BE49-F238E27FC236}">
                <a16:creationId xmlns:a16="http://schemas.microsoft.com/office/drawing/2014/main"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114217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4">
            <a:extLst>
              <a:ext uri="{FF2B5EF4-FFF2-40B4-BE49-F238E27FC236}">
                <a16:creationId xmlns:a16="http://schemas.microsoft.com/office/drawing/2014/main"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976049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5609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Rectangle 4">
            <a:extLst>
              <a:ext uri="{FF2B5EF4-FFF2-40B4-BE49-F238E27FC236}">
                <a16:creationId xmlns:a16="http://schemas.microsoft.com/office/drawing/2014/main"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31100901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Tree>
    <p:extLst>
      <p:ext uri="{BB962C8B-B14F-4D97-AF65-F5344CB8AC3E}">
        <p14:creationId xmlns:p14="http://schemas.microsoft.com/office/powerpoint/2010/main" val="2133844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タイトルとコンテンツ">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381000" y="836613"/>
            <a:ext cx="8367713" cy="5472112"/>
          </a:xfrm>
        </p:spPr>
        <p:txBody>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タイトル 5"/>
          <p:cNvSpPr>
            <a:spLocks noGrp="1"/>
          </p:cNvSpPr>
          <p:nvPr>
            <p:ph type="title"/>
          </p:nvPr>
        </p:nvSpPr>
        <p:spPr>
          <a:xfrm>
            <a:off x="379414" y="0"/>
            <a:ext cx="8369300" cy="620713"/>
          </a:xfrm>
        </p:spPr>
        <p:txBody>
          <a:bodyPr/>
          <a:lstStyle/>
          <a:p>
            <a:r>
              <a:rPr lang="ja-JP" altLang="en-US" dirty="0"/>
              <a:t>マスタ タイトルの書式設定</a:t>
            </a:r>
          </a:p>
        </p:txBody>
      </p:sp>
      <p:sp>
        <p:nvSpPr>
          <p:cNvPr id="4" name="フッター プレースホルダ 8">
            <a:extLst>
              <a:ext uri="{FF2B5EF4-FFF2-40B4-BE49-F238E27FC236}">
                <a16:creationId xmlns:a16="http://schemas.microsoft.com/office/drawing/2014/main" id="{FF404211-7D43-4B25-ABE7-82A3E772F12A}"/>
              </a:ext>
            </a:extLst>
          </p:cNvPr>
          <p:cNvSpPr>
            <a:spLocks noGrp="1"/>
          </p:cNvSpPr>
          <p:nvPr>
            <p:ph type="ftr" sz="quarter" idx="10"/>
          </p:nvPr>
        </p:nvSpPr>
        <p:spPr/>
        <p:txBody>
          <a:bodyPr/>
          <a:lstStyle>
            <a:lvl1pPr>
              <a:defRPr/>
            </a:lvl1pPr>
          </a:lstStyle>
          <a:p>
            <a:pPr>
              <a:defRPr/>
            </a:pPr>
            <a:r>
              <a:rPr lang="en-US" altLang="ja-JP"/>
              <a:t>Ryuji Kohno(YNU/YRP-IAI)</a:t>
            </a:r>
          </a:p>
        </p:txBody>
      </p:sp>
    </p:spTree>
    <p:extLst>
      <p:ext uri="{BB962C8B-B14F-4D97-AF65-F5344CB8AC3E}">
        <p14:creationId xmlns:p14="http://schemas.microsoft.com/office/powerpoint/2010/main" val="33279459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r>
              <a:rPr lang="en-US" altLang="ja-JP" dirty="0"/>
              <a:t>Slide </a:t>
            </a:r>
            <a:fld id="{EAFD9030-C83D-42D9-9BFB-ADDEB84EB1F4}" type="slidenum">
              <a:rPr lang="en-US" altLang="ja-JP" smtClean="0"/>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802.15-21-0406-01-06a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t>July 2021</a:t>
            </a:r>
            <a:endParaRPr lang="en-US" altLang="ja-JP" dirty="0"/>
          </a:p>
        </p:txBody>
      </p:sp>
      <p:sp>
        <p:nvSpPr>
          <p:cNvPr id="6" name="正方形/長方形 5">
            <a:extLst>
              <a:ext uri="{FF2B5EF4-FFF2-40B4-BE49-F238E27FC236}">
                <a16:creationId xmlns:a16="http://schemas.microsoft.com/office/drawing/2014/main" id="{FF71F571-CAD7-4BBF-9A09-D0A9CC9BECC6}"/>
              </a:ext>
            </a:extLst>
          </p:cNvPr>
          <p:cNvSpPr/>
          <p:nvPr userDrawn="1"/>
        </p:nvSpPr>
        <p:spPr>
          <a:xfrm>
            <a:off x="5787025" y="6463844"/>
            <a:ext cx="2552629" cy="276999"/>
          </a:xfrm>
          <a:prstGeom prst="rect">
            <a:avLst/>
          </a:prstGeom>
        </p:spPr>
        <p:txBody>
          <a:bodyPr wrap="square">
            <a:spAutoFit/>
          </a:bodyPr>
          <a:lstStyle/>
          <a:p>
            <a:r>
              <a:rPr lang="en-US" altLang="ja-JP" sz="1200" dirty="0"/>
              <a:t>Ryuji Kohno(YNU/YRP-IAI)</a:t>
            </a:r>
          </a:p>
        </p:txBody>
      </p:sp>
    </p:spTree>
    <p:extLst>
      <p:ext uri="{BB962C8B-B14F-4D97-AF65-F5344CB8AC3E}">
        <p14:creationId xmlns:p14="http://schemas.microsoft.com/office/powerpoint/2010/main" val="1633860139"/>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webex.com/ieeesa/j.php?MTID=mefa004064fd4ac5f6e28173f1bbc2bf4"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5" Type="http://schemas.openxmlformats.org/officeDocument/2006/relationships/hyperlink" Target="https://ieeesa.webex.com/ieeesa/j.php?MTID=mb3c82b1a28c4c46e559c915a3dab109d" TargetMode="External"/><Relationship Id="rId4" Type="http://schemas.openxmlformats.org/officeDocument/2006/relationships/hyperlink" Target="https://ieeesa.webex.com/ieeesa/j.php?MTID=m42ff6a58444126fd311b751923d35977"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329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[SG15.6a Closing Report  July 2021]	</a:t>
            </a:r>
          </a:p>
          <a:p>
            <a:r>
              <a:rPr lang="en-US" altLang="ja-JP" sz="1600" b="1" dirty="0">
                <a:ea typeface="ＭＳ Ｐゴシック" charset="-128"/>
              </a:rPr>
              <a:t>Date Submitted: </a:t>
            </a:r>
            <a:r>
              <a:rPr lang="en-US" altLang="ja-JP" sz="1600" dirty="0">
                <a:ea typeface="ＭＳ Ｐゴシック" charset="-128"/>
              </a:rPr>
              <a:t>[22 July 2021]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a:t>
            </a:r>
            <a:r>
              <a:rPr lang="en-US" altLang="ko-KR" sz="1600" dirty="0">
                <a:solidFill>
                  <a:srgbClr val="000000"/>
                </a:solidFill>
                <a:ea typeface="굴림" pitchFamily="50" charset="-127"/>
              </a:rPr>
              <a:t> [1;Yokohama National University, 2;YRP International Alliance Institute(YRP-IAI)]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Address </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79-5 Tokiwadai, Hodogaya-ku, Yokohama, 240-8501 Japan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               2; </a:t>
            </a:r>
            <a:r>
              <a:rPr kumimoji="0" lang="pl-PL"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YRP1 Blg., 3-4 HikarinoOka, Yokosuka-City, Kanagawa, 239-0847 Japan</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Voice:</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+81-90-5408-0611], FAX: [+81-45-383-5528],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1600" b="1" i="0" u="none" strike="noStrike" kern="1200" cap="none" spc="0" normalizeH="0" baseline="0" noProof="0" dirty="0">
                <a:ln>
                  <a:noFill/>
                </a:ln>
                <a:solidFill>
                  <a:srgbClr val="000000"/>
                </a:solidFill>
                <a:effectLst/>
                <a:uLnTx/>
                <a:uFillTx/>
                <a:latin typeface="Arial"/>
                <a:ea typeface="ＭＳ Ｐゴシック" charset="-128"/>
                <a:cs typeface="+mn-cs"/>
              </a:rPr>
              <a:t>Email:</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[1: kohno@ynu.ac.jp,  2</a:t>
            </a:r>
            <a:r>
              <a:rPr kumimoji="0" lang="en-US" altLang="ja-JP" sz="1600" b="0" i="0" u="none" strike="noStrike" kern="1200" cap="none" spc="0" normalizeH="0" baseline="0" noProof="0">
                <a:ln>
                  <a:noFill/>
                </a:ln>
                <a:solidFill>
                  <a:srgbClr val="000000"/>
                </a:solidFill>
                <a:effectLst/>
                <a:uLnTx/>
                <a:uFillTx/>
                <a:latin typeface="Arial"/>
                <a:ea typeface="ＭＳ Ｐゴシック" charset="-128"/>
                <a:cs typeface="+mn-cs"/>
              </a:rPr>
              <a:t>: kohno</a:t>
            </a:r>
            <a:r>
              <a:rPr kumimoji="0" lang="en-US" altLang="ja-JP" sz="1600" b="0" i="0" u="none" strike="noStrike" kern="1200" cap="none" spc="0" normalizeH="0" baseline="0" noProof="0" dirty="0">
                <a:ln>
                  <a:noFill/>
                </a:ln>
                <a:solidFill>
                  <a:srgbClr val="000000"/>
                </a:solidFill>
                <a:effectLst/>
                <a:uLnTx/>
                <a:uFillTx/>
                <a:latin typeface="Arial"/>
                <a:ea typeface="ＭＳ Ｐゴシック" charset="-128"/>
                <a:cs typeface="+mn-cs"/>
              </a:rPr>
              <a:t>@yrp-iai.jp] Re: []</a:t>
            </a:r>
            <a:endParaRPr lang="en-US" altLang="ja-JP" sz="1600" dirty="0">
              <a:solidFill>
                <a:srgbClr val="000000"/>
              </a:solidFill>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SG15.6a for Amendment of P802.15.6-2012 with Enhanced Dependability  July 2021 with </a:t>
            </a:r>
            <a:r>
              <a:rPr lang="en-US" altLang="ja-JP" sz="1600" dirty="0" err="1">
                <a:solidFill>
                  <a:schemeClr val="tx2"/>
                </a:solidFill>
                <a:ea typeface="ＭＳ Ｐゴシック" charset="-128"/>
              </a:rPr>
              <a:t>Webex</a:t>
            </a:r>
            <a:r>
              <a:rPr lang="en-US" altLang="ja-JP" sz="1600" dirty="0">
                <a:solidFill>
                  <a:schemeClr val="tx2"/>
                </a:solidFill>
                <a:ea typeface="ＭＳ Ｐゴシック" charset="-128"/>
              </a:rPr>
              <a:t>.]</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2" name="日付プレースホルダー 1">
            <a:extLst>
              <a:ext uri="{FF2B5EF4-FFF2-40B4-BE49-F238E27FC236}">
                <a16:creationId xmlns:a16="http://schemas.microsoft.com/office/drawing/2014/main" id="{2F68B29C-93AD-42D4-8D62-D6AAA500564C}"/>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823157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0504C-77F1-4964-B156-CB3143972ED3}"/>
              </a:ext>
            </a:extLst>
          </p:cNvPr>
          <p:cNvSpPr>
            <a:spLocks noGrp="1"/>
          </p:cNvSpPr>
          <p:nvPr>
            <p:ph type="title"/>
          </p:nvPr>
        </p:nvSpPr>
        <p:spPr>
          <a:xfrm>
            <a:off x="831273" y="626425"/>
            <a:ext cx="7626926" cy="762990"/>
          </a:xfrm>
        </p:spPr>
        <p:txBody>
          <a:bodyPr/>
          <a:lstStyle/>
          <a:p>
            <a:r>
              <a:rPr lang="en-US" dirty="0"/>
              <a:t>WG Motion -  PAR &amp; CSD</a:t>
            </a:r>
          </a:p>
        </p:txBody>
      </p:sp>
      <p:sp>
        <p:nvSpPr>
          <p:cNvPr id="3" name="Text Placeholder 2">
            <a:extLst>
              <a:ext uri="{FF2B5EF4-FFF2-40B4-BE49-F238E27FC236}">
                <a16:creationId xmlns:a16="http://schemas.microsoft.com/office/drawing/2014/main" id="{2195B5BE-FD7F-4213-8B4D-BA9B41D8042C}"/>
              </a:ext>
            </a:extLst>
          </p:cNvPr>
          <p:cNvSpPr>
            <a:spLocks noGrp="1"/>
          </p:cNvSpPr>
          <p:nvPr>
            <p:ph type="body" idx="1"/>
          </p:nvPr>
        </p:nvSpPr>
        <p:spPr>
          <a:xfrm>
            <a:off x="685800" y="1191533"/>
            <a:ext cx="7772400" cy="5212630"/>
          </a:xfrm>
        </p:spPr>
        <p:txBody>
          <a:bodyPr/>
          <a:lstStyle/>
          <a:p>
            <a:pPr lvl="0">
              <a:buClr>
                <a:srgbClr val="000000"/>
              </a:buClr>
            </a:pPr>
            <a:r>
              <a:rPr lang="en-US" sz="1800" b="1" i="1" dirty="0">
                <a:solidFill>
                  <a:srgbClr val="000000"/>
                </a:solidFill>
                <a:latin typeface="+mn-ea"/>
                <a:ea typeface="+mn-ea"/>
              </a:rPr>
              <a:t>WG Motion2 from SG15.6a:</a:t>
            </a:r>
            <a:r>
              <a:rPr lang="en-US" sz="1800" dirty="0">
                <a:solidFill>
                  <a:srgbClr val="000000"/>
                </a:solidFill>
                <a:latin typeface="+mn-ea"/>
                <a:ea typeface="+mn-ea"/>
              </a:rPr>
              <a:t> </a:t>
            </a:r>
            <a:r>
              <a:rPr lang="en-US" sz="1800" i="1" dirty="0">
                <a:solidFill>
                  <a:srgbClr val="000000"/>
                </a:solidFill>
                <a:latin typeface="+mn-ea"/>
                <a:ea typeface="+mn-ea"/>
              </a:rPr>
              <a:t>Motion that the PAR and CSD contained in documents [15-21-0259-04] and [15-21-0260-03], respectively, be approved for submission to the WG for its approval and that the EC be requested to forward the PAR to </a:t>
            </a:r>
            <a:r>
              <a:rPr lang="en-US" sz="1800" i="1" dirty="0" err="1">
                <a:solidFill>
                  <a:srgbClr val="000000"/>
                </a:solidFill>
                <a:latin typeface="+mn-ea"/>
                <a:ea typeface="+mn-ea"/>
              </a:rPr>
              <a:t>NesCom</a:t>
            </a:r>
            <a:r>
              <a:rPr lang="en-US" sz="1800" i="1" dirty="0">
                <a:solidFill>
                  <a:srgbClr val="000000"/>
                </a:solidFill>
                <a:latin typeface="+mn-ea"/>
                <a:ea typeface="+mn-ea"/>
              </a:rPr>
              <a:t>.  The 802.15 working group chair and technical editor are authorized to make additional modifications to the PAR and CSD as needed to reflect EC discussion at its closing meeting.</a:t>
            </a:r>
            <a:endParaRPr lang="en-US" sz="2400" i="1" dirty="0">
              <a:solidFill>
                <a:srgbClr val="000000"/>
              </a:solidFill>
              <a:latin typeface="+mn-ea"/>
              <a:ea typeface="+mn-ea"/>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a:t>
            </a:r>
            <a:r>
              <a:rPr kumimoji="1" lang="en-US" altLang="ja-JP"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Moved by: Ryuji Kohno (YNU/TRP-IAI)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altLang="ja-JP" sz="1800" dirty="0">
                <a:solidFill>
                  <a:srgbClr val="000000"/>
                </a:solidFill>
                <a:latin typeface="Arial" panose="020B0604020202020204" pitchFamily="34" charset="0"/>
                <a:ea typeface="+mn-ea"/>
                <a:cs typeface="+mn-cs"/>
              </a:rPr>
              <a:t>   </a:t>
            </a:r>
            <a:r>
              <a:rPr kumimoji="1" lang="en-US" altLang="ja-JP" sz="18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Seconded by: </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lang="en-US" altLang="ja-JP" sz="1800" dirty="0">
                <a:solidFill>
                  <a:srgbClr val="000000"/>
                </a:solidFill>
                <a:latin typeface="Arial" panose="020B0604020202020204" pitchFamily="34" charset="0"/>
                <a:ea typeface="+mn-ea"/>
                <a:cs typeface="+mn-cs"/>
              </a:rPr>
              <a:t>    Discussion:</a:t>
            </a:r>
            <a:endParaRPr kumimoji="1" lang="en-US" altLang="ja-JP" sz="20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en-US" sz="1800" b="0" i="0" u="none" strike="noStrike" kern="0" cap="none" spc="0" normalizeH="0" baseline="0" noProof="0" dirty="0">
                <a:ln>
                  <a:noFill/>
                </a:ln>
                <a:solidFill>
                  <a:srgbClr val="000000"/>
                </a:solidFill>
                <a:effectLst/>
                <a:uLnTx/>
                <a:uFillTx/>
                <a:latin typeface="Arial"/>
                <a:ea typeface="+mn-ea"/>
                <a:cs typeface="Arial" panose="020B0604020202020204" pitchFamily="34" charset="0"/>
              </a:rPr>
              <a:t>Vote: No objections, unanimously approval – motion passes (&gt;75%), with participants on call</a:t>
            </a:r>
            <a:endParaRPr kumimoji="1" lang="en-US" altLang="ja-JP" sz="2400" b="0" i="0" u="none" strike="noStrike" kern="0" cap="none" spc="0" normalizeH="0" baseline="0" noProof="0" dirty="0">
              <a:ln>
                <a:noFill/>
              </a:ln>
              <a:solidFill>
                <a:srgbClr val="000000"/>
              </a:solidFill>
              <a:effectLst/>
              <a:uLnTx/>
              <a:uFillTx/>
              <a:latin typeface="Arial" panose="020B0604020202020204" pitchFamily="34" charset="0"/>
              <a:ea typeface="+mn-ea"/>
              <a:cs typeface="+mn-cs"/>
            </a:endParaRP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In favor: </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Oppose: </a:t>
            </a:r>
          </a:p>
          <a:p>
            <a:pPr marL="914400" marR="0" lvl="1" indent="-406400" algn="l" defTabSz="914400" rtl="0" eaLnBrk="1" fontAlgn="base" latinLnBrk="0" hangingPunct="1">
              <a:lnSpc>
                <a:spcPct val="100000"/>
              </a:lnSpc>
              <a:spcBef>
                <a:spcPts val="560"/>
              </a:spcBef>
              <a:spcAft>
                <a:spcPts val="0"/>
              </a:spcAft>
              <a:buClr>
                <a:srgbClr val="000000"/>
              </a:buClr>
              <a:buSzPts val="2800"/>
              <a:buFont typeface="Arial"/>
              <a:buChar char="–"/>
              <a:tabLst/>
              <a:defRPr/>
            </a:pPr>
            <a:r>
              <a:rPr kumimoji="1" lang="en-US" altLang="ja-JP" sz="2000" b="0" i="0" u="none" strike="noStrike" kern="0" cap="none" spc="0" normalizeH="0" baseline="0" noProof="0" dirty="0">
                <a:ln>
                  <a:noFill/>
                </a:ln>
                <a:solidFill>
                  <a:srgbClr val="000000"/>
                </a:solidFill>
                <a:effectLst/>
                <a:uLnTx/>
                <a:uFillTx/>
                <a:latin typeface="Arial"/>
                <a:cs typeface="Arial"/>
                <a:sym typeface="Arial"/>
              </a:rPr>
              <a:t>Abstain: </a:t>
            </a:r>
            <a:endParaRPr kumimoji="1" lang="en-US" altLang="ja-JP" sz="2800" b="0" i="0" u="none" strike="noStrike" kern="0" cap="none" spc="0" normalizeH="0" baseline="0" noProof="0" dirty="0">
              <a:ln>
                <a:noFill/>
              </a:ln>
              <a:solidFill>
                <a:srgbClr val="000000"/>
              </a:solidFill>
              <a:effectLst/>
              <a:uLnTx/>
              <a:uFillTx/>
              <a:latin typeface="Arial" panose="020B0604020202020204" pitchFamily="34" charset="0"/>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000" b="0" i="0" u="none" strike="noStrike" kern="0" cap="none" spc="0" normalizeH="0" baseline="0" noProof="0" dirty="0">
                <a:ln>
                  <a:noFill/>
                </a:ln>
                <a:solidFill>
                  <a:srgbClr val="000000"/>
                </a:solidFill>
                <a:effectLst/>
                <a:uLnTx/>
                <a:uFillTx/>
                <a:latin typeface="Arial" panose="020B0604020202020204" pitchFamily="34" charset="0"/>
                <a:ea typeface="+mn-ea"/>
                <a:cs typeface="+mn-cs"/>
              </a:rPr>
              <a:t>   Motion </a:t>
            </a:r>
            <a:endParaRPr lang="en-US" sz="2400" i="1" dirty="0">
              <a:solidFill>
                <a:srgbClr val="000000"/>
              </a:solidFill>
              <a:latin typeface="Times New Roman" panose="02020603050405020304" pitchFamily="18" charset="0"/>
              <a:ea typeface="Calibri" panose="020F0502020204030204" pitchFamily="34" charset="0"/>
            </a:endParaRPr>
          </a:p>
          <a:p>
            <a:endParaRPr lang="en-US" dirty="0"/>
          </a:p>
        </p:txBody>
      </p:sp>
      <p:sp>
        <p:nvSpPr>
          <p:cNvPr id="4" name="Date Placeholder 3">
            <a:extLst>
              <a:ext uri="{FF2B5EF4-FFF2-40B4-BE49-F238E27FC236}">
                <a16:creationId xmlns:a16="http://schemas.microsoft.com/office/drawing/2014/main" id="{01D95EB6-1853-49DF-83B1-797F4C8D7F78}"/>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E764EC83-FC5A-4A08-B5D0-16679CE47BD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Tree>
    <p:extLst>
      <p:ext uri="{BB962C8B-B14F-4D97-AF65-F5344CB8AC3E}">
        <p14:creationId xmlns:p14="http://schemas.microsoft.com/office/powerpoint/2010/main" val="996279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132520" y="1219100"/>
            <a:ext cx="8969829" cy="5244744"/>
          </a:xfrm>
        </p:spPr>
        <p:txBody>
          <a:bodyPr/>
          <a:lstStyle/>
          <a:p>
            <a:pPr>
              <a:buFont typeface="Arial" panose="020B0604020202020204" pitchFamily="34" charset="0"/>
              <a:buChar char="•"/>
            </a:pPr>
            <a:r>
              <a:rPr lang="is-IS" altLang="ja-JP" sz="1400" dirty="0"/>
              <a:t>SG15.6a opening report for July 2021 meeting                                                         15-21-0363-01-06a</a:t>
            </a:r>
          </a:p>
          <a:p>
            <a:pPr>
              <a:buFont typeface="Arial" panose="020B0604020202020204" pitchFamily="34" charset="0"/>
              <a:buChar char="•"/>
            </a:pPr>
            <a:r>
              <a:rPr lang="is-IS" altLang="ja-JP" sz="1400" dirty="0"/>
              <a:t>SG15.6a Agenda of July Meeting in 2021                                                                  15-21-0364-05-06a</a:t>
            </a:r>
          </a:p>
          <a:p>
            <a:pPr>
              <a:buFont typeface="Arial" panose="020B0604020202020204" pitchFamily="34" charset="0"/>
              <a:buChar char="•"/>
            </a:pPr>
            <a:r>
              <a:rPr lang="is-IS" altLang="ja-JP" sz="1400" dirty="0"/>
              <a:t>IG DEP &amp; SG15.6a  Activity for Amendment of IEEE802.15.6 Wireless BAN with Enhanced Dependability                                                                              </a:t>
            </a:r>
          </a:p>
          <a:p>
            <a:pPr marL="0" indent="0">
              <a:buNone/>
            </a:pPr>
            <a:r>
              <a:rPr lang="is-IS" altLang="ja-JP" sz="1400" dirty="0"/>
              <a:t>                                                                                                                                          15-21-0023-02-06a</a:t>
            </a:r>
          </a:p>
          <a:p>
            <a:pPr>
              <a:buFont typeface="Arial" panose="020B0604020202020204" pitchFamily="34" charset="0"/>
              <a:buChar char="•"/>
            </a:pPr>
            <a:r>
              <a:rPr lang="en-US" altLang="ja-JP" sz="1400" dirty="0"/>
              <a:t>Responses to Comments from 802.3                                                                         15-21-0384-04-06a</a:t>
            </a:r>
          </a:p>
          <a:p>
            <a:pPr>
              <a:buFont typeface="Arial" panose="020B0604020202020204" pitchFamily="34" charset="0"/>
              <a:buChar char="•"/>
            </a:pPr>
            <a:r>
              <a:rPr lang="en-US" altLang="ja-JP" sz="1400" dirty="0"/>
              <a:t>Responses to Comments from 802.1                                                                         15-21-0391-04-06a</a:t>
            </a:r>
          </a:p>
          <a:p>
            <a:pPr>
              <a:buFont typeface="Arial" panose="020B0604020202020204" pitchFamily="34" charset="0"/>
              <a:buChar char="•"/>
            </a:pPr>
            <a:r>
              <a:rPr lang="en-US" altLang="ja-JP" sz="1400" dirty="0"/>
              <a:t>Responses to Comments from 802.11                                                                       15-21-0392-06-06a</a:t>
            </a:r>
            <a:endParaRPr lang="is-IS" altLang="ja-JP" sz="1400" dirty="0"/>
          </a:p>
          <a:p>
            <a:pPr>
              <a:buFont typeface="Arial" panose="020B0604020202020204" pitchFamily="34" charset="0"/>
              <a:buChar char="•"/>
            </a:pPr>
            <a:r>
              <a:rPr lang="is-IS" altLang="ja-JP" sz="1400" dirty="0"/>
              <a:t>Updated PAR for amendment of IEEE802.15.6a                                                       15-21-0259-04-06a</a:t>
            </a:r>
          </a:p>
          <a:p>
            <a:pPr>
              <a:buFont typeface="Arial" panose="020B0604020202020204" pitchFamily="34" charset="0"/>
              <a:buChar char="•"/>
            </a:pPr>
            <a:r>
              <a:rPr lang="is-IS" altLang="ja-JP" sz="1400" dirty="0"/>
              <a:t>Updated CSD for amendment of IEEE802.15.6a                                                       15-21-0260-03-06a</a:t>
            </a:r>
          </a:p>
          <a:p>
            <a:pPr>
              <a:buFont typeface="Arial" panose="020B0604020202020204" pitchFamily="34" charset="0"/>
              <a:buChar char="•"/>
            </a:pPr>
            <a:r>
              <a:rPr lang="is-IS" altLang="ja-JP" sz="1400" dirty="0"/>
              <a:t>Discussion for Harmonization among SG15.6a, 15.4ab, and TG15.14                      15-21-0386-00-0dep</a:t>
            </a:r>
          </a:p>
          <a:p>
            <a:pPr>
              <a:buFont typeface="Arial" panose="020B0604020202020204" pitchFamily="34" charset="0"/>
              <a:buChar char="•"/>
            </a:pPr>
            <a:r>
              <a:rPr lang="en-US" altLang="ja-JP" sz="1400" dirty="0"/>
              <a:t>SG15.6a Motion  for responses to comments from 802.1, .3, .11                               15-21-403-01-o6a</a:t>
            </a:r>
          </a:p>
          <a:p>
            <a:pPr>
              <a:buFont typeface="Arial" panose="020B0604020202020204" pitchFamily="34" charset="0"/>
              <a:buChar char="•"/>
            </a:pPr>
            <a:r>
              <a:rPr lang="en-US" altLang="ja-JP" sz="1400" dirty="0"/>
              <a:t>SG15.6a Motion  for PAR and CSD to be approved for submission to the WG          15-21-0404-00-06a</a:t>
            </a:r>
            <a:endParaRPr lang="is-IS" altLang="ja-JP" sz="1400" dirty="0"/>
          </a:p>
          <a:p>
            <a:pPr>
              <a:buFont typeface="Arial" panose="020B0604020202020204" pitchFamily="34" charset="0"/>
              <a:buChar char="•"/>
            </a:pPr>
            <a:r>
              <a:rPr lang="en-US" altLang="ja-JP" sz="1400" dirty="0"/>
              <a:t>MAC Solution for Coexisting BANs and Other Networks with MAC-Bridge and Integrated Terminal</a:t>
            </a:r>
          </a:p>
          <a:p>
            <a:pPr>
              <a:buFont typeface="Arial" panose="020B0604020202020204" pitchFamily="34" charset="0"/>
              <a:buChar char="•"/>
            </a:pPr>
            <a:r>
              <a:rPr lang="en-US" altLang="ja-JP" sz="1400" dirty="0"/>
              <a:t>                                                                                                                                     15-19-0507-03-0dep</a:t>
            </a:r>
          </a:p>
          <a:p>
            <a:pPr>
              <a:buFont typeface="Arial" panose="020B0604020202020204" pitchFamily="34" charset="0"/>
              <a:buChar char="•"/>
            </a:pPr>
            <a:r>
              <a:rPr lang="en-US" altLang="ja-JP" sz="1400" dirty="0"/>
              <a:t>PHY Solution for Coexisting BANs and Other Networks with Space-Time Interference </a:t>
            </a:r>
            <a:r>
              <a:rPr lang="en-US" altLang="ja-JP" sz="1400" dirty="0" err="1"/>
              <a:t>Mittigation</a:t>
            </a:r>
            <a:endParaRPr lang="is-IS" altLang="ja-JP" sz="1400" dirty="0"/>
          </a:p>
          <a:p>
            <a:pPr>
              <a:buFont typeface="Arial" panose="020B0604020202020204" pitchFamily="34" charset="0"/>
              <a:buChar char="•"/>
            </a:pPr>
            <a:r>
              <a:rPr lang="is-IS" altLang="ja-JP" sz="1400" dirty="0"/>
              <a:t>                                                                                                                                      15-21-0387-00-06a</a:t>
            </a:r>
          </a:p>
          <a:p>
            <a:pPr>
              <a:buFont typeface="Arial" panose="020B0604020202020204" pitchFamily="34" charset="0"/>
              <a:buChar char="•"/>
            </a:pPr>
            <a:r>
              <a:rPr lang="en-US" altLang="ja-JP" sz="1400" dirty="0"/>
              <a:t>SG15.6a Meeting Minutes for July 2021                                                                       15-21-0407-01-06a</a:t>
            </a:r>
          </a:p>
          <a:p>
            <a:pPr>
              <a:buFont typeface="Arial" panose="020B0604020202020204" pitchFamily="34" charset="0"/>
              <a:buChar char="•"/>
            </a:pPr>
            <a:r>
              <a:rPr lang="en-US" altLang="ja-JP" sz="1400" dirty="0"/>
              <a:t>SG15.6a Closing Report for July 2021                                                                          15-21-0406-01-06a </a:t>
            </a:r>
          </a:p>
          <a:p>
            <a:pPr>
              <a:lnSpc>
                <a:spcPts val="1600"/>
              </a:lnSpc>
              <a:buFont typeface="Arial" panose="020B0604020202020204" pitchFamily="34" charset="0"/>
              <a:buChar char="•"/>
            </a:pPr>
            <a:endParaRPr lang="fi-FI" altLang="ja-JP" sz="1400" dirty="0"/>
          </a:p>
          <a:p>
            <a:pPr>
              <a:lnSpc>
                <a:spcPts val="1600"/>
              </a:lnSpc>
              <a:buFont typeface="Arial" panose="020B0604020202020204" pitchFamily="34" charset="0"/>
              <a:buChar char="•"/>
            </a:pPr>
            <a:r>
              <a:rPr lang="fi-FI" altLang="ja-JP" sz="1200" dirty="0"/>
              <a:t>			           </a:t>
            </a:r>
            <a:endParaRPr kumimoji="1" lang="ja-JP" altLang="en-US" sz="1200" dirty="0"/>
          </a:p>
        </p:txBody>
      </p:sp>
      <p:sp>
        <p:nvSpPr>
          <p:cNvPr id="3" name="タイトル 2"/>
          <p:cNvSpPr>
            <a:spLocks noGrp="1"/>
          </p:cNvSpPr>
          <p:nvPr>
            <p:ph type="title"/>
          </p:nvPr>
        </p:nvSpPr>
        <p:spPr>
          <a:xfrm>
            <a:off x="611560" y="681766"/>
            <a:ext cx="7727370" cy="525765"/>
          </a:xfrm>
        </p:spPr>
        <p:txBody>
          <a:bodyPr/>
          <a:lstStyle/>
          <a:p>
            <a:r>
              <a:rPr lang="en-US" altLang="ja-JP" b="1" dirty="0">
                <a:latin typeface="+mn-lt"/>
              </a:rPr>
              <a:t>Contributions</a:t>
            </a:r>
            <a:endParaRPr kumimoji="1" lang="ja-JP" altLang="en-US"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11</a:t>
            </a:fld>
            <a:endParaRPr lang="en-US" altLang="ja-JP" dirty="0"/>
          </a:p>
        </p:txBody>
      </p:sp>
      <p:sp>
        <p:nvSpPr>
          <p:cNvPr id="6" name="日付プレースホルダー 1">
            <a:extLst>
              <a:ext uri="{FF2B5EF4-FFF2-40B4-BE49-F238E27FC236}">
                <a16:creationId xmlns:a16="http://schemas.microsoft.com/office/drawing/2014/main" id="{55DB1751-FA70-423D-ABF7-E7F07B5181F0}"/>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054266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14644388-B773-4455-BC5A-FA0192E089CB}"/>
              </a:ext>
            </a:extLst>
          </p:cNvPr>
          <p:cNvSpPr>
            <a:spLocks noGrp="1"/>
          </p:cNvSpPr>
          <p:nvPr>
            <p:ph idx="1"/>
          </p:nvPr>
        </p:nvSpPr>
        <p:spPr>
          <a:xfrm>
            <a:off x="685800" y="1648691"/>
            <a:ext cx="8030688" cy="4114800"/>
          </a:xfrm>
        </p:spPr>
        <p:txBody>
          <a:bodyPr/>
          <a:lstStyle/>
          <a:p>
            <a:pPr marL="0" indent="0">
              <a:buNone/>
            </a:pPr>
            <a:r>
              <a:rPr kumimoji="1" lang="en-US" altLang="ja-JP" sz="1800" dirty="0"/>
              <a:t>IEEE 802 Wireless Electronic Interim Session</a:t>
            </a:r>
          </a:p>
          <a:p>
            <a:pPr marL="0" indent="0">
              <a:buNone/>
            </a:pPr>
            <a:r>
              <a:rPr kumimoji="1" lang="en-US" altLang="ja-JP" sz="1800" dirty="0"/>
              <a:t>September 10-23, 2021</a:t>
            </a:r>
          </a:p>
          <a:p>
            <a:pPr marL="0" indent="0">
              <a:buNone/>
            </a:pPr>
            <a:endParaRPr kumimoji="1" lang="en-US" altLang="ja-JP" sz="1800" dirty="0"/>
          </a:p>
          <a:p>
            <a:pPr marL="0" indent="0">
              <a:buNone/>
            </a:pPr>
            <a:r>
              <a:rPr kumimoji="1" lang="en-US" altLang="ja-JP" sz="1800" dirty="0"/>
              <a:t>The September 2021 IEEE 802 Wireless will be held electronically, September 10-23, 2021.  </a:t>
            </a:r>
          </a:p>
          <a:p>
            <a:pPr marL="0" indent="0">
              <a:buNone/>
            </a:pPr>
            <a:r>
              <a:rPr kumimoji="1" lang="en-US" altLang="ja-JP" sz="1800" dirty="0"/>
              <a:t>Participating Working Groups: 802.11, 802.15, 802.18, 802.19, 802.24</a:t>
            </a:r>
          </a:p>
          <a:p>
            <a:pPr marL="0" indent="0">
              <a:buNone/>
            </a:pPr>
            <a:endParaRPr lang="en-US" altLang="ja-JP" sz="1800" dirty="0"/>
          </a:p>
          <a:p>
            <a:pPr marL="0" indent="0">
              <a:buNone/>
            </a:pPr>
            <a:r>
              <a:rPr kumimoji="1" lang="en-US" altLang="ja-JP" sz="2400" b="1" dirty="0"/>
              <a:t>SG15.6a will hold three sessions in September meeting.</a:t>
            </a:r>
            <a:endParaRPr kumimoji="1" lang="en-US" altLang="ja-JP" sz="1800" b="1" dirty="0"/>
          </a:p>
          <a:p>
            <a:pPr marL="0" indent="0">
              <a:buNone/>
            </a:pPr>
            <a:endParaRPr lang="en-US" altLang="ja-JP" sz="1800" dirty="0"/>
          </a:p>
          <a:p>
            <a:pPr marL="0" indent="0">
              <a:buNone/>
            </a:pPr>
            <a:endParaRPr kumimoji="1" lang="ja-JP" altLang="en-US" sz="1800" dirty="0"/>
          </a:p>
        </p:txBody>
      </p:sp>
      <p:sp>
        <p:nvSpPr>
          <p:cNvPr id="3" name="タイトル 2">
            <a:extLst>
              <a:ext uri="{FF2B5EF4-FFF2-40B4-BE49-F238E27FC236}">
                <a16:creationId xmlns:a16="http://schemas.microsoft.com/office/drawing/2014/main" id="{8D0AD309-B256-49B1-A91E-93E0A1074372}"/>
              </a:ext>
            </a:extLst>
          </p:cNvPr>
          <p:cNvSpPr>
            <a:spLocks noGrp="1"/>
          </p:cNvSpPr>
          <p:nvPr>
            <p:ph type="title"/>
          </p:nvPr>
        </p:nvSpPr>
        <p:spPr/>
        <p:txBody>
          <a:bodyPr/>
          <a:lstStyle/>
          <a:p>
            <a:r>
              <a:rPr kumimoji="1" lang="en-US" altLang="ja-JP" dirty="0"/>
              <a:t>September Meeting</a:t>
            </a:r>
            <a:endParaRPr kumimoji="1" lang="ja-JP" altLang="en-US" dirty="0"/>
          </a:p>
        </p:txBody>
      </p:sp>
      <p:sp>
        <p:nvSpPr>
          <p:cNvPr id="4" name="スライド番号プレースホルダー 3">
            <a:extLst>
              <a:ext uri="{FF2B5EF4-FFF2-40B4-BE49-F238E27FC236}">
                <a16:creationId xmlns:a16="http://schemas.microsoft.com/office/drawing/2014/main" id="{F14DA6E5-12D1-4EAF-B535-3C722663806C}"/>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12</a:t>
            </a:fld>
            <a:endParaRPr lang="en-US" altLang="ja-JP" dirty="0"/>
          </a:p>
        </p:txBody>
      </p:sp>
      <p:sp>
        <p:nvSpPr>
          <p:cNvPr id="5" name="日付プレースホルダー 4">
            <a:extLst>
              <a:ext uri="{FF2B5EF4-FFF2-40B4-BE49-F238E27FC236}">
                <a16:creationId xmlns:a16="http://schemas.microsoft.com/office/drawing/2014/main" id="{3F1B1702-235D-45E9-A441-6A326694D876}"/>
              </a:ext>
            </a:extLst>
          </p:cNvPr>
          <p:cNvSpPr>
            <a:spLocks noGrp="1"/>
          </p:cNvSpPr>
          <p:nvPr>
            <p:ph type="dt" sz="half" idx="2"/>
          </p:nvPr>
        </p:nvSpPr>
        <p:spPr/>
        <p:txBody>
          <a:bodyPr/>
          <a:lstStyle/>
          <a:p>
            <a:r>
              <a:rPr lang="en-US" altLang="ja-JP"/>
              <a:t>July 2021</a:t>
            </a:r>
            <a:endParaRPr lang="en-US" altLang="ja-JP" dirty="0"/>
          </a:p>
        </p:txBody>
      </p:sp>
    </p:spTree>
    <p:extLst>
      <p:ext uri="{BB962C8B-B14F-4D97-AF65-F5344CB8AC3E}">
        <p14:creationId xmlns:p14="http://schemas.microsoft.com/office/powerpoint/2010/main" val="198590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529389" y="1934678"/>
            <a:ext cx="8435100" cy="4389120"/>
          </a:xfrm>
        </p:spPr>
        <p:txBody>
          <a:bodyPr/>
          <a:lstStyle/>
          <a:p>
            <a:pPr marL="514350" indent="-514350">
              <a:buFont typeface="+mj-lt"/>
              <a:buAutoNum type="arabicPeriod"/>
            </a:pPr>
            <a:r>
              <a:rPr kumimoji="1" lang="en-US" altLang="ja-JP" sz="2400" dirty="0"/>
              <a:t>Chair;                      Ryuji Kohno, YNU/YRP-IAI</a:t>
            </a:r>
            <a:r>
              <a:rPr lang="en-US" altLang="ja-JP" sz="2400" dirty="0"/>
              <a:t>      kohno@ynu.ac.jp</a:t>
            </a:r>
            <a:endParaRPr kumimoji="1" lang="en-US" altLang="ja-JP" sz="2400" dirty="0"/>
          </a:p>
          <a:p>
            <a:pPr marL="514350" indent="-514350">
              <a:buAutoNum type="arabicPeriod" startAt="2"/>
            </a:pPr>
            <a:r>
              <a:rPr lang="en-US" altLang="ja-JP" sz="2400" dirty="0"/>
              <a:t>Acting Vice-Chair;   Marco Hernandez, YRP-IAI</a:t>
            </a:r>
          </a:p>
          <a:p>
            <a:pPr marL="0" indent="0">
              <a:buNone/>
            </a:pPr>
            <a:r>
              <a:rPr lang="en-US" altLang="ja-JP" sz="2400" dirty="0"/>
              <a:t>      Marco.Hernandez@ieee.org</a:t>
            </a:r>
          </a:p>
          <a:p>
            <a:pPr marL="0" indent="0">
              <a:buNone/>
            </a:pPr>
            <a:r>
              <a:rPr lang="en-US" altLang="ja-JP" sz="2400" dirty="0"/>
              <a:t>3.  Acting Secretary;      Takumi Kobayashi, YNU/TCU</a:t>
            </a:r>
          </a:p>
          <a:p>
            <a:pPr marL="0" indent="0">
              <a:buNone/>
            </a:pPr>
            <a:r>
              <a:rPr kumimoji="1" lang="en-US" altLang="ja-JP" sz="2400" dirty="0"/>
              <a:t> </a:t>
            </a:r>
            <a:r>
              <a:rPr lang="en-US" altLang="ja-JP" sz="2400" dirty="0"/>
              <a:t>     kobayashi-takumi-ch@ynu.ac.jp</a:t>
            </a:r>
          </a:p>
          <a:p>
            <a:pPr marL="514350" indent="-514350">
              <a:buAutoNum type="arabicPeriod" startAt="4"/>
            </a:pPr>
            <a:r>
              <a:rPr kumimoji="1" lang="en-US" altLang="ja-JP" sz="2400" dirty="0"/>
              <a:t>Acting Technical Editor;  </a:t>
            </a:r>
            <a:r>
              <a:rPr lang="en-US" altLang="ja-JP" sz="2400" dirty="0"/>
              <a:t>   Minsoo Kim, YRP-IAI</a:t>
            </a:r>
          </a:p>
          <a:p>
            <a:pPr marL="0" indent="0">
              <a:buNone/>
            </a:pPr>
            <a:r>
              <a:rPr kumimoji="1" lang="en-US" altLang="ja-JP" sz="2400" dirty="0"/>
              <a:t>       minsoo@minsookim.com</a:t>
            </a:r>
            <a:endParaRPr kumimoji="1" lang="ja-JP" altLang="en-US" sz="2400" dirty="0"/>
          </a:p>
        </p:txBody>
      </p:sp>
      <p:sp>
        <p:nvSpPr>
          <p:cNvPr id="3" name="タイトル 2"/>
          <p:cNvSpPr>
            <a:spLocks noGrp="1"/>
          </p:cNvSpPr>
          <p:nvPr>
            <p:ph type="title"/>
          </p:nvPr>
        </p:nvSpPr>
        <p:spPr>
          <a:xfrm>
            <a:off x="685800" y="849430"/>
            <a:ext cx="7772400" cy="595929"/>
          </a:xfrm>
        </p:spPr>
        <p:txBody>
          <a:bodyPr/>
          <a:lstStyle/>
          <a:p>
            <a:r>
              <a:rPr lang="en-US" altLang="ja-JP" b="1" dirty="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13</a:t>
            </a:fld>
            <a:endParaRPr lang="en-US" altLang="ja-JP" dirty="0"/>
          </a:p>
        </p:txBody>
      </p:sp>
      <p:sp>
        <p:nvSpPr>
          <p:cNvPr id="6" name="日付プレースホルダー 1">
            <a:extLst>
              <a:ext uri="{FF2B5EF4-FFF2-40B4-BE49-F238E27FC236}">
                <a16:creationId xmlns:a16="http://schemas.microsoft.com/office/drawing/2014/main" id="{611668C6-40CD-46F4-883A-522E5691420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68419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14</a:t>
            </a:fld>
            <a:endParaRPr lang="en-US" altLang="ja-JP" sz="1200" dirty="0">
              <a:latin typeface="Times New Roman" pitchFamily="18" charset="0"/>
            </a:endParaRPr>
          </a:p>
        </p:txBody>
      </p:sp>
      <p:sp>
        <p:nvSpPr>
          <p:cNvPr id="5" name="日付プレースホルダー 1">
            <a:extLst>
              <a:ext uri="{FF2B5EF4-FFF2-40B4-BE49-F238E27FC236}">
                <a16:creationId xmlns:a16="http://schemas.microsoft.com/office/drawing/2014/main" id="{6F6D7E6C-7629-457B-9A4C-EB18B7BE596D}"/>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427862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SG15.6a </a:t>
            </a:r>
            <a:br>
              <a:rPr lang="en-US" altLang="ja-JP" b="1" dirty="0">
                <a:ea typeface="ＭＳ Ｐゴシック" pitchFamily="50" charset="-128"/>
              </a:rPr>
            </a:br>
            <a:br>
              <a:rPr lang="en-US" altLang="ja-JP" b="1" dirty="0">
                <a:ea typeface="ＭＳ Ｐゴシック" pitchFamily="50" charset="-128"/>
              </a:rPr>
            </a:br>
            <a:r>
              <a:rPr lang="en-US" altLang="ja-JP" sz="4400"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Virtual Interim Meeting with </a:t>
            </a:r>
            <a:r>
              <a:rPr lang="en-US" altLang="ja-JP" dirty="0" err="1">
                <a:ea typeface="ＭＳ Ｐゴシック" pitchFamily="50" charset="-128"/>
              </a:rPr>
              <a:t>Webex</a:t>
            </a:r>
            <a:br>
              <a:rPr lang="en-US" altLang="ja-JP" dirty="0">
                <a:ea typeface="ＭＳ Ｐゴシック" pitchFamily="50" charset="-128"/>
              </a:rPr>
            </a:br>
            <a:r>
              <a:rPr lang="en-US" altLang="ja-JP" dirty="0">
                <a:ea typeface="ＭＳ Ｐゴシック" pitchFamily="50" charset="-128"/>
              </a:rPr>
              <a:t>July 22</a:t>
            </a:r>
            <a:r>
              <a:rPr lang="en-US" altLang="ja-JP" baseline="30000" dirty="0">
                <a:ea typeface="ＭＳ Ｐゴシック" pitchFamily="50" charset="-128"/>
              </a:rPr>
              <a:t>nd</a:t>
            </a:r>
            <a:r>
              <a:rPr lang="en-US" altLang="ja-JP" dirty="0">
                <a:ea typeface="ＭＳ Ｐゴシック" pitchFamily="50" charset="-128"/>
              </a:rPr>
              <a:t>, 2021</a:t>
            </a:r>
            <a:br>
              <a:rPr lang="en-US" altLang="ja-JP" dirty="0">
                <a:ea typeface="ＭＳ Ｐゴシック" pitchFamily="50" charset="-128"/>
              </a:rPr>
            </a:br>
            <a:br>
              <a:rPr lang="en-US" altLang="ja-JP" sz="3200" dirty="0">
                <a:ea typeface="ＭＳ Ｐゴシック" pitchFamily="50" charset="-128"/>
              </a:rPr>
            </a:br>
            <a:r>
              <a:rPr lang="en-US" altLang="ja-JP" sz="2800" dirty="0">
                <a:ea typeface="ＭＳ Ｐゴシック" pitchFamily="50" charset="-128"/>
              </a:rPr>
              <a:t>Ryuji Kohno (YNU/YRP-IAI)</a:t>
            </a:r>
            <a:br>
              <a:rPr lang="en-US" altLang="ja-JP" sz="2800" dirty="0">
                <a:ea typeface="ＭＳ Ｐゴシック" pitchFamily="50" charset="-128"/>
              </a:rPr>
            </a:br>
            <a:r>
              <a:rPr lang="en-US" altLang="ja-JP" sz="2800" dirty="0">
                <a:ea typeface="ＭＳ Ｐゴシック" pitchFamily="50" charset="-128"/>
              </a:rPr>
              <a:t>Marco Hernandez (YRP-IAI)</a:t>
            </a:r>
            <a:br>
              <a:rPr lang="en-US" altLang="ja-JP" sz="2800" dirty="0">
                <a:ea typeface="ＭＳ Ｐゴシック" pitchFamily="50" charset="-128"/>
              </a:rPr>
            </a:br>
            <a:endParaRPr lang="ja-JP" altLang="ja-JP" dirty="0"/>
          </a:p>
        </p:txBody>
      </p:sp>
      <p:sp>
        <p:nvSpPr>
          <p:cNvPr id="5" name="日付プレースホルダー 1">
            <a:extLst>
              <a:ext uri="{FF2B5EF4-FFF2-40B4-BE49-F238E27FC236}">
                <a16:creationId xmlns:a16="http://schemas.microsoft.com/office/drawing/2014/main" id="{23F01D8F-AC3E-4333-AC38-81280346CF47}"/>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92319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02443" y="1082221"/>
            <a:ext cx="8815313" cy="5332412"/>
          </a:xfrm>
        </p:spPr>
        <p:txBody>
          <a:bodyPr/>
          <a:lstStyle/>
          <a:p>
            <a:pPr algn="just">
              <a:lnSpc>
                <a:spcPts val="2400"/>
              </a:lnSpc>
            </a:pPr>
            <a:r>
              <a:rPr lang="en-US" altLang="ja-JP" sz="1400" b="1" dirty="0"/>
              <a:t>SG15.6a for amendment of existing IEEE802.15.6-2012 for WBAN with enhanced dependability</a:t>
            </a:r>
            <a:r>
              <a:rPr lang="en-US" altLang="ja-JP" sz="1400" dirty="0"/>
              <a:t> finalize draft </a:t>
            </a:r>
            <a:r>
              <a:rPr lang="en-US" altLang="ja-JP" sz="1400" b="1" dirty="0"/>
              <a:t>PAR and CSD  in cases of WBAN for medical use case of human body and for automotive use case of human and vehicle body area networks(HBAN and VBAN).</a:t>
            </a:r>
          </a:p>
          <a:p>
            <a:pPr algn="just">
              <a:lnSpc>
                <a:spcPts val="2400"/>
              </a:lnSpc>
            </a:pPr>
            <a:r>
              <a:rPr lang="en-US" altLang="ja-JP" sz="1400" b="1" dirty="0"/>
              <a:t>For this objective, SG15.6a makes all responses for comments from other WGs in 802 as well as comments from EC meeting.</a:t>
            </a:r>
          </a:p>
          <a:p>
            <a:pPr algn="just">
              <a:lnSpc>
                <a:spcPts val="2400"/>
              </a:lnSpc>
            </a:pPr>
            <a:r>
              <a:rPr lang="en-US" altLang="ja-JP" sz="1400" b="1" dirty="0"/>
              <a:t>All responses for comments from 802.1, 802.3 and 802.11 have been completed and in conclusion PAR and CSD have been updated corresponding the comments.</a:t>
            </a:r>
          </a:p>
          <a:p>
            <a:pPr algn="just">
              <a:lnSpc>
                <a:spcPts val="2400"/>
              </a:lnSpc>
            </a:pPr>
            <a:r>
              <a:rPr lang="en-US" altLang="ja-JP" sz="1400" dirty="0"/>
              <a:t>Necessity and demand for amendment of std.15.6 WBAN with enhanced dependability ; amendment in 15.6 MAC and PHY for contention and interference  in case of overlaid same std. BANs, and co-exiting different UWB and narrow band wireless networks and bi-directional traffic of packets between senso, actuator nodes and coordinator for sensing and controlling feedback loop etc. and additional functionality</a:t>
            </a:r>
          </a:p>
          <a:p>
            <a:pPr algn="just">
              <a:lnSpc>
                <a:spcPts val="2400"/>
              </a:lnSpc>
            </a:pPr>
            <a:r>
              <a:rPr lang="en-US" altLang="ja-JP" sz="1400" b="1" dirty="0"/>
              <a:t>Corresponding to the comments and their responses,  SG15.6a</a:t>
            </a:r>
            <a:r>
              <a:rPr lang="en-US" altLang="ja-JP" sz="1400" dirty="0"/>
              <a:t> has prepared the updated PAR and CSD with tall the responses for the comments for motion to WG in closing session this week.</a:t>
            </a:r>
          </a:p>
          <a:p>
            <a:pPr algn="just">
              <a:lnSpc>
                <a:spcPts val="2400"/>
              </a:lnSpc>
            </a:pPr>
            <a:r>
              <a:rPr lang="en-US" altLang="ja-JP" sz="1400" b="1" dirty="0"/>
              <a:t>To avoid confliction with SG15.4ab (NG-UWB) and TG15.14(NS-UWB), we have discussed and gotten consensus for  harmonization. In joint session.</a:t>
            </a:r>
          </a:p>
          <a:p>
            <a:pPr algn="just">
              <a:lnSpc>
                <a:spcPts val="2400"/>
              </a:lnSpc>
            </a:pPr>
            <a:r>
              <a:rPr lang="en-US" altLang="ja-JP" sz="1400" dirty="0"/>
              <a:t>Preparation for motion to WG and timeline to  next step  in September and later meetings .</a:t>
            </a:r>
          </a:p>
          <a:p>
            <a:pPr algn="just">
              <a:lnSpc>
                <a:spcPts val="2400"/>
              </a:lnSpc>
            </a:pPr>
            <a:endParaRPr lang="en-US" altLang="ja-JP" sz="1400" dirty="0"/>
          </a:p>
          <a:p>
            <a:pPr algn="just">
              <a:lnSpc>
                <a:spcPts val="2400"/>
              </a:lnSpc>
            </a:pPr>
            <a:endParaRPr lang="en-US" altLang="ja-JP" sz="1400" b="1" dirty="0"/>
          </a:p>
        </p:txBody>
      </p:sp>
      <p:sp>
        <p:nvSpPr>
          <p:cNvPr id="3" name="タイトル 2"/>
          <p:cNvSpPr>
            <a:spLocks noGrp="1"/>
          </p:cNvSpPr>
          <p:nvPr>
            <p:ph type="title"/>
          </p:nvPr>
        </p:nvSpPr>
        <p:spPr>
          <a:xfrm>
            <a:off x="685800" y="593725"/>
            <a:ext cx="7772400" cy="415926"/>
          </a:xfrm>
        </p:spPr>
        <p:txBody>
          <a:bodyPr/>
          <a:lstStyle/>
          <a:p>
            <a:r>
              <a:rPr lang="en-US" altLang="ja-JP" sz="2800" b="1" dirty="0">
                <a:latin typeface="+mn-lt"/>
              </a:rPr>
              <a:t>Meeting Objectives</a:t>
            </a:r>
            <a:endParaRPr kumimoji="1" lang="ja-JP" altLang="en-US" sz="2800" b="1" dirty="0">
              <a:latin typeface="+mn-lt"/>
            </a:endParaRPr>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1">
            <a:extLst>
              <a:ext uri="{FF2B5EF4-FFF2-40B4-BE49-F238E27FC236}">
                <a16:creationId xmlns:a16="http://schemas.microsoft.com/office/drawing/2014/main" id="{41D9F17F-C7E8-40C6-9371-EEC5F44AA258}"/>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685799" y="561749"/>
            <a:ext cx="7772400" cy="386270"/>
          </a:xfrm>
        </p:spPr>
        <p:txBody>
          <a:bodyPr>
            <a:noAutofit/>
          </a:bodyPr>
          <a:lstStyle/>
          <a:p>
            <a:r>
              <a:rPr lang="en-US" altLang="ja-JP" sz="2400" b="1" dirty="0">
                <a:latin typeface="ＭＳ Ｐゴシック" panose="020B0600070205080204" pitchFamily="50" charset="-128"/>
                <a:ea typeface="ＭＳ Ｐゴシック" panose="020B0600070205080204" pitchFamily="50" charset="-128"/>
              </a:rPr>
              <a:t>SG15.6a  Session Schedule for 13-22, July 2021</a:t>
            </a:r>
            <a:endParaRPr kumimoji="1" lang="ja-JP" altLang="en-US" sz="2400" b="1"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p:cNvSpPr>
            <a:spLocks noGrp="1"/>
          </p:cNvSpPr>
          <p:nvPr>
            <p:ph type="sldNum" sz="quarter" idx="12"/>
          </p:nvPr>
        </p:nvSpPr>
        <p:spPr bwMode="auto">
          <a:xfrm>
            <a:off x="3583346" y="6453337"/>
            <a:ext cx="1624566" cy="34279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bodyPr>
          <a:lstStyle>
            <a:defPPr>
              <a:defRPr lang="en-US"/>
            </a:defPPr>
            <a:lvl1pPr marL="0" algn="r" defTabSz="457200" rtl="0" eaLnBrk="1" latinLnBrk="0" hangingPunct="1">
              <a:defRPr sz="1400" b="1"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a:ln>
                  <a:noFill/>
                </a:ln>
                <a:solidFill>
                  <a:prstClr val="black"/>
                </a:solidFill>
                <a:effectLst/>
                <a:uLnTx/>
                <a:uFillTx/>
                <a:latin typeface="+mn-ea"/>
                <a:cs typeface="+mn-cs"/>
              </a:rPr>
              <a:t>Slide </a:t>
            </a:r>
            <a:fld id="{BC55815E-340C-4975-9C36-23D3EE47B73F}" type="slidenum">
              <a:rPr kumimoji="1" lang="ja-JP" altLang="en-US" sz="1400" b="0" i="0" u="none" strike="noStrike" kern="1200" cap="none" spc="0" normalizeH="0" baseline="0" noProof="0" smtClean="0">
                <a:ln>
                  <a:noFill/>
                </a:ln>
                <a:solidFill>
                  <a:prstClr val="black"/>
                </a:solidFill>
                <a:effectLst/>
                <a:uLnTx/>
                <a:uFillTx/>
                <a:latin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altLang="ja-JP" sz="1400" b="0" i="0" u="none" strike="noStrike" kern="1200" cap="none" spc="0" normalizeH="0" baseline="0" noProof="0" dirty="0">
              <a:ln>
                <a:noFill/>
              </a:ln>
              <a:solidFill>
                <a:srgbClr val="000000"/>
              </a:solidFill>
              <a:effectLst/>
              <a:uLnTx/>
              <a:uFillTx/>
              <a:latin typeface="+mn-ea"/>
              <a:cs typeface="+mn-cs"/>
            </a:endParaRPr>
          </a:p>
        </p:txBody>
      </p:sp>
      <p:graphicFrame>
        <p:nvGraphicFramePr>
          <p:cNvPr id="9" name="コンテンツ プレースホルダー 8">
            <a:extLst>
              <a:ext uri="{FF2B5EF4-FFF2-40B4-BE49-F238E27FC236}">
                <a16:creationId xmlns:a16="http://schemas.microsoft.com/office/drawing/2014/main" id="{FD2D62B6-6099-45DF-849E-80499DC566EF}"/>
              </a:ext>
            </a:extLst>
          </p:cNvPr>
          <p:cNvGraphicFramePr>
            <a:graphicFrameLocks/>
          </p:cNvGraphicFramePr>
          <p:nvPr/>
        </p:nvGraphicFramePr>
        <p:xfrm>
          <a:off x="134175" y="939309"/>
          <a:ext cx="8875647" cy="2640745"/>
        </p:xfrm>
        <a:graphic>
          <a:graphicData uri="http://schemas.openxmlformats.org/drawingml/2006/table">
            <a:tbl>
              <a:tblPr firstRow="1" bandRow="1">
                <a:tableStyleId>{93296810-A885-4BE3-A3E7-6D5BEEA58F35}</a:tableStyleId>
              </a:tblPr>
              <a:tblGrid>
                <a:gridCol w="1396179">
                  <a:extLst>
                    <a:ext uri="{9D8B030D-6E8A-4147-A177-3AD203B41FA5}">
                      <a16:colId xmlns:a16="http://schemas.microsoft.com/office/drawing/2014/main" val="20000"/>
                    </a:ext>
                  </a:extLst>
                </a:gridCol>
                <a:gridCol w="1083208">
                  <a:extLst>
                    <a:ext uri="{9D8B030D-6E8A-4147-A177-3AD203B41FA5}">
                      <a16:colId xmlns:a16="http://schemas.microsoft.com/office/drawing/2014/main" val="20001"/>
                    </a:ext>
                  </a:extLst>
                </a:gridCol>
                <a:gridCol w="1243173">
                  <a:extLst>
                    <a:ext uri="{9D8B030D-6E8A-4147-A177-3AD203B41FA5}">
                      <a16:colId xmlns:a16="http://schemas.microsoft.com/office/drawing/2014/main" val="20002"/>
                    </a:ext>
                  </a:extLst>
                </a:gridCol>
                <a:gridCol w="1089061">
                  <a:extLst>
                    <a:ext uri="{9D8B030D-6E8A-4147-A177-3AD203B41FA5}">
                      <a16:colId xmlns:a16="http://schemas.microsoft.com/office/drawing/2014/main" val="2295029801"/>
                    </a:ext>
                  </a:extLst>
                </a:gridCol>
                <a:gridCol w="1726853">
                  <a:extLst>
                    <a:ext uri="{9D8B030D-6E8A-4147-A177-3AD203B41FA5}">
                      <a16:colId xmlns:a16="http://schemas.microsoft.com/office/drawing/2014/main" val="20003"/>
                    </a:ext>
                  </a:extLst>
                </a:gridCol>
                <a:gridCol w="1199512">
                  <a:extLst>
                    <a:ext uri="{9D8B030D-6E8A-4147-A177-3AD203B41FA5}">
                      <a16:colId xmlns:a16="http://schemas.microsoft.com/office/drawing/2014/main" val="20004"/>
                    </a:ext>
                  </a:extLst>
                </a:gridCol>
                <a:gridCol w="1137661">
                  <a:extLst>
                    <a:ext uri="{9D8B030D-6E8A-4147-A177-3AD203B41FA5}">
                      <a16:colId xmlns:a16="http://schemas.microsoft.com/office/drawing/2014/main" val="4248650248"/>
                    </a:ext>
                  </a:extLst>
                </a:gridCol>
              </a:tblGrid>
              <a:tr h="533359">
                <a:tc>
                  <a:txBody>
                    <a:bodyPr/>
                    <a:lstStyle/>
                    <a:p>
                      <a:endParaRPr kumimoji="1" lang="ja-JP" altLang="en-US" dirty="0"/>
                    </a:p>
                  </a:txBody>
                  <a:tcPr>
                    <a:solidFill>
                      <a:srgbClr val="0070C0"/>
                    </a:solidFill>
                  </a:tcPr>
                </a:tc>
                <a:tc>
                  <a:txBody>
                    <a:bodyPr/>
                    <a:lstStyle/>
                    <a:p>
                      <a:pPr algn="ctr"/>
                      <a:r>
                        <a:rPr kumimoji="1" lang="en-US" altLang="ja-JP" sz="1400" dirty="0"/>
                        <a:t>July 13</a:t>
                      </a:r>
                      <a:r>
                        <a:rPr kumimoji="1" lang="en-US" altLang="ja-JP" sz="1400" baseline="30000" dirty="0"/>
                        <a:t>th</a:t>
                      </a:r>
                    </a:p>
                    <a:p>
                      <a:pPr algn="ctr"/>
                      <a:r>
                        <a:rPr kumimoji="1" lang="en-US" altLang="ja-JP" sz="1400" dirty="0"/>
                        <a:t>Tuesday</a:t>
                      </a:r>
                      <a:endParaRPr kumimoji="1" lang="ja-JP" altLang="en-US" sz="1400" dirty="0"/>
                    </a:p>
                  </a:txBody>
                  <a:tcPr anchor="ctr">
                    <a:solidFill>
                      <a:srgbClr val="0070C0"/>
                    </a:solidFill>
                  </a:tcPr>
                </a:tc>
                <a:tc>
                  <a:txBody>
                    <a:bodyPr/>
                    <a:lstStyle/>
                    <a:p>
                      <a:pPr algn="ctr"/>
                      <a:r>
                        <a:rPr kumimoji="1" lang="en-US" altLang="ja-JP" sz="1400" dirty="0"/>
                        <a:t>July 14</a:t>
                      </a:r>
                      <a:r>
                        <a:rPr kumimoji="1" lang="en-US" altLang="ja-JP" sz="1400" baseline="30000" dirty="0"/>
                        <a:t>th</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15</a:t>
                      </a:r>
                      <a:r>
                        <a:rPr kumimoji="1" lang="en-US" altLang="ja-JP" sz="1400" baseline="30000" dirty="0"/>
                        <a:t>th</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tc>
                  <a:txBody>
                    <a:bodyPr/>
                    <a:lstStyle/>
                    <a:p>
                      <a:pPr algn="ctr"/>
                      <a:r>
                        <a:rPr kumimoji="1" lang="en-US" altLang="ja-JP" sz="1400" dirty="0"/>
                        <a:t>July 19</a:t>
                      </a:r>
                      <a:r>
                        <a:rPr kumimoji="1" lang="en-US" altLang="ja-JP" sz="1400" baseline="30000" dirty="0"/>
                        <a:t>th</a:t>
                      </a:r>
                      <a:endParaRPr kumimoji="1" lang="en-US" altLang="ja-JP" sz="1400" dirty="0"/>
                    </a:p>
                    <a:p>
                      <a:pPr algn="ctr"/>
                      <a:r>
                        <a:rPr kumimoji="1" lang="en-US" altLang="ja-JP" sz="1400" dirty="0"/>
                        <a:t>Monday</a:t>
                      </a:r>
                      <a:endParaRPr kumimoji="1" lang="ja-JP" altLang="en-US" sz="1400" dirty="0"/>
                    </a:p>
                  </a:txBody>
                  <a:tcPr anchor="ctr">
                    <a:solidFill>
                      <a:srgbClr val="0070C0"/>
                    </a:solidFill>
                  </a:tcPr>
                </a:tc>
                <a:tc>
                  <a:txBody>
                    <a:bodyPr/>
                    <a:lstStyle/>
                    <a:p>
                      <a:pPr algn="ctr"/>
                      <a:r>
                        <a:rPr kumimoji="1" lang="en-US" altLang="ja-JP" sz="1400" dirty="0"/>
                        <a:t>July 21</a:t>
                      </a:r>
                      <a:r>
                        <a:rPr kumimoji="1" lang="en-US" altLang="ja-JP" sz="1400" baseline="30000" dirty="0"/>
                        <a:t>st</a:t>
                      </a:r>
                      <a:endParaRPr kumimoji="1" lang="en-US" altLang="ja-JP" sz="1400" dirty="0"/>
                    </a:p>
                    <a:p>
                      <a:pPr algn="ctr"/>
                      <a:r>
                        <a:rPr kumimoji="1" lang="en-US" altLang="ja-JP" sz="1400" dirty="0"/>
                        <a:t>Wednesday</a:t>
                      </a:r>
                      <a:endParaRPr kumimoji="1" lang="ja-JP" altLang="en-US" sz="1400" dirty="0"/>
                    </a:p>
                  </a:txBody>
                  <a:tcPr anchor="ctr">
                    <a:solidFill>
                      <a:srgbClr val="0070C0"/>
                    </a:solidFill>
                  </a:tcPr>
                </a:tc>
                <a:tc>
                  <a:txBody>
                    <a:bodyPr/>
                    <a:lstStyle/>
                    <a:p>
                      <a:pPr algn="ctr"/>
                      <a:r>
                        <a:rPr kumimoji="1" lang="en-US" altLang="ja-JP" sz="1400" dirty="0"/>
                        <a:t>July 222</a:t>
                      </a:r>
                      <a:r>
                        <a:rPr kumimoji="1" lang="en-US" altLang="ja-JP" sz="1400" baseline="30000" dirty="0"/>
                        <a:t>nd</a:t>
                      </a:r>
                      <a:endParaRPr kumimoji="1" lang="en-US" altLang="ja-JP" sz="1400" dirty="0"/>
                    </a:p>
                    <a:p>
                      <a:pPr algn="ctr"/>
                      <a:r>
                        <a:rPr kumimoji="1" lang="en-US" altLang="ja-JP" sz="1400" dirty="0"/>
                        <a:t>Thursday</a:t>
                      </a:r>
                      <a:endParaRPr kumimoji="1" lang="ja-JP" altLang="en-US" sz="1400" dirty="0"/>
                    </a:p>
                  </a:txBody>
                  <a:tcPr anchor="ctr">
                    <a:solidFill>
                      <a:srgbClr val="0070C0"/>
                    </a:solidFill>
                  </a:tcPr>
                </a:tc>
                <a:extLst>
                  <a:ext uri="{0D108BD9-81ED-4DB2-BD59-A6C34878D82A}">
                    <a16:rowId xmlns:a16="http://schemas.microsoft.com/office/drawing/2014/main" val="10000"/>
                  </a:ext>
                </a:extLst>
              </a:tr>
              <a:tr h="536411">
                <a:tc>
                  <a:txBody>
                    <a:bodyPr/>
                    <a:lstStyle/>
                    <a:p>
                      <a:pPr algn="ctr"/>
                      <a:r>
                        <a:rPr kumimoji="1" lang="en-US" altLang="ja-JP" sz="1100" b="1" dirty="0"/>
                        <a:t>EST 9:00AM-11:00AM</a:t>
                      </a:r>
                    </a:p>
                    <a:p>
                      <a:pPr algn="ctr"/>
                      <a:r>
                        <a:rPr kumimoji="1" lang="en-US" altLang="ja-JP" sz="1100" b="1" dirty="0"/>
                        <a:t>JST  10:00PM-12:00PM</a:t>
                      </a:r>
                      <a:endParaRPr kumimoji="1" lang="ja-JP" altLang="en-US" sz="1100" b="1" dirty="0"/>
                    </a:p>
                  </a:txBody>
                  <a:tcPr anchor="ctr">
                    <a:solidFill>
                      <a:schemeClr val="accent1">
                        <a:lumMod val="20000"/>
                        <a:lumOff val="80000"/>
                      </a:schemeClr>
                    </a:solidFill>
                  </a:tcPr>
                </a:tc>
                <a:tc>
                  <a:txBody>
                    <a:bodyPr/>
                    <a:lstStyle/>
                    <a:p>
                      <a:pPr algn="ctr"/>
                      <a:r>
                        <a:rPr kumimoji="1" lang="en-US" altLang="ja-JP" sz="1200" b="1" dirty="0">
                          <a:solidFill>
                            <a:schemeClr val="tx1"/>
                          </a:solidFill>
                        </a:rPr>
                        <a:t>IEEE802.15 Opening Plenary</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1</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AM1</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2</a:t>
                      </a:r>
                    </a:p>
                  </a:txBody>
                  <a:tcPr anchor="ctr">
                    <a:solidFill>
                      <a:schemeClr val="accent1">
                        <a:lumMod val="20000"/>
                        <a:lumOff val="80000"/>
                      </a:schemeClr>
                    </a:solidFill>
                  </a:tcPr>
                </a:tc>
                <a:tc>
                  <a:txBody>
                    <a:bodyPr/>
                    <a:lstStyle/>
                    <a:p>
                      <a:pPr algn="ct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AM1</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SG15.6a</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Leadership Session </a:t>
                      </a: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u="none" dirty="0">
                          <a:solidFill>
                            <a:schemeClr val="tx1"/>
                          </a:solidFill>
                        </a:rPr>
                        <a:t>IEEE802.15 Closing Plenary</a:t>
                      </a:r>
                    </a:p>
                  </a:txBody>
                  <a:tcPr anchor="ctr">
                    <a:solidFill>
                      <a:schemeClr val="accent1">
                        <a:lumMod val="20000"/>
                        <a:lumOff val="80000"/>
                      </a:schemeClr>
                    </a:solidFill>
                  </a:tcPr>
                </a:tc>
                <a:extLst>
                  <a:ext uri="{0D108BD9-81ED-4DB2-BD59-A6C34878D82A}">
                    <a16:rowId xmlns:a16="http://schemas.microsoft.com/office/drawing/2014/main" val="10001"/>
                  </a:ext>
                </a:extLst>
              </a:tr>
              <a:tr h="644346">
                <a:tc>
                  <a:txBody>
                    <a:bodyPr/>
                    <a:lstStyle/>
                    <a:p>
                      <a:pPr algn="ctr"/>
                      <a:r>
                        <a:rPr kumimoji="1" lang="en-US" altLang="ja-JP" sz="1100" b="1" dirty="0"/>
                        <a:t>EST 11:00-13:00</a:t>
                      </a:r>
                    </a:p>
                    <a:p>
                      <a:pPr algn="ctr"/>
                      <a:r>
                        <a:rPr kumimoji="1" lang="en-US" altLang="ja-JP" sz="1100" b="1" dirty="0"/>
                        <a:t>JST  0:00AM-2:00AM+1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algn="ctr"/>
                      <a:r>
                        <a:rPr kumimoji="1" lang="en-US" altLang="ja-JP" sz="1200" b="1" dirty="0">
                          <a:solidFill>
                            <a:schemeClr val="tx1"/>
                          </a:solidFill>
                        </a:rPr>
                        <a:t>AM2</a:t>
                      </a:r>
                    </a:p>
                    <a:p>
                      <a:pPr algn="ctr"/>
                      <a:r>
                        <a:rPr kumimoji="1" lang="en-US" altLang="ja-JP" sz="1200" b="1" dirty="0">
                          <a:solidFill>
                            <a:schemeClr val="tx1"/>
                          </a:solidFill>
                        </a:rPr>
                        <a:t>Joint Session SG15.6a, 4ab, &amp;TG14</a:t>
                      </a:r>
                      <a:endParaRPr kumimoji="1" lang="ja-JP" altLang="en-US"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3485260563"/>
                  </a:ext>
                </a:extLst>
              </a:tr>
              <a:tr h="3936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EST 19:00-21:00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a:ln>
                            <a:noFill/>
                          </a:ln>
                          <a:solidFill>
                            <a:prstClr val="black"/>
                          </a:solidFill>
                          <a:effectLst/>
                          <a:uLnTx/>
                          <a:uFillTx/>
                          <a:latin typeface="+mn-lt"/>
                          <a:ea typeface="+mn-ea"/>
                          <a:cs typeface="+mn-cs"/>
                        </a:rPr>
                        <a:t>JST  8:00AM-10:00AM+1 day</a:t>
                      </a:r>
                    </a:p>
                  </a:txBody>
                  <a:tcPr anchor="ctr">
                    <a:solidFill>
                      <a:schemeClr val="accent1">
                        <a:lumMod val="20000"/>
                        <a:lumOff val="80000"/>
                      </a:schemeClr>
                    </a:solidFill>
                  </a:tcPr>
                </a:tc>
                <a:tc>
                  <a:txBody>
                    <a:bodyPr/>
                    <a:lstStyle/>
                    <a:p>
                      <a:pPr algn="ct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dirty="0">
                        <a:solidFill>
                          <a:schemeClr val="tx1"/>
                        </a:solidFill>
                      </a:endParaRP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EV2</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SG15.6a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tx1"/>
                          </a:solidFill>
                        </a:rPr>
                        <a:t>Session 3</a:t>
                      </a:r>
                    </a:p>
                  </a:txBody>
                  <a:tcPr anchor="ctr">
                    <a:solidFill>
                      <a:schemeClr val="accent1">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200" b="1" u="none" dirty="0">
                        <a:solidFill>
                          <a:schemeClr val="tx1"/>
                        </a:solidFill>
                      </a:endParaRPr>
                    </a:p>
                  </a:txBody>
                  <a:tcPr anchor="ctr">
                    <a:solidFill>
                      <a:schemeClr val="accent1">
                        <a:lumMod val="20000"/>
                        <a:lumOff val="80000"/>
                      </a:schemeClr>
                    </a:solidFill>
                  </a:tcPr>
                </a:tc>
                <a:extLst>
                  <a:ext uri="{0D108BD9-81ED-4DB2-BD59-A6C34878D82A}">
                    <a16:rowId xmlns:a16="http://schemas.microsoft.com/office/drawing/2014/main" val="728353334"/>
                  </a:ext>
                </a:extLst>
              </a:tr>
            </a:tbl>
          </a:graphicData>
        </a:graphic>
      </p:graphicFrame>
      <p:sp>
        <p:nvSpPr>
          <p:cNvPr id="8" name="テキスト ボックス 7">
            <a:extLst>
              <a:ext uri="{FF2B5EF4-FFF2-40B4-BE49-F238E27FC236}">
                <a16:creationId xmlns:a16="http://schemas.microsoft.com/office/drawing/2014/main" id="{AACB5B4F-707C-4FCD-83D5-C213947E989F}"/>
              </a:ext>
            </a:extLst>
          </p:cNvPr>
          <p:cNvSpPr txBox="1"/>
          <p:nvPr/>
        </p:nvSpPr>
        <p:spPr>
          <a:xfrm>
            <a:off x="1447961" y="3347516"/>
            <a:ext cx="6248076" cy="3347070"/>
          </a:xfrm>
          <a:prstGeom prst="rect">
            <a:avLst/>
          </a:prstGeom>
          <a:noFill/>
        </p:spPr>
        <p:txBody>
          <a:bodyPr wrap="square">
            <a:spAutoFit/>
          </a:bodyPr>
          <a:lstStyle/>
          <a:p>
            <a:endParaRPr lang="en-US" altLang="ja-JP" sz="900" dirty="0"/>
          </a:p>
          <a:p>
            <a:pPr marL="228600" indent="-228600">
              <a:buAutoNum type="arabicPeriod"/>
            </a:pPr>
            <a:r>
              <a:rPr lang="en-US" altLang="ja-JP" sz="900" b="1" dirty="0"/>
              <a:t>SG 15.6a</a:t>
            </a:r>
            <a:r>
              <a:rPr lang="ja-JP" altLang="en-US" sz="900" b="1" dirty="0"/>
              <a:t>　  </a:t>
            </a:r>
            <a:r>
              <a:rPr lang="en-US" altLang="ja-JP" sz="900" b="1" dirty="0"/>
              <a:t>Session1,    Wed AM1</a:t>
            </a:r>
          </a:p>
          <a:p>
            <a:r>
              <a:rPr lang="en-US" altLang="ja-JP" sz="900" b="1" dirty="0"/>
              <a:t>        9:00 AM - 11:00 AM Wednesday, July 14</a:t>
            </a:r>
            <a:r>
              <a:rPr lang="en-US" altLang="ja-JP" sz="900" b="1" baseline="30000" dirty="0"/>
              <a:t>th</a:t>
            </a:r>
            <a:r>
              <a:rPr lang="en-US" altLang="ja-JP" sz="900" b="1" dirty="0"/>
              <a:t> 2021 (UTC-04:00) Eastern Time, </a:t>
            </a:r>
          </a:p>
          <a:p>
            <a:r>
              <a:rPr lang="en-US" altLang="ja-JP" sz="900" b="1" dirty="0"/>
              <a:t>      10:00 PM - 12:00 PM Wednesday, July 14</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2.    SG 15.6a</a:t>
            </a:r>
            <a:r>
              <a:rPr lang="ja-JP" altLang="en-US" sz="900" b="1" dirty="0"/>
              <a:t>　　</a:t>
            </a:r>
            <a:r>
              <a:rPr lang="en-US" altLang="ja-JP" sz="900" b="1" dirty="0"/>
              <a:t>Session2    Thu AM1</a:t>
            </a:r>
          </a:p>
          <a:p>
            <a:r>
              <a:rPr lang="en-US" altLang="ja-JP" sz="900" b="1" dirty="0"/>
              <a:t>        9:00 AM - 11:00 AM Thursday, July 15</a:t>
            </a:r>
            <a:r>
              <a:rPr lang="en-US" altLang="ja-JP" sz="900" b="1" baseline="30000" dirty="0"/>
              <a:t>th</a:t>
            </a:r>
            <a:r>
              <a:rPr lang="en-US" altLang="ja-JP" sz="900" b="1" dirty="0"/>
              <a:t> 2021 (UTC-04:00) Eastern Time, </a:t>
            </a:r>
          </a:p>
          <a:p>
            <a:r>
              <a:rPr lang="en-US" altLang="ja-JP" sz="900" b="1" dirty="0"/>
              <a:t>      10:00 PM - 12:00 PM  Thursday, July 15</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3"/>
              </a:rPr>
              <a:t>https://ieeesa.webex.com/ieeesa/j.php?MTID=mefa004064fd4ac5f6e28173f1bbc2bf4</a:t>
            </a:r>
            <a:endParaRPr lang="en-US" altLang="ja-JP" sz="900" b="1" dirty="0"/>
          </a:p>
          <a:p>
            <a:r>
              <a:rPr lang="en-US" altLang="ja-JP" sz="900" b="1" dirty="0"/>
              <a:t>        Meeting number: 173 279 7091     Password: 80215SG6a</a:t>
            </a:r>
          </a:p>
          <a:p>
            <a:pPr>
              <a:lnSpc>
                <a:spcPct val="150000"/>
              </a:lnSpc>
            </a:pPr>
            <a:r>
              <a:rPr lang="en-US" altLang="ja-JP" sz="900" b="1" dirty="0"/>
              <a:t>3.    Joint Session among SG 15.6a, 4ab and TG15.14.     Mon  AM2</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11:00 AM - 13:00  Monday, July 19</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(UTC-04:00) Eastern Time,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0:00 -  2:00 Tuesday  July 120</a:t>
            </a:r>
            <a:r>
              <a:rPr kumimoji="0" lang="en-US" altLang="ja-JP" sz="900" b="1" i="0" u="none" strike="noStrike" kern="1200" cap="none" spc="0" normalizeH="0" baseline="30000" noProof="0" dirty="0">
                <a:ln>
                  <a:noFill/>
                </a:ln>
                <a:solidFill>
                  <a:srgbClr val="000000"/>
                </a:solidFill>
                <a:effectLst/>
                <a:uLnTx/>
                <a:uFillTx/>
                <a:latin typeface="Arial"/>
                <a:ea typeface="+mn-ea"/>
                <a:cs typeface="+mn-cs"/>
              </a:rPr>
              <a:t>h</a:t>
            </a:r>
            <a:r>
              <a:rPr kumimoji="0" lang="en-US" altLang="ja-JP" sz="900" b="1" i="0" u="none" strike="noStrike" kern="1200" cap="none" spc="0" normalizeH="0" baseline="0" noProof="0" dirty="0">
                <a:ln>
                  <a:noFill/>
                </a:ln>
                <a:solidFill>
                  <a:srgbClr val="000000"/>
                </a:solidFill>
                <a:effectLst/>
                <a:uLnTx/>
                <a:uFillTx/>
                <a:latin typeface="Arial"/>
                <a:ea typeface="+mn-ea"/>
                <a:cs typeface="+mn-cs"/>
              </a:rPr>
              <a:t>  2021 (UTC+9:00) Japan &amp; Korean Time</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link: </a:t>
            </a:r>
            <a:r>
              <a:rPr lang="en-US" altLang="ja-JP" sz="900" b="1" dirty="0">
                <a:hlinkClick r:id="rId4"/>
              </a:rPr>
              <a:t>https://ieeesa.webex.com/ieeesa/j.php?MTID=m42ff6a58444126fd311b751923d35977</a:t>
            </a:r>
            <a:endParaRPr lang="en-US" altLang="ja-JP" sz="900" b="1"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altLang="ja-JP" sz="900" b="1" dirty="0"/>
              <a:t>      Meeting number: 173 009 8101        Password: 80215SG6a4ab14</a:t>
            </a:r>
          </a:p>
          <a:p>
            <a:pPr>
              <a:lnSpc>
                <a:spcPct val="150000"/>
              </a:lnSpc>
            </a:pPr>
            <a:r>
              <a:rPr lang="en-US" altLang="ja-JP" sz="900" b="1" dirty="0"/>
              <a:t>4.    SG 15.6a</a:t>
            </a:r>
            <a:r>
              <a:rPr lang="ja-JP" altLang="en-US" sz="900" b="1" dirty="0"/>
              <a:t>　　</a:t>
            </a:r>
            <a:r>
              <a:rPr lang="en-US" altLang="ja-JP" sz="900" b="1" dirty="0"/>
              <a:t>Session3    Mon EV2</a:t>
            </a:r>
          </a:p>
          <a:p>
            <a:r>
              <a:rPr lang="en-US" altLang="ja-JP" sz="900" b="1" dirty="0"/>
              <a:t>       19:00  -  21:00  Monday, July 19</a:t>
            </a:r>
            <a:r>
              <a:rPr lang="en-US" altLang="ja-JP" sz="900" b="1" baseline="30000" dirty="0"/>
              <a:t>th</a:t>
            </a:r>
            <a:r>
              <a:rPr lang="en-US" altLang="ja-JP" sz="900" b="1" dirty="0"/>
              <a:t>  2021 (UTC-04:00) Eastern Time, </a:t>
            </a:r>
          </a:p>
          <a:p>
            <a:r>
              <a:rPr lang="en-US" altLang="ja-JP" sz="900" b="1" dirty="0"/>
              <a:t>        8:00 am  - 110:00 am Tuesday, July 20</a:t>
            </a:r>
            <a:r>
              <a:rPr lang="en-US" altLang="ja-JP" sz="900" b="1" baseline="30000" dirty="0"/>
              <a:t>th</a:t>
            </a:r>
            <a:r>
              <a:rPr lang="en-US" altLang="ja-JP" sz="900" b="1" dirty="0"/>
              <a:t>, 2021 (UTC+9:00) Japan &amp; Korean Time</a:t>
            </a:r>
          </a:p>
          <a:p>
            <a:r>
              <a:rPr lang="en-US" altLang="ja-JP" sz="900" b="1" dirty="0"/>
              <a:t>      Meeting link: </a:t>
            </a:r>
            <a:r>
              <a:rPr lang="en-US" altLang="ja-JP" sz="900" b="1" dirty="0">
                <a:hlinkClick r:id="rId5"/>
              </a:rPr>
              <a:t>https://ieeesa.webex.com/ieeesa/j.php?MTID=mb3c82b1a28c4c46e559c915a3dab109d</a:t>
            </a:r>
            <a:endParaRPr lang="en-US" altLang="ja-JP" sz="900" b="1" dirty="0"/>
          </a:p>
          <a:p>
            <a:r>
              <a:rPr lang="en-US" altLang="ja-JP" sz="900" b="1" dirty="0"/>
              <a:t>      Meeting number: 173 669 1256         Password: 80215SG6a</a:t>
            </a:r>
          </a:p>
          <a:p>
            <a:endParaRPr lang="en-US" altLang="ja-JP" sz="900" b="1" dirty="0"/>
          </a:p>
        </p:txBody>
      </p:sp>
      <p:sp>
        <p:nvSpPr>
          <p:cNvPr id="6" name="日付プレースホルダー 1">
            <a:extLst>
              <a:ext uri="{FF2B5EF4-FFF2-40B4-BE49-F238E27FC236}">
                <a16:creationId xmlns:a16="http://schemas.microsoft.com/office/drawing/2014/main" id="{A3BC4E10-6BE3-443A-BD6A-7F572F9C76A9}"/>
              </a:ext>
            </a:extLst>
          </p:cNvPr>
          <p:cNvSpPr txBox="1">
            <a:spLocks/>
          </p:cNvSpPr>
          <p:nvPr/>
        </p:nvSpPr>
        <p:spPr>
          <a:xfrm>
            <a:off x="684483" y="367652"/>
            <a:ext cx="1600200" cy="215444"/>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ja-JP" sz="1400"/>
              <a:t>July 2021</a:t>
            </a:r>
            <a:endParaRPr lang="en-US" altLang="ja-JP" sz="1400" dirty="0"/>
          </a:p>
        </p:txBody>
      </p:sp>
      <p:sp>
        <p:nvSpPr>
          <p:cNvPr id="2" name="フッター プレースホルダー 1">
            <a:extLst>
              <a:ext uri="{FF2B5EF4-FFF2-40B4-BE49-F238E27FC236}">
                <a16:creationId xmlns:a16="http://schemas.microsoft.com/office/drawing/2014/main" id="{8CFD6836-4DB6-42BB-8207-AA3959047C0A}"/>
              </a:ext>
            </a:extLst>
          </p:cNvPr>
          <p:cNvSpPr>
            <a:spLocks noGrp="1"/>
          </p:cNvSpPr>
          <p:nvPr>
            <p:ph type="ftr" sz="quarter" idx="10"/>
          </p:nvPr>
        </p:nvSpPr>
        <p:spPr/>
        <p:txBody>
          <a:bodyPr/>
          <a:lstStyle/>
          <a:p>
            <a:pPr>
              <a:defRPr/>
            </a:pPr>
            <a:r>
              <a:rPr lang="en-US" altLang="ja-JP"/>
              <a:t>Ryuji Kohno(YNU/YRP-IAI)</a:t>
            </a:r>
          </a:p>
        </p:txBody>
      </p:sp>
    </p:spTree>
    <p:extLst>
      <p:ext uri="{BB962C8B-B14F-4D97-AF65-F5344CB8AC3E}">
        <p14:creationId xmlns:p14="http://schemas.microsoft.com/office/powerpoint/2010/main" val="704848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4483" y="519862"/>
            <a:ext cx="7772400" cy="726976"/>
          </a:xfrm>
          <a:ln/>
        </p:spPr>
        <p:txBody>
          <a:bodyPr/>
          <a:lstStyle/>
          <a:p>
            <a:r>
              <a:rPr lang="en-US" altLang="ja-JP" sz="2800" b="1" dirty="0">
                <a:latin typeface="+mn-lt"/>
              </a:rPr>
              <a:t>Meeting Accomplishments</a:t>
            </a:r>
            <a:endParaRPr lang="ja-JP" altLang="ja-JP" sz="2800" b="1" dirty="0">
              <a:latin typeface="+mn-lt"/>
            </a:endParaRPr>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5</a:t>
            </a:fld>
            <a:endParaRPr lang="en-US" altLang="ja-JP" dirty="0"/>
          </a:p>
        </p:txBody>
      </p:sp>
      <p:sp>
        <p:nvSpPr>
          <p:cNvPr id="8" name="Rectangle 3">
            <a:extLst>
              <a:ext uri="{FF2B5EF4-FFF2-40B4-BE49-F238E27FC236}">
                <a16:creationId xmlns:a16="http://schemas.microsoft.com/office/drawing/2014/main" id="{F85A58B9-0A6A-464B-972D-791D92883C07}"/>
              </a:ext>
            </a:extLst>
          </p:cNvPr>
          <p:cNvSpPr>
            <a:spLocks noGrp="1" noChangeArrowheads="1"/>
          </p:cNvSpPr>
          <p:nvPr>
            <p:ph idx="1"/>
          </p:nvPr>
        </p:nvSpPr>
        <p:spPr>
          <a:xfrm>
            <a:off x="107504" y="1113359"/>
            <a:ext cx="8928992" cy="5544616"/>
          </a:xfrm>
          <a:ln/>
        </p:spPr>
        <p:txBody>
          <a:bodyPr>
            <a:noAutofit/>
          </a:bodyPr>
          <a:lstStyle/>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ISG15.6a meeting call to order</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Call for essential patents and policies &amp; procedures reminder </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Approve last meeting minutes: 15-21-0314-01-0d6a-dSG15.6a Meeting Minutes in July 2021</a:t>
            </a: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Review</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IG DEP &amp; SG15.6a Activity for Amendment of IEEE802.15.6 Wireless BAN with Enhanced Dependability     doc.#15-21-0023-02-0dep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Review of discussion  for SG15.6a in May Meeting                                                                doc.#15-21-0314-01-06a</a:t>
            </a:r>
          </a:p>
          <a:p>
            <a:pPr marL="171450" marR="0" lvl="1" indent="-171450" algn="l" defTabSz="914400" rtl="0" eaLnBrk="1" fontAlgn="base" latinLnBrk="0" hangingPunct="1">
              <a:lnSpc>
                <a:spcPts val="1500"/>
              </a:lnSpc>
              <a:spcBef>
                <a:spcPts val="0"/>
              </a:spcBef>
              <a:spcAft>
                <a:spcPts val="0"/>
              </a:spcAft>
              <a:buClrTx/>
              <a:buSzTx/>
              <a:buFont typeface="Arial" panose="020B0604020202020204" pitchFamily="34" charset="0"/>
              <a:buChar char="•"/>
              <a:tabLst/>
              <a:defRPr/>
            </a:pPr>
            <a:r>
              <a:rPr kumimoji="1" lang="ja-JP" altLang="en-US" sz="1200" b="0" i="0" u="none" strike="noStrike" kern="0" cap="none" spc="0" normalizeH="0" baseline="0" noProof="0" dirty="0">
                <a:ln>
                  <a:noFill/>
                </a:ln>
                <a:solidFill>
                  <a:srgbClr val="000000"/>
                </a:solidFill>
                <a:effectLst/>
                <a:uLnTx/>
                <a:uFillTx/>
                <a:latin typeface="Arial"/>
                <a:cs typeface="Times New Roman" pitchFamily="18" charset="0"/>
              </a:rPr>
              <a:t>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Presentation</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a:t>
            </a:r>
            <a:r>
              <a:rPr lang="en-US" altLang="ja-JP" sz="1200" dirty="0">
                <a:solidFill>
                  <a:srgbClr val="000000"/>
                </a:solidFill>
                <a:latin typeface="Arial"/>
                <a:cs typeface="Times New Roman" pitchFamily="18" charset="0"/>
              </a:rPr>
              <a:t>from EC meeting </a:t>
            </a: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in March                                                              doc.#15-21-0154-01-06a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IEEE802.3                                                                              doc.#15-21-0384-04-06a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Response for Comments from IEEE802.1                                                                               doc.#15-21-0391-04-06a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cs typeface="Times New Roman" pitchFamily="18" charset="0"/>
              </a:rPr>
              <a:t>Response for Comments from IEEE802.11                                                                             doc.#15-21-0392-06-06a</a:t>
            </a:r>
            <a:endPar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endParaRP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PAR                                                                                                 doc.#15-21-0259-03-06a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cs typeface="Times New Roman" pitchFamily="18" charset="0"/>
              </a:rPr>
              <a:t>IEEE802.15.6a updated  CSD                                                                                                 doc.#15-21-0260-04-06a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300" b="0" i="0" u="none" strike="noStrike" kern="0" cap="none" spc="0" normalizeH="0" baseline="0" noProof="0" dirty="0">
                <a:ln>
                  <a:noFill/>
                </a:ln>
                <a:solidFill>
                  <a:srgbClr val="000000"/>
                </a:solidFill>
                <a:effectLst/>
                <a:uLnTx/>
                <a:uFillTx/>
                <a:latin typeface="Arial"/>
              </a:rPr>
              <a:t>Motion in SG15.6a </a:t>
            </a:r>
            <a:r>
              <a:rPr lang="en-US" altLang="ja-JP" sz="1300" dirty="0">
                <a:solidFill>
                  <a:srgbClr val="000000"/>
                </a:solidFill>
                <a:latin typeface="Arial"/>
              </a:rPr>
              <a:t>for the responses                                                                            </a:t>
            </a:r>
            <a:r>
              <a:rPr kumimoji="1" lang="en-US" altLang="ja-JP" sz="1200" b="0" i="0" u="none" strike="noStrike" kern="0" cap="none" spc="0" normalizeH="0" baseline="0" noProof="0" dirty="0">
                <a:ln>
                  <a:noFill/>
                </a:ln>
                <a:solidFill>
                  <a:srgbClr val="000000"/>
                </a:solidFill>
                <a:effectLst/>
                <a:uLnTx/>
                <a:uFillTx/>
                <a:latin typeface="Arial"/>
              </a:rPr>
              <a:t>doc.$15-21-0403-01-06a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lang="en-US" altLang="ja-JP" sz="1200" dirty="0">
                <a:solidFill>
                  <a:srgbClr val="000000"/>
                </a:solidFill>
                <a:latin typeface="Arial"/>
              </a:rPr>
              <a:t>Motion in SG15.6a for the updated PAR and CSD                                                                   doc.#15-21-0404-00-06a</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a:t>
            </a:r>
            <a:r>
              <a:rPr lang="en-US" altLang="ja-JP" sz="1200" dirty="0">
                <a:solidFill>
                  <a:srgbClr val="000000"/>
                </a:solidFill>
                <a:latin typeface="Arial"/>
              </a:rPr>
              <a:t>in MAC layer                              doc.#15-19-0503-02-0dep</a:t>
            </a:r>
          </a:p>
          <a:p>
            <a:pPr marL="800100" marR="0" lvl="1" indent="-285750" algn="l" defTabSz="914400" rtl="0" eaLnBrk="1" fontAlgn="base" latinLnBrk="0" hangingPunct="1">
              <a:lnSpc>
                <a:spcPts val="1500"/>
              </a:lnSpc>
              <a:spcBef>
                <a:spcPts val="0"/>
              </a:spcBef>
              <a:spcAft>
                <a:spcPts val="0"/>
              </a:spcAft>
              <a:buClrTx/>
              <a:buSzTx/>
              <a:buFont typeface="+mj-lt"/>
              <a:buAutoNum type="arabicPeriod"/>
              <a:tabLst/>
              <a:defRPr/>
            </a:pPr>
            <a:r>
              <a:rPr kumimoji="1" lang="en-US" altLang="ja-JP" sz="1200" b="0" i="0" u="none" strike="noStrike" kern="0" cap="none" spc="0" normalizeH="0" baseline="0" noProof="0" dirty="0">
                <a:ln>
                  <a:noFill/>
                </a:ln>
                <a:solidFill>
                  <a:srgbClr val="000000"/>
                </a:solidFill>
                <a:effectLst/>
                <a:uLnTx/>
                <a:uFillTx/>
                <a:latin typeface="Arial"/>
              </a:rPr>
              <a:t>Feasible Technologies to carry out enhanced dependability in PHY layer                               doc.#15-21-0387-00-06a</a:t>
            </a:r>
            <a:endParaRPr kumimoji="1" lang="en-US" altLang="ja-JP" sz="1300" b="0" i="0" u="none" strike="noStrike" kern="0" cap="none" spc="0" normalizeH="0" baseline="0" noProof="0" dirty="0">
              <a:ln>
                <a:noFill/>
              </a:ln>
              <a:solidFill>
                <a:srgbClr val="000000"/>
              </a:solidFill>
              <a:effectLst/>
              <a:uLnTx/>
              <a:uFillTx/>
              <a:latin typeface="Arial"/>
            </a:endParaRPr>
          </a:p>
          <a:p>
            <a:pPr marL="342900" marR="0" lvl="0" indent="-342900" algn="l" defTabSz="914400" rtl="0" eaLnBrk="1" fontAlgn="base" latinLnBrk="0" hangingPunct="1">
              <a:lnSpc>
                <a:spcPts val="1100"/>
              </a:lnSpc>
              <a:spcBef>
                <a:spcPct val="20000"/>
              </a:spcBef>
              <a:spcAft>
                <a:spcPct val="0"/>
              </a:spcAft>
              <a:buClrTx/>
              <a:buSzTx/>
              <a:buFontTx/>
              <a:buChar char="•"/>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Discussion</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1.   Harmonization among SG 15.6a, SG 15.4ab: and TG15.14 using UWB PHY              </a:t>
            </a:r>
            <a:r>
              <a:rPr kumimoji="1" lang="en-US" altLang="ja-JP" sz="1200" b="0" i="0" u="none" strike="noStrike" kern="0" cap="none" spc="0" normalizeH="0" baseline="0" noProof="0" dirty="0">
                <a:ln>
                  <a:noFill/>
                </a:ln>
                <a:solidFill>
                  <a:srgbClr val="000000"/>
                </a:solidFill>
                <a:effectLst/>
                <a:uLnTx/>
                <a:uFillTx/>
                <a:latin typeface="Arial"/>
                <a:ea typeface="+mn-ea"/>
                <a:cs typeface="+mn-cs"/>
              </a:rPr>
              <a:t>doc.#15-21-0153-00-odep</a:t>
            </a:r>
            <a:endParaRPr kumimoji="1" lang="en-US" altLang="ja-JP" sz="1300" b="0" i="0" u="none" strike="noStrike" kern="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2</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Specification of amendment of IEEE802.15.6-2012 WBAN with Enhanced Dependability </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3   Updating Technical Requirement for Amendment of WBAN IEEE802.15.6-2012</a:t>
            </a:r>
          </a:p>
          <a:p>
            <a:pPr marL="0" marR="0" lvl="0" indent="0" algn="l" defTabSz="914400" rtl="0" eaLnBrk="1" fontAlgn="base" latinLnBrk="0" hangingPunct="1">
              <a:lnSpc>
                <a:spcPts val="1100"/>
              </a:lnSpc>
              <a:spcBef>
                <a:spcPct val="20000"/>
              </a:spcBef>
              <a:spcAft>
                <a:spcPct val="0"/>
              </a:spcAft>
              <a:buClrTx/>
              <a:buSzTx/>
              <a:buFontTx/>
              <a:buNone/>
              <a:tabLst/>
              <a:defRPr/>
            </a:pPr>
            <a:r>
              <a:rPr kumimoji="1" lang="en-US" altLang="ja-JP" sz="1300" b="0" i="0" u="none" strike="noStrike" kern="0" cap="none" spc="0" normalizeH="0" baseline="0" noProof="0" dirty="0">
                <a:ln>
                  <a:noFill/>
                </a:ln>
                <a:solidFill>
                  <a:srgbClr val="000000"/>
                </a:solidFill>
                <a:effectLst/>
                <a:uLnTx/>
                <a:uFillTx/>
                <a:latin typeface="Arial"/>
                <a:ea typeface="+mn-ea"/>
                <a:cs typeface="+mn-cs"/>
              </a:rPr>
              <a:t>           </a:t>
            </a:r>
            <a:r>
              <a:rPr lang="en-US" altLang="ja-JP" sz="1300" dirty="0">
                <a:solidFill>
                  <a:srgbClr val="000000"/>
                </a:solidFill>
                <a:latin typeface="Arial"/>
              </a:rPr>
              <a:t>4</a:t>
            </a:r>
            <a:r>
              <a:rPr kumimoji="1" lang="en-US" altLang="ja-JP" sz="1300" b="0" i="0" u="none" strike="noStrike" kern="0" cap="none" spc="0" normalizeH="0" baseline="0" noProof="0" dirty="0">
                <a:ln>
                  <a:noFill/>
                </a:ln>
                <a:solidFill>
                  <a:srgbClr val="000000"/>
                </a:solidFill>
                <a:effectLst/>
                <a:uLnTx/>
                <a:uFillTx/>
                <a:latin typeface="Arial"/>
                <a:ea typeface="+mn-ea"/>
                <a:cs typeface="+mn-cs"/>
              </a:rPr>
              <a:t>.   Timeline for September meeting and  later                                                                              </a:t>
            </a:r>
          </a:p>
          <a:p>
            <a:pPr marL="0" indent="355600">
              <a:lnSpc>
                <a:spcPts val="1500"/>
              </a:lnSpc>
            </a:pPr>
            <a:r>
              <a:rPr lang="en-US" altLang="ja-JP" sz="1100" dirty="0"/>
              <a:t>PAR and CSD</a:t>
            </a:r>
            <a:endParaRPr lang="en-US" altLang="ja-JP" sz="1600" dirty="0"/>
          </a:p>
          <a:p>
            <a:pPr marL="0" indent="0">
              <a:lnSpc>
                <a:spcPts val="1500"/>
              </a:lnSpc>
              <a:buNone/>
            </a:pPr>
            <a:r>
              <a:rPr lang="en-US" altLang="ja-JP" sz="1400" dirty="0"/>
              <a:t>      </a:t>
            </a:r>
            <a:r>
              <a:rPr lang="en-US" altLang="ja-JP" sz="1200" dirty="0"/>
              <a:t>Motion: that the 802.15 Working Group seeks approval from the 802 EC to form a task group in 802.15 to develop the PAR and CSD documents, an amendment to IEEE Std 802.15.6 for enhanced dependability, and additionally authorize the 802.15 WG Chair to make any necessary changes to these docs required to support the submission.</a:t>
            </a:r>
            <a:endParaRPr lang="en-US" altLang="ja-JP" sz="1400" dirty="0"/>
          </a:p>
        </p:txBody>
      </p:sp>
      <p:sp>
        <p:nvSpPr>
          <p:cNvPr id="9" name="日付プレースホルダー 1">
            <a:extLst>
              <a:ext uri="{FF2B5EF4-FFF2-40B4-BE49-F238E27FC236}">
                <a16:creationId xmlns:a16="http://schemas.microsoft.com/office/drawing/2014/main" id="{EEEBA115-E545-431F-B8D9-71714BF380B9}"/>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D941744E-82F6-4F7A-89A9-CE5AEE7C6A88}"/>
              </a:ext>
            </a:extLst>
          </p:cNvPr>
          <p:cNvSpPr>
            <a:spLocks noGrp="1"/>
          </p:cNvSpPr>
          <p:nvPr>
            <p:ph idx="1"/>
          </p:nvPr>
        </p:nvSpPr>
        <p:spPr>
          <a:xfrm>
            <a:off x="340963" y="1981200"/>
            <a:ext cx="8338087" cy="4114800"/>
          </a:xfrm>
        </p:spPr>
        <p:txBody>
          <a:bodyPr/>
          <a:lstStyle/>
          <a:p>
            <a:r>
              <a:rPr lang="en-US" altLang="ja-JP" sz="2800" dirty="0"/>
              <a:t>Updated</a:t>
            </a:r>
            <a:r>
              <a:rPr kumimoji="1" lang="en-US" altLang="ja-JP" sz="2800" dirty="0"/>
              <a:t> PAR for amendment of IEEE802.15.6-2012 WBAN with Enhanced Dependability :</a:t>
            </a:r>
          </a:p>
          <a:p>
            <a:pPr marL="0" indent="0">
              <a:buNone/>
            </a:pPr>
            <a:r>
              <a:rPr kumimoji="1" lang="en-US" altLang="ja-JP" sz="2800" dirty="0"/>
              <a:t>   15-21-0259-04-006a-ieee-802-15-6a-par-draft</a:t>
            </a:r>
          </a:p>
          <a:p>
            <a:endParaRPr kumimoji="1" lang="en-US" altLang="ja-JP" sz="2800" dirty="0"/>
          </a:p>
          <a:p>
            <a:r>
              <a:rPr kumimoji="1" lang="en-US" altLang="ja-JP" sz="2800" dirty="0"/>
              <a:t>Updated CSD for amendment of IEEE802.15.6-2012 WBAN with Enhanced Dependability :</a:t>
            </a:r>
          </a:p>
          <a:p>
            <a:pPr marL="0" indent="0">
              <a:buNone/>
            </a:pPr>
            <a:r>
              <a:rPr kumimoji="1" lang="en-US" altLang="ja-JP" sz="2800" dirty="0"/>
              <a:t>   15-21-0260-03-006a-ieee-802-15-6a-csd-draft</a:t>
            </a:r>
          </a:p>
          <a:p>
            <a:endParaRPr kumimoji="1" lang="ja-JP" altLang="en-US" sz="2800" dirty="0"/>
          </a:p>
        </p:txBody>
      </p:sp>
      <p:sp>
        <p:nvSpPr>
          <p:cNvPr id="3" name="タイトル 2">
            <a:extLst>
              <a:ext uri="{FF2B5EF4-FFF2-40B4-BE49-F238E27FC236}">
                <a16:creationId xmlns:a16="http://schemas.microsoft.com/office/drawing/2014/main" id="{92A7EB2A-9A4D-4274-9A11-75E7F44A94EB}"/>
              </a:ext>
            </a:extLst>
          </p:cNvPr>
          <p:cNvSpPr>
            <a:spLocks noGrp="1"/>
          </p:cNvSpPr>
          <p:nvPr>
            <p:ph type="title"/>
          </p:nvPr>
        </p:nvSpPr>
        <p:spPr/>
        <p:txBody>
          <a:bodyPr/>
          <a:lstStyle/>
          <a:p>
            <a:r>
              <a:rPr kumimoji="1" lang="en-US" altLang="ja-JP" dirty="0"/>
              <a:t>Updated PAR and CSD of SG15.6a</a:t>
            </a:r>
            <a:endParaRPr kumimoji="1" lang="ja-JP" altLang="en-US" dirty="0"/>
          </a:p>
        </p:txBody>
      </p:sp>
      <p:sp>
        <p:nvSpPr>
          <p:cNvPr id="4" name="スライド番号プレースホルダー 3">
            <a:extLst>
              <a:ext uri="{FF2B5EF4-FFF2-40B4-BE49-F238E27FC236}">
                <a16:creationId xmlns:a16="http://schemas.microsoft.com/office/drawing/2014/main" id="{73EF8F49-A1F7-4BD8-A647-59D7E6D6E85F}"/>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6</a:t>
            </a:fld>
            <a:endParaRPr lang="en-US" altLang="ja-JP" dirty="0"/>
          </a:p>
        </p:txBody>
      </p:sp>
      <p:sp>
        <p:nvSpPr>
          <p:cNvPr id="6" name="日付プレースホルダー 1">
            <a:extLst>
              <a:ext uri="{FF2B5EF4-FFF2-40B4-BE49-F238E27FC236}">
                <a16:creationId xmlns:a16="http://schemas.microsoft.com/office/drawing/2014/main" id="{104AC22F-D281-492A-9078-874141BEDA96}"/>
              </a:ext>
            </a:extLst>
          </p:cNvPr>
          <p:cNvSpPr>
            <a:spLocks noGrp="1"/>
          </p:cNvSpPr>
          <p:nvPr>
            <p:ph type="dt" sz="half" idx="2"/>
          </p:nvPr>
        </p:nvSpPr>
        <p:spPr>
          <a:xfrm>
            <a:off x="684483" y="394156"/>
            <a:ext cx="1600200" cy="215444"/>
          </a:xfrm>
        </p:spPr>
        <p:txBody>
          <a:bodyPr/>
          <a:lstStyle/>
          <a:p>
            <a:r>
              <a:rPr lang="en-US" altLang="ja-JP"/>
              <a:t>July 2021</a:t>
            </a:r>
            <a:endParaRPr lang="en-US" altLang="ja-JP" dirty="0"/>
          </a:p>
        </p:txBody>
      </p:sp>
    </p:spTree>
    <p:extLst>
      <p:ext uri="{BB962C8B-B14F-4D97-AF65-F5344CB8AC3E}">
        <p14:creationId xmlns:p14="http://schemas.microsoft.com/office/powerpoint/2010/main" val="250326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 Comment Reponses</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r>
              <a:rPr lang="en-US" sz="2000" b="1" i="1" dirty="0">
                <a:latin typeface="+mn-lt"/>
              </a:rPr>
              <a:t>SG Motion 1</a:t>
            </a:r>
            <a:r>
              <a:rPr lang="en-US" sz="2000" i="1" dirty="0">
                <a:latin typeface="+mn-lt"/>
              </a:rPr>
              <a:t>: 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p>
          <a:p>
            <a:endParaRPr lang="en-US" sz="2000" dirty="0">
              <a:latin typeface="+mn-lt"/>
            </a:endParaRPr>
          </a:p>
          <a:p>
            <a:pPr lvl="1"/>
            <a:r>
              <a:rPr lang="en-US" sz="1800" dirty="0">
                <a:latin typeface="+mn-lt"/>
              </a:rPr>
              <a:t>Move: Ryuji Kohno.</a:t>
            </a:r>
          </a:p>
          <a:p>
            <a:pPr lvl="1"/>
            <a:r>
              <a:rPr lang="en-US" sz="1800" dirty="0">
                <a:latin typeface="+mn-lt"/>
              </a:rPr>
              <a:t>Second: Marco Hernandez.</a:t>
            </a:r>
          </a:p>
          <a:p>
            <a:r>
              <a:rPr lang="en-US" sz="2000" dirty="0">
                <a:latin typeface="+mn-lt"/>
              </a:rPr>
              <a:t>unanimous consent</a:t>
            </a:r>
            <a:endParaRPr lang="en-US" sz="1800" dirty="0">
              <a:latin typeface="+mj-lt"/>
            </a:endParaRPr>
          </a:p>
          <a:p>
            <a:pPr marL="25400" indent="0">
              <a:buNone/>
            </a:pPr>
            <a:br>
              <a:rPr lang="en-US" sz="2000" dirty="0"/>
            </a:br>
            <a:endParaRPr lang="en-US" sz="20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Tree>
    <p:extLst>
      <p:ext uri="{BB962C8B-B14F-4D97-AF65-F5344CB8AC3E}">
        <p14:creationId xmlns:p14="http://schemas.microsoft.com/office/powerpoint/2010/main" val="3870312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a:xfrm>
            <a:off x="609600" y="685800"/>
            <a:ext cx="7994848" cy="754063"/>
          </a:xfrm>
        </p:spPr>
        <p:txBody>
          <a:bodyPr/>
          <a:lstStyle/>
          <a:p>
            <a:r>
              <a:rPr lang="en-US" dirty="0"/>
              <a:t>WG Motion - Comment Reponses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89768" y="1776561"/>
            <a:ext cx="7764463" cy="4395639"/>
          </a:xfrm>
        </p:spPr>
        <p:txBody>
          <a:bodyPr>
            <a:normAutofit fontScale="92500" lnSpcReduction="10000"/>
          </a:bodyPr>
          <a:lstStyle/>
          <a:p>
            <a:pPr marL="461963" indent="-461963"/>
            <a:r>
              <a:rPr lang="en-US" sz="1800" b="1" i="1" dirty="0">
                <a:solidFill>
                  <a:srgbClr val="000000"/>
                </a:solidFill>
                <a:effectLst/>
                <a:ea typeface="Calibri" panose="020F0502020204030204" pitchFamily="34" charset="0"/>
              </a:rPr>
              <a:t>WG Motion1 from SG15.6a</a:t>
            </a:r>
            <a:r>
              <a:rPr lang="en-US" sz="1800" i="1" dirty="0">
                <a:solidFill>
                  <a:srgbClr val="000000"/>
                </a:solidFill>
                <a:effectLst/>
                <a:ea typeface="Calibri" panose="020F0502020204030204" pitchFamily="34" charset="0"/>
              </a:rPr>
              <a:t>: Request that the responses to received P802.15.6a PAR and CSD review comments contained in documents 15-21-0384-04; 15-21-0391-04; 15-21-0392-06  be approved for submission to the WG for its approval. The 802.15 working group chair and technical editor are authorized to make additional modifications to the responses as needed. </a:t>
            </a:r>
            <a:endParaRPr lang="en-US" sz="1800" dirty="0">
              <a:effectLst/>
              <a:ea typeface="Calibri" panose="020F0502020204030204" pitchFamily="34" charset="0"/>
            </a:endParaRPr>
          </a:p>
          <a:p>
            <a:pPr marL="0" indent="0"/>
            <a:r>
              <a:rPr lang="en-US" altLang="en-US" sz="1800" dirty="0">
                <a:cs typeface="Arial" panose="020B0604020202020204" pitchFamily="34" charset="0"/>
              </a:rPr>
              <a:t>	Moved by: Ryuji Kohno(YNU/YRP-IAI)</a:t>
            </a:r>
          </a:p>
          <a:p>
            <a:pPr marL="0" indent="0"/>
            <a:r>
              <a:rPr lang="en-US" altLang="en-US" sz="1800" dirty="0">
                <a:cs typeface="Arial" panose="020B0604020202020204" pitchFamily="34" charset="0"/>
              </a:rPr>
              <a:t>	Seconded by:  </a:t>
            </a:r>
          </a:p>
          <a:p>
            <a:pPr marL="461963" indent="-461963"/>
            <a:r>
              <a:rPr lang="en-US" altLang="en-US" sz="1800" dirty="0">
                <a:cs typeface="Arial" panose="020B0604020202020204" pitchFamily="34" charset="0"/>
              </a:rPr>
              <a:t>	Discussion:</a:t>
            </a:r>
          </a:p>
          <a:p>
            <a:pPr marL="461963" indent="-461963"/>
            <a:r>
              <a:rPr lang="en-US" altLang="en-US" sz="1800" dirty="0">
                <a:cs typeface="Arial" panose="020B0604020202020204" pitchFamily="34" charset="0"/>
              </a:rPr>
              <a:t>	Vote: No objections, unanimously approval – motion passes (&gt;75%), with participants on call</a:t>
            </a:r>
          </a:p>
          <a:p>
            <a:pPr marL="461963" indent="-461963"/>
            <a:endParaRPr lang="en-US" altLang="en-US" sz="1800" dirty="0">
              <a:cs typeface="Arial" panose="020B0604020202020204" pitchFamily="34" charset="0"/>
            </a:endParaRPr>
          </a:p>
          <a:p>
            <a:pPr marL="461963" indent="-461963"/>
            <a:r>
              <a:rPr lang="en-US" altLang="en-US" sz="1800" dirty="0">
                <a:cs typeface="Arial" panose="020B0604020202020204" pitchFamily="34" charset="0"/>
              </a:rPr>
              <a:t>In favor: </a:t>
            </a:r>
          </a:p>
          <a:p>
            <a:pPr marL="461963" indent="-461963"/>
            <a:r>
              <a:rPr lang="en-US" altLang="en-US" sz="1800" dirty="0">
                <a:cs typeface="Arial" panose="020B0604020202020204" pitchFamily="34" charset="0"/>
              </a:rPr>
              <a:t>Oppose: </a:t>
            </a:r>
          </a:p>
          <a:p>
            <a:pPr marL="461963" indent="-461963"/>
            <a:r>
              <a:rPr lang="en-US" altLang="en-US" sz="1800" dirty="0">
                <a:cs typeface="Arial" panose="020B0604020202020204" pitchFamily="34" charset="0"/>
              </a:rPr>
              <a:t>Abstain: </a:t>
            </a:r>
          </a:p>
          <a:p>
            <a:pPr marL="461963" indent="-461963"/>
            <a:r>
              <a:rPr lang="en-US" altLang="en-US" sz="1800" dirty="0">
                <a:cs typeface="Arial" panose="020B0604020202020204" pitchFamily="34" charset="0"/>
              </a:rPr>
              <a:t>   Motion </a:t>
            </a:r>
          </a:p>
          <a:p>
            <a:pPr marL="0" indent="0">
              <a:buClrTx/>
            </a:pPr>
            <a:endParaRPr lang="en-US" dirty="0"/>
          </a:p>
        </p:txBody>
      </p:sp>
      <p:sp>
        <p:nvSpPr>
          <p:cNvPr id="5" name="Slide Number Placeholder 3">
            <a:extLst>
              <a:ext uri="{FF2B5EF4-FFF2-40B4-BE49-F238E27FC236}">
                <a16:creationId xmlns:a16="http://schemas.microsoft.com/office/drawing/2014/main" id="{E731E003-E439-4C30-9D38-659A1287F0FF}"/>
              </a:ext>
            </a:extLst>
          </p:cNvPr>
          <p:cNvSpPr>
            <a:spLocks noGrp="1"/>
          </p:cNvSpPr>
          <p:nvPr>
            <p:ph type="sldNum" sz="quarter" idx="10"/>
          </p:nvPr>
        </p:nvSpPr>
        <p:spPr bwMode="auto">
          <a:xfrm>
            <a:off x="4211638"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8</a:t>
            </a:fld>
            <a:endParaRPr lang="en-US" altLang="en-US" dirty="0">
              <a:solidFill>
                <a:schemeClr val="tx1"/>
              </a:solidFill>
            </a:endParaRPr>
          </a:p>
        </p:txBody>
      </p:sp>
    </p:spTree>
    <p:extLst>
      <p:ext uri="{BB962C8B-B14F-4D97-AF65-F5344CB8AC3E}">
        <p14:creationId xmlns:p14="http://schemas.microsoft.com/office/powerpoint/2010/main" val="2852858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60843-58D5-4F47-9304-7465E6F5C466}"/>
              </a:ext>
            </a:extLst>
          </p:cNvPr>
          <p:cNvSpPr>
            <a:spLocks noGrp="1"/>
          </p:cNvSpPr>
          <p:nvPr>
            <p:ph type="title"/>
          </p:nvPr>
        </p:nvSpPr>
        <p:spPr/>
        <p:txBody>
          <a:bodyPr/>
          <a:lstStyle/>
          <a:p>
            <a:r>
              <a:rPr lang="en-US" dirty="0"/>
              <a:t>SG Motion –PAR &amp; CSD</a:t>
            </a:r>
            <a:endParaRPr lang="en-US" sz="3400" dirty="0"/>
          </a:p>
        </p:txBody>
      </p:sp>
      <p:sp>
        <p:nvSpPr>
          <p:cNvPr id="3" name="Text Placeholder 2">
            <a:extLst>
              <a:ext uri="{FF2B5EF4-FFF2-40B4-BE49-F238E27FC236}">
                <a16:creationId xmlns:a16="http://schemas.microsoft.com/office/drawing/2014/main" id="{4E0E2FD5-B9BD-4E99-B5C8-28C65D92DE12}"/>
              </a:ext>
            </a:extLst>
          </p:cNvPr>
          <p:cNvSpPr>
            <a:spLocks noGrp="1"/>
          </p:cNvSpPr>
          <p:nvPr>
            <p:ph type="body" idx="1"/>
          </p:nvPr>
        </p:nvSpPr>
        <p:spPr>
          <a:xfrm>
            <a:off x="685800" y="1972322"/>
            <a:ext cx="7772400" cy="4114800"/>
          </a:xfrm>
        </p:spPr>
        <p:txBody>
          <a:bodyPr/>
          <a:lstStyle/>
          <a:p>
            <a:pPr lvl="0">
              <a:buClr>
                <a:srgbClr val="000000"/>
              </a:buClr>
            </a:pPr>
            <a:r>
              <a:rPr lang="en-US" sz="2400" b="1" i="1" dirty="0">
                <a:solidFill>
                  <a:srgbClr val="000000"/>
                </a:solidFill>
                <a:latin typeface="Times New Roman"/>
              </a:rPr>
              <a:t>SG Motion 2</a:t>
            </a:r>
            <a:r>
              <a:rPr lang="en-US" sz="2400" dirty="0">
                <a:solidFill>
                  <a:srgbClr val="000000"/>
                </a:solidFill>
                <a:latin typeface="Times New Roman"/>
              </a:rPr>
              <a:t>: </a:t>
            </a:r>
            <a:r>
              <a:rPr lang="en-US" sz="2400" i="1" dirty="0">
                <a:solidFill>
                  <a:srgbClr val="000000"/>
                </a:solidFill>
                <a:latin typeface="Times New Roman"/>
              </a:rPr>
              <a:t>Request that the PAR and CSD contained in documents [15-21-0259-04] and [15-21-0260-03], respectively, be approved for submission to the WG for its approval and that the EC be requested to forward the PAR to </a:t>
            </a:r>
            <a:r>
              <a:rPr lang="en-US" sz="2400" i="1" dirty="0" err="1">
                <a:solidFill>
                  <a:srgbClr val="000000"/>
                </a:solidFill>
                <a:latin typeface="Times New Roman"/>
              </a:rPr>
              <a:t>NesCom</a:t>
            </a:r>
            <a:r>
              <a:rPr lang="en-US" sz="2400" i="1" dirty="0">
                <a:solidFill>
                  <a:srgbClr val="000000"/>
                </a:solidFill>
                <a:latin typeface="Times New Roman"/>
              </a:rPr>
              <a:t>.</a:t>
            </a:r>
          </a:p>
          <a:p>
            <a:pPr lvl="0">
              <a:buClr>
                <a:srgbClr val="000000"/>
              </a:buClr>
            </a:pPr>
            <a:endParaRPr lang="en-US" sz="2400" i="1" dirty="0">
              <a:solidFill>
                <a:srgbClr val="000000"/>
              </a:solidFill>
              <a:latin typeface="Times New Roman"/>
            </a:endParaRPr>
          </a:p>
          <a:p>
            <a:pPr lvl="1"/>
            <a:r>
              <a:rPr lang="en-US" sz="2000" dirty="0">
                <a:latin typeface="+mn-lt"/>
              </a:rPr>
              <a:t>Move: Ryuji Kohno.</a:t>
            </a:r>
          </a:p>
          <a:p>
            <a:pPr lvl="1"/>
            <a:r>
              <a:rPr lang="en-US" sz="2000" dirty="0">
                <a:latin typeface="+mn-lt"/>
              </a:rPr>
              <a:t>Second: Marco Hernandez.</a:t>
            </a:r>
          </a:p>
          <a:p>
            <a:r>
              <a:rPr lang="en-US" sz="2400" dirty="0">
                <a:latin typeface="+mn-lt"/>
              </a:rPr>
              <a:t>unanimous consent </a:t>
            </a:r>
            <a:endParaRPr lang="en-US" sz="2000" dirty="0">
              <a:latin typeface="+mj-lt"/>
            </a:endParaRPr>
          </a:p>
          <a:p>
            <a:pPr marL="25400" indent="0">
              <a:buNone/>
            </a:pPr>
            <a:br>
              <a:rPr lang="en-US" sz="2400" dirty="0"/>
            </a:br>
            <a:endParaRPr lang="en-US" sz="2400" dirty="0">
              <a:latin typeface="+mn-lt"/>
            </a:endParaRPr>
          </a:p>
        </p:txBody>
      </p:sp>
      <p:sp>
        <p:nvSpPr>
          <p:cNvPr id="4" name="Date Placeholder 3">
            <a:extLst>
              <a:ext uri="{FF2B5EF4-FFF2-40B4-BE49-F238E27FC236}">
                <a16:creationId xmlns:a16="http://schemas.microsoft.com/office/drawing/2014/main" id="{EFC9512C-7FDA-4DF6-A849-0962BC06039C}"/>
              </a:ext>
            </a:extLst>
          </p:cNvPr>
          <p:cNvSpPr>
            <a:spLocks noGrp="1"/>
          </p:cNvSpPr>
          <p:nvPr>
            <p:ph type="dt" idx="10"/>
          </p:nvPr>
        </p:nvSpPr>
        <p:spPr/>
        <p:txBody>
          <a:bodyPr/>
          <a:lstStyle/>
          <a:p>
            <a:r>
              <a:rPr lang="en-US" altLang="ja-JP"/>
              <a:t>July 2021</a:t>
            </a:r>
            <a:endParaRPr lang="en-US" dirty="0"/>
          </a:p>
        </p:txBody>
      </p:sp>
      <p:sp>
        <p:nvSpPr>
          <p:cNvPr id="6" name="Slide Number Placeholder 5">
            <a:extLst>
              <a:ext uri="{FF2B5EF4-FFF2-40B4-BE49-F238E27FC236}">
                <a16:creationId xmlns:a16="http://schemas.microsoft.com/office/drawing/2014/main" id="{55DA1E91-5CFC-45FC-9A79-1E165417548A}"/>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Tree>
    <p:extLst>
      <p:ext uri="{BB962C8B-B14F-4D97-AF65-F5344CB8AC3E}">
        <p14:creationId xmlns:p14="http://schemas.microsoft.com/office/powerpoint/2010/main" val="4288899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11474</TotalTime>
  <Words>1994</Words>
  <Application>Microsoft Office PowerPoint</Application>
  <PresentationFormat>画面に合わせる (4:3)</PresentationFormat>
  <Paragraphs>236</Paragraphs>
  <Slides>14</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14</vt:i4>
      </vt:variant>
    </vt:vector>
  </HeadingPairs>
  <TitlesOfParts>
    <vt:vector size="19" baseType="lpstr">
      <vt:lpstr>ＭＳ Ｐゴシック</vt:lpstr>
      <vt:lpstr>游ゴシック</vt:lpstr>
      <vt:lpstr>Arial</vt:lpstr>
      <vt:lpstr>Times New Roman</vt:lpstr>
      <vt:lpstr>IEEE-P802_15</vt:lpstr>
      <vt:lpstr>PowerPoint プレゼンテーション</vt:lpstr>
      <vt:lpstr>IEEE 802.15 SG15.6a   Closing Report  Virtual Interim Meeting with Webex July 22nd, 2021  Ryuji Kohno (YNU/YRP-IAI) Marco Hernandez (YRP-IAI) </vt:lpstr>
      <vt:lpstr>Meeting Objectives</vt:lpstr>
      <vt:lpstr>SG15.6a  Session Schedule for 13-22, July 2021</vt:lpstr>
      <vt:lpstr>Meeting Accomplishments</vt:lpstr>
      <vt:lpstr>Updated PAR and CSD of SG15.6a</vt:lpstr>
      <vt:lpstr>SG Motion - Comment Reponses</vt:lpstr>
      <vt:lpstr>WG Motion - Comment Reponses</vt:lpstr>
      <vt:lpstr>SG Motion –PAR &amp; CSD</vt:lpstr>
      <vt:lpstr>WG Motion -  PAR &amp; CSD</vt:lpstr>
      <vt:lpstr>Contributions</vt:lpstr>
      <vt:lpstr>September Meeting</vt:lpstr>
      <vt:lpstr>Contacts and Conference call</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IEEE802.15 IG-DEP Presentation</dc:title>
  <dc:creator>kohno@ynu.ac.jp</dc:creator>
  <cp:lastModifiedBy>Kohno Ryuji</cp:lastModifiedBy>
  <cp:revision>162</cp:revision>
  <dcterms:created xsi:type="dcterms:W3CDTF">2018-03-06T17:15:04Z</dcterms:created>
  <dcterms:modified xsi:type="dcterms:W3CDTF">2021-07-21T16:36:26Z</dcterms:modified>
</cp:coreProperties>
</file>