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261" r:id="rId4"/>
    <p:sldId id="4943" r:id="rId5"/>
    <p:sldId id="287" r:id="rId6"/>
    <p:sldId id="295" r:id="rId7"/>
    <p:sldId id="294" r:id="rId8"/>
    <p:sldId id="364" r:id="rId9"/>
    <p:sldId id="4944" r:id="rId10"/>
    <p:sldId id="4945" r:id="rId11"/>
    <p:sldId id="285" r:id="rId12"/>
    <p:sldId id="4946" r:id="rId13"/>
    <p:sldId id="28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54" d="100"/>
          <a:sy n="54" d="100"/>
        </p:scale>
        <p:origin x="1592" y="56"/>
      </p:cViewPr>
      <p:guideLst/>
    </p:cSldViewPr>
  </p:slideViewPr>
  <p:notesTextViewPr>
    <p:cViewPr>
      <p:scale>
        <a:sx n="1" d="1"/>
        <a:sy n="1" d="1"/>
      </p:scale>
      <p:origin x="0" y="0"/>
    </p:cViewPr>
  </p:notesTextViewPr>
  <p:sorterViewPr>
    <p:cViewPr>
      <p:scale>
        <a:sx n="100" d="100"/>
        <a:sy n="100" d="100"/>
      </p:scale>
      <p:origin x="0" y="-132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2021/7/22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10</a:t>
            </a:fld>
            <a:endParaRPr kumimoji="1" lang="ja-JP" altLang="en-US"/>
          </a:p>
        </p:txBody>
      </p:sp>
    </p:spTree>
    <p:extLst>
      <p:ext uri="{BB962C8B-B14F-4D97-AF65-F5344CB8AC3E}">
        <p14:creationId xmlns:p14="http://schemas.microsoft.com/office/powerpoint/2010/main" val="328902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Ryuji Kohno(YNU/YRP-IAI)</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19728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Kohno(YNU/YRP-IAI)</a:t>
            </a:r>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802.15-21-0406-01-06a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July 2021]	</a:t>
            </a:r>
          </a:p>
          <a:p>
            <a:r>
              <a:rPr lang="en-US" altLang="ja-JP" sz="1600" b="1" dirty="0">
                <a:ea typeface="ＭＳ Ｐゴシック" charset="-128"/>
              </a:rPr>
              <a:t>Date Submitted: </a:t>
            </a:r>
            <a:r>
              <a:rPr lang="en-US" altLang="ja-JP" sz="1600" dirty="0">
                <a:ea typeface="ＭＳ Ｐゴシック" charset="-128"/>
              </a:rPr>
              <a:t>[22 July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a:t>
            </a:r>
            <a:r>
              <a:rPr kumimoji="0" lang="en-US" altLang="ja-JP" sz="1600" b="0" i="0" u="none" strike="noStrike" kern="1200" cap="none" spc="0" normalizeH="0" baseline="0" noProof="0">
                <a:ln>
                  <a:noFill/>
                </a:ln>
                <a:solidFill>
                  <a:srgbClr val="000000"/>
                </a:solidFill>
                <a:effectLst/>
                <a:uLnTx/>
                <a:uFillTx/>
                <a:latin typeface="Arial"/>
                <a:ea typeface="ＭＳ Ｐゴシック" charset="-128"/>
                <a:cs typeface="+mn-cs"/>
              </a:rPr>
              <a:t>: kohno</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July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a:xfrm>
            <a:off x="831273" y="626425"/>
            <a:ext cx="7626926" cy="762990"/>
          </a:xfrm>
        </p:spPr>
        <p:txBody>
          <a:bodyPr/>
          <a:lstStyle/>
          <a:p>
            <a:r>
              <a:rPr lang="en-US" dirty="0"/>
              <a:t>WG Motion -  PAR &amp; CSD</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a:xfrm>
            <a:off x="685800" y="1191533"/>
            <a:ext cx="7772400" cy="5212630"/>
          </a:xfrm>
        </p:spPr>
        <p:txBody>
          <a:bodyPr/>
          <a:lstStyle/>
          <a:p>
            <a:pPr lvl="0">
              <a:buClr>
                <a:srgbClr val="000000"/>
              </a:buClr>
            </a:pPr>
            <a:r>
              <a:rPr lang="en-US" sz="1800" b="1" i="1" dirty="0">
                <a:solidFill>
                  <a:srgbClr val="000000"/>
                </a:solidFill>
                <a:latin typeface="+mn-ea"/>
                <a:ea typeface="+mn-ea"/>
              </a:rPr>
              <a:t>WG Motion2 from SG15.6a:</a:t>
            </a:r>
            <a:r>
              <a:rPr lang="en-US" sz="1800" dirty="0">
                <a:solidFill>
                  <a:srgbClr val="000000"/>
                </a:solidFill>
                <a:latin typeface="+mn-ea"/>
                <a:ea typeface="+mn-ea"/>
              </a:rPr>
              <a:t> </a:t>
            </a:r>
            <a:r>
              <a:rPr lang="en-US" sz="1800" i="1" dirty="0">
                <a:solidFill>
                  <a:srgbClr val="000000"/>
                </a:solidFill>
                <a:latin typeface="+mn-ea"/>
                <a:ea typeface="+mn-ea"/>
              </a:rPr>
              <a:t>Motion that the PAR and CSD contained in documents [15-21-0259-04] and [15-21-0260-03], respectively, be approved for submission to the WG for its approval and that the EC be requested to forward the PAR to </a:t>
            </a:r>
            <a:r>
              <a:rPr lang="en-US" sz="1800" i="1" dirty="0" err="1">
                <a:solidFill>
                  <a:srgbClr val="000000"/>
                </a:solidFill>
                <a:latin typeface="+mn-ea"/>
                <a:ea typeface="+mn-ea"/>
              </a:rPr>
              <a:t>NesCom</a:t>
            </a:r>
            <a:r>
              <a:rPr lang="en-US" sz="1800" i="1" dirty="0">
                <a:solidFill>
                  <a:srgbClr val="000000"/>
                </a:solidFill>
                <a:latin typeface="+mn-ea"/>
                <a:ea typeface="+mn-ea"/>
              </a:rPr>
              <a:t>.  The 802.15 working group chair and technical editor are authorized to make additional modifications to the PAR and CSD as needed to reflect EC discussion at its closing meeting.</a:t>
            </a:r>
            <a:endParaRPr lang="en-US" sz="2400" i="1" dirty="0">
              <a:solidFill>
                <a:srgbClr val="000000"/>
              </a:solidFill>
              <a:latin typeface="+mn-ea"/>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1" lang="en-US" altLang="ja-JP"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Moved by: Ryuji Kohno (YNU/TRP-IAI)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altLang="ja-JP" sz="1800" dirty="0">
                <a:solidFill>
                  <a:srgbClr val="000000"/>
                </a:solidFill>
                <a:latin typeface="Arial" panose="020B0604020202020204" pitchFamily="34" charset="0"/>
                <a:ea typeface="+mn-ea"/>
                <a:cs typeface="+mn-cs"/>
              </a:rPr>
              <a:t>   </a:t>
            </a:r>
            <a:r>
              <a:rPr kumimoji="1" lang="en-US" altLang="ja-JP"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Seconded by: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altLang="ja-JP" sz="1800" dirty="0">
                <a:solidFill>
                  <a:srgbClr val="000000"/>
                </a:solidFill>
                <a:latin typeface="Arial" panose="020B0604020202020204" pitchFamily="34" charset="0"/>
                <a:ea typeface="+mn-ea"/>
                <a:cs typeface="+mn-cs"/>
              </a:rPr>
              <a:t>    Discussion:</a:t>
            </a:r>
            <a:endPar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en-US" sz="1800" b="0" i="0" u="none" strike="noStrike" kern="0" cap="none" spc="0" normalizeH="0" baseline="0" noProof="0" dirty="0">
                <a:ln>
                  <a:noFill/>
                </a:ln>
                <a:solidFill>
                  <a:srgbClr val="000000"/>
                </a:solidFill>
                <a:effectLst/>
                <a:uLnTx/>
                <a:uFillTx/>
                <a:latin typeface="Arial"/>
                <a:ea typeface="+mn-ea"/>
                <a:cs typeface="Arial" panose="020B0604020202020204" pitchFamily="34" charset="0"/>
              </a:rPr>
              <a:t>Vote: No objections, unanimously approval – motion passes (&gt;75%), with participants on call</a:t>
            </a:r>
            <a:endPar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a:t>
            </a: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Motion </a:t>
            </a:r>
            <a:endParaRPr lang="en-US" sz="2400" i="1" dirty="0">
              <a:solidFill>
                <a:srgbClr val="000000"/>
              </a:solidFill>
              <a:latin typeface="Times New Roman" panose="02020603050405020304" pitchFamily="18"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Tree>
    <p:extLst>
      <p:ext uri="{BB962C8B-B14F-4D97-AF65-F5344CB8AC3E}">
        <p14:creationId xmlns:p14="http://schemas.microsoft.com/office/powerpoint/2010/main" val="99627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400" dirty="0"/>
              <a:t>SG15.6a opening report for July 2021 meeting                                                         15-21-0363-01-06a</a:t>
            </a:r>
          </a:p>
          <a:p>
            <a:pPr>
              <a:buFont typeface="Arial" panose="020B0604020202020204" pitchFamily="34" charset="0"/>
              <a:buChar char="•"/>
            </a:pPr>
            <a:r>
              <a:rPr lang="is-IS" altLang="ja-JP" sz="1400" dirty="0"/>
              <a:t>SG15.6a Agenda of July Meeting in 2021                                                                  15-21-0364-05-06a</a:t>
            </a:r>
          </a:p>
          <a:p>
            <a:pPr>
              <a:buFont typeface="Arial" panose="020B0604020202020204" pitchFamily="34" charset="0"/>
              <a:buChar char="•"/>
            </a:pPr>
            <a:r>
              <a:rPr lang="is-IS" altLang="ja-JP" sz="1400" dirty="0"/>
              <a:t>IG DEP &amp; SG15.6a  Activity for Amendment of IEEE802.15.6 Wireless BAN with Enhanced Dependability                                                                              </a:t>
            </a:r>
          </a:p>
          <a:p>
            <a:pPr marL="0" indent="0">
              <a:buNone/>
            </a:pPr>
            <a:r>
              <a:rPr lang="is-IS" altLang="ja-JP" sz="1400" dirty="0"/>
              <a:t>                                                                                                                                          15-21-0023-02-06a</a:t>
            </a:r>
          </a:p>
          <a:p>
            <a:pPr>
              <a:buFont typeface="Arial" panose="020B0604020202020204" pitchFamily="34" charset="0"/>
              <a:buChar char="•"/>
            </a:pPr>
            <a:r>
              <a:rPr lang="en-US" altLang="ja-JP" sz="1400" dirty="0"/>
              <a:t>Responses to Comments from 802.3                                                                         15-21-0384-04-06a</a:t>
            </a:r>
          </a:p>
          <a:p>
            <a:pPr>
              <a:buFont typeface="Arial" panose="020B0604020202020204" pitchFamily="34" charset="0"/>
              <a:buChar char="•"/>
            </a:pPr>
            <a:r>
              <a:rPr lang="en-US" altLang="ja-JP" sz="1400" dirty="0"/>
              <a:t>Responses to Comments from 802.1                                                                         15-21-0391-04-06a</a:t>
            </a:r>
          </a:p>
          <a:p>
            <a:pPr>
              <a:buFont typeface="Arial" panose="020B0604020202020204" pitchFamily="34" charset="0"/>
              <a:buChar char="•"/>
            </a:pPr>
            <a:r>
              <a:rPr lang="en-US" altLang="ja-JP" sz="1400" dirty="0"/>
              <a:t>Responses to Comments from 802.11                                                                       15-21-0392-06-06a</a:t>
            </a:r>
            <a:endParaRPr lang="is-IS" altLang="ja-JP" sz="1400" dirty="0"/>
          </a:p>
          <a:p>
            <a:pPr>
              <a:buFont typeface="Arial" panose="020B0604020202020204" pitchFamily="34" charset="0"/>
              <a:buChar char="•"/>
            </a:pPr>
            <a:r>
              <a:rPr lang="is-IS" altLang="ja-JP" sz="1400" dirty="0"/>
              <a:t>Updated PAR for amendment of IEEE802.15.6a                                                       15-21-0259-04-06a</a:t>
            </a:r>
          </a:p>
          <a:p>
            <a:pPr>
              <a:buFont typeface="Arial" panose="020B0604020202020204" pitchFamily="34" charset="0"/>
              <a:buChar char="•"/>
            </a:pPr>
            <a:r>
              <a:rPr lang="is-IS" altLang="ja-JP" sz="1400" dirty="0"/>
              <a:t>Updated CSD for amendment of IEEE802.15.6a                                                       15-21-0260-03-06a</a:t>
            </a:r>
          </a:p>
          <a:p>
            <a:pPr>
              <a:buFont typeface="Arial" panose="020B0604020202020204" pitchFamily="34" charset="0"/>
              <a:buChar char="•"/>
            </a:pPr>
            <a:r>
              <a:rPr lang="is-IS" altLang="ja-JP" sz="1400" dirty="0"/>
              <a:t>Discussion for Harmonization among SG15.6a, 15.4ab, and TG15.14                      15-21-0386-00-0dep</a:t>
            </a:r>
          </a:p>
          <a:p>
            <a:pPr>
              <a:buFont typeface="Arial" panose="020B0604020202020204" pitchFamily="34" charset="0"/>
              <a:buChar char="•"/>
            </a:pPr>
            <a:r>
              <a:rPr lang="en-US" altLang="ja-JP" sz="1400" dirty="0"/>
              <a:t>SG15.6a Motion  for responses to comments from 802.1, .3, .11                               15-21-403-01-o6a</a:t>
            </a:r>
          </a:p>
          <a:p>
            <a:pPr>
              <a:buFont typeface="Arial" panose="020B0604020202020204" pitchFamily="34" charset="0"/>
              <a:buChar char="•"/>
            </a:pPr>
            <a:r>
              <a:rPr lang="en-US" altLang="ja-JP" sz="1400" dirty="0"/>
              <a:t>SG15.6a Motion  for PAR and CSD to be approved for submission to the WG          15-21-0404-00-06a</a:t>
            </a:r>
            <a:endParaRPr lang="is-IS" altLang="ja-JP" sz="1400" dirty="0"/>
          </a:p>
          <a:p>
            <a:pPr>
              <a:buFont typeface="Arial" panose="020B0604020202020204" pitchFamily="34" charset="0"/>
              <a:buChar char="•"/>
            </a:pPr>
            <a:r>
              <a:rPr lang="en-US" altLang="ja-JP" sz="1400" dirty="0"/>
              <a:t>MAC Solution for Coexisting BANs and Other Networks with MAC-Bridge and Integrated Terminal</a:t>
            </a:r>
          </a:p>
          <a:p>
            <a:pPr>
              <a:buFont typeface="Arial" panose="020B0604020202020204" pitchFamily="34" charset="0"/>
              <a:buChar char="•"/>
            </a:pPr>
            <a:r>
              <a:rPr lang="en-US" altLang="ja-JP" sz="1400" dirty="0"/>
              <a:t>                                                                                                                                     15-19-0507-03-0dep</a:t>
            </a:r>
          </a:p>
          <a:p>
            <a:pPr>
              <a:buFont typeface="Arial" panose="020B0604020202020204" pitchFamily="34" charset="0"/>
              <a:buChar char="•"/>
            </a:pPr>
            <a:r>
              <a:rPr lang="en-US" altLang="ja-JP" sz="1400" dirty="0"/>
              <a:t>PHY Solution for Coexisting BANs and Other Networks with Space-Time Interference </a:t>
            </a:r>
            <a:r>
              <a:rPr lang="en-US" altLang="ja-JP" sz="1400" dirty="0" err="1"/>
              <a:t>Mittigation</a:t>
            </a:r>
            <a:endParaRPr lang="is-IS" altLang="ja-JP" sz="1400" dirty="0"/>
          </a:p>
          <a:p>
            <a:pPr>
              <a:buFont typeface="Arial" panose="020B0604020202020204" pitchFamily="34" charset="0"/>
              <a:buChar char="•"/>
            </a:pPr>
            <a:r>
              <a:rPr lang="is-IS" altLang="ja-JP" sz="1400" dirty="0"/>
              <a:t>                                                                                                                                      15-21-0387-00-06a</a:t>
            </a:r>
          </a:p>
          <a:p>
            <a:pPr>
              <a:buFont typeface="Arial" panose="020B0604020202020204" pitchFamily="34" charset="0"/>
              <a:buChar char="•"/>
            </a:pPr>
            <a:r>
              <a:rPr lang="en-US" altLang="ja-JP" sz="1400" dirty="0"/>
              <a:t>SG15.6a Meeting Minutes for July 2021                                                                       15-21-0407-01-06a</a:t>
            </a:r>
          </a:p>
          <a:p>
            <a:pPr>
              <a:buFont typeface="Arial" panose="020B0604020202020204" pitchFamily="34" charset="0"/>
              <a:buChar char="•"/>
            </a:pPr>
            <a:r>
              <a:rPr lang="en-US" altLang="ja-JP" sz="1400" dirty="0"/>
              <a:t>SG15.6a Closing Report for July 2021                                                                          15-21-0406-01-06a </a:t>
            </a:r>
          </a:p>
          <a:p>
            <a:pPr>
              <a:lnSpc>
                <a:spcPts val="1600"/>
              </a:lnSpc>
              <a:buFont typeface="Arial" panose="020B0604020202020204" pitchFamily="34" charset="0"/>
              <a:buChar char="•"/>
            </a:pPr>
            <a:endParaRPr lang="fi-FI" altLang="ja-JP" sz="1400" dirty="0"/>
          </a:p>
          <a:p>
            <a:pPr>
              <a:lnSpc>
                <a:spcPts val="16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r>
              <a:rPr kumimoji="1" lang="en-US" altLang="ja-JP" sz="1800" dirty="0"/>
              <a:t>September 10-23, 2021</a:t>
            </a:r>
          </a:p>
          <a:p>
            <a:pPr marL="0" indent="0">
              <a:buNone/>
            </a:pPr>
            <a:endParaRPr kumimoji="1" lang="en-US" altLang="ja-JP" sz="1800" dirty="0"/>
          </a:p>
          <a:p>
            <a:pPr marL="0" indent="0">
              <a:buNone/>
            </a:pPr>
            <a:r>
              <a:rPr kumimoji="1" lang="en-US" altLang="ja-JP" sz="1800" dirty="0"/>
              <a:t>The September 2021 IEEE 802 Wireless will be held electronically, September 10-23, 2021.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September meeting.</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September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July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14</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July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r>
              <a:rPr lang="en-US" altLang="ja-JP" sz="2800" dirty="0">
                <a:ea typeface="ＭＳ Ｐゴシック" pitchFamily="50" charset="-128"/>
              </a:rPr>
              <a:t>Marco Hernandez (YRP-IAI)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b="1" dirty="0"/>
              <a:t>SG15.6a for amendment of existing IEEE802.15.6-2012 for WBAN with enhanced dependability</a:t>
            </a:r>
            <a:r>
              <a:rPr lang="en-US" altLang="ja-JP" sz="1400" dirty="0"/>
              <a:t> finalize draft </a:t>
            </a:r>
            <a:r>
              <a:rPr lang="en-US" altLang="ja-JP" sz="1400" b="1" dirty="0"/>
              <a:t>PAR and CSD  in cases of WBAN for medical use case of human body and for automotive use case of human and vehicle body area networks(HBAN and VBAN).</a:t>
            </a:r>
          </a:p>
          <a:p>
            <a:pPr algn="just">
              <a:lnSpc>
                <a:spcPts val="2400"/>
              </a:lnSpc>
            </a:pPr>
            <a:r>
              <a:rPr lang="en-US" altLang="ja-JP" sz="1400" b="1" dirty="0"/>
              <a:t>For this objective, SG15.6a makes all responses for comments from other WGs in 802 as well as comments from EC meeting.</a:t>
            </a:r>
          </a:p>
          <a:p>
            <a:pPr algn="just">
              <a:lnSpc>
                <a:spcPts val="2400"/>
              </a:lnSpc>
            </a:pPr>
            <a:r>
              <a:rPr lang="en-US" altLang="ja-JP" sz="1400" b="1" dirty="0"/>
              <a:t>All responses for comments from 802.1, 802.3 and 802.11 have been completed and in conclusion PAR and CSD have been updated corresponding the comments.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the comments and their responses,  SG15.6a</a:t>
            </a:r>
            <a:r>
              <a:rPr lang="en-US" altLang="ja-JP" sz="1400" dirty="0"/>
              <a:t> has prepared the updated PAR and CSD with tall the responses for the comments for motion to WG in closing session this week.</a:t>
            </a:r>
          </a:p>
          <a:p>
            <a:pPr algn="just">
              <a:lnSpc>
                <a:spcPts val="2400"/>
              </a:lnSpc>
            </a:pPr>
            <a:r>
              <a:rPr lang="en-US" altLang="ja-JP" sz="1400" b="1" dirty="0"/>
              <a:t>To avoid confliction with SG15.4ab (NG-UWB) and TG15.14(NS-UWB), we have discussed and gotten consensus for  harmonization. In joint session.</a:t>
            </a:r>
          </a:p>
          <a:p>
            <a:pPr algn="just">
              <a:lnSpc>
                <a:spcPts val="2400"/>
              </a:lnSpc>
            </a:pPr>
            <a:r>
              <a:rPr lang="en-US" altLang="ja-JP" sz="1400" dirty="0"/>
              <a:t>Preparation for motion to WG and timeline to  next step  in September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1">
            <a:extLst>
              <a:ext uri="{FF2B5EF4-FFF2-40B4-BE49-F238E27FC236}">
                <a16:creationId xmlns:a16="http://schemas.microsoft.com/office/drawing/2014/main" id="{41D9F17F-C7E8-40C6-9371-EEC5F44AA25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
        <p:nvSpPr>
          <p:cNvPr id="6" name="日付プレースホルダー 1">
            <a:extLst>
              <a:ext uri="{FF2B5EF4-FFF2-40B4-BE49-F238E27FC236}">
                <a16:creationId xmlns:a16="http://schemas.microsoft.com/office/drawing/2014/main" id="{A3BC4E10-6BE3-443A-BD6A-7F572F9C76A9}"/>
              </a:ext>
            </a:extLst>
          </p:cNvPr>
          <p:cNvSpPr txBox="1">
            <a:spLocks/>
          </p:cNvSpPr>
          <p:nvPr/>
        </p:nvSpPr>
        <p:spPr>
          <a:xfrm>
            <a:off x="684483" y="367652"/>
            <a:ext cx="16002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a:t>July 2021</a:t>
            </a:r>
            <a:endParaRPr lang="en-US" altLang="ja-JP" sz="1400" dirty="0"/>
          </a:p>
        </p:txBody>
      </p:sp>
      <p:sp>
        <p:nvSpPr>
          <p:cNvPr id="2" name="フッター プレースホルダー 1">
            <a:extLst>
              <a:ext uri="{FF2B5EF4-FFF2-40B4-BE49-F238E27FC236}">
                <a16:creationId xmlns:a16="http://schemas.microsoft.com/office/drawing/2014/main" id="{8CFD6836-4DB6-42BB-8207-AA3959047C0A}"/>
              </a:ext>
            </a:extLst>
          </p:cNvPr>
          <p:cNvSpPr>
            <a:spLocks noGrp="1"/>
          </p:cNvSpPr>
          <p:nvPr>
            <p:ph type="ftr" sz="quarter" idx="10"/>
          </p:nvPr>
        </p:nvSpPr>
        <p:spPr/>
        <p:txBody>
          <a:bodyPr/>
          <a:lstStyle/>
          <a:p>
            <a:pPr>
              <a:defRPr/>
            </a:pPr>
            <a:r>
              <a:rPr lang="en-US" altLang="ja-JP"/>
              <a:t>Ryuji Kohno(YNU/YRP-IAI)</a:t>
            </a:r>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15-21-0314-01-0d6a-dSG15.6a Meeting Minutes in July 2021</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discussion  for SG15.6a in May Meeting                                                                doc.#15-21-0314-01-06a</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a:t>
            </a:r>
            <a:r>
              <a:rPr lang="en-US" altLang="ja-JP" sz="1200" dirty="0">
                <a:solidFill>
                  <a:srgbClr val="000000"/>
                </a:solidFill>
                <a:latin typeface="Arial"/>
                <a:cs typeface="Times New Roman" pitchFamily="18" charset="0"/>
              </a:rPr>
              <a:t>from EC meeting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 March                                                              doc.#15-21-0154-01-06a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IEEE802.3                                                                              doc.#15-21-0384-04-06a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IEEE802.1                                                                               doc.#15-21-0391-04-06a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from IEEE802.11                                                                             doc.#15-21-0392-06-06a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CSD                                                                                                 doc.#15-21-0260-04-06a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t>
            </a:r>
            <a:r>
              <a:rPr lang="en-US" altLang="ja-JP" sz="1300" dirty="0">
                <a:solidFill>
                  <a:srgbClr val="000000"/>
                </a:solidFill>
                <a:latin typeface="Arial"/>
              </a:rPr>
              <a:t>for the responses                                                                            </a:t>
            </a:r>
            <a:r>
              <a:rPr kumimoji="1" lang="en-US" altLang="ja-JP" sz="1200" b="0" i="0" u="none" strike="noStrike" kern="0" cap="none" spc="0" normalizeH="0" baseline="0" noProof="0" dirty="0">
                <a:ln>
                  <a:noFill/>
                </a:ln>
                <a:solidFill>
                  <a:srgbClr val="000000"/>
                </a:solidFill>
                <a:effectLst/>
                <a:uLnTx/>
                <a:uFillTx/>
                <a:latin typeface="Arial"/>
              </a:rPr>
              <a:t>doc.$15-21-0403-01-06a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rPr>
              <a:t>Motion in SG15.6a for the updated PAR and CSD                                                                   doc.#15-21-0404-00-06a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a:t>
            </a:r>
            <a:r>
              <a:rPr lang="en-US" altLang="ja-JP" sz="1200" dirty="0">
                <a:solidFill>
                  <a:srgbClr val="000000"/>
                </a:solidFill>
                <a:latin typeface="Arial"/>
              </a:rPr>
              <a:t>in MAC layer                              doc.#15-19-0503-02-0dep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in PHY layer                               doc.#15-21-0387-00-06a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Harmonization among SG 15.6a, SG 15.4ab: and TG15.14 using UWB PHY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2</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4</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Timeline for September meeting and  later                                                                              </a:t>
            </a:r>
          </a:p>
          <a:p>
            <a:pPr marL="0" indent="355600">
              <a:lnSpc>
                <a:spcPts val="1500"/>
              </a:lnSpc>
            </a:pPr>
            <a:r>
              <a:rPr lang="en-US" altLang="ja-JP" sz="1100" dirty="0"/>
              <a:t>PAR and CSD</a:t>
            </a:r>
            <a:endParaRPr lang="en-US" altLang="ja-JP" sz="1600" dirty="0"/>
          </a:p>
          <a:p>
            <a:pPr marL="0" indent="0">
              <a:lnSpc>
                <a:spcPts val="1500"/>
              </a:lnSpc>
              <a:buNone/>
            </a:pPr>
            <a:r>
              <a:rPr lang="en-US" altLang="ja-JP" sz="1400" dirty="0"/>
              <a:t>      </a:t>
            </a:r>
            <a:r>
              <a:rPr lang="en-US" altLang="ja-JP" sz="1200" dirty="0"/>
              <a:t>Motion: that the 802.15 Working Group seeks approval from the 802 EC to form a task group in 802.15 to develop the PAR and CSD documents, an amendment to IEEE Std 802.15.6 for enhanced dependability, and additionally authorize the 802.15 WG Chair to make any necessary changes to these docs required to support the submission.</a:t>
            </a:r>
            <a:endParaRPr lang="en-US" altLang="ja-JP" sz="1400" dirty="0"/>
          </a:p>
        </p:txBody>
      </p:sp>
      <p:sp>
        <p:nvSpPr>
          <p:cNvPr id="9" name="日付プレースホルダー 1">
            <a:extLst>
              <a:ext uri="{FF2B5EF4-FFF2-40B4-BE49-F238E27FC236}">
                <a16:creationId xmlns:a16="http://schemas.microsoft.com/office/drawing/2014/main" id="{EEEBA115-E545-431F-B8D9-71714BF380B9}"/>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lang="en-US" altLang="ja-JP" sz="2800" dirty="0"/>
              <a:t>Updated</a:t>
            </a:r>
            <a:r>
              <a:rPr kumimoji="1" lang="en-US" altLang="ja-JP" sz="2800" dirty="0"/>
              <a:t> PAR for amendment of IEEE802.15.6-2012 WBAN with Enhanced Dependability :</a:t>
            </a:r>
          </a:p>
          <a:p>
            <a:pPr marL="0" indent="0">
              <a:buNone/>
            </a:pPr>
            <a:r>
              <a:rPr kumimoji="1" lang="en-US" altLang="ja-JP" sz="2800" dirty="0"/>
              <a:t>   15-21-0259-04-006a-ieee-802-15-6a-par-draft</a:t>
            </a:r>
          </a:p>
          <a:p>
            <a:endParaRPr kumimoji="1" lang="en-US" altLang="ja-JP" sz="2800" dirty="0"/>
          </a:p>
          <a:p>
            <a:r>
              <a:rPr kumimoji="1" lang="en-US" altLang="ja-JP" sz="2800" dirty="0"/>
              <a:t>Updated CSD for amendment of IEEE802.15.6-2012 WBAN with Enhanced Dependability :</a:t>
            </a:r>
          </a:p>
          <a:p>
            <a:pPr marL="0" indent="0">
              <a:buNone/>
            </a:pPr>
            <a:r>
              <a:rPr kumimoji="1" lang="en-US" altLang="ja-JP" sz="2800" dirty="0"/>
              <a:t>   15-21-0260-03-006a-ieee-802-15-6a-csd-draft</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Updated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1">
            <a:extLst>
              <a:ext uri="{FF2B5EF4-FFF2-40B4-BE49-F238E27FC236}">
                <a16:creationId xmlns:a16="http://schemas.microsoft.com/office/drawing/2014/main" id="{104AC22F-D281-492A-9078-874141BEDA96}"/>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50326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 Comment Reponses</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000" b="1" i="1" dirty="0">
                <a:latin typeface="+mn-lt"/>
              </a:rPr>
              <a:t>SG Motion 1</a:t>
            </a:r>
            <a:r>
              <a:rPr lang="en-US" sz="2000" i="1" dirty="0">
                <a:latin typeface="+mn-lt"/>
              </a:rPr>
              <a:t>: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endParaRPr lang="en-US" sz="2000" dirty="0">
              <a:latin typeface="+mn-lt"/>
            </a:endParaRPr>
          </a:p>
          <a:p>
            <a:pPr lvl="1"/>
            <a:r>
              <a:rPr lang="en-US" sz="1800" dirty="0">
                <a:latin typeface="+mn-lt"/>
              </a:rPr>
              <a:t>Move: Ryuji Kohno.</a:t>
            </a:r>
          </a:p>
          <a:p>
            <a:pPr lvl="1"/>
            <a:r>
              <a:rPr lang="en-US" sz="1800" dirty="0">
                <a:latin typeface="+mn-lt"/>
              </a:rPr>
              <a:t>Second: Marco Hernandez.</a:t>
            </a:r>
          </a:p>
          <a:p>
            <a:r>
              <a:rPr lang="en-US" sz="2000" dirty="0">
                <a:latin typeface="+mn-lt"/>
              </a:rPr>
              <a:t>unanimous consent</a:t>
            </a:r>
            <a:endParaRPr lang="en-US" sz="1800" dirty="0">
              <a:latin typeface="+mj-lt"/>
            </a:endParaRPr>
          </a:p>
          <a:p>
            <a:pPr marL="25400" indent="0">
              <a:buNone/>
            </a:pPr>
            <a:br>
              <a:rPr lang="en-US" sz="2000" dirty="0"/>
            </a:br>
            <a:endParaRPr lang="en-US" sz="20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89768" y="1776561"/>
            <a:ext cx="7764463" cy="4395639"/>
          </a:xfrm>
        </p:spPr>
        <p:txBody>
          <a:bodyPr>
            <a:normAutofit fontScale="92500" lnSpcReduction="10000"/>
          </a:bodyPr>
          <a:lstStyle/>
          <a:p>
            <a:pPr marL="461963" indent="-461963"/>
            <a:r>
              <a:rPr lang="en-US" sz="1800" b="1" i="1" dirty="0">
                <a:solidFill>
                  <a:srgbClr val="000000"/>
                </a:solidFill>
                <a:effectLst/>
                <a:ea typeface="Calibri" panose="020F0502020204030204" pitchFamily="34" charset="0"/>
              </a:rPr>
              <a:t>WG Motion1 from SG15.6a</a:t>
            </a:r>
            <a:r>
              <a:rPr lang="en-US" sz="1800" i="1" dirty="0">
                <a:solidFill>
                  <a:srgbClr val="000000"/>
                </a:solidFill>
                <a:effectLst/>
                <a:ea typeface="Calibri" panose="020F0502020204030204" pitchFamily="34" charset="0"/>
              </a:rPr>
              <a:t>: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Ryuji Kohno(YNU/YRP-IAI)</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participants on call</a:t>
            </a:r>
          </a:p>
          <a:p>
            <a:pPr marL="461963" indent="-461963"/>
            <a:endParaRPr lang="en-US" altLang="en-US" sz="1800" dirty="0">
              <a:cs typeface="Arial" panose="020B0604020202020204" pitchFamily="34" charset="0"/>
            </a:endParaRPr>
          </a:p>
          <a:p>
            <a:pPr marL="461963" indent="-461963"/>
            <a:r>
              <a:rPr lang="en-US" altLang="en-US" sz="1800" dirty="0">
                <a:cs typeface="Arial" panose="020B0604020202020204" pitchFamily="34" charset="0"/>
              </a:rPr>
              <a:t>In favor: </a:t>
            </a:r>
          </a:p>
          <a:p>
            <a:pPr marL="461963" indent="-461963"/>
            <a:r>
              <a:rPr lang="en-US" altLang="en-US" sz="1800" dirty="0">
                <a:cs typeface="Arial" panose="020B0604020202020204" pitchFamily="34" charset="0"/>
              </a:rPr>
              <a:t>Oppose: </a:t>
            </a:r>
          </a:p>
          <a:p>
            <a:pPr marL="461963" indent="-461963"/>
            <a:r>
              <a:rPr lang="en-US" altLang="en-US" sz="1800" dirty="0">
                <a:cs typeface="Arial" panose="020B0604020202020204" pitchFamily="34" charset="0"/>
              </a:rPr>
              <a:t>Abstain: </a:t>
            </a:r>
          </a:p>
          <a:p>
            <a:pPr marL="461963" indent="-461963"/>
            <a:r>
              <a:rPr lang="en-US" altLang="en-US" sz="1800" dirty="0">
                <a:cs typeface="Arial" panose="020B0604020202020204" pitchFamily="34" charset="0"/>
              </a:rPr>
              <a:t>   Motion </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8</a:t>
            </a:fld>
            <a:endParaRPr lang="en-US" altLang="en-US" dirty="0">
              <a:solidFill>
                <a:schemeClr val="tx1"/>
              </a:solidFill>
            </a:endParaRPr>
          </a:p>
        </p:txBody>
      </p:sp>
    </p:spTree>
    <p:extLst>
      <p:ext uri="{BB962C8B-B14F-4D97-AF65-F5344CB8AC3E}">
        <p14:creationId xmlns:p14="http://schemas.microsoft.com/office/powerpoint/2010/main" val="285285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–PAR &amp; CSD</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b="1" i="1" dirty="0">
                <a:solidFill>
                  <a:srgbClr val="000000"/>
                </a:solidFill>
                <a:latin typeface="Times New Roman"/>
              </a:rPr>
              <a:t>SG Motion 2</a:t>
            </a:r>
            <a:r>
              <a:rPr lang="en-US" sz="2400" dirty="0">
                <a:solidFill>
                  <a:srgbClr val="000000"/>
                </a:solidFill>
                <a:latin typeface="Times New Roman"/>
              </a:rPr>
              <a:t>: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0">
              <a:buClr>
                <a:srgbClr val="000000"/>
              </a:buClr>
            </a:pPr>
            <a:endParaRPr lang="en-US" sz="2400" i="1" dirty="0">
              <a:solidFill>
                <a:srgbClr val="000000"/>
              </a:solidFill>
              <a:latin typeface="Times New Roman"/>
            </a:endParaRP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Tree>
    <p:extLst>
      <p:ext uri="{BB962C8B-B14F-4D97-AF65-F5344CB8AC3E}">
        <p14:creationId xmlns:p14="http://schemas.microsoft.com/office/powerpoint/2010/main" val="42888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11474</TotalTime>
  <Words>1994</Words>
  <Application>Microsoft Office PowerPoint</Application>
  <PresentationFormat>画面に合わせる (4:3)</PresentationFormat>
  <Paragraphs>236</Paragraphs>
  <Slides>14</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Arial</vt:lpstr>
      <vt:lpstr>Times New Roman</vt:lpstr>
      <vt:lpstr>IEEE-P802_15</vt:lpstr>
      <vt:lpstr>PowerPoint プレゼンテーション</vt:lpstr>
      <vt:lpstr>IEEE 802.15 SG15.6a   Closing Report  Virtual Interim Meeting with Webex July 22nd, 2021  Ryuji Kohno (YNU/YRP-IAI) Marco Hernandez (YRP-IAI) </vt:lpstr>
      <vt:lpstr>Meeting Objectives</vt:lpstr>
      <vt:lpstr>SG15.6a  Session Schedule for 13-22, July 2021</vt:lpstr>
      <vt:lpstr>Meeting Accomplishments</vt:lpstr>
      <vt:lpstr>Updated PAR and CSD of SG15.6a</vt:lpstr>
      <vt:lpstr>SG Motion - Comment Reponses</vt:lpstr>
      <vt:lpstr>WG Motion - Comment Reponses</vt:lpstr>
      <vt:lpstr>SG Motion –PAR &amp; CSD</vt:lpstr>
      <vt:lpstr>WG Motion -  PAR &amp; CSD</vt:lpstr>
      <vt:lpstr>Contributions</vt:lpstr>
      <vt:lpstr>September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162</cp:revision>
  <dcterms:created xsi:type="dcterms:W3CDTF">2018-03-06T17:15:04Z</dcterms:created>
  <dcterms:modified xsi:type="dcterms:W3CDTF">2021-07-21T16:36:26Z</dcterms:modified>
</cp:coreProperties>
</file>