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3" r:id="rId2"/>
    <p:sldId id="264" r:id="rId3"/>
    <p:sldId id="308" r:id="rId4"/>
    <p:sldId id="359" r:id="rId5"/>
    <p:sldId id="292" r:id="rId6"/>
    <p:sldId id="293" r:id="rId7"/>
    <p:sldId id="330" r:id="rId8"/>
    <p:sldId id="274" r:id="rId9"/>
    <p:sldId id="273" r:id="rId10"/>
    <p:sldId id="275" r:id="rId11"/>
    <p:sldId id="270" r:id="rId12"/>
    <p:sldId id="401" r:id="rId13"/>
    <p:sldId id="381" r:id="rId14"/>
    <p:sldId id="27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12</a:t>
            </a:fld>
            <a:endParaRPr kumimoji="1" lang="ja-JP" altLang="en-US" dirty="0"/>
          </a:p>
        </p:txBody>
      </p:sp>
    </p:spTree>
    <p:extLst>
      <p:ext uri="{BB962C8B-B14F-4D97-AF65-F5344CB8AC3E}">
        <p14:creationId xmlns:p14="http://schemas.microsoft.com/office/powerpoint/2010/main" val="3432652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A74E34EE-81E2-40F7-8686-B4F5D37334F3}"/>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7" name="日付プレースホルダー 3">
            <a:extLst>
              <a:ext uri="{FF2B5EF4-FFF2-40B4-BE49-F238E27FC236}">
                <a16:creationId xmlns:a16="http://schemas.microsoft.com/office/drawing/2014/main" id="{40C5D694-5ED3-4F22-9CDA-259B9D723755}"/>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&lt;July,2021&gt;</a:t>
            </a:r>
            <a:endParaRPr lang="en-001"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C6BA5B0A-481E-4B7C-BA11-AC3BEA7B6B45}"/>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7" name="日付プレースホルダー 3">
            <a:extLst>
              <a:ext uri="{FF2B5EF4-FFF2-40B4-BE49-F238E27FC236}">
                <a16:creationId xmlns:a16="http://schemas.microsoft.com/office/drawing/2014/main" id="{760D64D9-58AA-4A2C-A14B-F0477101EE83}"/>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&lt;July,2021&gt;</a:t>
            </a:r>
            <a:endParaRPr lang="en-001"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3" name="フッター プレースホルダー 2">
            <a:extLst>
              <a:ext uri="{FF2B5EF4-FFF2-40B4-BE49-F238E27FC236}">
                <a16:creationId xmlns:a16="http://schemas.microsoft.com/office/drawing/2014/main" id="{7735A8E6-C358-4DC1-B4B2-71B70B5CDD94}"/>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6" name="日付プレースホルダー 3">
            <a:extLst>
              <a:ext uri="{FF2B5EF4-FFF2-40B4-BE49-F238E27FC236}">
                <a16:creationId xmlns:a16="http://schemas.microsoft.com/office/drawing/2014/main" id="{3C96CF75-7000-4F6C-999D-00BCAEC21E89}"/>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&lt;July,2021&gt;</a:t>
            </a:r>
            <a:endParaRPr lang="en-001"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A33DB2F-9D80-4BF2-AF24-22643245FCD7}"/>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5" name="日付プレースホルダー 3">
            <a:extLst>
              <a:ext uri="{FF2B5EF4-FFF2-40B4-BE49-F238E27FC236}">
                <a16:creationId xmlns:a16="http://schemas.microsoft.com/office/drawing/2014/main" id="{7803AF42-18EB-44B7-AE05-A9160752D7D0}"/>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&lt;July,2021&gt;</a:t>
            </a:r>
            <a:endParaRPr lang="en-001" dirty="0"/>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CC441E8-D729-4B39-9D1F-A5663AFCF846}"/>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7" name="日付プレースホルダー 3">
            <a:extLst>
              <a:ext uri="{FF2B5EF4-FFF2-40B4-BE49-F238E27FC236}">
                <a16:creationId xmlns:a16="http://schemas.microsoft.com/office/drawing/2014/main" id="{2B37FCD4-5AB7-46CE-ACC5-B0D4CFBDAC74}"/>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&lt;July,2021&gt;</a:t>
            </a:r>
            <a:endParaRPr lang="en-001" dirty="0"/>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 </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685800" y="400739"/>
            <a:ext cx="7772400" cy="215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solidFill>
                  <a:sysClr val="windowText" lastClr="000000"/>
                </a:solidFill>
                <a:latin typeface="+mn-lt"/>
                <a:ea typeface="ＭＳ Ｐゴシック" charset="-128"/>
              </a:rPr>
              <a:t>doc.: IEEE 802. 15-21-0402-00-04aa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4" name="日付プレースホルダー 3">
            <a:extLst>
              <a:ext uri="{FF2B5EF4-FFF2-40B4-BE49-F238E27FC236}">
                <a16:creationId xmlns:a16="http://schemas.microsoft.com/office/drawing/2014/main" id="{16A26C6F-B2A6-4AAD-AACC-98344C9241BC}"/>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b="1">
                <a:solidFill>
                  <a:schemeClr val="tx1"/>
                </a:solidFill>
              </a:defRPr>
            </a:lvl1pPr>
          </a:lstStyle>
          <a:p>
            <a:r>
              <a:rPr lang="en-US"/>
              <a:t>&lt;July,2021&gt;</a:t>
            </a:r>
            <a:endParaRPr lang="en-00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July Virtual Plenary 2021 Closing report]</a:t>
            </a:r>
            <a:r>
              <a:rPr lang="en-US" altLang="ja-JP" sz="1600" dirty="0">
                <a:ea typeface="ＭＳ Ｐゴシック" charset="-128"/>
              </a:rPr>
              <a:t>	</a:t>
            </a:r>
          </a:p>
          <a:p>
            <a:r>
              <a:rPr lang="en-US" altLang="ja-JP" sz="1600" b="1" dirty="0">
                <a:ea typeface="ＭＳ Ｐゴシック" charset="-128"/>
              </a:rPr>
              <a:t>Date Submitted: [19</a:t>
            </a:r>
            <a:r>
              <a:rPr lang="en-US" altLang="ja-JP" sz="1600" b="1" baseline="30000" dirty="0">
                <a:ea typeface="ＭＳ Ｐゴシック" charset="-128"/>
              </a:rPr>
              <a:t>th</a:t>
            </a:r>
            <a:r>
              <a:rPr lang="en-US" altLang="ja-JP" sz="1600" b="1" dirty="0">
                <a:ea typeface="ＭＳ Ｐゴシック" charset="-128"/>
              </a:rPr>
              <a:t> July, 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TG4aa JRE closing report from Virtual July Plenary sessions,2021]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2" name="フッター プレースホルダー 1">
            <a:extLst>
              <a:ext uri="{FF2B5EF4-FFF2-40B4-BE49-F238E27FC236}">
                <a16:creationId xmlns:a16="http://schemas.microsoft.com/office/drawing/2014/main" id="{E2385EAB-4115-449E-9C40-54081B24E893}"/>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3" name="日付プレースホルダー 2">
            <a:extLst>
              <a:ext uri="{FF2B5EF4-FFF2-40B4-BE49-F238E27FC236}">
                <a16:creationId xmlns:a16="http://schemas.microsoft.com/office/drawing/2014/main" id="{0F71FEEF-3021-42D6-81BA-5FF5A0055261}"/>
              </a:ext>
            </a:extLst>
          </p:cNvPr>
          <p:cNvSpPr>
            <a:spLocks noGrp="1"/>
          </p:cNvSpPr>
          <p:nvPr>
            <p:ph type="dt" sz="half" idx="2"/>
          </p:nvPr>
        </p:nvSpPr>
        <p:spPr/>
        <p:txBody>
          <a:bodyPr/>
          <a:lstStyle/>
          <a:p>
            <a:r>
              <a:rPr lang="en-US"/>
              <a:t>&lt;July,2021&gt;</a:t>
            </a:r>
            <a:endParaRPr lang="en-001"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10</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400" i="1" dirty="0"/>
              <a:t>Task Group TG4aa requests 802.15WG to</a:t>
            </a:r>
            <a:r>
              <a:rPr lang="en-US" sz="2200" i="1" kern="0" dirty="0"/>
              <a:t> approve the formation of a Comment Resolution Group (CRG) for the Standards Association balloting of the P802.15.4aa_D8 with the following membership: </a:t>
            </a:r>
            <a:r>
              <a:rPr lang="en-US" sz="2200" i="1" kern="0" dirty="0" err="1"/>
              <a:t>Kuramochi</a:t>
            </a:r>
            <a:r>
              <a:rPr lang="en-US" sz="2200" i="1" kern="0" dirty="0"/>
              <a:t>(Chair), Harada, Shah, Ruijter, and Fukui.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2200" kern="0" dirty="0"/>
          </a:p>
          <a:p>
            <a:pPr fontAlgn="auto">
              <a:spcAft>
                <a:spcPts val="0"/>
              </a:spcAft>
              <a:buFont typeface="Arial" pitchFamily="34" charset="0"/>
              <a:buNone/>
              <a:defRPr/>
            </a:pPr>
            <a:r>
              <a:rPr lang="en-US" sz="2200" kern="0" dirty="0" err="1"/>
              <a:t>Moved:Hiroshi</a:t>
            </a:r>
            <a:r>
              <a:rPr lang="en-US" sz="2200" kern="0" dirty="0"/>
              <a:t> Harada(Kyoto University)</a:t>
            </a:r>
          </a:p>
          <a:p>
            <a:pPr fontAlgn="auto">
              <a:spcAft>
                <a:spcPts val="0"/>
              </a:spcAft>
              <a:buFont typeface="Arial" pitchFamily="34" charset="0"/>
              <a:buNone/>
              <a:defRPr/>
            </a:pPr>
            <a:r>
              <a:rPr lang="en-US" sz="2200" kern="0" dirty="0"/>
              <a:t>Seconded: Kunal Shah(ITRON)</a:t>
            </a:r>
          </a:p>
          <a:p>
            <a:pPr marL="0" indent="0">
              <a:buNone/>
            </a:pPr>
            <a:r>
              <a:rPr lang="en-US" sz="2400" dirty="0"/>
              <a:t>There is no discussion or objections.</a:t>
            </a:r>
          </a:p>
          <a:p>
            <a:pPr marL="0" indent="0">
              <a:buNone/>
            </a:pPr>
            <a:r>
              <a:rPr lang="en-US" sz="2400" dirty="0"/>
              <a:t>The motion is approved  unanimous consent</a:t>
            </a:r>
            <a:endParaRPr lang="en-US" sz="2400" kern="0" dirty="0"/>
          </a:p>
          <a:p>
            <a:pPr fontAlgn="auto">
              <a:spcAft>
                <a:spcPts val="0"/>
              </a:spcAft>
              <a:buFont typeface="Arial" pitchFamily="34" charset="0"/>
              <a:buNone/>
              <a:defRPr/>
            </a:pPr>
            <a:r>
              <a:rPr lang="en-US" sz="2400" kern="0" dirty="0">
                <a:solidFill>
                  <a:schemeClr val="bg1"/>
                </a:solidFill>
              </a:rPr>
              <a:t> Approved by unanimous consent</a:t>
            </a:r>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CRG formation</a:t>
            </a:r>
          </a:p>
        </p:txBody>
      </p:sp>
    </p:spTree>
    <p:extLst>
      <p:ext uri="{BB962C8B-B14F-4D97-AF65-F5344CB8AC3E}">
        <p14:creationId xmlns:p14="http://schemas.microsoft.com/office/powerpoint/2010/main" val="2851333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11</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fontScale="925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200" i="1" kern="0" dirty="0"/>
              <a:t>Move that 802.15 WG approve the formation of a Comment Resolution Group (CRG) for the Standards Association balloting of the P802.15.4aa_D8 with the following membership: </a:t>
            </a:r>
            <a:r>
              <a:rPr lang="en-US" sz="2200" i="1" kern="0" dirty="0" err="1"/>
              <a:t>Kuramochi</a:t>
            </a:r>
            <a:r>
              <a:rPr lang="en-US" sz="2200" i="1" kern="0" dirty="0"/>
              <a:t>(Chair), Harada, Shah, Ruijter, and Fukui.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2200" kern="0" dirty="0"/>
          </a:p>
          <a:p>
            <a:pPr fontAlgn="auto">
              <a:spcAft>
                <a:spcPts val="0"/>
              </a:spcAft>
              <a:buFont typeface="Arial" pitchFamily="34" charset="0"/>
              <a:buNone/>
              <a:defRPr/>
            </a:pPr>
            <a:r>
              <a:rPr lang="en-US" sz="2200" kern="0" dirty="0"/>
              <a:t>Moved:  Takashi </a:t>
            </a:r>
            <a:r>
              <a:rPr lang="en-US" sz="2200" kern="0" dirty="0" err="1"/>
              <a:t>Kuramochi</a:t>
            </a:r>
            <a:r>
              <a:rPr lang="en-US" sz="2200" kern="0" dirty="0"/>
              <a:t> (Lapis Technology)</a:t>
            </a:r>
          </a:p>
          <a:p>
            <a:pPr fontAlgn="auto">
              <a:spcAft>
                <a:spcPts val="0"/>
              </a:spcAft>
              <a:buFont typeface="Arial" pitchFamily="34" charset="0"/>
              <a:buNone/>
              <a:defRPr/>
            </a:pPr>
            <a:r>
              <a:rPr lang="en-US" sz="2200" kern="0" dirty="0"/>
              <a:t>Seconded:  </a:t>
            </a:r>
          </a:p>
          <a:p>
            <a:pPr fontAlgn="auto">
              <a:spcAft>
                <a:spcPts val="0"/>
              </a:spcAft>
              <a:buFont typeface="Arial" pitchFamily="34" charset="0"/>
              <a:buNone/>
              <a:defRPr/>
            </a:pPr>
            <a:r>
              <a:rPr lang="en-US" sz="2400" kern="0" dirty="0"/>
              <a:t>Approve   / Disapprove   / Abstain </a:t>
            </a:r>
          </a:p>
          <a:p>
            <a:pPr fontAlgn="auto">
              <a:spcAft>
                <a:spcPts val="0"/>
              </a:spcAft>
              <a:buFont typeface="Arial" pitchFamily="34" charset="0"/>
              <a:buNone/>
              <a:defRPr/>
            </a:pPr>
            <a:r>
              <a:rPr lang="en-US" sz="2400" kern="0" dirty="0">
                <a:solidFill>
                  <a:schemeClr val="bg1"/>
                </a:solidFill>
              </a:rPr>
              <a:t> Approved by unanimous consent</a:t>
            </a:r>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CRG formation</a:t>
            </a:r>
          </a:p>
        </p:txBody>
      </p:sp>
    </p:spTree>
    <p:extLst>
      <p:ext uri="{BB962C8B-B14F-4D97-AF65-F5344CB8AC3E}">
        <p14:creationId xmlns:p14="http://schemas.microsoft.com/office/powerpoint/2010/main" val="434785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12</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Plan for September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463378"/>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13</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14</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15</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16</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17</a:t>
                      </a:r>
                      <a:r>
                        <a:rPr kumimoji="1" lang="en-US" altLang="ja-JP" sz="1100" baseline="30000" dirty="0"/>
                        <a:t>th</a:t>
                      </a:r>
                      <a:r>
                        <a:rPr kumimoji="1" lang="en-US" altLang="ja-JP" sz="1100" dirty="0"/>
                        <a:t> Sep</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u="none" dirty="0">
                          <a:solidFill>
                            <a:srgbClr val="0000FF"/>
                          </a:solidFill>
                        </a:rPr>
                        <a:t>SA ballot closed</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Opening</a:t>
                      </a:r>
                      <a:endParaRPr kumimoji="1" lang="en-US" altLang="ja-JP"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3284984"/>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20</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21</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22</a:t>
                      </a:r>
                      <a:r>
                        <a:rPr kumimoji="1" lang="en-US" altLang="ja-JP" sz="1100" baseline="30000" dirty="0"/>
                        <a:t>nd</a:t>
                      </a:r>
                      <a:r>
                        <a:rPr kumimoji="1" lang="en-US" altLang="ja-JP" sz="1100" dirty="0"/>
                        <a:t> Sep</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23</a:t>
                      </a:r>
                      <a:r>
                        <a:rPr kumimoji="1" lang="en-US" altLang="ja-JP" sz="1100" baseline="30000" dirty="0"/>
                        <a:t>rd</a:t>
                      </a:r>
                      <a:r>
                        <a:rPr kumimoji="1" lang="en-US" altLang="ja-JP" sz="1100" dirty="0"/>
                        <a:t> Sep</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24</a:t>
                      </a:r>
                      <a:r>
                        <a:rPr kumimoji="1" lang="en-US" altLang="ja-JP" sz="1100" baseline="30000" dirty="0"/>
                        <a:t>th</a:t>
                      </a:r>
                      <a:r>
                        <a:rPr kumimoji="1" lang="en-US" altLang="ja-JP" sz="1100" dirty="0"/>
                        <a:t> Sep</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Closing</a:t>
                      </a: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&lt;July,2021&gt;</a:t>
            </a:r>
            <a:endParaRPr lang="en-US" altLang="ja-JP" dirty="0"/>
          </a:p>
        </p:txBody>
      </p:sp>
      <p:sp>
        <p:nvSpPr>
          <p:cNvPr id="9" name="テキスト ボックス 8">
            <a:extLst>
              <a:ext uri="{FF2B5EF4-FFF2-40B4-BE49-F238E27FC236}">
                <a16:creationId xmlns:a16="http://schemas.microsoft.com/office/drawing/2014/main" id="{A957004C-0403-4A63-AC22-B6488CC9BF69}"/>
              </a:ext>
            </a:extLst>
          </p:cNvPr>
          <p:cNvSpPr txBox="1"/>
          <p:nvPr/>
        </p:nvSpPr>
        <p:spPr>
          <a:xfrm>
            <a:off x="899592" y="5007104"/>
            <a:ext cx="7344816" cy="707886"/>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&amp; resolve comments on SA ballot.</a:t>
            </a:r>
          </a:p>
        </p:txBody>
      </p:sp>
    </p:spTree>
    <p:extLst>
      <p:ext uri="{BB962C8B-B14F-4D97-AF65-F5344CB8AC3E}">
        <p14:creationId xmlns:p14="http://schemas.microsoft.com/office/powerpoint/2010/main" val="2567230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Next steps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35496" y="1700809"/>
            <a:ext cx="9108504" cy="3108543"/>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CRG meeting will be held(if needed).</a:t>
            </a:r>
          </a:p>
          <a:p>
            <a:r>
              <a:rPr lang="en-US" sz="2800" dirty="0">
                <a:latin typeface="Meiryo UI" panose="020B0604030504040204" pitchFamily="50" charset="-128"/>
                <a:ea typeface="Meiryo UI" panose="020B0604030504040204" pitchFamily="50" charset="-128"/>
              </a:rPr>
              <a:t>(5</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 August or 12</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 August)</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Start SA Ballot (Targeting August 16</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 )</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30 days for SA ballot(End September 15</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Review SA ballot results and resolve comments on September Interim</a:t>
            </a:r>
          </a:p>
          <a:p>
            <a:endParaRPr lang="en-US" sz="28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814527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14</a:t>
            </a:fld>
            <a:endParaRPr lang="en-US" altLang="ja-JP"/>
          </a:p>
        </p:txBody>
      </p:sp>
      <p:sp>
        <p:nvSpPr>
          <p:cNvPr id="4" name="フッター プレースホルダー 3">
            <a:extLst>
              <a:ext uri="{FF2B5EF4-FFF2-40B4-BE49-F238E27FC236}">
                <a16:creationId xmlns:a16="http://schemas.microsoft.com/office/drawing/2014/main" id="{837F1A04-F126-464A-825A-9DF427E6701C}"/>
              </a:ext>
            </a:extLst>
          </p:cNvPr>
          <p:cNvSpPr>
            <a:spLocks noGrp="1"/>
          </p:cNvSpPr>
          <p:nvPr>
            <p:ph type="ftr" sz="quarter" idx="13"/>
          </p:nvPr>
        </p:nvSpPr>
        <p:spPr/>
        <p:txBody>
          <a:bodyPr/>
          <a:lstStyle/>
          <a:p>
            <a:r>
              <a:rPr lang="en-US" altLang="ja-JP" dirty="0"/>
              <a:t>Takashi </a:t>
            </a:r>
            <a:r>
              <a:rPr lang="en-US" altLang="ja-JP" dirty="0" err="1"/>
              <a:t>Kuramochi</a:t>
            </a:r>
            <a:r>
              <a:rPr lang="en-US" altLang="ja-JP" dirty="0"/>
              <a:t>, LAPIS TECHNOLOGY </a:t>
            </a:r>
          </a:p>
        </p:txBody>
      </p:sp>
      <p:sp>
        <p:nvSpPr>
          <p:cNvPr id="5" name="日付プレースホルダー 4">
            <a:extLst>
              <a:ext uri="{FF2B5EF4-FFF2-40B4-BE49-F238E27FC236}">
                <a16:creationId xmlns:a16="http://schemas.microsoft.com/office/drawing/2014/main" id="{D4B3220A-F587-41EC-B793-013C0F64B65A}"/>
              </a:ext>
            </a:extLst>
          </p:cNvPr>
          <p:cNvSpPr>
            <a:spLocks noGrp="1"/>
          </p:cNvSpPr>
          <p:nvPr>
            <p:ph type="dt" sz="half" idx="2"/>
          </p:nvPr>
        </p:nvSpPr>
        <p:spPr/>
        <p:txBody>
          <a:bodyPr/>
          <a:lstStyle/>
          <a:p>
            <a:r>
              <a:rPr lang="en-US"/>
              <a:t>&lt;July,2021&gt;</a:t>
            </a:r>
            <a:endParaRPr lang="en-001" dirty="0"/>
          </a:p>
        </p:txBody>
      </p:sp>
    </p:spTree>
    <p:extLst>
      <p:ext uri="{BB962C8B-B14F-4D97-AF65-F5344CB8AC3E}">
        <p14:creationId xmlns:p14="http://schemas.microsoft.com/office/powerpoint/2010/main" val="78523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IG JRE</a:t>
            </a:r>
            <a:br>
              <a:rPr lang="en-US" altLang="ja-JP" dirty="0"/>
            </a:br>
            <a:r>
              <a:rPr lang="en-US" altLang="ja-JP" dirty="0"/>
              <a:t>Virtual March Plenary </a:t>
            </a:r>
            <a:br>
              <a:rPr lang="en-US" altLang="ja-JP" dirty="0"/>
            </a:br>
            <a:r>
              <a:rPr lang="en-US" altLang="ja-JP" dirty="0"/>
              <a:t>Closing report </a:t>
            </a:r>
            <a:br>
              <a:rPr lang="en-US" altLang="ja-JP" dirty="0"/>
            </a:br>
            <a:r>
              <a:rPr lang="en-US" altLang="ja-JP" dirty="0"/>
              <a:t>on</a:t>
            </a:r>
            <a:br>
              <a:rPr lang="en-US" altLang="ja-JP" dirty="0"/>
            </a:br>
            <a:r>
              <a:rPr lang="en-US" altLang="ja-JP" dirty="0"/>
              <a:t>July 19</a:t>
            </a:r>
            <a:r>
              <a:rPr lang="en-US" altLang="ja-JP" baseline="30000" dirty="0"/>
              <a:t>th</a:t>
            </a:r>
            <a:r>
              <a:rPr lang="en-US" altLang="ja-JP" dirty="0"/>
              <a:t> ,2021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2" name="フッター プレースホルダー 1">
            <a:extLst>
              <a:ext uri="{FF2B5EF4-FFF2-40B4-BE49-F238E27FC236}">
                <a16:creationId xmlns:a16="http://schemas.microsoft.com/office/drawing/2014/main" id="{0B78052F-FC24-4132-AE48-CD02FF5E93EA}"/>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3" name="日付プレースホルダー 2">
            <a:extLst>
              <a:ext uri="{FF2B5EF4-FFF2-40B4-BE49-F238E27FC236}">
                <a16:creationId xmlns:a16="http://schemas.microsoft.com/office/drawing/2014/main" id="{9C70E3CE-AE2D-493A-970F-FEA970E1868C}"/>
              </a:ext>
            </a:extLst>
          </p:cNvPr>
          <p:cNvSpPr>
            <a:spLocks noGrp="1"/>
          </p:cNvSpPr>
          <p:nvPr>
            <p:ph type="dt" sz="half" idx="2"/>
          </p:nvPr>
        </p:nvSpPr>
        <p:spPr/>
        <p:txBody>
          <a:bodyPr/>
          <a:lstStyle/>
          <a:p>
            <a:r>
              <a:rPr lang="en-US"/>
              <a:t>&lt;July,2021&gt;</a:t>
            </a:r>
            <a:endParaRPr lang="en-001" dirty="0"/>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TG4aa Officers</a:t>
            </a:r>
            <a:endParaRPr kumimoji="1" lang="ja-JP" altLang="en-US" b="1" u="sng" dirty="0"/>
          </a:p>
        </p:txBody>
      </p:sp>
      <p:sp>
        <p:nvSpPr>
          <p:cNvPr id="3" name="コンテンツ プレースホルダー 2"/>
          <p:cNvSpPr>
            <a:spLocks noGrp="1"/>
          </p:cNvSpPr>
          <p:nvPr>
            <p:ph idx="1"/>
          </p:nvPr>
        </p:nvSpPr>
        <p:spPr>
          <a:xfrm>
            <a:off x="0" y="1981200"/>
            <a:ext cx="8964488" cy="4114800"/>
          </a:xfrm>
        </p:spPr>
        <p:txBody>
          <a:bodyPr/>
          <a:lstStyle/>
          <a:p>
            <a:pPr marL="457200" lvl="1" indent="0">
              <a:buNone/>
            </a:pPr>
            <a:endParaRPr lang="en-US" altLang="ja-JP" sz="2800" dirty="0"/>
          </a:p>
          <a:p>
            <a:pPr lvl="1"/>
            <a:r>
              <a:rPr lang="en-US" altLang="ja-JP" sz="2800" dirty="0"/>
              <a:t>Chair :Takashi </a:t>
            </a:r>
            <a:r>
              <a:rPr lang="en-US" altLang="ja-JP" sz="2800" dirty="0" err="1"/>
              <a:t>Kuramochi</a:t>
            </a:r>
            <a:r>
              <a:rPr lang="en-US" altLang="ja-JP" sz="2800" dirty="0"/>
              <a:t>(LAPIS)</a:t>
            </a:r>
          </a:p>
          <a:p>
            <a:pPr lvl="1"/>
            <a:r>
              <a:rPr lang="en-US" altLang="ja-JP" sz="2800" dirty="0"/>
              <a:t>Vice-Chair : Hiroshi Harada(Kyoto University) </a:t>
            </a:r>
          </a:p>
          <a:p>
            <a:pPr lvl="1"/>
            <a:r>
              <a:rPr lang="en-US" altLang="ja-JP" sz="2800" dirty="0"/>
              <a:t>Vice-Chair : Kunal Shah(ITRON)</a:t>
            </a:r>
          </a:p>
          <a:p>
            <a:pPr lvl="1"/>
            <a:r>
              <a:rPr lang="en-US" altLang="ja-JP" sz="2800" dirty="0"/>
              <a:t>Secretary : Kiyoshi Fukui(OKI)</a:t>
            </a:r>
          </a:p>
          <a:p>
            <a:pPr lvl="1"/>
            <a:r>
              <a:rPr lang="en-US" altLang="ja-JP" sz="2800" dirty="0"/>
              <a:t>Technical Editor : Kiyoshi Fukui(OKI)</a:t>
            </a:r>
          </a:p>
          <a:p>
            <a:pPr marL="457200" lvl="1" indent="0">
              <a:buNone/>
            </a:pPr>
            <a:endParaRPr lang="en-US" altLang="ja-JP" sz="2800" dirty="0"/>
          </a:p>
          <a:p>
            <a:endParaRPr kumimoji="1" lang="ja-JP" altLang="en-US" sz="32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4" name="日付プレースホルダー 3">
            <a:extLst>
              <a:ext uri="{FF2B5EF4-FFF2-40B4-BE49-F238E27FC236}">
                <a16:creationId xmlns:a16="http://schemas.microsoft.com/office/drawing/2014/main" id="{387ABDA3-C520-420E-AF27-3433AA592E7B}"/>
              </a:ext>
            </a:extLst>
          </p:cNvPr>
          <p:cNvSpPr>
            <a:spLocks noGrp="1"/>
          </p:cNvSpPr>
          <p:nvPr>
            <p:ph type="dt" sz="half" idx="2"/>
          </p:nvPr>
        </p:nvSpPr>
        <p:spPr/>
        <p:txBody>
          <a:bodyPr/>
          <a:lstStyle/>
          <a:p>
            <a:r>
              <a:rPr lang="en-US"/>
              <a:t>&lt;July,2021&gt;</a:t>
            </a:r>
            <a:endParaRPr lang="en-001" dirty="0"/>
          </a:p>
        </p:txBody>
      </p:sp>
    </p:spTree>
    <p:extLst>
      <p:ext uri="{BB962C8B-B14F-4D97-AF65-F5344CB8AC3E}">
        <p14:creationId xmlns:p14="http://schemas.microsoft.com/office/powerpoint/2010/main" val="1588651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July Plenary</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762706"/>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13</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14</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15</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16</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19</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20</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21</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23</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557356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t>13th Tuesday EV1(17:00-19:00)</a:t>
            </a:r>
          </a:p>
          <a:p>
            <a:pPr marL="800100" lvl="1" indent="-342900">
              <a:buFont typeface="+mj-lt"/>
              <a:buAutoNum type="arabicPeriod"/>
            </a:pPr>
            <a:r>
              <a:rPr lang="en-US" sz="1200" dirty="0"/>
              <a:t>OPEN/Patent Policy</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altLang="ja-JP" sz="1200" dirty="0"/>
              <a:t>Review and resolve WG ballot results and comments</a:t>
            </a:r>
          </a:p>
          <a:p>
            <a:pPr marL="800100" lvl="1" indent="-342900">
              <a:buFont typeface="+mj-lt"/>
              <a:buAutoNum type="arabicPeriod"/>
            </a:pPr>
            <a:r>
              <a:rPr lang="en-US" sz="1200" dirty="0"/>
              <a:t>Next steps</a:t>
            </a:r>
          </a:p>
          <a:p>
            <a:pPr marL="800100" lvl="1" indent="-342900">
              <a:buFont typeface="+mj-lt"/>
              <a:buAutoNum type="arabicPeriod"/>
            </a:pPr>
            <a:r>
              <a:rPr lang="en-US" sz="1200" dirty="0"/>
              <a:t>TG Motions for SA ballot and CRG formation</a:t>
            </a:r>
          </a:p>
          <a:p>
            <a:pPr marL="800100" lvl="1" indent="-342900">
              <a:buFont typeface="+mj-lt"/>
              <a:buAutoNum type="arabicPeriod"/>
            </a:pPr>
            <a:r>
              <a:rPr lang="en-US" sz="1200" dirty="0"/>
              <a:t>Plan for September Interim(# of sessions)</a:t>
            </a:r>
          </a:p>
          <a:p>
            <a:pPr marL="800100" lvl="1" indent="-342900">
              <a:buFont typeface="+mj-lt"/>
              <a:buAutoNum type="arabicPeriod"/>
            </a:pPr>
            <a:r>
              <a:rPr lang="en-US" sz="1200" dirty="0"/>
              <a:t>Any other business</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Adjourn TG4aa JRE</a:t>
            </a:r>
          </a:p>
          <a:p>
            <a:pPr marL="800100" lvl="1" indent="-342900">
              <a:buFont typeface="+mj-lt"/>
              <a:buAutoNum type="arabicPeriod"/>
            </a:pPr>
            <a:endParaRPr lang="en-US" altLang="ja-JP" sz="1200" dirty="0"/>
          </a:p>
          <a:p>
            <a:r>
              <a:rPr lang="en-US" altLang="ja-JP" sz="1800" dirty="0"/>
              <a:t>15th Thursday EV1(17:00-19:00)</a:t>
            </a:r>
          </a:p>
          <a:p>
            <a:pPr marL="800100" lvl="1" indent="-342900">
              <a:buFont typeface="+mj-lt"/>
              <a:buAutoNum type="arabicPeriod"/>
            </a:pPr>
            <a:r>
              <a:rPr lang="en-US" sz="1200" dirty="0"/>
              <a:t>Continue on Session 1</a:t>
            </a:r>
            <a:endParaRPr lang="en-US" altLang="ja-JP" sz="1200" dirty="0"/>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19th Monday EV1(17:00-19:00)</a:t>
            </a:r>
          </a:p>
          <a:p>
            <a:pPr marL="800100" lvl="1" indent="-342900">
              <a:buFont typeface="+mj-lt"/>
              <a:buAutoNum type="arabicPeriod"/>
            </a:pPr>
            <a:r>
              <a:rPr lang="en-US" sz="1100" dirty="0"/>
              <a:t>Continue on Session 2</a:t>
            </a:r>
            <a:endParaRPr lang="en-US" altLang="ja-JP" sz="110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566815" y="4320059"/>
            <a:ext cx="4896544" cy="2000548"/>
          </a:xfrm>
          <a:prstGeom prst="rect">
            <a:avLst/>
          </a:prstGeom>
          <a:noFill/>
        </p:spPr>
        <p:txBody>
          <a:bodyPr wrap="square" rtlCol="0">
            <a:spAutoFit/>
          </a:bodyPr>
          <a:lstStyle/>
          <a:p>
            <a:pPr marL="0" indent="0">
              <a:buNone/>
            </a:pPr>
            <a:r>
              <a:rPr lang="en-US" sz="1600" dirty="0"/>
              <a:t>Approval of the Agenda</a:t>
            </a:r>
          </a:p>
          <a:p>
            <a:pPr marL="0" indent="0">
              <a:buNone/>
            </a:pPr>
            <a:r>
              <a:rPr lang="en-US" sz="1600" dirty="0"/>
              <a:t>Moved: Kunal Shah(</a:t>
            </a:r>
            <a:r>
              <a:rPr lang="en-US" sz="1600" dirty="0" err="1"/>
              <a:t>Itron</a:t>
            </a:r>
            <a:r>
              <a:rPr lang="en-US" sz="1600" dirty="0"/>
              <a:t>)</a:t>
            </a:r>
          </a:p>
          <a:p>
            <a:pPr marL="0" indent="0">
              <a:buNone/>
            </a:pPr>
            <a:r>
              <a:rPr lang="en-US" sz="1600" dirty="0"/>
              <a:t>Second: Hiroshi Harada(Kyoto University)</a:t>
            </a:r>
            <a:endParaRPr lang="en-001" sz="1600" dirty="0"/>
          </a:p>
          <a:p>
            <a:pPr marL="0" indent="0">
              <a:buNone/>
            </a:pPr>
            <a:r>
              <a:rPr lang="en-US" sz="1600" dirty="0"/>
              <a:t>There is no discussion or objections.</a:t>
            </a:r>
          </a:p>
          <a:p>
            <a:pPr marL="0" indent="0">
              <a:buNone/>
            </a:pPr>
            <a:r>
              <a:rPr lang="en-US" sz="1600" dirty="0"/>
              <a:t>Agenda is approved  unanimous consent.</a:t>
            </a:r>
          </a:p>
          <a:p>
            <a:pPr marL="0" indent="0">
              <a:buNone/>
            </a:pPr>
            <a:endParaRPr lang="en-US" dirty="0">
              <a:solidFill>
                <a:schemeClr val="bg1">
                  <a:lumMod val="95000"/>
                </a:schemeClr>
              </a:solidFill>
            </a:endParaRPr>
          </a:p>
          <a:p>
            <a:endParaRPr lang="en-US" sz="1600" dirty="0">
              <a:solidFill>
                <a:schemeClr val="bg1">
                  <a:lumMod val="95000"/>
                </a:schemeClr>
              </a:solidFill>
            </a:endParaRPr>
          </a:p>
          <a:p>
            <a:endParaRPr lang="en-001" sz="1600" dirty="0">
              <a:solidFill>
                <a:schemeClr val="bg1">
                  <a:lumMod val="95000"/>
                </a:schemeClr>
              </a:solidFill>
            </a:endParaRP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05157"/>
            <a:ext cx="7772400" cy="1066800"/>
          </a:xfrm>
        </p:spPr>
        <p:txBody>
          <a:bodyPr/>
          <a:lstStyle/>
          <a:p>
            <a:r>
              <a:rPr lang="en-US" altLang="ja-JP" dirty="0">
                <a:latin typeface="Meiryo UI" panose="020B0604030504040204" pitchFamily="50" charset="-128"/>
                <a:ea typeface="Meiryo UI" panose="020B0604030504040204" pitchFamily="50" charset="-128"/>
              </a:rPr>
              <a:t>Accomplishments:</a:t>
            </a:r>
          </a:p>
        </p:txBody>
      </p:sp>
      <p:sp>
        <p:nvSpPr>
          <p:cNvPr id="3" name="コンテンツ プレースホルダー 2"/>
          <p:cNvSpPr>
            <a:spLocks noGrp="1"/>
          </p:cNvSpPr>
          <p:nvPr>
            <p:ph idx="1"/>
          </p:nvPr>
        </p:nvSpPr>
        <p:spPr>
          <a:xfrm>
            <a:off x="0" y="1371600"/>
            <a:ext cx="9144000" cy="4114800"/>
          </a:xfrm>
        </p:spPr>
        <p:txBody>
          <a:bodyPr/>
          <a:lstStyle/>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Review WG ballot results</a:t>
            </a:r>
            <a:br>
              <a:rPr lang="en-US" altLang="ja-JP" sz="2400" dirty="0">
                <a:latin typeface="Meiryo UI" panose="020B0604030504040204" pitchFamily="50" charset="-128"/>
                <a:ea typeface="Meiryo UI" panose="020B0604030504040204" pitchFamily="50" charset="-128"/>
              </a:rPr>
            </a:b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Two TG motions were moved.</a:t>
            </a:r>
            <a:br>
              <a:rPr lang="en-US" altLang="ja-JP" sz="2400" dirty="0">
                <a:latin typeface="Meiryo UI" panose="020B0604030504040204" pitchFamily="50" charset="-128"/>
                <a:ea typeface="Meiryo UI" panose="020B0604030504040204" pitchFamily="50" charset="-128"/>
              </a:rPr>
            </a:b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SA ballot invitation sent and MEC review started.</a:t>
            </a:r>
          </a:p>
          <a:p>
            <a:pPr marL="514350" indent="-514350">
              <a:buFont typeface="+mj-lt"/>
              <a:buAutoNum type="arabicPeriod"/>
            </a:pP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Planned September Interim(# of Sessions)</a:t>
            </a:r>
          </a:p>
          <a:p>
            <a:pPr marL="514350" indent="-514350">
              <a:buFont typeface="+mj-lt"/>
              <a:buAutoNum type="arabicPeriod"/>
            </a:pP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Minutes posted(15-21-0382-00-04aa)</a:t>
            </a:r>
            <a:br>
              <a:rPr lang="en-US" altLang="ja-JP" sz="2400" dirty="0">
                <a:latin typeface="Meiryo UI" panose="020B0604030504040204" pitchFamily="50" charset="-128"/>
                <a:ea typeface="Meiryo UI" panose="020B0604030504040204" pitchFamily="50" charset="-128"/>
              </a:rPr>
            </a:br>
            <a:endParaRPr kumimoji="1" lang="ja-JP" altLang="en-US" sz="2400" dirty="0">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4" name="フッター プレースホルダー 3">
            <a:extLst>
              <a:ext uri="{FF2B5EF4-FFF2-40B4-BE49-F238E27FC236}">
                <a16:creationId xmlns:a16="http://schemas.microsoft.com/office/drawing/2014/main" id="{4174C51D-A1D7-4272-8D4F-639BDCA1D781}"/>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5" name="日付プレースホルダー 4">
            <a:extLst>
              <a:ext uri="{FF2B5EF4-FFF2-40B4-BE49-F238E27FC236}">
                <a16:creationId xmlns:a16="http://schemas.microsoft.com/office/drawing/2014/main" id="{B0CE79A9-2245-4B4F-80A7-1E445131F4A9}"/>
              </a:ext>
            </a:extLst>
          </p:cNvPr>
          <p:cNvSpPr>
            <a:spLocks noGrp="1"/>
          </p:cNvSpPr>
          <p:nvPr>
            <p:ph type="dt" sz="half" idx="2"/>
          </p:nvPr>
        </p:nvSpPr>
        <p:spPr/>
        <p:txBody>
          <a:bodyPr/>
          <a:lstStyle/>
          <a:p>
            <a:r>
              <a:rPr lang="en-US"/>
              <a:t>&lt;July,2021&gt;</a:t>
            </a:r>
            <a:endParaRPr lang="en-001" dirty="0"/>
          </a:p>
        </p:txBody>
      </p:sp>
    </p:spTree>
    <p:extLst>
      <p:ext uri="{BB962C8B-B14F-4D97-AF65-F5344CB8AC3E}">
        <p14:creationId xmlns:p14="http://schemas.microsoft.com/office/powerpoint/2010/main" val="4202394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Review WG ballot results</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Results of LB186 (P802.15.4aa-D08), Japanese Rate Extension amendment to IEEE 802.15.4-2020.</a:t>
            </a:r>
          </a:p>
          <a:p>
            <a:endParaRPr lang="en-US" dirty="0"/>
          </a:p>
          <a:p>
            <a:r>
              <a:rPr lang="en-US" sz="1600" dirty="0"/>
              <a:t>#LB183,LB185 and  LB186 Aggregate Tally is as shown below.</a:t>
            </a:r>
          </a:p>
          <a:p>
            <a:r>
              <a:rPr lang="en-US" sz="1600" dirty="0"/>
              <a:t>WG Voting membership: 93</a:t>
            </a:r>
          </a:p>
          <a:p>
            <a:r>
              <a:rPr lang="en-US" sz="1600" dirty="0"/>
              <a:t>Responses: 65</a:t>
            </a:r>
          </a:p>
          <a:p>
            <a:r>
              <a:rPr lang="en-US" sz="1600" dirty="0"/>
              <a:t>YES: 59</a:t>
            </a:r>
          </a:p>
          <a:p>
            <a:r>
              <a:rPr lang="en-US" sz="1600" dirty="0"/>
              <a:t>ABSTAIN: 6</a:t>
            </a:r>
          </a:p>
          <a:p>
            <a:r>
              <a:rPr lang="en-US" sz="1600" b="1" dirty="0">
                <a:highlight>
                  <a:srgbClr val="FFFF00"/>
                </a:highlight>
              </a:rPr>
              <a:t>NO: 0</a:t>
            </a:r>
          </a:p>
          <a:p>
            <a:r>
              <a:rPr lang="en-US" sz="1600" dirty="0"/>
              <a:t>Response ratio:70%</a:t>
            </a:r>
          </a:p>
          <a:p>
            <a:r>
              <a:rPr lang="en-US" sz="1600" b="1" dirty="0">
                <a:highlight>
                  <a:srgbClr val="FFFF00"/>
                </a:highlight>
              </a:rPr>
              <a:t>Approve ratio:100%</a:t>
            </a:r>
          </a:p>
          <a:p>
            <a:r>
              <a:rPr lang="en-US" sz="1600" dirty="0"/>
              <a:t>Abstain ratio:9%</a:t>
            </a:r>
          </a:p>
          <a:p>
            <a:r>
              <a:rPr lang="en-US" sz="1600" b="1" dirty="0">
                <a:highlight>
                  <a:srgbClr val="FFFF00"/>
                </a:highlight>
              </a:rPr>
              <a:t>There were no additional comments on the ballot 186.</a:t>
            </a:r>
          </a:p>
          <a:p>
            <a:endParaRPr lang="en-US" b="1" dirty="0"/>
          </a:p>
          <a:p>
            <a:pPr marL="0" indent="0">
              <a:buNone/>
            </a:pPr>
            <a:endParaRPr lang="en-US" dirty="0"/>
          </a:p>
          <a:p>
            <a:pPr marL="0" indent="0">
              <a:buNone/>
            </a:pPr>
            <a:endParaRPr lang="en-US"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8</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err="1"/>
              <a:t>Motion:Task</a:t>
            </a:r>
            <a:r>
              <a:rPr lang="en-US" i="1" dirty="0"/>
              <a:t> Group TG4aa requests 802.15WG to review and approve the CSD [15-20-0319-00-04aa], and the CA document [15-21-0083-08-04aa]; and requests unconditional approval from the EC to submit P802.15.4aa_D8 to Standards Association ballot.</a:t>
            </a:r>
            <a:endParaRPr lang="en-US" dirty="0"/>
          </a:p>
          <a:p>
            <a:pPr fontAlgn="auto">
              <a:spcAft>
                <a:spcPts val="0"/>
              </a:spcAft>
              <a:buFont typeface="Arial" pitchFamily="34" charset="0"/>
              <a:buNone/>
              <a:defRPr/>
            </a:pPr>
            <a:endParaRPr lang="en-US" i="1" kern="0" dirty="0"/>
          </a:p>
          <a:p>
            <a:pPr fontAlgn="auto">
              <a:spcAft>
                <a:spcPts val="0"/>
              </a:spcAft>
              <a:buNone/>
              <a:defRPr/>
            </a:pPr>
            <a:r>
              <a:rPr lang="en-US" kern="0" dirty="0" err="1"/>
              <a:t>Moved:Kunal</a:t>
            </a:r>
            <a:r>
              <a:rPr lang="en-US" kern="0" dirty="0"/>
              <a:t> Shah(ITRON)</a:t>
            </a:r>
          </a:p>
          <a:p>
            <a:pPr fontAlgn="auto">
              <a:spcAft>
                <a:spcPts val="0"/>
              </a:spcAft>
              <a:buNone/>
              <a:defRPr/>
            </a:pPr>
            <a:r>
              <a:rPr lang="en-US" kern="0" dirty="0"/>
              <a:t>Seconded: Clint Powell(Facebook)</a:t>
            </a:r>
          </a:p>
          <a:p>
            <a:pPr marL="0" indent="0">
              <a:buNone/>
            </a:pPr>
            <a:r>
              <a:rPr lang="en-US" dirty="0"/>
              <a:t>There is no discussion or objections.</a:t>
            </a:r>
          </a:p>
          <a:p>
            <a:pPr marL="0" indent="0">
              <a:buNone/>
            </a:pPr>
            <a:r>
              <a:rPr lang="en-US" dirty="0"/>
              <a:t>The motion is approved  unanimous consent</a:t>
            </a:r>
            <a:endParaRPr lang="en-US" kern="0" dirty="0"/>
          </a:p>
          <a:p>
            <a:pPr fontAlgn="auto">
              <a:spcAft>
                <a:spcPts val="0"/>
              </a:spcAft>
              <a:buFont typeface="Arial" pitchFamily="34" charset="0"/>
              <a:buNone/>
              <a:defRPr/>
            </a:pPr>
            <a:endParaRPr lang="en-US" kern="0" dirty="0">
              <a:solidFill>
                <a:schemeClr val="bg1"/>
              </a:solidFill>
            </a:endParaRP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764704"/>
            <a:ext cx="7772400" cy="454496"/>
          </a:xfrm>
          <a:prstGeom prst="rect">
            <a:avLst/>
          </a:prstGeom>
        </p:spPr>
        <p:txBody>
          <a:bodyPr rtlCol="0">
            <a:normAutofit fontScale="70000" lnSpcReduction="200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Standards Association ballot Initiation </a:t>
            </a:r>
          </a:p>
        </p:txBody>
      </p:sp>
    </p:spTree>
    <p:extLst>
      <p:ext uri="{BB962C8B-B14F-4D97-AF65-F5344CB8AC3E}">
        <p14:creationId xmlns:p14="http://schemas.microsoft.com/office/powerpoint/2010/main" val="1503086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9</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a:t>Motion: 802.15 has reviewed and approves the CSD [15-20-0319-00-04aa], and the CA document [15-21-0083-08-04aa]; and requests unconditional approval from the EC to submit P802.15.4aa_D8 to Standards Association ballot.</a:t>
            </a:r>
            <a:endParaRPr lang="en-US" dirty="0"/>
          </a:p>
          <a:p>
            <a:pPr fontAlgn="auto">
              <a:spcAft>
                <a:spcPts val="0"/>
              </a:spcAft>
              <a:buFont typeface="Arial" pitchFamily="34" charset="0"/>
              <a:buNone/>
              <a:defRPr/>
            </a:pPr>
            <a:endParaRPr lang="en-US" i="1" kern="0" dirty="0"/>
          </a:p>
          <a:p>
            <a:pPr fontAlgn="auto">
              <a:spcAft>
                <a:spcPts val="0"/>
              </a:spcAft>
              <a:buNone/>
              <a:defRPr/>
            </a:pPr>
            <a:r>
              <a:rPr lang="en-US" kern="0" dirty="0" err="1"/>
              <a:t>Moved:Takashi</a:t>
            </a:r>
            <a:r>
              <a:rPr lang="en-US" kern="0" dirty="0"/>
              <a:t> </a:t>
            </a:r>
            <a:r>
              <a:rPr lang="en-US" kern="0" dirty="0" err="1"/>
              <a:t>Kuramochi</a:t>
            </a:r>
            <a:r>
              <a:rPr lang="en-US" kern="0" dirty="0"/>
              <a:t> (Lapis Technology)</a:t>
            </a:r>
          </a:p>
          <a:p>
            <a:pPr fontAlgn="auto">
              <a:spcAft>
                <a:spcPts val="0"/>
              </a:spcAft>
              <a:buFont typeface="Arial" pitchFamily="34" charset="0"/>
              <a:buNone/>
              <a:defRPr/>
            </a:pPr>
            <a:r>
              <a:rPr lang="en-US" kern="0" dirty="0"/>
              <a:t>Seconded: ()</a:t>
            </a:r>
          </a:p>
          <a:p>
            <a:pPr fontAlgn="auto">
              <a:spcAft>
                <a:spcPts val="0"/>
              </a:spcAft>
              <a:buFont typeface="Arial" pitchFamily="34" charset="0"/>
              <a:buNone/>
              <a:defRPr/>
            </a:pPr>
            <a:r>
              <a:rPr lang="en-US" kern="0" dirty="0"/>
              <a:t>Approve   / Disapprove   / Abstain</a:t>
            </a:r>
          </a:p>
          <a:p>
            <a:pPr fontAlgn="auto">
              <a:spcAft>
                <a:spcPts val="0"/>
              </a:spcAft>
              <a:buFont typeface="Arial" pitchFamily="34" charset="0"/>
              <a:buNone/>
              <a:defRPr/>
            </a:pPr>
            <a:r>
              <a:rPr lang="en-US" kern="0" dirty="0">
                <a:solidFill>
                  <a:schemeClr val="bg1"/>
                </a:solidFill>
              </a:rPr>
              <a:t>Approved by unanimous consent</a:t>
            </a: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764704"/>
            <a:ext cx="7772400" cy="454496"/>
          </a:xfrm>
          <a:prstGeom prst="rect">
            <a:avLst/>
          </a:prstGeom>
        </p:spPr>
        <p:txBody>
          <a:bodyPr rtlCol="0">
            <a:normAutofit fontScale="70000" lnSpcReduction="200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Standards Association ballot Initiation </a:t>
            </a:r>
          </a:p>
        </p:txBody>
      </p:sp>
    </p:spTree>
    <p:extLst>
      <p:ext uri="{BB962C8B-B14F-4D97-AF65-F5344CB8AC3E}">
        <p14:creationId xmlns:p14="http://schemas.microsoft.com/office/powerpoint/2010/main" val="2208889944"/>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2627</TotalTime>
  <Words>1058</Words>
  <Application>Microsoft Office PowerPoint</Application>
  <PresentationFormat>画面に合わせる (4:3)</PresentationFormat>
  <Paragraphs>230</Paragraphs>
  <Slides>14</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Meiryo UI</vt:lpstr>
      <vt:lpstr>Arial</vt:lpstr>
      <vt:lpstr>Times New Roman</vt:lpstr>
      <vt:lpstr>Wingdings</vt:lpstr>
      <vt:lpstr>15-20-xxxx-00-jre0-ig-jre-call-for-contributions</vt:lpstr>
      <vt:lpstr>PowerPoint プレゼンテーション</vt:lpstr>
      <vt:lpstr>IEEE 802.15 IG JRE Virtual March Plenary  Closing report  on July 19th ,2021</vt:lpstr>
      <vt:lpstr>TG4aa Officers</vt:lpstr>
      <vt:lpstr>TG4aa JRE sessions in July Plenary</vt:lpstr>
      <vt:lpstr>Agenda items for the weeks</vt:lpstr>
      <vt:lpstr>Accomplishments:</vt:lpstr>
      <vt:lpstr>Review WG ballot results</vt:lpstr>
      <vt:lpstr>PowerPoint プレゼンテーション</vt:lpstr>
      <vt:lpstr>PowerPoint プレゼンテーション</vt:lpstr>
      <vt:lpstr>PowerPoint プレゼンテーション</vt:lpstr>
      <vt:lpstr>PowerPoint プレゼンテーション</vt:lpstr>
      <vt:lpstr>Plan for September Interim</vt:lpstr>
      <vt:lpstr>Next steps</vt:lpstr>
      <vt:lpstr>Contacts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248</cp:revision>
  <cp:lastPrinted>1998-02-10T13:28:06Z</cp:lastPrinted>
  <dcterms:created xsi:type="dcterms:W3CDTF">2020-02-10T05:27:43Z</dcterms:created>
  <dcterms:modified xsi:type="dcterms:W3CDTF">2021-07-19T22:41:32Z</dcterms:modified>
</cp:coreProperties>
</file>