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0"/>
  </p:notesMasterIdLst>
  <p:sldIdLst>
    <p:sldId id="287" r:id="rId2"/>
    <p:sldId id="328" r:id="rId3"/>
    <p:sldId id="327" r:id="rId4"/>
    <p:sldId id="332" r:id="rId5"/>
    <p:sldId id="329" r:id="rId6"/>
    <p:sldId id="333" r:id="rId7"/>
    <p:sldId id="334" r:id="rId8"/>
    <p:sldId id="326" r:id="rId9"/>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46" autoAdjust="0"/>
  </p:normalViewPr>
  <p:slideViewPr>
    <p:cSldViewPr>
      <p:cViewPr varScale="1">
        <p:scale>
          <a:sx n="114" d="100"/>
          <a:sy n="114" d="100"/>
        </p:scale>
        <p:origin x="1560"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15-21-0400-00-006a </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July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55576"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ecfsapi.fcc.gov/file/1051094387141/AMENDED%20UWB%20FCC%20ExParteLetter%20MAY_10_2021.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Using the 802.15.4 UWB HRP PHY for BAN</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July 19,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6a UWB PHY Considerations </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Reasons to consider adopting or adapting the 802.15.4 HRP PHY for 802.15.6a</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Contribute to the technical development of a usable standard</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7420155-4710-4F89-B2AB-1EE81D24A307}"/>
              </a:ext>
            </a:extLst>
          </p:cNvPr>
          <p:cNvSpPr>
            <a:spLocks noGrp="1"/>
          </p:cNvSpPr>
          <p:nvPr>
            <p:ph type="sldNum" idx="10"/>
          </p:nvPr>
        </p:nvSpPr>
        <p:spPr/>
        <p:txBody>
          <a:bodyPr/>
          <a:lstStyle/>
          <a:p>
            <a:pPr>
              <a:defRPr/>
            </a:pPr>
            <a:r>
              <a:rPr lang="en-US" altLang="en-US"/>
              <a:t>Slid</a:t>
            </a:r>
            <a:fld id="{0F04E8E9-279B-42CA-B6E8-61A287E0027B}" type="slidenum">
              <a:rPr lang="en-US" altLang="en-US" smtClean="0"/>
              <a:pPr>
                <a:defRPr/>
              </a:pPr>
              <a:t>2</a:t>
            </a:fld>
            <a:endParaRPr lang="en-US" altLang="en-US"/>
          </a:p>
        </p:txBody>
      </p:sp>
      <p:sp>
        <p:nvSpPr>
          <p:cNvPr id="4" name="TextBox 3">
            <a:extLst>
              <a:ext uri="{FF2B5EF4-FFF2-40B4-BE49-F238E27FC236}">
                <a16:creationId xmlns:a16="http://schemas.microsoft.com/office/drawing/2014/main" id="{9A7A7689-695C-4F8A-9C70-57475F86DB5F}"/>
              </a:ext>
            </a:extLst>
          </p:cNvPr>
          <p:cNvSpPr txBox="1"/>
          <p:nvPr/>
        </p:nvSpPr>
        <p:spPr>
          <a:xfrm>
            <a:off x="2286000" y="3319843"/>
            <a:ext cx="4572000" cy="1557542"/>
          </a:xfrm>
          <a:prstGeom prst="rect">
            <a:avLst/>
          </a:prstGeom>
          <a:noFill/>
        </p:spPr>
        <p:txBody>
          <a:bodyPr wrap="square">
            <a:spAutoFit/>
          </a:bodyPr>
          <a:lstStyle/>
          <a:p>
            <a:pPr marL="0" marR="0" algn="ctr">
              <a:lnSpc>
                <a:spcPct val="107000"/>
              </a:lnSpc>
              <a:spcBef>
                <a:spcPts val="0"/>
              </a:spcBef>
              <a:spcAft>
                <a:spcPts val="800"/>
              </a:spcAft>
            </a:pPr>
            <a:r>
              <a:rPr lang="en-US" sz="28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U</a:t>
            </a:r>
            <a:r>
              <a:rPr lang="en-US" sz="28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sing the 802.15.4 UWB HRP PHY for BAN.  </a:t>
            </a:r>
          </a:p>
          <a:p>
            <a:pPr marL="0" marR="0" algn="ctr">
              <a:lnSpc>
                <a:spcPct val="107000"/>
              </a:lnSpc>
              <a:spcBef>
                <a:spcPts val="0"/>
              </a:spcBef>
              <a:spcAft>
                <a:spcPts val="800"/>
              </a:spcAft>
            </a:pPr>
            <a:r>
              <a:rPr lang="en-US" sz="28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Some good reasons</a:t>
            </a:r>
          </a:p>
        </p:txBody>
      </p:sp>
      <p:pic>
        <p:nvPicPr>
          <p:cNvPr id="6" name="Picture 5">
            <a:extLst>
              <a:ext uri="{FF2B5EF4-FFF2-40B4-BE49-F238E27FC236}">
                <a16:creationId xmlns:a16="http://schemas.microsoft.com/office/drawing/2014/main" id="{03B23E15-FEC5-445E-B584-F4FA451DB1EA}"/>
              </a:ext>
            </a:extLst>
          </p:cNvPr>
          <p:cNvPicPr>
            <a:picLocks noChangeAspect="1"/>
          </p:cNvPicPr>
          <p:nvPr/>
        </p:nvPicPr>
        <p:blipFill>
          <a:blip r:embed="rId2"/>
          <a:stretch>
            <a:fillRect/>
          </a:stretch>
        </p:blipFill>
        <p:spPr>
          <a:xfrm>
            <a:off x="3638550" y="2276872"/>
            <a:ext cx="1866900" cy="619125"/>
          </a:xfrm>
          <a:prstGeom prst="rect">
            <a:avLst/>
          </a:prstGeom>
        </p:spPr>
      </p:pic>
    </p:spTree>
    <p:extLst>
      <p:ext uri="{BB962C8B-B14F-4D97-AF65-F5344CB8AC3E}">
        <p14:creationId xmlns:p14="http://schemas.microsoft.com/office/powerpoint/2010/main" val="1998286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4CEF64C-92E5-4817-9D17-190F863A33C4}"/>
              </a:ext>
            </a:extLst>
          </p:cNvPr>
          <p:cNvSpPr>
            <a:spLocks noGrp="1"/>
          </p:cNvSpPr>
          <p:nvPr>
            <p:ph type="title"/>
          </p:nvPr>
        </p:nvSpPr>
        <p:spPr/>
        <p:txBody>
          <a:bodyPr/>
          <a:lstStyle/>
          <a:p>
            <a:r>
              <a:rPr lang="en-US" dirty="0"/>
              <a:t>Introduction</a:t>
            </a:r>
          </a:p>
        </p:txBody>
      </p:sp>
      <p:sp>
        <p:nvSpPr>
          <p:cNvPr id="4" name="Content Placeholder 3">
            <a:extLst>
              <a:ext uri="{FF2B5EF4-FFF2-40B4-BE49-F238E27FC236}">
                <a16:creationId xmlns:a16="http://schemas.microsoft.com/office/drawing/2014/main" id="{458626B6-FC40-4B6C-A682-B8F0B4108377}"/>
              </a:ext>
            </a:extLst>
          </p:cNvPr>
          <p:cNvSpPr>
            <a:spLocks noGrp="1"/>
          </p:cNvSpPr>
          <p:nvPr>
            <p:ph idx="1"/>
          </p:nvPr>
        </p:nvSpPr>
        <p:spPr>
          <a:xfrm>
            <a:off x="767977" y="1371600"/>
            <a:ext cx="7764463" cy="5183188"/>
          </a:xfrm>
        </p:spPr>
        <p:txBody>
          <a:bodyPr>
            <a:normAutofit fontScale="47500" lnSpcReduction="20000"/>
          </a:bodyPr>
          <a:lstStyle/>
          <a:p>
            <a:pPr marL="0" indent="0"/>
            <a:r>
              <a:rPr lang="en-US" dirty="0"/>
              <a:t>History of HRP</a:t>
            </a:r>
          </a:p>
          <a:p>
            <a:pPr marL="457200" indent="-457200">
              <a:buFont typeface="Arial" panose="020B0604020202020204" pitchFamily="34" charset="0"/>
              <a:buChar char="•"/>
            </a:pPr>
            <a:r>
              <a:rPr lang="en-US" dirty="0"/>
              <a:t>IEEE Std 802.15.4a-2007:  First UWB Standard - Second Wave of UWB</a:t>
            </a:r>
          </a:p>
          <a:p>
            <a:pPr marL="857250" lvl="1" indent="-457200">
              <a:buFont typeface="Arial" panose="020B0604020202020204" pitchFamily="34" charset="0"/>
              <a:buChar char="•"/>
            </a:pPr>
            <a:r>
              <a:rPr lang="en-US" dirty="0"/>
              <a:t>Different direction from high data volume UWB (aka the train wreck)</a:t>
            </a:r>
          </a:p>
          <a:p>
            <a:pPr marL="857250" lvl="1" indent="-457200">
              <a:buFont typeface="Arial" panose="020B0604020202020204" pitchFamily="34" charset="0"/>
              <a:buChar char="•"/>
            </a:pPr>
            <a:r>
              <a:rPr lang="en-US" dirty="0"/>
              <a:t>Impulse radio focused on precise ranging</a:t>
            </a:r>
          </a:p>
          <a:p>
            <a:pPr marL="857250" lvl="1" indent="-457200">
              <a:buFont typeface="Arial" panose="020B0604020202020204" pitchFamily="34" charset="0"/>
              <a:buChar char="•"/>
            </a:pPr>
            <a:r>
              <a:rPr lang="en-US" dirty="0"/>
              <a:t>Minimal changes to the 2006 MAC</a:t>
            </a:r>
          </a:p>
          <a:p>
            <a:pPr marL="857250" lvl="1" indent="-457200">
              <a:buFont typeface="Arial" panose="020B0604020202020204" pitchFamily="34" charset="0"/>
              <a:buChar char="•"/>
            </a:pPr>
            <a:r>
              <a:rPr lang="en-US" dirty="0"/>
              <a:t>Used a lot in “low profile” applications</a:t>
            </a:r>
          </a:p>
          <a:p>
            <a:pPr marL="457200" indent="-457200">
              <a:buFont typeface="Arial" panose="020B0604020202020204" pitchFamily="34" charset="0"/>
              <a:buChar char="•"/>
            </a:pPr>
            <a:r>
              <a:rPr lang="en-US" dirty="0"/>
              <a:t>IEEE Std 802.15.4z-2020 - Third wave of UWB</a:t>
            </a:r>
          </a:p>
          <a:p>
            <a:pPr marL="857250" lvl="1" indent="-457200">
              <a:buFont typeface="Arial" panose="020B0604020202020204" pitchFamily="34" charset="0"/>
              <a:buChar char="•"/>
            </a:pPr>
            <a:r>
              <a:rPr lang="en-US" dirty="0"/>
              <a:t>Updates based on real world experience and 1.5 decades of evolution of 802.15.4</a:t>
            </a:r>
          </a:p>
          <a:p>
            <a:pPr marL="857250" lvl="1" indent="-457200">
              <a:buFont typeface="Arial" panose="020B0604020202020204" pitchFamily="34" charset="0"/>
              <a:buChar char="•"/>
            </a:pPr>
            <a:r>
              <a:rPr lang="en-US" dirty="0"/>
              <a:t>Updates to PHY to improve performance and flexibility</a:t>
            </a:r>
          </a:p>
          <a:p>
            <a:pPr marL="1257300" lvl="2" indent="-457200">
              <a:buFont typeface="Arial" panose="020B0604020202020204" pitchFamily="34" charset="0"/>
              <a:buChar char="•"/>
            </a:pPr>
            <a:r>
              <a:rPr lang="en-US" dirty="0"/>
              <a:t>Slightly higher data rates (up to 31 </a:t>
            </a:r>
            <a:r>
              <a:rPr lang="en-US" dirty="0" err="1"/>
              <a:t>Mbits</a:t>
            </a:r>
            <a:r>
              <a:rPr lang="en-US" dirty="0"/>
              <a:t>/sec)</a:t>
            </a:r>
          </a:p>
          <a:p>
            <a:pPr marL="1257300" lvl="2" indent="-457200">
              <a:buFont typeface="Arial" panose="020B0604020202020204" pitchFamily="34" charset="0"/>
              <a:buChar char="•"/>
            </a:pPr>
            <a:r>
              <a:rPr lang="en-US" dirty="0"/>
              <a:t>Improved signal integrity </a:t>
            </a:r>
          </a:p>
          <a:p>
            <a:pPr marL="1257300" lvl="2" indent="-457200">
              <a:buFont typeface="Arial" panose="020B0604020202020204" pitchFamily="34" charset="0"/>
              <a:buChar char="•"/>
            </a:pPr>
            <a:r>
              <a:rPr lang="en-US" dirty="0"/>
              <a:t>Larger PPDU size (up to 4k octets payload)</a:t>
            </a:r>
          </a:p>
          <a:p>
            <a:pPr marL="857250" lvl="1" indent="-457200">
              <a:buFont typeface="Arial" panose="020B0604020202020204" pitchFamily="34" charset="0"/>
              <a:buChar char="•"/>
            </a:pPr>
            <a:r>
              <a:rPr lang="en-US" dirty="0"/>
              <a:t>MAC updates using the “modern” 802.15.4e MAC frame formats</a:t>
            </a:r>
          </a:p>
          <a:p>
            <a:pPr marL="1257300" lvl="2" indent="-457200">
              <a:buFont typeface="Arial" panose="020B0604020202020204" pitchFamily="34" charset="0"/>
              <a:buChar char="•"/>
            </a:pPr>
            <a:r>
              <a:rPr lang="en-US" dirty="0"/>
              <a:t>Standardize coordination of ranging and data exchanges in support of ranging/localization</a:t>
            </a:r>
          </a:p>
          <a:p>
            <a:pPr marL="857250" lvl="1" indent="-457200">
              <a:buFont typeface="Arial" panose="020B0604020202020204" pitchFamily="34" charset="0"/>
              <a:buChar char="•"/>
            </a:pPr>
            <a:r>
              <a:rPr lang="en-US" b="1" dirty="0">
                <a:solidFill>
                  <a:schemeClr val="accent1">
                    <a:lumMod val="50000"/>
                  </a:schemeClr>
                </a:solidFill>
              </a:rPr>
              <a:t>Widely used in high profile consumer devices (billions)</a:t>
            </a:r>
          </a:p>
          <a:p>
            <a:pPr marL="457200" indent="-457200">
              <a:buFont typeface="Arial" panose="020B0604020202020204" pitchFamily="34" charset="0"/>
              <a:buChar char="•"/>
            </a:pPr>
            <a:r>
              <a:rPr lang="en-US" dirty="0"/>
              <a:t>P802.15.4ab (New project)</a:t>
            </a:r>
          </a:p>
          <a:p>
            <a:pPr marL="857250" lvl="1" indent="-457200">
              <a:buFont typeface="Arial" panose="020B0604020202020204" pitchFamily="34" charset="0"/>
              <a:buChar char="•"/>
            </a:pPr>
            <a:r>
              <a:rPr lang="en-US" dirty="0"/>
              <a:t>Building on 802.15.4z-2020 </a:t>
            </a:r>
          </a:p>
          <a:p>
            <a:pPr marL="857250" lvl="1" indent="-457200">
              <a:buFont typeface="Arial" panose="020B0604020202020204" pitchFamily="34" charset="0"/>
              <a:buChar char="•"/>
            </a:pPr>
            <a:r>
              <a:rPr lang="en-US" dirty="0"/>
              <a:t>More data rates – both higher and lower (more trade-off space)</a:t>
            </a:r>
          </a:p>
          <a:p>
            <a:pPr marL="857250" lvl="1" indent="-457200">
              <a:buFont typeface="Arial" panose="020B0604020202020204" pitchFamily="34" charset="0"/>
              <a:buChar char="•"/>
            </a:pPr>
            <a:r>
              <a:rPr lang="en-US" dirty="0"/>
              <a:t>Building on experience in high-profile, high-volume commodity uses. </a:t>
            </a:r>
          </a:p>
          <a:p>
            <a:pPr marL="1257300" lvl="2" indent="-457200">
              <a:buFont typeface="Arial" panose="020B0604020202020204" pitchFamily="34" charset="0"/>
              <a:buChar char="•"/>
            </a:pPr>
            <a:endParaRPr lang="en-US" dirty="0"/>
          </a:p>
          <a:p>
            <a:pPr marL="857250" lvl="1" indent="-457200">
              <a:buFont typeface="Arial" panose="020B0604020202020204" pitchFamily="34" charset="0"/>
              <a:buChar char="•"/>
            </a:pPr>
            <a:endParaRPr lang="en-US" dirty="0"/>
          </a:p>
          <a:p>
            <a:pPr marL="400050" lvl="1" indent="0"/>
            <a:endParaRPr lang="en-US" dirty="0"/>
          </a:p>
        </p:txBody>
      </p:sp>
      <p:sp>
        <p:nvSpPr>
          <p:cNvPr id="2" name="Slide Number Placeholder 1">
            <a:extLst>
              <a:ext uri="{FF2B5EF4-FFF2-40B4-BE49-F238E27FC236}">
                <a16:creationId xmlns:a16="http://schemas.microsoft.com/office/drawing/2014/main" id="{92E16127-036A-4BC2-A1D4-E59F941728E6}"/>
              </a:ext>
            </a:extLst>
          </p:cNvPr>
          <p:cNvSpPr>
            <a:spLocks noGrp="1"/>
          </p:cNvSpPr>
          <p:nvPr>
            <p:ph type="sldNum" idx="10"/>
          </p:nvPr>
        </p:nvSpPr>
        <p:spPr/>
        <p:txBody>
          <a:bodyPr/>
          <a:lstStyle/>
          <a:p>
            <a:pPr>
              <a:defRPr/>
            </a:pPr>
            <a:r>
              <a:rPr lang="en-US" altLang="en-US"/>
              <a:t>Slid</a:t>
            </a:r>
            <a:fld id="{0F04E8E9-279B-42CA-B6E8-61A287E0027B}" type="slidenum">
              <a:rPr lang="en-US" altLang="en-US" smtClean="0"/>
              <a:pPr>
                <a:defRPr/>
              </a:pPr>
              <a:t>3</a:t>
            </a:fld>
            <a:endParaRPr lang="en-US" altLang="en-US"/>
          </a:p>
        </p:txBody>
      </p:sp>
    </p:spTree>
    <p:extLst>
      <p:ext uri="{BB962C8B-B14F-4D97-AF65-F5344CB8AC3E}">
        <p14:creationId xmlns:p14="http://schemas.microsoft.com/office/powerpoint/2010/main" val="2806314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05813-8045-4C5E-BA8F-9504F4B977DB}"/>
              </a:ext>
            </a:extLst>
          </p:cNvPr>
          <p:cNvSpPr>
            <a:spLocks noGrp="1"/>
          </p:cNvSpPr>
          <p:nvPr>
            <p:ph type="title"/>
          </p:nvPr>
        </p:nvSpPr>
        <p:spPr/>
        <p:txBody>
          <a:bodyPr/>
          <a:lstStyle/>
          <a:p>
            <a:r>
              <a:rPr lang="en-US" dirty="0"/>
              <a:t>Some Reasons</a:t>
            </a:r>
          </a:p>
        </p:txBody>
      </p:sp>
      <p:sp>
        <p:nvSpPr>
          <p:cNvPr id="3" name="Content Placeholder 2">
            <a:extLst>
              <a:ext uri="{FF2B5EF4-FFF2-40B4-BE49-F238E27FC236}">
                <a16:creationId xmlns:a16="http://schemas.microsoft.com/office/drawing/2014/main" id="{FA077A2D-AA3B-473F-AD6B-54B07695A57D}"/>
              </a:ext>
            </a:extLst>
          </p:cNvPr>
          <p:cNvSpPr>
            <a:spLocks noGrp="1"/>
          </p:cNvSpPr>
          <p:nvPr>
            <p:ph idx="1"/>
          </p:nvPr>
        </p:nvSpPr>
        <p:spPr/>
        <p:txBody>
          <a:bodyPr>
            <a:normAutofit fontScale="70000" lnSpcReduction="20000"/>
          </a:bodyPr>
          <a:lstStyle/>
          <a:p>
            <a:pPr marL="457200" indent="-457200">
              <a:buFont typeface="Arial" panose="020B0604020202020204" pitchFamily="34" charset="0"/>
              <a:buChar char="•"/>
            </a:pPr>
            <a:r>
              <a:rPr lang="en-US" dirty="0"/>
              <a:t>There are already a lot of 802.15.4 HRP devices in consumer platforms waiting to be exploited</a:t>
            </a:r>
          </a:p>
          <a:p>
            <a:pPr marL="457200" indent="-457200">
              <a:buFont typeface="Arial" panose="020B0604020202020204" pitchFamily="34" charset="0"/>
              <a:buChar char="•"/>
            </a:pPr>
            <a:r>
              <a:rPr lang="en-US" dirty="0"/>
              <a:t>There is already commodity silicon available (HRP = 4a+4z)</a:t>
            </a:r>
          </a:p>
          <a:p>
            <a:pPr marL="457200" indent="-457200">
              <a:buFont typeface="Arial" panose="020B0604020202020204" pitchFamily="34" charset="0"/>
              <a:buChar char="•"/>
            </a:pPr>
            <a:r>
              <a:rPr lang="en-US" dirty="0"/>
              <a:t>There are industry alliances supporting 802.15.4 HRP</a:t>
            </a:r>
          </a:p>
          <a:p>
            <a:pPr marL="857250" lvl="1" indent="-457200">
              <a:buFont typeface="Arial" panose="020B0604020202020204" pitchFamily="34" charset="0"/>
              <a:buChar char="•"/>
            </a:pPr>
            <a:r>
              <a:rPr lang="en-US" dirty="0"/>
              <a:t>Application focused conformance specs and certification programs</a:t>
            </a:r>
          </a:p>
          <a:p>
            <a:pPr marL="857250" lvl="1" indent="-457200">
              <a:buFont typeface="Arial" panose="020B0604020202020204" pitchFamily="34" charset="0"/>
              <a:buChar char="•"/>
            </a:pPr>
            <a:r>
              <a:rPr lang="en-US" dirty="0"/>
              <a:t>Advocacy in regulatory venues and other forums</a:t>
            </a:r>
          </a:p>
          <a:p>
            <a:pPr marL="857250" lvl="1" indent="-457200">
              <a:buFont typeface="Arial" panose="020B0604020202020204" pitchFamily="34" charset="0"/>
              <a:buChar char="•"/>
            </a:pPr>
            <a:r>
              <a:rPr lang="en-US" dirty="0"/>
              <a:t>Promoting growth in the UWB industry (</a:t>
            </a:r>
            <a:r>
              <a:rPr lang="en-US" dirty="0">
                <a:sym typeface="Wingdings" panose="05000000000000000000" pitchFamily="2" charset="2"/>
              </a:rPr>
              <a:t> more volume)</a:t>
            </a:r>
            <a:endParaRPr lang="en-US" dirty="0"/>
          </a:p>
          <a:p>
            <a:pPr marL="457200" indent="-457200">
              <a:buFont typeface="Arial" panose="020B0604020202020204" pitchFamily="34" charset="0"/>
              <a:buChar char="•"/>
            </a:pPr>
            <a:r>
              <a:rPr lang="en-US" dirty="0"/>
              <a:t>Growth of 802.15.4 HRP based applications expanding rapidly</a:t>
            </a:r>
          </a:p>
          <a:p>
            <a:pPr marL="857250" lvl="1" indent="-457200">
              <a:buFont typeface="Arial" panose="020B0604020202020204" pitchFamily="34" charset="0"/>
              <a:buChar char="•"/>
            </a:pPr>
            <a:r>
              <a:rPr lang="en-US" dirty="0"/>
              <a:t>More vendors offering more PHY implementation options (silicon, IP)</a:t>
            </a:r>
          </a:p>
          <a:p>
            <a:pPr marL="857250" lvl="1" indent="-457200">
              <a:buFont typeface="Arial" panose="020B0604020202020204" pitchFamily="34" charset="0"/>
              <a:buChar char="•"/>
            </a:pPr>
            <a:r>
              <a:rPr lang="en-US" dirty="0"/>
              <a:t>Already in consumer devices and more every day</a:t>
            </a:r>
          </a:p>
          <a:p>
            <a:pPr marL="857250" lvl="1" indent="-457200">
              <a:buFont typeface="Arial" panose="020B0604020202020204" pitchFamily="34" charset="0"/>
              <a:buChar char="•"/>
            </a:pPr>
            <a:r>
              <a:rPr lang="en-US" dirty="0">
                <a:solidFill>
                  <a:schemeClr val="accent1">
                    <a:lumMod val="50000"/>
                  </a:schemeClr>
                </a:solidFill>
              </a:rPr>
              <a:t>Established and growing ecosystem</a:t>
            </a:r>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01CE7F1-22C9-40A3-8657-E063CE409F51}"/>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4</a:t>
            </a:fld>
            <a:endParaRPr lang="en-US" altLang="en-US"/>
          </a:p>
        </p:txBody>
      </p:sp>
    </p:spTree>
    <p:extLst>
      <p:ext uri="{BB962C8B-B14F-4D97-AF65-F5344CB8AC3E}">
        <p14:creationId xmlns:p14="http://schemas.microsoft.com/office/powerpoint/2010/main" val="574177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9CBA303-F0BC-4803-A352-5D0D618B1FCD}"/>
              </a:ext>
            </a:extLst>
          </p:cNvPr>
          <p:cNvSpPr>
            <a:spLocks noGrp="1"/>
          </p:cNvSpPr>
          <p:nvPr>
            <p:ph idx="1"/>
          </p:nvPr>
        </p:nvSpPr>
        <p:spPr>
          <a:xfrm>
            <a:off x="755576" y="5980113"/>
            <a:ext cx="7764463" cy="617239"/>
          </a:xfrm>
        </p:spPr>
        <p:txBody>
          <a:bodyPr>
            <a:normAutofit fontScale="32500" lnSpcReduction="20000"/>
          </a:bodyPr>
          <a:lstStyle/>
          <a:p>
            <a:r>
              <a:rPr lang="en-US" dirty="0">
                <a:hlinkClick r:id="rId2"/>
              </a:rPr>
              <a:t>From FCC.gov:</a:t>
            </a:r>
          </a:p>
          <a:p>
            <a:r>
              <a:rPr lang="en-US" dirty="0">
                <a:hlinkClick r:id="rId2"/>
              </a:rPr>
              <a:t>https://ecfsapi.fcc.gov/file/1051094387141/AMENDED%20UWB%20FCC%20ExParteLetter%20MAY_10_2021.pdf</a:t>
            </a:r>
            <a:endParaRPr lang="en-US" dirty="0"/>
          </a:p>
          <a:p>
            <a:endParaRPr lang="en-US" dirty="0"/>
          </a:p>
        </p:txBody>
      </p:sp>
      <p:sp>
        <p:nvSpPr>
          <p:cNvPr id="4" name="Slide Number Placeholder 3">
            <a:extLst>
              <a:ext uri="{FF2B5EF4-FFF2-40B4-BE49-F238E27FC236}">
                <a16:creationId xmlns:a16="http://schemas.microsoft.com/office/drawing/2014/main" id="{79FF205E-52CB-4254-A765-D07174985BA1}"/>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a:t>
            </a:fld>
            <a:endParaRPr lang="en-US" altLang="en-US"/>
          </a:p>
        </p:txBody>
      </p:sp>
      <p:pic>
        <p:nvPicPr>
          <p:cNvPr id="8" name="Picture 7">
            <a:extLst>
              <a:ext uri="{FF2B5EF4-FFF2-40B4-BE49-F238E27FC236}">
                <a16:creationId xmlns:a16="http://schemas.microsoft.com/office/drawing/2014/main" id="{9B453B0C-5333-40AB-9BF3-1987F9D64EF0}"/>
              </a:ext>
            </a:extLst>
          </p:cNvPr>
          <p:cNvPicPr>
            <a:picLocks noChangeAspect="1"/>
          </p:cNvPicPr>
          <p:nvPr/>
        </p:nvPicPr>
        <p:blipFill>
          <a:blip r:embed="rId3"/>
          <a:stretch>
            <a:fillRect/>
          </a:stretch>
        </p:blipFill>
        <p:spPr>
          <a:xfrm>
            <a:off x="755576" y="836712"/>
            <a:ext cx="7764463" cy="3417587"/>
          </a:xfrm>
          <a:prstGeom prst="rect">
            <a:avLst/>
          </a:prstGeom>
        </p:spPr>
      </p:pic>
      <p:sp>
        <p:nvSpPr>
          <p:cNvPr id="9" name="TextBox 8">
            <a:extLst>
              <a:ext uri="{FF2B5EF4-FFF2-40B4-BE49-F238E27FC236}">
                <a16:creationId xmlns:a16="http://schemas.microsoft.com/office/drawing/2014/main" id="{A68CB96C-178A-45BD-81C7-96AB9CE82702}"/>
              </a:ext>
            </a:extLst>
          </p:cNvPr>
          <p:cNvSpPr txBox="1"/>
          <p:nvPr/>
        </p:nvSpPr>
        <p:spPr>
          <a:xfrm>
            <a:off x="899592" y="4437112"/>
            <a:ext cx="7620447" cy="1569660"/>
          </a:xfrm>
          <a:prstGeom prst="rect">
            <a:avLst/>
          </a:prstGeom>
          <a:noFill/>
        </p:spPr>
        <p:txBody>
          <a:bodyPr wrap="square" rtlCol="0">
            <a:spAutoFit/>
          </a:bodyPr>
          <a:lstStyle/>
          <a:p>
            <a:pPr marL="171450" indent="-171450">
              <a:buFont typeface="Arial" panose="020B0604020202020204" pitchFamily="34" charset="0"/>
              <a:buChar char="•"/>
            </a:pPr>
            <a:r>
              <a:rPr lang="en-US" sz="1600" dirty="0">
                <a:solidFill>
                  <a:schemeClr val="accent1">
                    <a:lumMod val="50000"/>
                  </a:schemeClr>
                </a:solidFill>
              </a:rPr>
              <a:t>Assumes 1:1 ratio of peripherals to smartphone </a:t>
            </a:r>
          </a:p>
          <a:p>
            <a:pPr marL="914400" lvl="1" indent="-171450">
              <a:buFont typeface="Arial" panose="020B0604020202020204" pitchFamily="34" charset="0"/>
              <a:buChar char="•"/>
            </a:pPr>
            <a:r>
              <a:rPr lang="en-US" sz="1600" dirty="0">
                <a:solidFill>
                  <a:schemeClr val="accent1">
                    <a:lumMod val="50000"/>
                  </a:schemeClr>
                </a:solidFill>
              </a:rPr>
              <a:t>Already shown to be way low</a:t>
            </a:r>
          </a:p>
          <a:p>
            <a:pPr marL="171450" indent="-171450">
              <a:buFont typeface="Arial" panose="020B0604020202020204" pitchFamily="34" charset="0"/>
              <a:buChar char="•"/>
            </a:pPr>
            <a:r>
              <a:rPr lang="en-US" sz="1600" dirty="0">
                <a:solidFill>
                  <a:schemeClr val="accent1">
                    <a:lumMod val="50000"/>
                  </a:schemeClr>
                </a:solidFill>
              </a:rPr>
              <a:t>2021 shipments already exceed this forecast </a:t>
            </a:r>
          </a:p>
          <a:p>
            <a:pPr marL="914400" lvl="1" indent="-171450">
              <a:buFont typeface="Arial" panose="020B0604020202020204" pitchFamily="34" charset="0"/>
              <a:buChar char="•"/>
            </a:pPr>
            <a:r>
              <a:rPr lang="en-US" sz="1600" dirty="0">
                <a:solidFill>
                  <a:schemeClr val="accent1">
                    <a:lumMod val="50000"/>
                  </a:schemeClr>
                </a:solidFill>
              </a:rPr>
              <a:t>Over 250 million devices shipped</a:t>
            </a:r>
          </a:p>
          <a:p>
            <a:pPr marL="171450" indent="-171450">
              <a:buFont typeface="Arial" panose="020B0604020202020204" pitchFamily="34" charset="0"/>
              <a:buChar char="•"/>
            </a:pPr>
            <a:r>
              <a:rPr lang="en-US" sz="1600" dirty="0">
                <a:solidFill>
                  <a:schemeClr val="accent1">
                    <a:lumMod val="50000"/>
                  </a:schemeClr>
                </a:solidFill>
              </a:rPr>
              <a:t>Expect </a:t>
            </a:r>
            <a:r>
              <a:rPr lang="en-US" sz="1600" i="1" dirty="0">
                <a:solidFill>
                  <a:schemeClr val="accent1">
                    <a:lumMod val="50000"/>
                  </a:schemeClr>
                </a:solidFill>
              </a:rPr>
              <a:t>over</a:t>
            </a:r>
            <a:r>
              <a:rPr lang="en-US" sz="1600" dirty="0">
                <a:solidFill>
                  <a:schemeClr val="accent1">
                    <a:lumMod val="50000"/>
                  </a:schemeClr>
                </a:solidFill>
              </a:rPr>
              <a:t> 2 billion devices and $3 billion (USD) by 2027\ </a:t>
            </a:r>
          </a:p>
          <a:p>
            <a:pPr marL="171450" indent="-171450">
              <a:buFont typeface="Arial" panose="020B0604020202020204" pitchFamily="34" charset="0"/>
              <a:buChar char="•"/>
            </a:pPr>
            <a:endParaRPr lang="en-US" sz="1600" dirty="0">
              <a:solidFill>
                <a:schemeClr val="accent1">
                  <a:lumMod val="50000"/>
                </a:schemeClr>
              </a:solidFill>
            </a:endParaRPr>
          </a:p>
        </p:txBody>
      </p:sp>
    </p:spTree>
    <p:extLst>
      <p:ext uri="{BB962C8B-B14F-4D97-AF65-F5344CB8AC3E}">
        <p14:creationId xmlns:p14="http://schemas.microsoft.com/office/powerpoint/2010/main" val="280320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92BE9-D2AD-4F31-9F50-7C7973748A3F}"/>
              </a:ext>
            </a:extLst>
          </p:cNvPr>
          <p:cNvSpPr>
            <a:spLocks noGrp="1"/>
          </p:cNvSpPr>
          <p:nvPr>
            <p:ph type="title"/>
          </p:nvPr>
        </p:nvSpPr>
        <p:spPr>
          <a:xfrm>
            <a:off x="695969" y="685801"/>
            <a:ext cx="7764463" cy="685800"/>
          </a:xfrm>
        </p:spPr>
        <p:txBody>
          <a:bodyPr/>
          <a:lstStyle/>
          <a:p>
            <a:r>
              <a:rPr lang="en-US" dirty="0"/>
              <a:t>Beyond 15.4z</a:t>
            </a:r>
          </a:p>
        </p:txBody>
      </p:sp>
      <p:sp>
        <p:nvSpPr>
          <p:cNvPr id="3" name="Content Placeholder 2">
            <a:extLst>
              <a:ext uri="{FF2B5EF4-FFF2-40B4-BE49-F238E27FC236}">
                <a16:creationId xmlns:a16="http://schemas.microsoft.com/office/drawing/2014/main" id="{9CD481C4-AE89-4280-B705-2FA683443FE1}"/>
              </a:ext>
            </a:extLst>
          </p:cNvPr>
          <p:cNvSpPr>
            <a:spLocks noGrp="1"/>
          </p:cNvSpPr>
          <p:nvPr>
            <p:ph idx="1"/>
          </p:nvPr>
        </p:nvSpPr>
        <p:spPr/>
        <p:txBody>
          <a:bodyPr>
            <a:normAutofit fontScale="70000" lnSpcReduction="20000"/>
          </a:bodyPr>
          <a:lstStyle/>
          <a:p>
            <a:pPr marL="457200" indent="-457200">
              <a:buFont typeface="Arial" panose="020B0604020202020204" pitchFamily="34" charset="0"/>
              <a:buChar char="•"/>
            </a:pPr>
            <a:r>
              <a:rPr lang="en-US" dirty="0"/>
              <a:t>P802.15.4ab is building on 15.4z (z++)</a:t>
            </a:r>
          </a:p>
          <a:p>
            <a:pPr marL="857250" lvl="1" indent="-457200">
              <a:buFont typeface="Arial" panose="020B0604020202020204" pitchFamily="34" charset="0"/>
              <a:buChar char="•"/>
            </a:pPr>
            <a:r>
              <a:rPr lang="en-US" dirty="0">
                <a:solidFill>
                  <a:schemeClr val="accent1">
                    <a:lumMod val="50000"/>
                  </a:schemeClr>
                </a:solidFill>
              </a:rPr>
              <a:t>Safe bet most PHY features added by 15.4ab will be available in commodity silicon soon (if not already)</a:t>
            </a:r>
          </a:p>
          <a:p>
            <a:pPr marL="457200" indent="-457200">
              <a:buFont typeface="Arial" panose="020B0604020202020204" pitchFamily="34" charset="0"/>
              <a:buChar char="•"/>
            </a:pPr>
            <a:r>
              <a:rPr lang="en-US" dirty="0"/>
              <a:t>Technical advantage: </a:t>
            </a:r>
          </a:p>
          <a:p>
            <a:pPr marL="857250" lvl="1" indent="-457200">
              <a:buFont typeface="Arial" panose="020B0604020202020204" pitchFamily="34" charset="0"/>
              <a:buChar char="•"/>
            </a:pPr>
            <a:r>
              <a:rPr lang="en-US" dirty="0">
                <a:solidFill>
                  <a:schemeClr val="accent1">
                    <a:lumMod val="50000"/>
                  </a:schemeClr>
                </a:solidFill>
              </a:rPr>
              <a:t>Proven and known performance</a:t>
            </a:r>
          </a:p>
          <a:p>
            <a:pPr marL="857250" lvl="1" indent="-457200">
              <a:buFont typeface="Arial" panose="020B0604020202020204" pitchFamily="34" charset="0"/>
              <a:buChar char="•"/>
            </a:pPr>
            <a:r>
              <a:rPr lang="en-US" dirty="0">
                <a:solidFill>
                  <a:schemeClr val="accent1">
                    <a:lumMod val="50000"/>
                  </a:schemeClr>
                </a:solidFill>
              </a:rPr>
              <a:t>A lot of stakeholders have powerful interest in good coexistence</a:t>
            </a:r>
          </a:p>
          <a:p>
            <a:pPr marL="857250" lvl="1" indent="-457200">
              <a:buFont typeface="Arial" panose="020B0604020202020204" pitchFamily="34" charset="0"/>
              <a:buChar char="•"/>
            </a:pPr>
            <a:r>
              <a:rPr lang="en-US" dirty="0">
                <a:solidFill>
                  <a:schemeClr val="accent1">
                    <a:lumMod val="50000"/>
                  </a:schemeClr>
                </a:solidFill>
              </a:rPr>
              <a:t>Ecosystem expanding (Chips, antennas, etc.) =&gt; product development support</a:t>
            </a:r>
          </a:p>
          <a:p>
            <a:pPr marL="457200" indent="-457200">
              <a:buFont typeface="Arial" panose="020B0604020202020204" pitchFamily="34" charset="0"/>
              <a:buChar char="•"/>
            </a:pPr>
            <a:r>
              <a:rPr lang="en-US" dirty="0"/>
              <a:t>Economic advantage: </a:t>
            </a:r>
          </a:p>
          <a:p>
            <a:pPr marL="857250" lvl="1" indent="-457200">
              <a:buFont typeface="Arial" panose="020B0604020202020204" pitchFamily="34" charset="0"/>
              <a:buChar char="•"/>
            </a:pPr>
            <a:r>
              <a:rPr lang="en-US" dirty="0">
                <a:solidFill>
                  <a:schemeClr val="accent1">
                    <a:lumMod val="50000"/>
                  </a:schemeClr>
                </a:solidFill>
              </a:rPr>
              <a:t>High volume generally begats lower cost</a:t>
            </a:r>
          </a:p>
          <a:p>
            <a:pPr marL="857250" lvl="1" indent="-457200">
              <a:buFont typeface="Arial" panose="020B0604020202020204" pitchFamily="34" charset="0"/>
              <a:buChar char="•"/>
            </a:pPr>
            <a:r>
              <a:rPr lang="en-US" dirty="0">
                <a:solidFill>
                  <a:schemeClr val="accent1">
                    <a:lumMod val="50000"/>
                  </a:schemeClr>
                </a:solidFill>
              </a:rPr>
              <a:t>Credibility and “brand recognition”</a:t>
            </a:r>
          </a:p>
          <a:p>
            <a:pPr marL="857250" lvl="1" indent="-457200">
              <a:buFont typeface="Arial" panose="020B0604020202020204" pitchFamily="34" charset="0"/>
              <a:buChar char="•"/>
            </a:pPr>
            <a:r>
              <a:rPr lang="en-US" dirty="0">
                <a:solidFill>
                  <a:schemeClr val="accent1">
                    <a:lumMod val="50000"/>
                  </a:schemeClr>
                </a:solidFill>
              </a:rPr>
              <a:t>Faster time to market</a:t>
            </a:r>
          </a:p>
          <a:p>
            <a:pPr marL="457200" indent="-457200">
              <a:buFont typeface="Arial" panose="020B0604020202020204" pitchFamily="34" charset="0"/>
              <a:buChar char="•"/>
            </a:pPr>
            <a:r>
              <a:rPr lang="en-US" b="1" dirty="0">
                <a:solidFill>
                  <a:schemeClr val="tx1"/>
                </a:solidFill>
              </a:rPr>
              <a:t>Expanded opportunity leveraging existing consumer platforms </a:t>
            </a:r>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C29CCC6-2DC7-4652-829D-19DD65B764AA}"/>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6</a:t>
            </a:fld>
            <a:endParaRPr lang="en-US" altLang="en-US"/>
          </a:p>
        </p:txBody>
      </p:sp>
    </p:spTree>
    <p:extLst>
      <p:ext uri="{BB962C8B-B14F-4D97-AF65-F5344CB8AC3E}">
        <p14:creationId xmlns:p14="http://schemas.microsoft.com/office/powerpoint/2010/main" val="2216411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C8710-6AA1-44B0-8DA7-AE9E5CCAC242}"/>
              </a:ext>
            </a:extLst>
          </p:cNvPr>
          <p:cNvSpPr>
            <a:spLocks noGrp="1"/>
          </p:cNvSpPr>
          <p:nvPr>
            <p:ph type="title"/>
          </p:nvPr>
        </p:nvSpPr>
        <p:spPr/>
        <p:txBody>
          <a:bodyPr/>
          <a:lstStyle/>
          <a:p>
            <a:r>
              <a:rPr lang="en-US" dirty="0"/>
              <a:t>Things to think about</a:t>
            </a:r>
          </a:p>
        </p:txBody>
      </p:sp>
      <p:sp>
        <p:nvSpPr>
          <p:cNvPr id="3" name="Content Placeholder 2">
            <a:extLst>
              <a:ext uri="{FF2B5EF4-FFF2-40B4-BE49-F238E27FC236}">
                <a16:creationId xmlns:a16="http://schemas.microsoft.com/office/drawing/2014/main" id="{97A163D7-74D2-4DCA-BBF1-9DEF940FFA22}"/>
              </a:ext>
            </a:extLst>
          </p:cNvPr>
          <p:cNvSpPr>
            <a:spLocks noGrp="1"/>
          </p:cNvSpPr>
          <p:nvPr>
            <p:ph idx="1"/>
          </p:nvPr>
        </p:nvSpPr>
        <p:spPr/>
        <p:txBody>
          <a:bodyPr/>
          <a:lstStyle/>
          <a:p>
            <a:pPr marL="457200" indent="-457200">
              <a:buFont typeface="Arial" panose="020B0604020202020204" pitchFamily="34" charset="0"/>
              <a:buChar char="•"/>
            </a:pPr>
            <a:r>
              <a:rPr lang="en-US" dirty="0"/>
              <a:t>Data rates required for 6a</a:t>
            </a:r>
          </a:p>
          <a:p>
            <a:pPr marL="857250" lvl="1" indent="-457200">
              <a:buFont typeface="Arial" panose="020B0604020202020204" pitchFamily="34" charset="0"/>
              <a:buChar char="•"/>
            </a:pPr>
            <a:r>
              <a:rPr lang="en-US" dirty="0"/>
              <a:t>Is the ~50 to ~75 Mbit/sec target enough?</a:t>
            </a:r>
          </a:p>
          <a:p>
            <a:pPr marL="457200" indent="-457200">
              <a:buFont typeface="Arial" panose="020B0604020202020204" pitchFamily="34" charset="0"/>
              <a:buChar char="•"/>
            </a:pPr>
            <a:r>
              <a:rPr lang="en-US" dirty="0"/>
              <a:t>Adaptation to the 802.15.6 MAC</a:t>
            </a:r>
          </a:p>
          <a:p>
            <a:pPr marL="857250" lvl="1" indent="-457200">
              <a:buFont typeface="Arial" panose="020B0604020202020204" pitchFamily="34" charset="0"/>
              <a:buChar char="•"/>
            </a:pPr>
            <a:r>
              <a:rPr lang="en-US" dirty="0"/>
              <a:t>Changes to CCA to support CSMA-CA?</a:t>
            </a:r>
          </a:p>
          <a:p>
            <a:pPr marL="857250" lvl="1" indent="-457200">
              <a:buFont typeface="Arial" panose="020B0604020202020204" pitchFamily="34" charset="0"/>
              <a:buChar char="•"/>
            </a:pPr>
            <a:r>
              <a:rPr lang="en-US" dirty="0"/>
              <a:t>Scheduled access?</a:t>
            </a:r>
          </a:p>
          <a:p>
            <a:pPr marL="457200" indent="-457200">
              <a:buFont typeface="Arial" panose="020B0604020202020204" pitchFamily="34" charset="0"/>
              <a:buChar char="•"/>
            </a:pPr>
            <a:r>
              <a:rPr lang="en-US" dirty="0"/>
              <a:t>Other coexistence </a:t>
            </a:r>
            <a:r>
              <a:rPr lang="en-US"/>
              <a:t>mechanisms unique to BAN</a:t>
            </a:r>
            <a:endParaRPr lang="en-US" dirty="0"/>
          </a:p>
        </p:txBody>
      </p:sp>
      <p:sp>
        <p:nvSpPr>
          <p:cNvPr id="4" name="Slide Number Placeholder 3">
            <a:extLst>
              <a:ext uri="{FF2B5EF4-FFF2-40B4-BE49-F238E27FC236}">
                <a16:creationId xmlns:a16="http://schemas.microsoft.com/office/drawing/2014/main" id="{3BEF8110-4CB7-487C-BECE-24FA5FF5A94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spTree>
    <p:extLst>
      <p:ext uri="{BB962C8B-B14F-4D97-AF65-F5344CB8AC3E}">
        <p14:creationId xmlns:p14="http://schemas.microsoft.com/office/powerpoint/2010/main" val="3653412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F4E4B-83CD-4F5F-B89F-C83770A4B790}"/>
              </a:ext>
            </a:extLst>
          </p:cNvPr>
          <p:cNvSpPr>
            <a:spLocks noGrp="1"/>
          </p:cNvSpPr>
          <p:nvPr>
            <p:ph type="title"/>
          </p:nvPr>
        </p:nvSpPr>
        <p:spPr/>
        <p:txBody>
          <a:bodyPr/>
          <a:lstStyle/>
          <a:p>
            <a:r>
              <a:rPr lang="en-US" dirty="0"/>
              <a:t>Technical Contributions</a:t>
            </a:r>
          </a:p>
        </p:txBody>
      </p:sp>
      <p:sp>
        <p:nvSpPr>
          <p:cNvPr id="4" name="Slide Number Placeholder 3">
            <a:extLst>
              <a:ext uri="{FF2B5EF4-FFF2-40B4-BE49-F238E27FC236}">
                <a16:creationId xmlns:a16="http://schemas.microsoft.com/office/drawing/2014/main" id="{0B721F41-A9AF-4729-AFF9-069E25B6424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a:p>
        </p:txBody>
      </p:sp>
      <p:pic>
        <p:nvPicPr>
          <p:cNvPr id="15" name="Picture 14">
            <a:extLst>
              <a:ext uri="{FF2B5EF4-FFF2-40B4-BE49-F238E27FC236}">
                <a16:creationId xmlns:a16="http://schemas.microsoft.com/office/drawing/2014/main" id="{993A40DB-5963-44FB-B08E-E9985A9D96DB}"/>
              </a:ext>
            </a:extLst>
          </p:cNvPr>
          <p:cNvPicPr>
            <a:picLocks noChangeAspect="1"/>
          </p:cNvPicPr>
          <p:nvPr/>
        </p:nvPicPr>
        <p:blipFill>
          <a:blip r:embed="rId2"/>
          <a:stretch>
            <a:fillRect/>
          </a:stretch>
        </p:blipFill>
        <p:spPr>
          <a:xfrm>
            <a:off x="2233612" y="1844824"/>
            <a:ext cx="4676775" cy="4067175"/>
          </a:xfrm>
          <a:prstGeom prst="rect">
            <a:avLst/>
          </a:prstGeom>
        </p:spPr>
      </p:pic>
    </p:spTree>
    <p:extLst>
      <p:ext uri="{BB962C8B-B14F-4D97-AF65-F5344CB8AC3E}">
        <p14:creationId xmlns:p14="http://schemas.microsoft.com/office/powerpoint/2010/main" val="148792278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31077</TotalTime>
  <Words>697</Words>
  <Application>Microsoft Office PowerPoint</Application>
  <PresentationFormat>On-screen Show (4:3)</PresentationFormat>
  <Paragraphs>84</Paragraphs>
  <Slides>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Office Theme</vt:lpstr>
      <vt:lpstr>PowerPoint Presentation</vt:lpstr>
      <vt:lpstr>PowerPoint Presentation</vt:lpstr>
      <vt:lpstr>Introduction</vt:lpstr>
      <vt:lpstr>Some Reasons</vt:lpstr>
      <vt:lpstr>PowerPoint Presentation</vt:lpstr>
      <vt:lpstr>Beyond 15.4z</vt:lpstr>
      <vt:lpstr>Things to think about</vt:lpstr>
      <vt:lpstr>Technical Contributions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195</cp:revision>
  <cp:lastPrinted>2000-03-07T00:55:37Z</cp:lastPrinted>
  <dcterms:created xsi:type="dcterms:W3CDTF">2016-01-17T22:48:36Z</dcterms:created>
  <dcterms:modified xsi:type="dcterms:W3CDTF">2021-07-19T15:00:34Z</dcterms:modified>
  <cp:category/>
</cp:coreProperties>
</file>