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6"/>
  </p:notesMasterIdLst>
  <p:handoutMasterIdLst>
    <p:handoutMasterId r:id="rId17"/>
  </p:handoutMasterIdLst>
  <p:sldIdLst>
    <p:sldId id="259" r:id="rId2"/>
    <p:sldId id="258" r:id="rId3"/>
    <p:sldId id="285" r:id="rId4"/>
    <p:sldId id="279" r:id="rId5"/>
    <p:sldId id="288" r:id="rId6"/>
    <p:sldId id="289" r:id="rId7"/>
    <p:sldId id="290" r:id="rId8"/>
    <p:sldId id="293" r:id="rId9"/>
    <p:sldId id="286" r:id="rId10"/>
    <p:sldId id="281" r:id="rId11"/>
    <p:sldId id="292" r:id="rId12"/>
    <p:sldId id="283" r:id="rId13"/>
    <p:sldId id="287" r:id="rId14"/>
    <p:sldId id="282"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1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448503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678657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11540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2550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710980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891494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62574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9736117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0045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38293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2021</a:t>
            </a:r>
          </a:p>
        </p:txBody>
      </p:sp>
      <p:sp>
        <p:nvSpPr>
          <p:cNvPr id="8" name="Footer Placeholder 7"/>
          <p:cNvSpPr>
            <a:spLocks noGrp="1"/>
          </p:cNvSpPr>
          <p:nvPr>
            <p:ph type="ftr" sz="quarter" idx="11"/>
          </p:nvPr>
        </p:nvSpPr>
        <p:spPr/>
        <p:txBody>
          <a:bodyPr/>
          <a:lstStyle>
            <a:lvl1pPr>
              <a:defRPr/>
            </a:lvl1pPr>
          </a:lstStyle>
          <a:p>
            <a:r>
              <a:rPr lang="en-US" altLang="en-US"/>
              <a:t>Leong/Küchler/Pirhonen,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July 2021</a:t>
            </a:r>
          </a:p>
        </p:txBody>
      </p:sp>
      <p:sp>
        <p:nvSpPr>
          <p:cNvPr id="4" name="Footer Placeholder 3"/>
          <p:cNvSpPr>
            <a:spLocks noGrp="1"/>
          </p:cNvSpPr>
          <p:nvPr>
            <p:ph type="ftr" sz="quarter" idx="11"/>
          </p:nvPr>
        </p:nvSpPr>
        <p:spPr/>
        <p:txBody>
          <a:bodyPr/>
          <a:lstStyle>
            <a:lvl1pPr>
              <a:defRPr/>
            </a:lvl1pPr>
          </a:lstStyle>
          <a:p>
            <a:r>
              <a:rPr lang="en-US" altLang="en-US"/>
              <a:t>Leong/Küchler/Pirhonen,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July 2021</a:t>
            </a:r>
          </a:p>
        </p:txBody>
      </p:sp>
      <p:sp>
        <p:nvSpPr>
          <p:cNvPr id="3" name="Footer Placeholder 2"/>
          <p:cNvSpPr>
            <a:spLocks noGrp="1"/>
          </p:cNvSpPr>
          <p:nvPr>
            <p:ph type="ftr" sz="quarter" idx="11"/>
          </p:nvPr>
        </p:nvSpPr>
        <p:spPr/>
        <p:txBody>
          <a:bodyPr/>
          <a:lstStyle>
            <a:lvl1pPr>
              <a:defRPr/>
            </a:lvl1pPr>
          </a:lstStyle>
          <a:p>
            <a:r>
              <a:rPr lang="en-US" altLang="en-US"/>
              <a:t>Leong/Küchler/Pirhonen,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2021</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a:t>doc.: &lt;</a:t>
            </a:r>
            <a:r>
              <a:rPr lang="en-US" sz="1400" b="1"/>
              <a:t>15-21-0399-00-04ab</a:t>
            </a:r>
            <a:r>
              <a:rPr lang="en-US" altLang="en-US" sz="1400" b="1"/>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2021</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endParaRPr lang="en-US" altLang="en-US" sz="1600">
              <a:solidFill>
                <a:schemeClr val="tx2"/>
              </a:solidFill>
            </a:endParaRPr>
          </a:p>
          <a:p>
            <a:r>
              <a:rPr lang="en-US" altLang="en-US" sz="1600" b="1">
                <a:solidFill>
                  <a:schemeClr val="tx2"/>
                </a:solidFill>
              </a:rPr>
              <a:t>Submission Title:</a:t>
            </a:r>
            <a:r>
              <a:rPr lang="en-US" altLang="en-US" sz="1600">
                <a:solidFill>
                  <a:schemeClr val="tx2"/>
                </a:solidFill>
              </a:rPr>
              <a:t> [</a:t>
            </a:r>
            <a:r>
              <a:rPr lang="en-US" altLang="en-US" sz="1600">
                <a:solidFill>
                  <a:srgbClr val="FF0000"/>
                </a:solidFill>
              </a:rPr>
              <a:t>UWB Sensing in 802.15</a:t>
            </a:r>
            <a:r>
              <a:rPr lang="en-US" altLang="en-US" sz="1600">
                <a:solidFill>
                  <a:schemeClr val="tx2"/>
                </a:solidFill>
              </a:rPr>
              <a:t>]	</a:t>
            </a:r>
          </a:p>
          <a:p>
            <a:r>
              <a:rPr lang="en-US" altLang="en-US" sz="1600" b="1">
                <a:solidFill>
                  <a:schemeClr val="tx2"/>
                </a:solidFill>
              </a:rPr>
              <a:t>Date Submitted: </a:t>
            </a:r>
            <a:r>
              <a:rPr lang="en-US" altLang="en-US" sz="1600">
                <a:solidFill>
                  <a:schemeClr val="tx2"/>
                </a:solidFill>
              </a:rPr>
              <a:t>[</a:t>
            </a:r>
            <a:r>
              <a:rPr lang="en-US" altLang="en-US" sz="1600">
                <a:solidFill>
                  <a:srgbClr val="FF0000"/>
                </a:solidFill>
              </a:rPr>
              <a:t>16 July, 2021</a:t>
            </a:r>
            <a:r>
              <a:rPr lang="en-US" altLang="en-US" sz="1600">
                <a:solidFill>
                  <a:schemeClr val="tx2"/>
                </a:solidFill>
              </a:rPr>
              <a:t>]	</a:t>
            </a:r>
          </a:p>
          <a:p>
            <a:r>
              <a:rPr lang="en-US" altLang="en-US" sz="1600" b="1">
                <a:solidFill>
                  <a:schemeClr val="tx2"/>
                </a:solidFill>
              </a:rPr>
              <a:t>Source:</a:t>
            </a:r>
            <a:r>
              <a:rPr lang="en-US" altLang="en-US" sz="1600">
                <a:solidFill>
                  <a:schemeClr val="tx2"/>
                </a:solidFill>
              </a:rPr>
              <a:t> [</a:t>
            </a:r>
            <a:r>
              <a:rPr lang="en-US" altLang="en-US" sz="1600">
                <a:solidFill>
                  <a:srgbClr val="FF0000"/>
                </a:solidFill>
              </a:rPr>
              <a:t>Frank Leong, Wolfgang Küchler, Riku Pirhonen</a:t>
            </a:r>
            <a:r>
              <a:rPr lang="en-US" altLang="en-US" sz="1600">
                <a:solidFill>
                  <a:schemeClr val="tx2"/>
                </a:solidFill>
              </a:rPr>
              <a:t>] Company [</a:t>
            </a:r>
            <a:r>
              <a:rPr lang="en-US" altLang="en-US" sz="1600">
                <a:solidFill>
                  <a:srgbClr val="FF0000"/>
                </a:solidFill>
              </a:rPr>
              <a:t>NXP Semiconductors</a:t>
            </a:r>
            <a:r>
              <a:rPr lang="en-US" altLang="en-US" sz="1600">
                <a:solidFill>
                  <a:schemeClr val="tx2"/>
                </a:solidFill>
              </a:rPr>
              <a:t>]	</a:t>
            </a:r>
          </a:p>
          <a:p>
            <a:pPr>
              <a:spcBef>
                <a:spcPts val="600"/>
              </a:spcBef>
              <a:spcAft>
                <a:spcPts val="600"/>
              </a:spcAft>
            </a:pPr>
            <a:r>
              <a:rPr lang="en-US" altLang="en-US" sz="1600" b="1">
                <a:solidFill>
                  <a:schemeClr val="tx2"/>
                </a:solidFill>
              </a:rPr>
              <a:t>Re:</a:t>
            </a:r>
            <a:r>
              <a:rPr lang="en-US" altLang="en-US" sz="1600">
                <a:solidFill>
                  <a:schemeClr val="tx2"/>
                </a:solidFill>
              </a:rPr>
              <a:t> [</a:t>
            </a:r>
            <a:r>
              <a:rPr lang="en-US" altLang="en-US" sz="1600">
                <a:solidFill>
                  <a:srgbClr val="FF0000"/>
                </a:solidFill>
              </a:rPr>
              <a:t>Input to the Working Group</a:t>
            </a:r>
            <a:r>
              <a:rPr lang="en-US" altLang="en-US" sz="1600">
                <a:solidFill>
                  <a:schemeClr val="tx2"/>
                </a:solidFill>
              </a:rPr>
              <a:t>]</a:t>
            </a:r>
            <a:endParaRPr lang="en-US" altLang="en-US">
              <a:solidFill>
                <a:schemeClr val="tx2"/>
              </a:solidFill>
            </a:endParaRPr>
          </a:p>
          <a:p>
            <a:pPr>
              <a:spcBef>
                <a:spcPts val="600"/>
              </a:spcBef>
              <a:spcAft>
                <a:spcPts val="600"/>
              </a:spcAft>
            </a:pPr>
            <a:r>
              <a:rPr lang="en-US" altLang="en-US" sz="1600" b="1">
                <a:solidFill>
                  <a:schemeClr val="tx2"/>
                </a:solidFill>
              </a:rPr>
              <a:t>Abstract:</a:t>
            </a:r>
            <a:r>
              <a:rPr lang="en-US" altLang="en-US" sz="1600">
                <a:solidFill>
                  <a:schemeClr val="tx2"/>
                </a:solidFill>
              </a:rPr>
              <a:t>	[</a:t>
            </a:r>
            <a:r>
              <a:rPr lang="en-US" altLang="en-US" sz="1600">
                <a:solidFill>
                  <a:srgbClr val="FF0000"/>
                </a:solidFill>
              </a:rPr>
              <a:t>Presentation, UWB in 802.15, sensing</a:t>
            </a:r>
            <a:r>
              <a:rPr lang="en-US" altLang="en-US" sz="1600">
                <a:solidFill>
                  <a:schemeClr val="tx2"/>
                </a:solidFill>
              </a:rPr>
              <a:t>]</a:t>
            </a:r>
          </a:p>
          <a:p>
            <a:pPr>
              <a:spcBef>
                <a:spcPts val="600"/>
              </a:spcBef>
              <a:spcAft>
                <a:spcPts val="600"/>
              </a:spcAft>
            </a:pPr>
            <a:r>
              <a:rPr lang="en-US" altLang="en-US" sz="1600" b="1">
                <a:solidFill>
                  <a:schemeClr val="tx2"/>
                </a:solidFill>
              </a:rPr>
              <a:t>Purpose:</a:t>
            </a:r>
            <a:r>
              <a:rPr lang="en-US" altLang="en-US" sz="1600">
                <a:solidFill>
                  <a:schemeClr val="tx2"/>
                </a:solidFill>
              </a:rPr>
              <a:t>	[]</a:t>
            </a:r>
          </a:p>
          <a:p>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ln/>
        </p:spPr>
        <p:txBody>
          <a:bodyPr/>
          <a:lstStyle/>
          <a:p>
            <a:r>
              <a:rPr lang="en-US" altLang="en-US" sz="3200"/>
              <a:t>Rationale (1)</a:t>
            </a:r>
          </a:p>
        </p:txBody>
      </p:sp>
      <p:sp>
        <p:nvSpPr>
          <p:cNvPr id="4099" name="Rectangle 3"/>
          <p:cNvSpPr>
            <a:spLocks noGrp="1" noChangeArrowheads="1"/>
          </p:cNvSpPr>
          <p:nvPr>
            <p:ph type="body" idx="1"/>
          </p:nvPr>
        </p:nvSpPr>
        <p:spPr>
          <a:xfrm>
            <a:off x="685800" y="1752600"/>
            <a:ext cx="7924800" cy="4343400"/>
          </a:xfrm>
          <a:ln/>
        </p:spPr>
        <p:txBody>
          <a:bodyPr/>
          <a:lstStyle/>
          <a:p>
            <a:r>
              <a:rPr lang="en-GB" sz="2400"/>
              <a:t>Interference from concurrently operating radar systems is a growing problem in several RF bands*</a:t>
            </a:r>
          </a:p>
          <a:p>
            <a:r>
              <a:rPr lang="en-GB" altLang="en-US" sz="2400"/>
              <a:t>Multistatic radar performance benefits from coordinated TX and RX elements</a:t>
            </a:r>
            <a:endParaRPr lang="en-US" altLang="en-US" sz="2400"/>
          </a:p>
          <a:p>
            <a:r>
              <a:rPr lang="en-US" altLang="en-US" sz="2400">
                <a:sym typeface="Wingdings" panose="05000000000000000000" pitchFamily="2" charset="2"/>
              </a:rPr>
              <a:t>Standardize UWB sensing in order to</a:t>
            </a:r>
          </a:p>
          <a:p>
            <a:pPr lvl="1"/>
            <a:r>
              <a:rPr lang="en-US" altLang="en-US" sz="2000">
                <a:sym typeface="Wingdings" panose="05000000000000000000" pitchFamily="2" charset="2"/>
              </a:rPr>
              <a:t>Enable coexistence with ranging systems</a:t>
            </a:r>
          </a:p>
          <a:p>
            <a:pPr lvl="1"/>
            <a:r>
              <a:rPr lang="en-US" altLang="en-US" sz="2000">
                <a:sym typeface="Wingdings" panose="05000000000000000000" pitchFamily="2" charset="2"/>
              </a:rPr>
              <a:t>Enable re-use of ranging system HW </a:t>
            </a:r>
          </a:p>
          <a:p>
            <a:pPr lvl="1"/>
            <a:r>
              <a:rPr lang="en-US" altLang="en-US" sz="2000">
                <a:sym typeface="Wingdings" panose="05000000000000000000" pitchFamily="2" charset="2"/>
              </a:rPr>
              <a:t>Maximize the potential of </a:t>
            </a:r>
            <a:r>
              <a:rPr lang="en-GB" altLang="en-US" sz="2000">
                <a:sym typeface="Wingdings" panose="05000000000000000000" pitchFamily="2" charset="2"/>
              </a:rPr>
              <a:t>m</a:t>
            </a:r>
            <a:r>
              <a:rPr lang="en-GB" altLang="en-US" sz="2000"/>
              <a:t>ultistatic radar by enabling interoperability / coordination / scheduling</a:t>
            </a:r>
          </a:p>
          <a:p>
            <a:pPr lvl="1"/>
            <a:r>
              <a:rPr lang="en-US" altLang="en-US" sz="2000">
                <a:sym typeface="Wingdings" panose="05000000000000000000" pitchFamily="2" charset="2"/>
              </a:rPr>
              <a:t>Avoid future interference problems</a:t>
            </a:r>
          </a:p>
          <a:p>
            <a:pPr lvl="1"/>
            <a:r>
              <a:rPr lang="en-GB" altLang="en-US" sz="2000"/>
              <a:t>Enable CIR exchange via standardized interfaces</a:t>
            </a:r>
          </a:p>
          <a:p>
            <a:pPr marL="0" indent="0">
              <a:buNone/>
            </a:pPr>
            <a:r>
              <a:rPr lang="en-GB" sz="1600"/>
              <a:t>*) E.g., see: https://www.sae.org/news/2021/06/mitigating-radar-to-radar-interference</a:t>
            </a:r>
            <a:endParaRPr lang="en-US" sz="16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441218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11</a:t>
            </a:fld>
            <a:endParaRPr lang="en-US" altLang="en-US"/>
          </a:p>
        </p:txBody>
      </p:sp>
      <p:sp>
        <p:nvSpPr>
          <p:cNvPr id="4098" name="Rectangle 2"/>
          <p:cNvSpPr>
            <a:spLocks noGrp="1" noChangeArrowheads="1"/>
          </p:cNvSpPr>
          <p:nvPr>
            <p:ph type="title"/>
          </p:nvPr>
        </p:nvSpPr>
        <p:spPr>
          <a:ln/>
        </p:spPr>
        <p:txBody>
          <a:bodyPr/>
          <a:lstStyle/>
          <a:p>
            <a:r>
              <a:rPr lang="en-US" altLang="en-US" sz="3200"/>
              <a:t>Rationale (2)</a:t>
            </a:r>
          </a:p>
        </p:txBody>
      </p:sp>
      <p:sp>
        <p:nvSpPr>
          <p:cNvPr id="4099" name="Rectangle 3"/>
          <p:cNvSpPr>
            <a:spLocks noGrp="1" noChangeArrowheads="1"/>
          </p:cNvSpPr>
          <p:nvPr>
            <p:ph type="body" idx="1"/>
          </p:nvPr>
        </p:nvSpPr>
        <p:spPr>
          <a:xfrm>
            <a:off x="685800" y="1752600"/>
            <a:ext cx="7924800" cy="4343400"/>
          </a:xfrm>
          <a:ln/>
        </p:spPr>
        <p:txBody>
          <a:bodyPr/>
          <a:lstStyle/>
          <a:p>
            <a:endParaRPr lang="en-GB" sz="2000"/>
          </a:p>
          <a:p>
            <a:pPr marL="0" indent="0">
              <a:buNone/>
            </a:pPr>
            <a:r>
              <a:rPr lang="en-GB" sz="2400" b="1"/>
              <a:t>Interference </a:t>
            </a:r>
            <a:r>
              <a:rPr lang="en-US" sz="2400" b="1"/>
              <a:t>management</a:t>
            </a:r>
            <a:r>
              <a:rPr lang="en-US" sz="2400"/>
              <a:t> is central:</a:t>
            </a:r>
          </a:p>
          <a:p>
            <a:endParaRPr lang="en-US" sz="2000"/>
          </a:p>
          <a:p>
            <a:r>
              <a:rPr lang="en-US" sz="2000"/>
              <a:t>Coordination / Scheduling</a:t>
            </a:r>
          </a:p>
          <a:p>
            <a:pPr lvl="1"/>
            <a:r>
              <a:rPr lang="en-US" sz="2000"/>
              <a:t>Enable sensors to interact with other stations</a:t>
            </a:r>
          </a:p>
          <a:p>
            <a:pPr lvl="1"/>
            <a:r>
              <a:rPr lang="en-US" sz="2000"/>
              <a:t>Compact (i.e., low airtime) means of CIR exchange</a:t>
            </a:r>
          </a:p>
          <a:p>
            <a:endParaRPr lang="en-US" sz="2000"/>
          </a:p>
          <a:p>
            <a:r>
              <a:rPr lang="en-US" sz="2000"/>
              <a:t>Global approach to UWB waveform multiplexing methods</a:t>
            </a:r>
          </a:p>
          <a:p>
            <a:pPr lvl="1"/>
            <a:r>
              <a:rPr lang="en-US" sz="2000"/>
              <a:t>Leverage preamble codes</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2650066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&amp; Ranging (1)</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UWB suits both sensing and ranging</a:t>
            </a:r>
          </a:p>
          <a:p>
            <a:pPr lvl="1"/>
            <a:r>
              <a:rPr lang="en-US" sz="1800"/>
              <a:t>However, performance metrics differ between the two modes</a:t>
            </a:r>
          </a:p>
          <a:p>
            <a:endParaRPr lang="en-US" sz="2000"/>
          </a:p>
          <a:p>
            <a:r>
              <a:rPr lang="en-US" sz="2000"/>
              <a:t>Ranging performance is strongly related to</a:t>
            </a:r>
          </a:p>
          <a:p>
            <a:pPr lvl="1"/>
            <a:r>
              <a:rPr lang="en-US" sz="1800"/>
              <a:t>SNR (e.g., associated with the Ziv-Zakai bound*)</a:t>
            </a:r>
          </a:p>
          <a:p>
            <a:pPr lvl="1"/>
            <a:r>
              <a:rPr lang="en-US" sz="1800"/>
              <a:t>Dynamic Range (also in the presence of unwanted signals)</a:t>
            </a:r>
          </a:p>
          <a:p>
            <a:r>
              <a:rPr lang="en-US" sz="2000"/>
              <a:t>Sensing performance is strongly related to</a:t>
            </a:r>
          </a:p>
          <a:p>
            <a:pPr lvl="1"/>
            <a:r>
              <a:rPr lang="en-US" sz="1800"/>
              <a:t>Bandwidth (leveraging a unique UWB property**)</a:t>
            </a:r>
          </a:p>
          <a:p>
            <a:pPr lvl="1"/>
            <a:r>
              <a:rPr lang="en-US" sz="1800"/>
              <a:t>Quality of range-velocity data processing</a:t>
            </a:r>
          </a:p>
          <a:p>
            <a:pPr marL="0" indent="0">
              <a:buNone/>
            </a:pPr>
            <a:endParaRPr lang="en-US" sz="2200"/>
          </a:p>
          <a:p>
            <a:pPr marL="0" indent="0">
              <a:buNone/>
            </a:pPr>
            <a:r>
              <a:rPr lang="en-US" sz="1400"/>
              <a:t>*) This bound is named after the same Jacob Ziv known for LZ{77,78} for data compression, recipient of the 2021 IEEE Medal of Honor; the paper in question is:</a:t>
            </a:r>
            <a:br>
              <a:rPr lang="en-US" sz="1400"/>
            </a:br>
            <a:r>
              <a:rPr lang="en-US" sz="1400"/>
              <a:t>J. Ziv and M. Zakai, "Some Lower Bounds on Signal Parameter Estimation", IEEE Trans. Information Theory, vol. IT-15, no. 3, pp. 386-391, May 1969.</a:t>
            </a:r>
          </a:p>
          <a:p>
            <a:pPr marL="0" indent="0">
              <a:buNone/>
            </a:pPr>
            <a:r>
              <a:rPr lang="en-US" sz="1400"/>
              <a:t>**) E.g., see: https://www.ll.mit.edu/sites/default/files/outreach/doc/2018-07/lecture%202.pdf</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167109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13</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&amp; Ranging (2)</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UWB suits both sensing and ranging</a:t>
            </a:r>
          </a:p>
          <a:p>
            <a:pPr lvl="1"/>
            <a:r>
              <a:rPr lang="en-US" sz="1800"/>
              <a:t>Both modes benefit from large signal bandwidth</a:t>
            </a:r>
          </a:p>
          <a:p>
            <a:pPr lvl="1"/>
            <a:r>
              <a:rPr lang="en-US" sz="1800"/>
              <a:t>Both modes benefit from waveforms with high quality autocorrelation properties (i.e., clean ranging/radar “ambiguity function”)</a:t>
            </a:r>
          </a:p>
          <a:p>
            <a:endParaRPr lang="en-US" sz="1800"/>
          </a:p>
          <a:p>
            <a:r>
              <a:rPr lang="en-US" sz="1800"/>
              <a:t>Packets may be used for both ranging and sensing at the same time</a:t>
            </a:r>
          </a:p>
          <a:p>
            <a:pPr lvl="1"/>
            <a:r>
              <a:rPr lang="en-US" sz="1800"/>
              <a:t>Sensing may justify shifting additional energy to the preamble or adding closely scheduled packets to a (legacy) ranging exchange</a:t>
            </a:r>
          </a:p>
          <a:p>
            <a:endParaRPr lang="en-US" sz="1800"/>
          </a:p>
          <a:p>
            <a:r>
              <a:rPr lang="en-US" sz="1800"/>
              <a:t>Sensing may justify use of overall signal bandwidths beyond 500 MHz</a:t>
            </a:r>
          </a:p>
          <a:p>
            <a:pPr lvl="1"/>
            <a:r>
              <a:rPr lang="en-US" sz="1800"/>
              <a:t>Achievable in low-cost multi-channel UWB implementations with already existing ~500 MHz pulse bandwidths</a:t>
            </a:r>
          </a:p>
          <a:p>
            <a:pPr lvl="1"/>
            <a:r>
              <a:rPr lang="en-US" sz="1800"/>
              <a:t>Hardware re-use, but dedicated packet scheduling for sensing</a:t>
            </a:r>
          </a:p>
          <a:p>
            <a:pPr lvl="1"/>
            <a:r>
              <a:rPr lang="en-US" sz="1800"/>
              <a:t>Define interfaces supporting multi-channel CIR exchange</a:t>
            </a:r>
          </a:p>
          <a:p>
            <a:endParaRPr lang="en-US" sz="18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2970770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14</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CIR Sharing</a:t>
            </a:r>
          </a:p>
        </p:txBody>
      </p:sp>
      <p:sp>
        <p:nvSpPr>
          <p:cNvPr id="4099" name="Rectangle 3"/>
          <p:cNvSpPr>
            <a:spLocks noGrp="1" noChangeArrowheads="1"/>
          </p:cNvSpPr>
          <p:nvPr>
            <p:ph type="body" idx="1"/>
          </p:nvPr>
        </p:nvSpPr>
        <p:spPr>
          <a:xfrm>
            <a:off x="685800" y="1628800"/>
            <a:ext cx="7924800" cy="4467200"/>
          </a:xfrm>
          <a:ln/>
        </p:spPr>
        <p:txBody>
          <a:bodyPr/>
          <a:lstStyle/>
          <a:p>
            <a:r>
              <a:rPr lang="en-US" sz="2000"/>
              <a:t>Multistatic operation</a:t>
            </a:r>
          </a:p>
          <a:p>
            <a:r>
              <a:rPr lang="en-US" sz="2000"/>
              <a:t>Responder has CIR</a:t>
            </a:r>
            <a:br>
              <a:rPr lang="en-US" sz="2000"/>
            </a:br>
            <a:r>
              <a:rPr lang="en-US" sz="2000"/>
              <a:t>(in case of two-way sensing, initiator also has CIR)</a:t>
            </a:r>
          </a:p>
          <a:p>
            <a:r>
              <a:rPr lang="en-US" sz="2000"/>
              <a:t>Initiator may request CIR</a:t>
            </a:r>
            <a:br>
              <a:rPr lang="en-US" sz="2000"/>
            </a:br>
            <a:r>
              <a:rPr lang="en-US" sz="2000"/>
              <a:t>(in case of two-way sensing, responder may also request CIR)</a:t>
            </a:r>
          </a:p>
          <a:p>
            <a:r>
              <a:rPr lang="en-US" sz="2000"/>
              <a:t>Transmission of CIR to be tightly coupled to measurement (correlation between “CIR measurement success” and</a:t>
            </a:r>
            <a:br>
              <a:rPr lang="en-US" sz="2000"/>
            </a:br>
            <a:r>
              <a:rPr lang="en-US" sz="2000"/>
              <a:t>“CIR transmission success”)</a:t>
            </a:r>
          </a:p>
          <a:p>
            <a:pPr lvl="1"/>
            <a:r>
              <a:rPr lang="en-US" sz="1800"/>
              <a:t>Tightly coupled (i.e., timing deltas ≤ 5 ms) using wired or wireless interface (e.g., 802.15.4 UWB, NB)</a:t>
            </a:r>
          </a:p>
          <a:p>
            <a:r>
              <a:rPr lang="en-US" sz="2000"/>
              <a:t>Sensing station may refuse transmitting its CIR</a:t>
            </a:r>
            <a:br>
              <a:rPr lang="en-US" sz="2000"/>
            </a:br>
            <a:r>
              <a:rPr lang="en-US" sz="2000"/>
              <a:t>(e.g., in case of corrupted measurement)</a:t>
            </a:r>
          </a:p>
          <a:p>
            <a:r>
              <a:rPr lang="en-US" sz="2000"/>
              <a:t>CIR to be transmitted in a format that does not overly stress the wireless channel (e.g., compressed/delta-only/per-target)</a:t>
            </a:r>
            <a:endParaRPr lang="en-US" sz="18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3698671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748941010"/>
              </p:ext>
            </p:extLst>
          </p:nvPr>
        </p:nvGraphicFramePr>
        <p:xfrm>
          <a:off x="685800" y="908720"/>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Proposed Solution (how addressed)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rPr>
                        <a:t>Safeguards so that the high throughput data use cases will not cause significant disruption to low duty-cycle ranging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rPr>
                        <a:t>Backward compatibility with enhanced ranging capable devices (ERDEVs)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Monostatic and </a:t>
                      </a:r>
                      <a:r>
                        <a:rPr lang="en-US" sz="1200" dirty="0" err="1">
                          <a:effectLst/>
                        </a:rPr>
                        <a:t>multistatic</a:t>
                      </a:r>
                      <a:r>
                        <a:rPr lang="en-US" sz="1200" dirty="0">
                          <a:effectLst/>
                        </a:rPr>
                        <a:t> radar operation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3</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UWB Sensing in 802.15</a:t>
            </a:r>
            <a:br>
              <a:rPr lang="en-US" altLang="en-US"/>
            </a:br>
            <a:br>
              <a:rPr lang="en-US" altLang="en-US"/>
            </a:br>
            <a:br>
              <a:rPr lang="en-US" altLang="en-US"/>
            </a:br>
            <a:endParaRPr lang="en-US" altLang="en-US" sz="1800"/>
          </a:p>
        </p:txBody>
      </p:sp>
      <p:sp>
        <p:nvSpPr>
          <p:cNvPr id="9" name="Footer Placeholder 2">
            <a:extLst>
              <a:ext uri="{FF2B5EF4-FFF2-40B4-BE49-F238E27FC236}">
                <a16:creationId xmlns:a16="http://schemas.microsoft.com/office/drawing/2014/main" id="{0F8156B1-6147-49AB-80A0-EBC74EA8B269}"/>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3101212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Sensing – Context Recap</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Focus on key functionalities to be provided by UWB:</a:t>
            </a:r>
          </a:p>
          <a:p>
            <a:pPr marL="600075" lvl="1" indent="-257175">
              <a:buFont typeface="+mj-lt"/>
              <a:buAutoNum type="arabicPeriod"/>
            </a:pPr>
            <a:r>
              <a:rPr lang="en-US" sz="2000"/>
              <a:t>Ranging with high integrity (handsfree access use cases)</a:t>
            </a:r>
          </a:p>
          <a:p>
            <a:pPr marL="600075" lvl="1" indent="-257175">
              <a:buFont typeface="+mj-lt"/>
              <a:buAutoNum type="arabicPeriod"/>
            </a:pPr>
            <a:r>
              <a:rPr lang="en-US" sz="2000"/>
              <a:t>Localization (indoor navigation use cases)</a:t>
            </a:r>
          </a:p>
          <a:p>
            <a:pPr marL="600075" lvl="1" indent="-257175">
              <a:buFont typeface="+mj-lt"/>
              <a:buAutoNum type="arabicPeriod"/>
            </a:pPr>
            <a:r>
              <a:rPr lang="en-US" sz="2000" b="1"/>
              <a:t>Sensing (presence detection use cases)</a:t>
            </a:r>
          </a:p>
          <a:p>
            <a:pPr marL="600075" lvl="1" indent="-257175">
              <a:buFont typeface="+mj-lt"/>
              <a:buAutoNum type="arabicPeriod"/>
            </a:pPr>
            <a:r>
              <a:rPr lang="en-US" sz="2000"/>
              <a:t>Coordination &amp; scheduling to support the above</a:t>
            </a:r>
          </a:p>
          <a:p>
            <a:endParaRPr lang="en-US" sz="2000"/>
          </a:p>
          <a:p>
            <a:r>
              <a:rPr lang="en-US" sz="2000"/>
              <a:t>Provide accurate ranging via a low-cost, mass-market solution</a:t>
            </a:r>
          </a:p>
          <a:p>
            <a:pPr marL="800100" lvl="1" indent="-457200">
              <a:buFont typeface="+mj-lt"/>
              <a:buAutoNum type="alphaLcPeriod"/>
            </a:pPr>
            <a:r>
              <a:rPr lang="en-US" sz="2000"/>
              <a:t>Low energy-per-ranging</a:t>
            </a:r>
          </a:p>
          <a:p>
            <a:pPr marL="800100" lvl="1" indent="-457200">
              <a:buFont typeface="+mj-lt"/>
              <a:buAutoNum type="alphaLcPeriod"/>
            </a:pPr>
            <a:r>
              <a:rPr lang="en-US" sz="2000"/>
              <a:t>Low channel-occupancy-per-ranging a.k.a. spectral efficiency</a:t>
            </a:r>
            <a:br>
              <a:rPr lang="en-US" sz="2000"/>
            </a:br>
            <a:r>
              <a:rPr lang="en-US" sz="2000"/>
              <a:t>(many devices operating at the same time &amp; place)</a:t>
            </a:r>
          </a:p>
          <a:p>
            <a:pPr marL="800100" lvl="1" indent="-457200">
              <a:buFont typeface="+mj-lt"/>
              <a:buAutoNum type="alphaLcPeriod"/>
            </a:pPr>
            <a:r>
              <a:rPr lang="en-US" sz="2000"/>
              <a:t>Re-use of hardware between use cases</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3651847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Terminology (1)</a:t>
            </a:r>
          </a:p>
        </p:txBody>
      </p:sp>
      <p:sp>
        <p:nvSpPr>
          <p:cNvPr id="4099" name="Rectangle 3"/>
          <p:cNvSpPr>
            <a:spLocks noGrp="1" noChangeArrowheads="1"/>
          </p:cNvSpPr>
          <p:nvPr>
            <p:ph type="body" idx="1"/>
          </p:nvPr>
        </p:nvSpPr>
        <p:spPr>
          <a:xfrm>
            <a:off x="685800" y="1752600"/>
            <a:ext cx="7924800" cy="4343400"/>
          </a:xfrm>
          <a:ln/>
        </p:spPr>
        <p:txBody>
          <a:bodyPr/>
          <a:lstStyle/>
          <a:p>
            <a:endParaRPr lang="en-US" sz="2000"/>
          </a:p>
          <a:p>
            <a:r>
              <a:rPr lang="en-US" sz="2000"/>
              <a:t>CIR = Channel Impulse Response (estimated characteristics)</a:t>
            </a:r>
          </a:p>
          <a:p>
            <a:r>
              <a:rPr lang="en-US" sz="2000"/>
              <a:t>Stations/Modules</a:t>
            </a:r>
          </a:p>
          <a:p>
            <a:r>
              <a:rPr lang="en-US" sz="2000"/>
              <a:t>Monostatic Operation (N</a:t>
            </a:r>
            <a:r>
              <a:rPr lang="en-US" sz="2000" baseline="-25000"/>
              <a:t>stations</a:t>
            </a:r>
            <a:r>
              <a:rPr lang="en-US" sz="2000"/>
              <a:t> = 1)</a:t>
            </a:r>
          </a:p>
          <a:p>
            <a:r>
              <a:rPr lang="en-US" sz="2000"/>
              <a:t>Multistatic Operation (N</a:t>
            </a:r>
            <a:r>
              <a:rPr lang="en-US" sz="2000" baseline="-25000"/>
              <a:t>stations</a:t>
            </a:r>
            <a:r>
              <a:rPr lang="en-US" sz="2000"/>
              <a:t> = 2...16)</a:t>
            </a:r>
          </a:p>
          <a:p>
            <a:pPr lvl="1"/>
            <a:r>
              <a:rPr lang="en-US" sz="2000"/>
              <a:t>Sensing Initiator/Responder</a:t>
            </a:r>
          </a:p>
          <a:p>
            <a:pPr lvl="1"/>
            <a:r>
              <a:rPr lang="en-US" sz="2000"/>
              <a:t>One-Way/Two-Way Multistatic Sensing</a:t>
            </a:r>
          </a:p>
          <a:p>
            <a:pPr lvl="1"/>
            <a:r>
              <a:rPr lang="en-US" sz="2000"/>
              <a:t>CIR Transmitter/Receiver</a:t>
            </a:r>
          </a:p>
          <a:p>
            <a:r>
              <a:rPr lang="en-US" sz="2000"/>
              <a:t>Parallel/Sequential Multi-Antenna Operation</a:t>
            </a:r>
          </a:p>
          <a:p>
            <a:pPr lvl="1"/>
            <a:r>
              <a:rPr lang="en-US" sz="2000"/>
              <a:t>Virtual Antennas (e.g., electronic beamsteering*)</a:t>
            </a:r>
          </a:p>
          <a:p>
            <a:pPr marL="0" indent="0">
              <a:buNone/>
            </a:pPr>
            <a:endParaRPr lang="en-US" sz="2400"/>
          </a:p>
          <a:p>
            <a:pPr marL="0" indent="0">
              <a:buNone/>
            </a:pPr>
            <a:r>
              <a:rPr lang="en-US" sz="1600"/>
              <a:t>*) E.g., see: U. Nickel: “Fundamentals of Signal Processing for Phased Array Radar”, in </a:t>
            </a:r>
            <a:r>
              <a:rPr lang="en-US" sz="1600" i="1"/>
              <a:t>Advanced Radar Systems, Signal and Data Processing </a:t>
            </a:r>
            <a:r>
              <a:rPr lang="en-US" sz="1600"/>
              <a:t>(pp. 1-1 – 1-22), 2007.</a:t>
            </a:r>
            <a:endParaRPr lang="en-US" sz="120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30148830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Terminology (2)</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pic>
        <p:nvPicPr>
          <p:cNvPr id="8" name="Picture 2">
            <a:extLst>
              <a:ext uri="{FF2B5EF4-FFF2-40B4-BE49-F238E27FC236}">
                <a16:creationId xmlns:a16="http://schemas.microsoft.com/office/drawing/2014/main" id="{8B8CD355-FA68-438E-B3CE-0BA612E40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flipV="1">
            <a:off x="5727939" y="2770791"/>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a:extLst>
              <a:ext uri="{FF2B5EF4-FFF2-40B4-BE49-F238E27FC236}">
                <a16:creationId xmlns:a16="http://schemas.microsoft.com/office/drawing/2014/main" id="{60DFDD74-372C-4CC6-A5B1-9E1061C3781C}"/>
              </a:ext>
            </a:extLst>
          </p:cNvPr>
          <p:cNvSpPr/>
          <p:nvPr/>
        </p:nvSpPr>
        <p:spPr>
          <a:xfrm>
            <a:off x="4716016" y="4226170"/>
            <a:ext cx="789101"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Initiator</a:t>
            </a:r>
          </a:p>
        </p:txBody>
      </p:sp>
      <p:sp>
        <p:nvSpPr>
          <p:cNvPr id="12" name="Oval 4">
            <a:extLst>
              <a:ext uri="{FF2B5EF4-FFF2-40B4-BE49-F238E27FC236}">
                <a16:creationId xmlns:a16="http://schemas.microsoft.com/office/drawing/2014/main" id="{D88758D5-2D7F-4143-AB5D-9B90D96134D8}"/>
              </a:ext>
            </a:extLst>
          </p:cNvPr>
          <p:cNvSpPr>
            <a:spLocks noChangeArrowheads="1"/>
          </p:cNvSpPr>
          <p:nvPr/>
        </p:nvSpPr>
        <p:spPr bwMode="auto">
          <a:xfrm>
            <a:off x="6135354" y="2323728"/>
            <a:ext cx="457200" cy="457200"/>
          </a:xfrm>
          <a:prstGeom prst="ellipse">
            <a:avLst/>
          </a:prstGeom>
          <a:solidFill>
            <a:schemeClr val="bg1"/>
          </a:solidFill>
          <a:ln w="28575" algn="ctr">
            <a:solidFill>
              <a:schemeClr val="tx1"/>
            </a:solidFill>
            <a:round/>
            <a:headEnd/>
            <a:tailEnd/>
          </a:ln>
        </p:spPr>
        <p:txBody>
          <a:bodyPr anchor="ct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endParaRPr lang="en-US" altLang="en-US" sz="1200"/>
          </a:p>
        </p:txBody>
      </p:sp>
      <p:cxnSp>
        <p:nvCxnSpPr>
          <p:cNvPr id="13" name="Straight Connector 7">
            <a:extLst>
              <a:ext uri="{FF2B5EF4-FFF2-40B4-BE49-F238E27FC236}">
                <a16:creationId xmlns:a16="http://schemas.microsoft.com/office/drawing/2014/main" id="{9AD6023F-E394-49D6-9957-6A44183B74A0}"/>
              </a:ext>
            </a:extLst>
          </p:cNvPr>
          <p:cNvCxnSpPr>
            <a:cxnSpLocks noChangeShapeType="1"/>
          </p:cNvCxnSpPr>
          <p:nvPr/>
        </p:nvCxnSpPr>
        <p:spPr bwMode="auto">
          <a:xfrm>
            <a:off x="5798805" y="3932482"/>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4" name="Straight Connector 9">
            <a:extLst>
              <a:ext uri="{FF2B5EF4-FFF2-40B4-BE49-F238E27FC236}">
                <a16:creationId xmlns:a16="http://schemas.microsoft.com/office/drawing/2014/main" id="{1190927A-2546-47FA-95DC-2B6154C3EEBF}"/>
              </a:ext>
            </a:extLst>
          </p:cNvPr>
          <p:cNvCxnSpPr>
            <a:cxnSpLocks noChangeShapeType="1"/>
          </p:cNvCxnSpPr>
          <p:nvPr/>
        </p:nvCxnSpPr>
        <p:spPr bwMode="auto">
          <a:xfrm flipH="1">
            <a:off x="5505118" y="4519857"/>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 name="Straight Connector 13">
            <a:extLst>
              <a:ext uri="{FF2B5EF4-FFF2-40B4-BE49-F238E27FC236}">
                <a16:creationId xmlns:a16="http://schemas.microsoft.com/office/drawing/2014/main" id="{0C111CA5-9A51-4669-9058-B03E8D4D8169}"/>
              </a:ext>
            </a:extLst>
          </p:cNvPr>
          <p:cNvCxnSpPr>
            <a:cxnSpLocks noChangeShapeType="1"/>
          </p:cNvCxnSpPr>
          <p:nvPr/>
        </p:nvCxnSpPr>
        <p:spPr bwMode="auto">
          <a:xfrm>
            <a:off x="5823709" y="4670868"/>
            <a:ext cx="1137918"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16" name="TextBox 15">
            <a:extLst>
              <a:ext uri="{FF2B5EF4-FFF2-40B4-BE49-F238E27FC236}">
                <a16:creationId xmlns:a16="http://schemas.microsoft.com/office/drawing/2014/main" id="{FF8547C9-4AFB-45F5-B11C-E327EEB01796}"/>
              </a:ext>
            </a:extLst>
          </p:cNvPr>
          <p:cNvSpPr txBox="1">
            <a:spLocks noChangeArrowheads="1"/>
          </p:cNvSpPr>
          <p:nvPr/>
        </p:nvSpPr>
        <p:spPr bwMode="auto">
          <a:xfrm>
            <a:off x="5940152" y="1986148"/>
            <a:ext cx="84760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Target Y</a:t>
            </a:r>
            <a:endParaRPr lang="en-US" altLang="en-US" i="1"/>
          </a:p>
        </p:txBody>
      </p:sp>
      <p:cxnSp>
        <p:nvCxnSpPr>
          <p:cNvPr id="17" name="Straight Connector 7">
            <a:extLst>
              <a:ext uri="{FF2B5EF4-FFF2-40B4-BE49-F238E27FC236}">
                <a16:creationId xmlns:a16="http://schemas.microsoft.com/office/drawing/2014/main" id="{C06A80E3-FB76-41DA-BB85-AFA96EA4B88F}"/>
              </a:ext>
            </a:extLst>
          </p:cNvPr>
          <p:cNvCxnSpPr>
            <a:cxnSpLocks noChangeShapeType="1"/>
          </p:cNvCxnSpPr>
          <p:nvPr/>
        </p:nvCxnSpPr>
        <p:spPr bwMode="auto">
          <a:xfrm flipH="1">
            <a:off x="5798805" y="393248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8" name="Straight Connector 7">
            <a:extLst>
              <a:ext uri="{FF2B5EF4-FFF2-40B4-BE49-F238E27FC236}">
                <a16:creationId xmlns:a16="http://schemas.microsoft.com/office/drawing/2014/main" id="{5E2187EC-57E9-4797-B555-3E5A9F4A220A}"/>
              </a:ext>
            </a:extLst>
          </p:cNvPr>
          <p:cNvCxnSpPr>
            <a:cxnSpLocks noChangeShapeType="1"/>
          </p:cNvCxnSpPr>
          <p:nvPr/>
        </p:nvCxnSpPr>
        <p:spPr bwMode="auto">
          <a:xfrm>
            <a:off x="5629885" y="393248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9" name="Rectangle 18">
            <a:extLst>
              <a:ext uri="{FF2B5EF4-FFF2-40B4-BE49-F238E27FC236}">
                <a16:creationId xmlns:a16="http://schemas.microsoft.com/office/drawing/2014/main" id="{EACB2B0A-5F74-46B3-8277-C5FE4DD67E9B}"/>
              </a:ext>
            </a:extLst>
          </p:cNvPr>
          <p:cNvSpPr/>
          <p:nvPr/>
        </p:nvSpPr>
        <p:spPr>
          <a:xfrm>
            <a:off x="7294428" y="4221088"/>
            <a:ext cx="1082789"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Responder</a:t>
            </a:r>
          </a:p>
        </p:txBody>
      </p:sp>
      <p:cxnSp>
        <p:nvCxnSpPr>
          <p:cNvPr id="20" name="Straight Connector 7">
            <a:extLst>
              <a:ext uri="{FF2B5EF4-FFF2-40B4-BE49-F238E27FC236}">
                <a16:creationId xmlns:a16="http://schemas.microsoft.com/office/drawing/2014/main" id="{70F01770-2100-4F8C-AE61-1B55835F281E}"/>
              </a:ext>
            </a:extLst>
          </p:cNvPr>
          <p:cNvCxnSpPr>
            <a:cxnSpLocks noChangeShapeType="1"/>
          </p:cNvCxnSpPr>
          <p:nvPr/>
        </p:nvCxnSpPr>
        <p:spPr bwMode="auto">
          <a:xfrm>
            <a:off x="7000741" y="3927401"/>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1" name="Straight Connector 9">
            <a:extLst>
              <a:ext uri="{FF2B5EF4-FFF2-40B4-BE49-F238E27FC236}">
                <a16:creationId xmlns:a16="http://schemas.microsoft.com/office/drawing/2014/main" id="{90BBD9B0-F16A-4188-9862-4C3CBE2208DB}"/>
              </a:ext>
            </a:extLst>
          </p:cNvPr>
          <p:cNvCxnSpPr>
            <a:cxnSpLocks noChangeShapeType="1"/>
          </p:cNvCxnSpPr>
          <p:nvPr/>
        </p:nvCxnSpPr>
        <p:spPr bwMode="auto">
          <a:xfrm flipH="1">
            <a:off x="7000741" y="4515672"/>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2" name="Straight Connector 7">
            <a:extLst>
              <a:ext uri="{FF2B5EF4-FFF2-40B4-BE49-F238E27FC236}">
                <a16:creationId xmlns:a16="http://schemas.microsoft.com/office/drawing/2014/main" id="{4C99226E-99AC-4182-ACFE-5D224A8D1630}"/>
              </a:ext>
            </a:extLst>
          </p:cNvPr>
          <p:cNvCxnSpPr>
            <a:cxnSpLocks noChangeShapeType="1"/>
          </p:cNvCxnSpPr>
          <p:nvPr/>
        </p:nvCxnSpPr>
        <p:spPr bwMode="auto">
          <a:xfrm flipH="1">
            <a:off x="7000741" y="3927400"/>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 name="Straight Connector 7">
            <a:extLst>
              <a:ext uri="{FF2B5EF4-FFF2-40B4-BE49-F238E27FC236}">
                <a16:creationId xmlns:a16="http://schemas.microsoft.com/office/drawing/2014/main" id="{96C81EB7-68BA-4EF4-BC95-CA1D11677298}"/>
              </a:ext>
            </a:extLst>
          </p:cNvPr>
          <p:cNvCxnSpPr>
            <a:cxnSpLocks noChangeShapeType="1"/>
          </p:cNvCxnSpPr>
          <p:nvPr/>
        </p:nvCxnSpPr>
        <p:spPr bwMode="auto">
          <a:xfrm>
            <a:off x="6831821" y="3927400"/>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pic>
        <p:nvPicPr>
          <p:cNvPr id="24" name="Picture 2">
            <a:extLst>
              <a:ext uri="{FF2B5EF4-FFF2-40B4-BE49-F238E27FC236}">
                <a16:creationId xmlns:a16="http://schemas.microsoft.com/office/drawing/2014/main" id="{2FA3F25B-1B7A-45EB-8A2C-A6C9F177F0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543789" y="2773828"/>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7" name="Picture 2">
            <a:extLst>
              <a:ext uri="{FF2B5EF4-FFF2-40B4-BE49-F238E27FC236}">
                <a16:creationId xmlns:a16="http://schemas.microsoft.com/office/drawing/2014/main" id="{E7CB7E4D-54E9-4AB9-A602-BB2C3539F8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flipV="1">
            <a:off x="2087069" y="2780928"/>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8" name="Rectangle 27">
            <a:extLst>
              <a:ext uri="{FF2B5EF4-FFF2-40B4-BE49-F238E27FC236}">
                <a16:creationId xmlns:a16="http://schemas.microsoft.com/office/drawing/2014/main" id="{09FC852C-0EBC-4C4A-97FE-AB73FBDCEA15}"/>
              </a:ext>
            </a:extLst>
          </p:cNvPr>
          <p:cNvSpPr/>
          <p:nvPr/>
        </p:nvSpPr>
        <p:spPr>
          <a:xfrm>
            <a:off x="1075146" y="4236307"/>
            <a:ext cx="789101"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Initiator</a:t>
            </a:r>
          </a:p>
        </p:txBody>
      </p:sp>
      <p:sp>
        <p:nvSpPr>
          <p:cNvPr id="29" name="Oval 4">
            <a:extLst>
              <a:ext uri="{FF2B5EF4-FFF2-40B4-BE49-F238E27FC236}">
                <a16:creationId xmlns:a16="http://schemas.microsoft.com/office/drawing/2014/main" id="{84E77290-E395-4097-B2D3-19ED2198B7A8}"/>
              </a:ext>
            </a:extLst>
          </p:cNvPr>
          <p:cNvSpPr>
            <a:spLocks noChangeArrowheads="1"/>
          </p:cNvSpPr>
          <p:nvPr/>
        </p:nvSpPr>
        <p:spPr bwMode="auto">
          <a:xfrm>
            <a:off x="2536589" y="2333865"/>
            <a:ext cx="457200" cy="457200"/>
          </a:xfrm>
          <a:prstGeom prst="ellipse">
            <a:avLst/>
          </a:prstGeom>
          <a:solidFill>
            <a:schemeClr val="bg1"/>
          </a:solidFill>
          <a:ln w="28575" algn="ctr">
            <a:solidFill>
              <a:schemeClr val="tx1"/>
            </a:solidFill>
            <a:round/>
            <a:headEnd/>
            <a:tailEnd/>
          </a:ln>
        </p:spPr>
        <p:txBody>
          <a:bodyPr anchor="ct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endParaRPr lang="en-US" altLang="en-US" sz="1200"/>
          </a:p>
        </p:txBody>
      </p:sp>
      <p:cxnSp>
        <p:nvCxnSpPr>
          <p:cNvPr id="30" name="Straight Connector 7">
            <a:extLst>
              <a:ext uri="{FF2B5EF4-FFF2-40B4-BE49-F238E27FC236}">
                <a16:creationId xmlns:a16="http://schemas.microsoft.com/office/drawing/2014/main" id="{6F32ED35-8674-466F-AD5C-BC6BC5E1A04E}"/>
              </a:ext>
            </a:extLst>
          </p:cNvPr>
          <p:cNvCxnSpPr>
            <a:cxnSpLocks noChangeShapeType="1"/>
          </p:cNvCxnSpPr>
          <p:nvPr/>
        </p:nvCxnSpPr>
        <p:spPr bwMode="auto">
          <a:xfrm>
            <a:off x="2157935" y="3942619"/>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1" name="Straight Connector 9">
            <a:extLst>
              <a:ext uri="{FF2B5EF4-FFF2-40B4-BE49-F238E27FC236}">
                <a16:creationId xmlns:a16="http://schemas.microsoft.com/office/drawing/2014/main" id="{5050511C-BF9C-4DFD-8F2E-F59C77EF333A}"/>
              </a:ext>
            </a:extLst>
          </p:cNvPr>
          <p:cNvCxnSpPr>
            <a:cxnSpLocks noChangeShapeType="1"/>
          </p:cNvCxnSpPr>
          <p:nvPr/>
        </p:nvCxnSpPr>
        <p:spPr bwMode="auto">
          <a:xfrm flipH="1">
            <a:off x="1864248" y="4529994"/>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3" name="TextBox 32">
            <a:extLst>
              <a:ext uri="{FF2B5EF4-FFF2-40B4-BE49-F238E27FC236}">
                <a16:creationId xmlns:a16="http://schemas.microsoft.com/office/drawing/2014/main" id="{58BBE44F-3243-4A80-9B0E-9641535C1459}"/>
              </a:ext>
            </a:extLst>
          </p:cNvPr>
          <p:cNvSpPr txBox="1">
            <a:spLocks noChangeArrowheads="1"/>
          </p:cNvSpPr>
          <p:nvPr/>
        </p:nvSpPr>
        <p:spPr bwMode="auto">
          <a:xfrm>
            <a:off x="2339752" y="1996285"/>
            <a:ext cx="85087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Target X</a:t>
            </a:r>
            <a:endParaRPr lang="en-US" altLang="en-US" i="1"/>
          </a:p>
        </p:txBody>
      </p:sp>
      <p:cxnSp>
        <p:nvCxnSpPr>
          <p:cNvPr id="34" name="Straight Connector 7">
            <a:extLst>
              <a:ext uri="{FF2B5EF4-FFF2-40B4-BE49-F238E27FC236}">
                <a16:creationId xmlns:a16="http://schemas.microsoft.com/office/drawing/2014/main" id="{5164D225-E2D0-43C4-AEE7-38E557F3172E}"/>
              </a:ext>
            </a:extLst>
          </p:cNvPr>
          <p:cNvCxnSpPr>
            <a:cxnSpLocks noChangeShapeType="1"/>
          </p:cNvCxnSpPr>
          <p:nvPr/>
        </p:nvCxnSpPr>
        <p:spPr bwMode="auto">
          <a:xfrm flipH="1">
            <a:off x="2157935" y="3942618"/>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5" name="Straight Connector 7">
            <a:extLst>
              <a:ext uri="{FF2B5EF4-FFF2-40B4-BE49-F238E27FC236}">
                <a16:creationId xmlns:a16="http://schemas.microsoft.com/office/drawing/2014/main" id="{E9E015B1-CAA7-439E-B3CB-FD2A52EC2E3A}"/>
              </a:ext>
            </a:extLst>
          </p:cNvPr>
          <p:cNvCxnSpPr>
            <a:cxnSpLocks noChangeShapeType="1"/>
          </p:cNvCxnSpPr>
          <p:nvPr/>
        </p:nvCxnSpPr>
        <p:spPr bwMode="auto">
          <a:xfrm>
            <a:off x="1989015" y="3942618"/>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42" name="TextBox 41">
            <a:extLst>
              <a:ext uri="{FF2B5EF4-FFF2-40B4-BE49-F238E27FC236}">
                <a16:creationId xmlns:a16="http://schemas.microsoft.com/office/drawing/2014/main" id="{653D086D-F296-45CC-AE42-70FB8C12C7B5}"/>
              </a:ext>
            </a:extLst>
          </p:cNvPr>
          <p:cNvSpPr txBox="1">
            <a:spLocks noChangeArrowheads="1"/>
          </p:cNvSpPr>
          <p:nvPr/>
        </p:nvSpPr>
        <p:spPr bwMode="auto">
          <a:xfrm>
            <a:off x="898282" y="5579948"/>
            <a:ext cx="26196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a:t>Monostatic Operation</a:t>
            </a:r>
            <a:endParaRPr lang="en-US" altLang="en-US" sz="3200" i="1"/>
          </a:p>
        </p:txBody>
      </p:sp>
      <p:sp>
        <p:nvSpPr>
          <p:cNvPr id="43" name="TextBox 42">
            <a:extLst>
              <a:ext uri="{FF2B5EF4-FFF2-40B4-BE49-F238E27FC236}">
                <a16:creationId xmlns:a16="http://schemas.microsoft.com/office/drawing/2014/main" id="{FCBBDA65-61DC-4A6C-B00E-F8498E5B1F4F}"/>
              </a:ext>
            </a:extLst>
          </p:cNvPr>
          <p:cNvSpPr txBox="1">
            <a:spLocks noChangeArrowheads="1"/>
          </p:cNvSpPr>
          <p:nvPr/>
        </p:nvSpPr>
        <p:spPr bwMode="auto">
          <a:xfrm>
            <a:off x="5236308" y="5579948"/>
            <a:ext cx="25202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a:t>Multistatic Operation</a:t>
            </a:r>
            <a:endParaRPr lang="en-US" altLang="en-US" sz="3200" i="1"/>
          </a:p>
        </p:txBody>
      </p:sp>
      <p:cxnSp>
        <p:nvCxnSpPr>
          <p:cNvPr id="44" name="Straight Connector 13">
            <a:extLst>
              <a:ext uri="{FF2B5EF4-FFF2-40B4-BE49-F238E27FC236}">
                <a16:creationId xmlns:a16="http://schemas.microsoft.com/office/drawing/2014/main" id="{DA41C79A-7574-4937-A805-D8590EF1562C}"/>
              </a:ext>
            </a:extLst>
          </p:cNvPr>
          <p:cNvCxnSpPr>
            <a:cxnSpLocks noChangeShapeType="1"/>
          </p:cNvCxnSpPr>
          <p:nvPr/>
        </p:nvCxnSpPr>
        <p:spPr bwMode="auto">
          <a:xfrm flipV="1">
            <a:off x="2395493" y="2972111"/>
            <a:ext cx="572448" cy="884970"/>
          </a:xfrm>
          <a:prstGeom prst="line">
            <a:avLst/>
          </a:prstGeom>
          <a:noFill/>
          <a:ln w="38100" algn="ctr">
            <a:solidFill>
              <a:schemeClr val="tx1"/>
            </a:solidFill>
            <a:round/>
            <a:headEnd type="triangle" w="lg" len="lg"/>
            <a:tailEnd type="triangle" w="lg" len="lg"/>
          </a:ln>
          <a:extLst>
            <a:ext uri="{909E8E84-426E-40DD-AFC4-6F175D3DCCD1}">
              <a14:hiddenFill xmlns:a14="http://schemas.microsoft.com/office/drawing/2010/main">
                <a:noFill/>
              </a14:hiddenFill>
            </a:ext>
          </a:extLst>
        </p:spPr>
      </p:cxnSp>
      <p:cxnSp>
        <p:nvCxnSpPr>
          <p:cNvPr id="46" name="Straight Connector 13">
            <a:extLst>
              <a:ext uri="{FF2B5EF4-FFF2-40B4-BE49-F238E27FC236}">
                <a16:creationId xmlns:a16="http://schemas.microsoft.com/office/drawing/2014/main" id="{4DFA8944-137B-4E61-BD63-A97E6FA7F071}"/>
              </a:ext>
            </a:extLst>
          </p:cNvPr>
          <p:cNvCxnSpPr>
            <a:cxnSpLocks noChangeShapeType="1"/>
          </p:cNvCxnSpPr>
          <p:nvPr/>
        </p:nvCxnSpPr>
        <p:spPr bwMode="auto">
          <a:xfrm flipV="1">
            <a:off x="5505117" y="2562465"/>
            <a:ext cx="432386" cy="108255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48" name="Straight Connector 13">
            <a:extLst>
              <a:ext uri="{FF2B5EF4-FFF2-40B4-BE49-F238E27FC236}">
                <a16:creationId xmlns:a16="http://schemas.microsoft.com/office/drawing/2014/main" id="{0BC7348C-BC8A-4C2F-8570-4087C64A9814}"/>
              </a:ext>
            </a:extLst>
          </p:cNvPr>
          <p:cNvCxnSpPr>
            <a:cxnSpLocks noChangeShapeType="1"/>
          </p:cNvCxnSpPr>
          <p:nvPr/>
        </p:nvCxnSpPr>
        <p:spPr bwMode="auto">
          <a:xfrm>
            <a:off x="6856710" y="2665607"/>
            <a:ext cx="667404" cy="100980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1" name="Rectangle 50">
            <a:extLst>
              <a:ext uri="{FF2B5EF4-FFF2-40B4-BE49-F238E27FC236}">
                <a16:creationId xmlns:a16="http://schemas.microsoft.com/office/drawing/2014/main" id="{EF1219F2-2F6F-47B0-87C2-FB68B41DB880}"/>
              </a:ext>
            </a:extLst>
          </p:cNvPr>
          <p:cNvSpPr/>
          <p:nvPr/>
        </p:nvSpPr>
        <p:spPr>
          <a:xfrm>
            <a:off x="913670" y="3869611"/>
            <a:ext cx="1597072" cy="1357731"/>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52" name="TextBox 51">
            <a:extLst>
              <a:ext uri="{FF2B5EF4-FFF2-40B4-BE49-F238E27FC236}">
                <a16:creationId xmlns:a16="http://schemas.microsoft.com/office/drawing/2014/main" id="{DBE2EC4A-4AD2-42A9-B57D-731FC9E541B4}"/>
              </a:ext>
            </a:extLst>
          </p:cNvPr>
          <p:cNvSpPr txBox="1">
            <a:spLocks noChangeArrowheads="1"/>
          </p:cNvSpPr>
          <p:nvPr/>
        </p:nvSpPr>
        <p:spPr bwMode="auto">
          <a:xfrm>
            <a:off x="979009" y="4843820"/>
            <a:ext cx="11080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Station A</a:t>
            </a:r>
            <a:endParaRPr lang="en-US" altLang="en-US" sz="2800"/>
          </a:p>
        </p:txBody>
      </p:sp>
      <p:sp>
        <p:nvSpPr>
          <p:cNvPr id="53" name="Rectangle 52">
            <a:extLst>
              <a:ext uri="{FF2B5EF4-FFF2-40B4-BE49-F238E27FC236}">
                <a16:creationId xmlns:a16="http://schemas.microsoft.com/office/drawing/2014/main" id="{C3D98071-490E-4CFA-9F3F-455656201DF5}"/>
              </a:ext>
            </a:extLst>
          </p:cNvPr>
          <p:cNvSpPr/>
          <p:nvPr/>
        </p:nvSpPr>
        <p:spPr>
          <a:xfrm>
            <a:off x="4520673" y="3869611"/>
            <a:ext cx="1597072" cy="1357731"/>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54" name="TextBox 53">
            <a:extLst>
              <a:ext uri="{FF2B5EF4-FFF2-40B4-BE49-F238E27FC236}">
                <a16:creationId xmlns:a16="http://schemas.microsoft.com/office/drawing/2014/main" id="{2DDEA789-EF79-49C0-8974-0DEEBC776476}"/>
              </a:ext>
            </a:extLst>
          </p:cNvPr>
          <p:cNvSpPr txBox="1">
            <a:spLocks noChangeArrowheads="1"/>
          </p:cNvSpPr>
          <p:nvPr/>
        </p:nvSpPr>
        <p:spPr bwMode="auto">
          <a:xfrm>
            <a:off x="4586012" y="4843820"/>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Station B</a:t>
            </a:r>
            <a:endParaRPr lang="en-US" altLang="en-US" sz="2800"/>
          </a:p>
        </p:txBody>
      </p:sp>
      <p:sp>
        <p:nvSpPr>
          <p:cNvPr id="55" name="Rectangle 54">
            <a:extLst>
              <a:ext uri="{FF2B5EF4-FFF2-40B4-BE49-F238E27FC236}">
                <a16:creationId xmlns:a16="http://schemas.microsoft.com/office/drawing/2014/main" id="{9C25230E-D844-40FE-9A2D-E4B515B4EBC4}"/>
              </a:ext>
            </a:extLst>
          </p:cNvPr>
          <p:cNvSpPr/>
          <p:nvPr/>
        </p:nvSpPr>
        <p:spPr>
          <a:xfrm>
            <a:off x="6720689" y="3855421"/>
            <a:ext cx="1811751" cy="1357731"/>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56" name="TextBox 55">
            <a:extLst>
              <a:ext uri="{FF2B5EF4-FFF2-40B4-BE49-F238E27FC236}">
                <a16:creationId xmlns:a16="http://schemas.microsoft.com/office/drawing/2014/main" id="{4ED72E40-8F1C-4BC3-A88D-1659CE8EE803}"/>
              </a:ext>
            </a:extLst>
          </p:cNvPr>
          <p:cNvSpPr txBox="1">
            <a:spLocks noChangeArrowheads="1"/>
          </p:cNvSpPr>
          <p:nvPr/>
        </p:nvSpPr>
        <p:spPr bwMode="auto">
          <a:xfrm>
            <a:off x="7254780" y="4829630"/>
            <a:ext cx="11336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Station C</a:t>
            </a:r>
            <a:endParaRPr lang="en-US" altLang="en-US" sz="2800"/>
          </a:p>
        </p:txBody>
      </p:sp>
    </p:spTree>
    <p:extLst>
      <p:ext uri="{BB962C8B-B14F-4D97-AF65-F5344CB8AC3E}">
        <p14:creationId xmlns:p14="http://schemas.microsoft.com/office/powerpoint/2010/main" val="929064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Terminology (3)</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pic>
        <p:nvPicPr>
          <p:cNvPr id="8" name="Picture 2">
            <a:extLst>
              <a:ext uri="{FF2B5EF4-FFF2-40B4-BE49-F238E27FC236}">
                <a16:creationId xmlns:a16="http://schemas.microsoft.com/office/drawing/2014/main" id="{8B8CD355-FA68-438E-B3CE-0BA612E40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flipV="1">
            <a:off x="2466898" y="2770791"/>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a:extLst>
              <a:ext uri="{FF2B5EF4-FFF2-40B4-BE49-F238E27FC236}">
                <a16:creationId xmlns:a16="http://schemas.microsoft.com/office/drawing/2014/main" id="{60DFDD74-372C-4CC6-A5B1-9E1061C3781C}"/>
              </a:ext>
            </a:extLst>
          </p:cNvPr>
          <p:cNvSpPr/>
          <p:nvPr/>
        </p:nvSpPr>
        <p:spPr>
          <a:xfrm>
            <a:off x="1454975" y="4226170"/>
            <a:ext cx="789101"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Initiator</a:t>
            </a:r>
          </a:p>
        </p:txBody>
      </p:sp>
      <p:sp>
        <p:nvSpPr>
          <p:cNvPr id="12" name="Oval 4">
            <a:extLst>
              <a:ext uri="{FF2B5EF4-FFF2-40B4-BE49-F238E27FC236}">
                <a16:creationId xmlns:a16="http://schemas.microsoft.com/office/drawing/2014/main" id="{D88758D5-2D7F-4143-AB5D-9B90D96134D8}"/>
              </a:ext>
            </a:extLst>
          </p:cNvPr>
          <p:cNvSpPr>
            <a:spLocks noChangeArrowheads="1"/>
          </p:cNvSpPr>
          <p:nvPr/>
        </p:nvSpPr>
        <p:spPr bwMode="auto">
          <a:xfrm>
            <a:off x="2902121" y="2323728"/>
            <a:ext cx="457200" cy="457200"/>
          </a:xfrm>
          <a:prstGeom prst="ellipse">
            <a:avLst/>
          </a:prstGeom>
          <a:solidFill>
            <a:schemeClr val="bg1"/>
          </a:solidFill>
          <a:ln w="28575" algn="ctr">
            <a:solidFill>
              <a:schemeClr val="tx1"/>
            </a:solidFill>
            <a:round/>
            <a:headEnd/>
            <a:tailEnd/>
          </a:ln>
        </p:spPr>
        <p:txBody>
          <a:bodyPr anchor="ct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endParaRPr lang="en-US" altLang="en-US" sz="1200"/>
          </a:p>
        </p:txBody>
      </p:sp>
      <p:cxnSp>
        <p:nvCxnSpPr>
          <p:cNvPr id="13" name="Straight Connector 7">
            <a:extLst>
              <a:ext uri="{FF2B5EF4-FFF2-40B4-BE49-F238E27FC236}">
                <a16:creationId xmlns:a16="http://schemas.microsoft.com/office/drawing/2014/main" id="{9AD6023F-E394-49D6-9957-6A44183B74A0}"/>
              </a:ext>
            </a:extLst>
          </p:cNvPr>
          <p:cNvCxnSpPr>
            <a:cxnSpLocks noChangeShapeType="1"/>
          </p:cNvCxnSpPr>
          <p:nvPr/>
        </p:nvCxnSpPr>
        <p:spPr bwMode="auto">
          <a:xfrm>
            <a:off x="2537764" y="3932482"/>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4" name="Straight Connector 9">
            <a:extLst>
              <a:ext uri="{FF2B5EF4-FFF2-40B4-BE49-F238E27FC236}">
                <a16:creationId xmlns:a16="http://schemas.microsoft.com/office/drawing/2014/main" id="{1190927A-2546-47FA-95DC-2B6154C3EEBF}"/>
              </a:ext>
            </a:extLst>
          </p:cNvPr>
          <p:cNvCxnSpPr>
            <a:cxnSpLocks noChangeShapeType="1"/>
          </p:cNvCxnSpPr>
          <p:nvPr/>
        </p:nvCxnSpPr>
        <p:spPr bwMode="auto">
          <a:xfrm flipH="1">
            <a:off x="2244077" y="4519857"/>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5" name="Straight Connector 13">
            <a:extLst>
              <a:ext uri="{FF2B5EF4-FFF2-40B4-BE49-F238E27FC236}">
                <a16:creationId xmlns:a16="http://schemas.microsoft.com/office/drawing/2014/main" id="{0C111CA5-9A51-4669-9058-B03E8D4D8169}"/>
              </a:ext>
            </a:extLst>
          </p:cNvPr>
          <p:cNvCxnSpPr>
            <a:cxnSpLocks noChangeShapeType="1"/>
          </p:cNvCxnSpPr>
          <p:nvPr/>
        </p:nvCxnSpPr>
        <p:spPr bwMode="auto">
          <a:xfrm>
            <a:off x="2562668" y="4670868"/>
            <a:ext cx="1137918"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16" name="TextBox 15">
            <a:extLst>
              <a:ext uri="{FF2B5EF4-FFF2-40B4-BE49-F238E27FC236}">
                <a16:creationId xmlns:a16="http://schemas.microsoft.com/office/drawing/2014/main" id="{FF8547C9-4AFB-45F5-B11C-E327EEB01796}"/>
              </a:ext>
            </a:extLst>
          </p:cNvPr>
          <p:cNvSpPr txBox="1">
            <a:spLocks noChangeArrowheads="1"/>
          </p:cNvSpPr>
          <p:nvPr/>
        </p:nvSpPr>
        <p:spPr bwMode="auto">
          <a:xfrm>
            <a:off x="2790243" y="1986148"/>
            <a:ext cx="6809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Target</a:t>
            </a:r>
            <a:endParaRPr lang="en-US" altLang="en-US" i="1"/>
          </a:p>
        </p:txBody>
      </p:sp>
      <p:cxnSp>
        <p:nvCxnSpPr>
          <p:cNvPr id="17" name="Straight Connector 7">
            <a:extLst>
              <a:ext uri="{FF2B5EF4-FFF2-40B4-BE49-F238E27FC236}">
                <a16:creationId xmlns:a16="http://schemas.microsoft.com/office/drawing/2014/main" id="{C06A80E3-FB76-41DA-BB85-AFA96EA4B88F}"/>
              </a:ext>
            </a:extLst>
          </p:cNvPr>
          <p:cNvCxnSpPr>
            <a:cxnSpLocks noChangeShapeType="1"/>
          </p:cNvCxnSpPr>
          <p:nvPr/>
        </p:nvCxnSpPr>
        <p:spPr bwMode="auto">
          <a:xfrm flipH="1">
            <a:off x="2537764" y="393248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8" name="Straight Connector 7">
            <a:extLst>
              <a:ext uri="{FF2B5EF4-FFF2-40B4-BE49-F238E27FC236}">
                <a16:creationId xmlns:a16="http://schemas.microsoft.com/office/drawing/2014/main" id="{5E2187EC-57E9-4797-B555-3E5A9F4A220A}"/>
              </a:ext>
            </a:extLst>
          </p:cNvPr>
          <p:cNvCxnSpPr>
            <a:cxnSpLocks noChangeShapeType="1"/>
          </p:cNvCxnSpPr>
          <p:nvPr/>
        </p:nvCxnSpPr>
        <p:spPr bwMode="auto">
          <a:xfrm>
            <a:off x="2368844" y="393248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9" name="Rectangle 18">
            <a:extLst>
              <a:ext uri="{FF2B5EF4-FFF2-40B4-BE49-F238E27FC236}">
                <a16:creationId xmlns:a16="http://schemas.microsoft.com/office/drawing/2014/main" id="{EACB2B0A-5F74-46B3-8277-C5FE4DD67E9B}"/>
              </a:ext>
            </a:extLst>
          </p:cNvPr>
          <p:cNvSpPr/>
          <p:nvPr/>
        </p:nvSpPr>
        <p:spPr>
          <a:xfrm>
            <a:off x="4033387" y="4221088"/>
            <a:ext cx="1082789"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Responder</a:t>
            </a:r>
          </a:p>
        </p:txBody>
      </p:sp>
      <p:cxnSp>
        <p:nvCxnSpPr>
          <p:cNvPr id="20" name="Straight Connector 7">
            <a:extLst>
              <a:ext uri="{FF2B5EF4-FFF2-40B4-BE49-F238E27FC236}">
                <a16:creationId xmlns:a16="http://schemas.microsoft.com/office/drawing/2014/main" id="{70F01770-2100-4F8C-AE61-1B55835F281E}"/>
              </a:ext>
            </a:extLst>
          </p:cNvPr>
          <p:cNvCxnSpPr>
            <a:cxnSpLocks noChangeShapeType="1"/>
          </p:cNvCxnSpPr>
          <p:nvPr/>
        </p:nvCxnSpPr>
        <p:spPr bwMode="auto">
          <a:xfrm>
            <a:off x="3739700" y="3927401"/>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1" name="Straight Connector 9">
            <a:extLst>
              <a:ext uri="{FF2B5EF4-FFF2-40B4-BE49-F238E27FC236}">
                <a16:creationId xmlns:a16="http://schemas.microsoft.com/office/drawing/2014/main" id="{90BBD9B0-F16A-4188-9862-4C3CBE2208DB}"/>
              </a:ext>
            </a:extLst>
          </p:cNvPr>
          <p:cNvCxnSpPr>
            <a:cxnSpLocks noChangeShapeType="1"/>
          </p:cNvCxnSpPr>
          <p:nvPr/>
        </p:nvCxnSpPr>
        <p:spPr bwMode="auto">
          <a:xfrm flipH="1">
            <a:off x="3739700" y="4515672"/>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2" name="Straight Connector 7">
            <a:extLst>
              <a:ext uri="{FF2B5EF4-FFF2-40B4-BE49-F238E27FC236}">
                <a16:creationId xmlns:a16="http://schemas.microsoft.com/office/drawing/2014/main" id="{4C99226E-99AC-4182-ACFE-5D224A8D1630}"/>
              </a:ext>
            </a:extLst>
          </p:cNvPr>
          <p:cNvCxnSpPr>
            <a:cxnSpLocks noChangeShapeType="1"/>
          </p:cNvCxnSpPr>
          <p:nvPr/>
        </p:nvCxnSpPr>
        <p:spPr bwMode="auto">
          <a:xfrm flipH="1">
            <a:off x="3739700" y="3927400"/>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 name="Straight Connector 7">
            <a:extLst>
              <a:ext uri="{FF2B5EF4-FFF2-40B4-BE49-F238E27FC236}">
                <a16:creationId xmlns:a16="http://schemas.microsoft.com/office/drawing/2014/main" id="{96C81EB7-68BA-4EF4-BC95-CA1D11677298}"/>
              </a:ext>
            </a:extLst>
          </p:cNvPr>
          <p:cNvCxnSpPr>
            <a:cxnSpLocks noChangeShapeType="1"/>
          </p:cNvCxnSpPr>
          <p:nvPr/>
        </p:nvCxnSpPr>
        <p:spPr bwMode="auto">
          <a:xfrm>
            <a:off x="3570780" y="3927400"/>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pic>
        <p:nvPicPr>
          <p:cNvPr id="24" name="Picture 2">
            <a:extLst>
              <a:ext uri="{FF2B5EF4-FFF2-40B4-BE49-F238E27FC236}">
                <a16:creationId xmlns:a16="http://schemas.microsoft.com/office/drawing/2014/main" id="{2FA3F25B-1B7A-45EB-8A2C-A6C9F177F0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282748" y="2773828"/>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 name="TextBox 42">
            <a:extLst>
              <a:ext uri="{FF2B5EF4-FFF2-40B4-BE49-F238E27FC236}">
                <a16:creationId xmlns:a16="http://schemas.microsoft.com/office/drawing/2014/main" id="{FCBBDA65-61DC-4A6C-B00E-F8498E5B1F4F}"/>
              </a:ext>
            </a:extLst>
          </p:cNvPr>
          <p:cNvSpPr txBox="1">
            <a:spLocks noChangeArrowheads="1"/>
          </p:cNvSpPr>
          <p:nvPr/>
        </p:nvSpPr>
        <p:spPr bwMode="auto">
          <a:xfrm>
            <a:off x="827584" y="5579948"/>
            <a:ext cx="498957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a:t>One-Way vs. Two-Way Multistatic Sensing</a:t>
            </a:r>
            <a:endParaRPr lang="en-US" altLang="en-US" sz="3200" i="1"/>
          </a:p>
        </p:txBody>
      </p:sp>
      <p:cxnSp>
        <p:nvCxnSpPr>
          <p:cNvPr id="46" name="Straight Connector 13">
            <a:extLst>
              <a:ext uri="{FF2B5EF4-FFF2-40B4-BE49-F238E27FC236}">
                <a16:creationId xmlns:a16="http://schemas.microsoft.com/office/drawing/2014/main" id="{4DFA8944-137B-4E61-BD63-A97E6FA7F071}"/>
              </a:ext>
            </a:extLst>
          </p:cNvPr>
          <p:cNvCxnSpPr>
            <a:cxnSpLocks noChangeShapeType="1"/>
          </p:cNvCxnSpPr>
          <p:nvPr/>
        </p:nvCxnSpPr>
        <p:spPr bwMode="auto">
          <a:xfrm flipV="1">
            <a:off x="2244076" y="2562465"/>
            <a:ext cx="432386" cy="108255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48" name="Straight Connector 13">
            <a:extLst>
              <a:ext uri="{FF2B5EF4-FFF2-40B4-BE49-F238E27FC236}">
                <a16:creationId xmlns:a16="http://schemas.microsoft.com/office/drawing/2014/main" id="{0BC7348C-BC8A-4C2F-8570-4087C64A9814}"/>
              </a:ext>
            </a:extLst>
          </p:cNvPr>
          <p:cNvCxnSpPr>
            <a:cxnSpLocks noChangeShapeType="1"/>
          </p:cNvCxnSpPr>
          <p:nvPr/>
        </p:nvCxnSpPr>
        <p:spPr bwMode="auto">
          <a:xfrm>
            <a:off x="3595669" y="2665607"/>
            <a:ext cx="667404" cy="100980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3" name="Rectangle 52">
            <a:extLst>
              <a:ext uri="{FF2B5EF4-FFF2-40B4-BE49-F238E27FC236}">
                <a16:creationId xmlns:a16="http://schemas.microsoft.com/office/drawing/2014/main" id="{C3D98071-490E-4CFA-9F3F-455656201DF5}"/>
              </a:ext>
            </a:extLst>
          </p:cNvPr>
          <p:cNvSpPr/>
          <p:nvPr/>
        </p:nvSpPr>
        <p:spPr>
          <a:xfrm>
            <a:off x="1259632" y="3869611"/>
            <a:ext cx="1597072" cy="1357731"/>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54" name="TextBox 53">
            <a:extLst>
              <a:ext uri="{FF2B5EF4-FFF2-40B4-BE49-F238E27FC236}">
                <a16:creationId xmlns:a16="http://schemas.microsoft.com/office/drawing/2014/main" id="{2DDEA789-EF79-49C0-8974-0DEEBC776476}"/>
              </a:ext>
            </a:extLst>
          </p:cNvPr>
          <p:cNvSpPr txBox="1">
            <a:spLocks noChangeArrowheads="1"/>
          </p:cNvSpPr>
          <p:nvPr/>
        </p:nvSpPr>
        <p:spPr bwMode="auto">
          <a:xfrm>
            <a:off x="1324971" y="4843820"/>
            <a:ext cx="11208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Station A</a:t>
            </a:r>
            <a:endParaRPr lang="en-US" altLang="en-US" sz="2800"/>
          </a:p>
        </p:txBody>
      </p:sp>
      <p:sp>
        <p:nvSpPr>
          <p:cNvPr id="55" name="Rectangle 54">
            <a:extLst>
              <a:ext uri="{FF2B5EF4-FFF2-40B4-BE49-F238E27FC236}">
                <a16:creationId xmlns:a16="http://schemas.microsoft.com/office/drawing/2014/main" id="{9C25230E-D844-40FE-9A2D-E4B515B4EBC4}"/>
              </a:ext>
            </a:extLst>
          </p:cNvPr>
          <p:cNvSpPr/>
          <p:nvPr/>
        </p:nvSpPr>
        <p:spPr>
          <a:xfrm>
            <a:off x="3459648" y="3855421"/>
            <a:ext cx="1811751" cy="1357731"/>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56" name="TextBox 55">
            <a:extLst>
              <a:ext uri="{FF2B5EF4-FFF2-40B4-BE49-F238E27FC236}">
                <a16:creationId xmlns:a16="http://schemas.microsoft.com/office/drawing/2014/main" id="{4ED72E40-8F1C-4BC3-A88D-1659CE8EE803}"/>
              </a:ext>
            </a:extLst>
          </p:cNvPr>
          <p:cNvSpPr txBox="1">
            <a:spLocks noChangeArrowheads="1"/>
          </p:cNvSpPr>
          <p:nvPr/>
        </p:nvSpPr>
        <p:spPr bwMode="auto">
          <a:xfrm>
            <a:off x="3993739" y="4829630"/>
            <a:ext cx="11336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800"/>
              <a:t>Station B</a:t>
            </a:r>
            <a:endParaRPr lang="en-US" altLang="en-US" sz="2800"/>
          </a:p>
        </p:txBody>
      </p:sp>
      <p:cxnSp>
        <p:nvCxnSpPr>
          <p:cNvPr id="40" name="Straight Connector 13">
            <a:extLst>
              <a:ext uri="{FF2B5EF4-FFF2-40B4-BE49-F238E27FC236}">
                <a16:creationId xmlns:a16="http://schemas.microsoft.com/office/drawing/2014/main" id="{098FFD8E-32A1-436D-8B5E-C0E3190CEFF7}"/>
              </a:ext>
            </a:extLst>
          </p:cNvPr>
          <p:cNvCxnSpPr>
            <a:cxnSpLocks noChangeShapeType="1"/>
          </p:cNvCxnSpPr>
          <p:nvPr/>
        </p:nvCxnSpPr>
        <p:spPr bwMode="auto">
          <a:xfrm flipH="1">
            <a:off x="2562668" y="4842022"/>
            <a:ext cx="1137918" cy="0"/>
          </a:xfrm>
          <a:prstGeom prst="line">
            <a:avLst/>
          </a:prstGeom>
          <a:noFill/>
          <a:ln w="38100" algn="ctr">
            <a:solidFill>
              <a:schemeClr val="tx1">
                <a:lumMod val="65000"/>
                <a:lumOff val="35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41" name="Straight Connector 13">
            <a:extLst>
              <a:ext uri="{FF2B5EF4-FFF2-40B4-BE49-F238E27FC236}">
                <a16:creationId xmlns:a16="http://schemas.microsoft.com/office/drawing/2014/main" id="{3C7E6D28-928D-4274-9973-58403B1C84D5}"/>
              </a:ext>
            </a:extLst>
          </p:cNvPr>
          <p:cNvCxnSpPr>
            <a:cxnSpLocks noChangeShapeType="1"/>
          </p:cNvCxnSpPr>
          <p:nvPr/>
        </p:nvCxnSpPr>
        <p:spPr bwMode="auto">
          <a:xfrm flipH="1">
            <a:off x="2051382" y="2564904"/>
            <a:ext cx="432386" cy="1082559"/>
          </a:xfrm>
          <a:prstGeom prst="line">
            <a:avLst/>
          </a:prstGeom>
          <a:noFill/>
          <a:ln w="38100" algn="ctr">
            <a:solidFill>
              <a:srgbClr val="595959"/>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45" name="Straight Connector 13">
            <a:extLst>
              <a:ext uri="{FF2B5EF4-FFF2-40B4-BE49-F238E27FC236}">
                <a16:creationId xmlns:a16="http://schemas.microsoft.com/office/drawing/2014/main" id="{FB6E489D-E035-42F3-8E7E-E4A32ACE66C1}"/>
              </a:ext>
            </a:extLst>
          </p:cNvPr>
          <p:cNvCxnSpPr>
            <a:cxnSpLocks noChangeShapeType="1"/>
          </p:cNvCxnSpPr>
          <p:nvPr/>
        </p:nvCxnSpPr>
        <p:spPr bwMode="auto">
          <a:xfrm flipH="1" flipV="1">
            <a:off x="3802648" y="2662214"/>
            <a:ext cx="667404" cy="1009809"/>
          </a:xfrm>
          <a:prstGeom prst="line">
            <a:avLst/>
          </a:prstGeom>
          <a:noFill/>
          <a:ln w="38100" algn="ctr">
            <a:solidFill>
              <a:srgbClr val="595959"/>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47" name="Straight Connector 13">
            <a:extLst>
              <a:ext uri="{FF2B5EF4-FFF2-40B4-BE49-F238E27FC236}">
                <a16:creationId xmlns:a16="http://schemas.microsoft.com/office/drawing/2014/main" id="{16956692-FB04-4AF7-88F9-FF7D7A2487CB}"/>
              </a:ext>
            </a:extLst>
          </p:cNvPr>
          <p:cNvCxnSpPr>
            <a:cxnSpLocks noChangeShapeType="1"/>
          </p:cNvCxnSpPr>
          <p:nvPr/>
        </p:nvCxnSpPr>
        <p:spPr bwMode="auto">
          <a:xfrm>
            <a:off x="2561762" y="5013176"/>
            <a:ext cx="1137918" cy="0"/>
          </a:xfrm>
          <a:prstGeom prst="line">
            <a:avLst/>
          </a:prstGeom>
          <a:noFill/>
          <a:ln w="19050" algn="ctr">
            <a:solidFill>
              <a:schemeClr val="bg2">
                <a:lumMod val="60000"/>
                <a:lumOff val="40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49" name="Straight Connector 13">
            <a:extLst>
              <a:ext uri="{FF2B5EF4-FFF2-40B4-BE49-F238E27FC236}">
                <a16:creationId xmlns:a16="http://schemas.microsoft.com/office/drawing/2014/main" id="{80454B54-F254-4174-AF95-CED60315C50F}"/>
              </a:ext>
            </a:extLst>
          </p:cNvPr>
          <p:cNvCxnSpPr>
            <a:cxnSpLocks noChangeShapeType="1"/>
          </p:cNvCxnSpPr>
          <p:nvPr/>
        </p:nvCxnSpPr>
        <p:spPr bwMode="auto">
          <a:xfrm flipV="1">
            <a:off x="1856715" y="2552328"/>
            <a:ext cx="483463" cy="1092696"/>
          </a:xfrm>
          <a:prstGeom prst="line">
            <a:avLst/>
          </a:prstGeom>
          <a:noFill/>
          <a:ln w="19050" algn="ctr">
            <a:solidFill>
              <a:schemeClr val="bg2">
                <a:lumMod val="60000"/>
                <a:lumOff val="40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50" name="Straight Connector 13">
            <a:extLst>
              <a:ext uri="{FF2B5EF4-FFF2-40B4-BE49-F238E27FC236}">
                <a16:creationId xmlns:a16="http://schemas.microsoft.com/office/drawing/2014/main" id="{CDDA7358-27A3-485B-AB1A-E0BB6E4B10D2}"/>
              </a:ext>
            </a:extLst>
          </p:cNvPr>
          <p:cNvCxnSpPr>
            <a:cxnSpLocks noChangeShapeType="1"/>
          </p:cNvCxnSpPr>
          <p:nvPr/>
        </p:nvCxnSpPr>
        <p:spPr bwMode="auto">
          <a:xfrm>
            <a:off x="4033387" y="2662214"/>
            <a:ext cx="703648" cy="982810"/>
          </a:xfrm>
          <a:prstGeom prst="line">
            <a:avLst/>
          </a:prstGeom>
          <a:noFill/>
          <a:ln w="19050" algn="ctr">
            <a:solidFill>
              <a:schemeClr val="bg2">
                <a:lumMod val="60000"/>
                <a:lumOff val="40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57" name="Straight Connector 13">
            <a:extLst>
              <a:ext uri="{FF2B5EF4-FFF2-40B4-BE49-F238E27FC236}">
                <a16:creationId xmlns:a16="http://schemas.microsoft.com/office/drawing/2014/main" id="{70156AD2-0268-4FE0-8C5B-A8488919B8FE}"/>
              </a:ext>
            </a:extLst>
          </p:cNvPr>
          <p:cNvCxnSpPr>
            <a:cxnSpLocks noChangeShapeType="1"/>
          </p:cNvCxnSpPr>
          <p:nvPr/>
        </p:nvCxnSpPr>
        <p:spPr bwMode="auto">
          <a:xfrm>
            <a:off x="6084167" y="4096677"/>
            <a:ext cx="569865"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58" name="Straight Connector 13">
            <a:extLst>
              <a:ext uri="{FF2B5EF4-FFF2-40B4-BE49-F238E27FC236}">
                <a16:creationId xmlns:a16="http://schemas.microsoft.com/office/drawing/2014/main" id="{0B9735DA-7C79-415A-BBCB-780647264269}"/>
              </a:ext>
            </a:extLst>
          </p:cNvPr>
          <p:cNvCxnSpPr>
            <a:cxnSpLocks noChangeShapeType="1"/>
          </p:cNvCxnSpPr>
          <p:nvPr/>
        </p:nvCxnSpPr>
        <p:spPr bwMode="auto">
          <a:xfrm flipH="1">
            <a:off x="6084168" y="4512053"/>
            <a:ext cx="569865" cy="0"/>
          </a:xfrm>
          <a:prstGeom prst="line">
            <a:avLst/>
          </a:prstGeom>
          <a:noFill/>
          <a:ln w="38100" algn="ctr">
            <a:solidFill>
              <a:schemeClr val="tx1">
                <a:lumMod val="65000"/>
                <a:lumOff val="35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59" name="Straight Connector 13">
            <a:extLst>
              <a:ext uri="{FF2B5EF4-FFF2-40B4-BE49-F238E27FC236}">
                <a16:creationId xmlns:a16="http://schemas.microsoft.com/office/drawing/2014/main" id="{26063682-DBB5-4D29-A527-6508F78E8580}"/>
              </a:ext>
            </a:extLst>
          </p:cNvPr>
          <p:cNvCxnSpPr>
            <a:cxnSpLocks noChangeShapeType="1"/>
          </p:cNvCxnSpPr>
          <p:nvPr/>
        </p:nvCxnSpPr>
        <p:spPr bwMode="auto">
          <a:xfrm>
            <a:off x="6084168" y="4941168"/>
            <a:ext cx="568959" cy="0"/>
          </a:xfrm>
          <a:prstGeom prst="line">
            <a:avLst/>
          </a:prstGeom>
          <a:noFill/>
          <a:ln w="19050" algn="ctr">
            <a:solidFill>
              <a:schemeClr val="bg2">
                <a:lumMod val="60000"/>
                <a:lumOff val="40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sp>
        <p:nvSpPr>
          <p:cNvPr id="60" name="TextBox 59">
            <a:extLst>
              <a:ext uri="{FF2B5EF4-FFF2-40B4-BE49-F238E27FC236}">
                <a16:creationId xmlns:a16="http://schemas.microsoft.com/office/drawing/2014/main" id="{69F218A9-00E5-422A-B9A3-45BB96C5B742}"/>
              </a:ext>
            </a:extLst>
          </p:cNvPr>
          <p:cNvSpPr txBox="1">
            <a:spLocks noChangeArrowheads="1"/>
          </p:cNvSpPr>
          <p:nvPr/>
        </p:nvSpPr>
        <p:spPr bwMode="auto">
          <a:xfrm>
            <a:off x="6711855" y="3927400"/>
            <a:ext cx="19575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a:t>= Sensing Packet 1</a:t>
            </a:r>
            <a:endParaRPr lang="en-US" altLang="en-US" sz="2400" i="1"/>
          </a:p>
        </p:txBody>
      </p:sp>
      <p:sp>
        <p:nvSpPr>
          <p:cNvPr id="61" name="TextBox 60">
            <a:extLst>
              <a:ext uri="{FF2B5EF4-FFF2-40B4-BE49-F238E27FC236}">
                <a16:creationId xmlns:a16="http://schemas.microsoft.com/office/drawing/2014/main" id="{9215F2F5-0B87-480C-972F-2BC2A9D5AD66}"/>
              </a:ext>
            </a:extLst>
          </p:cNvPr>
          <p:cNvSpPr txBox="1">
            <a:spLocks noChangeArrowheads="1"/>
          </p:cNvSpPr>
          <p:nvPr/>
        </p:nvSpPr>
        <p:spPr bwMode="auto">
          <a:xfrm>
            <a:off x="6711855" y="4342776"/>
            <a:ext cx="19575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a:t>= Sensing Packet 2</a:t>
            </a:r>
            <a:endParaRPr lang="en-US" altLang="en-US" sz="2400" i="1"/>
          </a:p>
        </p:txBody>
      </p:sp>
      <p:sp>
        <p:nvSpPr>
          <p:cNvPr id="62" name="TextBox 61">
            <a:extLst>
              <a:ext uri="{FF2B5EF4-FFF2-40B4-BE49-F238E27FC236}">
                <a16:creationId xmlns:a16="http://schemas.microsoft.com/office/drawing/2014/main" id="{98AF4BDB-443B-4CAF-90A5-A3D795FDC5F1}"/>
              </a:ext>
            </a:extLst>
          </p:cNvPr>
          <p:cNvSpPr txBox="1">
            <a:spLocks noChangeArrowheads="1"/>
          </p:cNvSpPr>
          <p:nvPr/>
        </p:nvSpPr>
        <p:spPr bwMode="auto">
          <a:xfrm>
            <a:off x="6711855" y="4752783"/>
            <a:ext cx="19575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a:t>= Sensing Packet 3</a:t>
            </a:r>
            <a:endParaRPr lang="en-US" altLang="en-US" sz="2400" i="1"/>
          </a:p>
        </p:txBody>
      </p:sp>
    </p:spTree>
    <p:extLst>
      <p:ext uri="{BB962C8B-B14F-4D97-AF65-F5344CB8AC3E}">
        <p14:creationId xmlns:p14="http://schemas.microsoft.com/office/powerpoint/2010/main" val="169859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 name="Picture 2">
            <a:extLst>
              <a:ext uri="{FF2B5EF4-FFF2-40B4-BE49-F238E27FC236}">
                <a16:creationId xmlns:a16="http://schemas.microsoft.com/office/drawing/2014/main" id="{F84860B9-288B-4F29-8137-C44E739095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6200000" flipH="1" flipV="1">
            <a:off x="3239271" y="1520189"/>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Terminology (4)</a:t>
            </a:r>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pic>
        <p:nvPicPr>
          <p:cNvPr id="8" name="Picture 2">
            <a:extLst>
              <a:ext uri="{FF2B5EF4-FFF2-40B4-BE49-F238E27FC236}">
                <a16:creationId xmlns:a16="http://schemas.microsoft.com/office/drawing/2014/main" id="{8B8CD355-FA68-438E-B3CE-0BA612E401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flipV="1">
            <a:off x="3783723" y="2770791"/>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Rectangle 10">
            <a:extLst>
              <a:ext uri="{FF2B5EF4-FFF2-40B4-BE49-F238E27FC236}">
                <a16:creationId xmlns:a16="http://schemas.microsoft.com/office/drawing/2014/main" id="{60DFDD74-372C-4CC6-A5B1-9E1061C3781C}"/>
              </a:ext>
            </a:extLst>
          </p:cNvPr>
          <p:cNvSpPr/>
          <p:nvPr/>
        </p:nvSpPr>
        <p:spPr>
          <a:xfrm>
            <a:off x="2771800" y="4226170"/>
            <a:ext cx="789101"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Initiator</a:t>
            </a:r>
          </a:p>
        </p:txBody>
      </p:sp>
      <p:sp>
        <p:nvSpPr>
          <p:cNvPr id="12" name="Oval 4">
            <a:extLst>
              <a:ext uri="{FF2B5EF4-FFF2-40B4-BE49-F238E27FC236}">
                <a16:creationId xmlns:a16="http://schemas.microsoft.com/office/drawing/2014/main" id="{D88758D5-2D7F-4143-AB5D-9B90D96134D8}"/>
              </a:ext>
            </a:extLst>
          </p:cNvPr>
          <p:cNvSpPr>
            <a:spLocks noChangeArrowheads="1"/>
          </p:cNvSpPr>
          <p:nvPr/>
        </p:nvSpPr>
        <p:spPr bwMode="auto">
          <a:xfrm>
            <a:off x="4218946" y="2323728"/>
            <a:ext cx="457200" cy="457200"/>
          </a:xfrm>
          <a:prstGeom prst="ellipse">
            <a:avLst/>
          </a:prstGeom>
          <a:solidFill>
            <a:schemeClr val="bg1"/>
          </a:solidFill>
          <a:ln w="28575" algn="ctr">
            <a:solidFill>
              <a:schemeClr val="tx1"/>
            </a:solidFill>
            <a:round/>
            <a:headEnd/>
            <a:tailEnd/>
          </a:ln>
        </p:spPr>
        <p:txBody>
          <a:bodyPr anchor="ct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endParaRPr lang="en-US" altLang="en-US" sz="1200"/>
          </a:p>
        </p:txBody>
      </p:sp>
      <p:cxnSp>
        <p:nvCxnSpPr>
          <p:cNvPr id="13" name="Straight Connector 7">
            <a:extLst>
              <a:ext uri="{FF2B5EF4-FFF2-40B4-BE49-F238E27FC236}">
                <a16:creationId xmlns:a16="http://schemas.microsoft.com/office/drawing/2014/main" id="{9AD6023F-E394-49D6-9957-6A44183B74A0}"/>
              </a:ext>
            </a:extLst>
          </p:cNvPr>
          <p:cNvCxnSpPr>
            <a:cxnSpLocks noChangeShapeType="1"/>
          </p:cNvCxnSpPr>
          <p:nvPr/>
        </p:nvCxnSpPr>
        <p:spPr bwMode="auto">
          <a:xfrm>
            <a:off x="3854589" y="3932482"/>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4" name="Straight Connector 9">
            <a:extLst>
              <a:ext uri="{FF2B5EF4-FFF2-40B4-BE49-F238E27FC236}">
                <a16:creationId xmlns:a16="http://schemas.microsoft.com/office/drawing/2014/main" id="{1190927A-2546-47FA-95DC-2B6154C3EEBF}"/>
              </a:ext>
            </a:extLst>
          </p:cNvPr>
          <p:cNvCxnSpPr>
            <a:cxnSpLocks noChangeShapeType="1"/>
          </p:cNvCxnSpPr>
          <p:nvPr/>
        </p:nvCxnSpPr>
        <p:spPr bwMode="auto">
          <a:xfrm flipH="1">
            <a:off x="3560902" y="4519857"/>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6" name="TextBox 15">
            <a:extLst>
              <a:ext uri="{FF2B5EF4-FFF2-40B4-BE49-F238E27FC236}">
                <a16:creationId xmlns:a16="http://schemas.microsoft.com/office/drawing/2014/main" id="{FF8547C9-4AFB-45F5-B11C-E327EEB01796}"/>
              </a:ext>
            </a:extLst>
          </p:cNvPr>
          <p:cNvSpPr txBox="1">
            <a:spLocks noChangeArrowheads="1"/>
          </p:cNvSpPr>
          <p:nvPr/>
        </p:nvSpPr>
        <p:spPr bwMode="auto">
          <a:xfrm>
            <a:off x="4107068" y="1986148"/>
            <a:ext cx="68095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400"/>
              <a:t>Target</a:t>
            </a:r>
            <a:endParaRPr lang="en-US" altLang="en-US" i="1"/>
          </a:p>
        </p:txBody>
      </p:sp>
      <p:cxnSp>
        <p:nvCxnSpPr>
          <p:cNvPr id="17" name="Straight Connector 7">
            <a:extLst>
              <a:ext uri="{FF2B5EF4-FFF2-40B4-BE49-F238E27FC236}">
                <a16:creationId xmlns:a16="http://schemas.microsoft.com/office/drawing/2014/main" id="{C06A80E3-FB76-41DA-BB85-AFA96EA4B88F}"/>
              </a:ext>
            </a:extLst>
          </p:cNvPr>
          <p:cNvCxnSpPr>
            <a:cxnSpLocks noChangeShapeType="1"/>
          </p:cNvCxnSpPr>
          <p:nvPr/>
        </p:nvCxnSpPr>
        <p:spPr bwMode="auto">
          <a:xfrm flipH="1">
            <a:off x="3854589" y="393248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18" name="Straight Connector 7">
            <a:extLst>
              <a:ext uri="{FF2B5EF4-FFF2-40B4-BE49-F238E27FC236}">
                <a16:creationId xmlns:a16="http://schemas.microsoft.com/office/drawing/2014/main" id="{5E2187EC-57E9-4797-B555-3E5A9F4A220A}"/>
              </a:ext>
            </a:extLst>
          </p:cNvPr>
          <p:cNvCxnSpPr>
            <a:cxnSpLocks noChangeShapeType="1"/>
          </p:cNvCxnSpPr>
          <p:nvPr/>
        </p:nvCxnSpPr>
        <p:spPr bwMode="auto">
          <a:xfrm>
            <a:off x="3685669" y="393248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19" name="Rectangle 18">
            <a:extLst>
              <a:ext uri="{FF2B5EF4-FFF2-40B4-BE49-F238E27FC236}">
                <a16:creationId xmlns:a16="http://schemas.microsoft.com/office/drawing/2014/main" id="{EACB2B0A-5F74-46B3-8277-C5FE4DD67E9B}"/>
              </a:ext>
            </a:extLst>
          </p:cNvPr>
          <p:cNvSpPr/>
          <p:nvPr/>
        </p:nvSpPr>
        <p:spPr>
          <a:xfrm>
            <a:off x="5350212" y="4221088"/>
            <a:ext cx="1082789"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Responder</a:t>
            </a:r>
          </a:p>
        </p:txBody>
      </p:sp>
      <p:cxnSp>
        <p:nvCxnSpPr>
          <p:cNvPr id="20" name="Straight Connector 7">
            <a:extLst>
              <a:ext uri="{FF2B5EF4-FFF2-40B4-BE49-F238E27FC236}">
                <a16:creationId xmlns:a16="http://schemas.microsoft.com/office/drawing/2014/main" id="{70F01770-2100-4F8C-AE61-1B55835F281E}"/>
              </a:ext>
            </a:extLst>
          </p:cNvPr>
          <p:cNvCxnSpPr>
            <a:cxnSpLocks noChangeShapeType="1"/>
          </p:cNvCxnSpPr>
          <p:nvPr/>
        </p:nvCxnSpPr>
        <p:spPr bwMode="auto">
          <a:xfrm>
            <a:off x="5056525" y="3927401"/>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1" name="Straight Connector 9">
            <a:extLst>
              <a:ext uri="{FF2B5EF4-FFF2-40B4-BE49-F238E27FC236}">
                <a16:creationId xmlns:a16="http://schemas.microsoft.com/office/drawing/2014/main" id="{90BBD9B0-F16A-4188-9862-4C3CBE2208DB}"/>
              </a:ext>
            </a:extLst>
          </p:cNvPr>
          <p:cNvCxnSpPr>
            <a:cxnSpLocks noChangeShapeType="1"/>
          </p:cNvCxnSpPr>
          <p:nvPr/>
        </p:nvCxnSpPr>
        <p:spPr bwMode="auto">
          <a:xfrm flipH="1">
            <a:off x="5056525" y="4515672"/>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2" name="Straight Connector 7">
            <a:extLst>
              <a:ext uri="{FF2B5EF4-FFF2-40B4-BE49-F238E27FC236}">
                <a16:creationId xmlns:a16="http://schemas.microsoft.com/office/drawing/2014/main" id="{4C99226E-99AC-4182-ACFE-5D224A8D1630}"/>
              </a:ext>
            </a:extLst>
          </p:cNvPr>
          <p:cNvCxnSpPr>
            <a:cxnSpLocks noChangeShapeType="1"/>
          </p:cNvCxnSpPr>
          <p:nvPr/>
        </p:nvCxnSpPr>
        <p:spPr bwMode="auto">
          <a:xfrm flipH="1">
            <a:off x="5056525" y="3927400"/>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23" name="Straight Connector 7">
            <a:extLst>
              <a:ext uri="{FF2B5EF4-FFF2-40B4-BE49-F238E27FC236}">
                <a16:creationId xmlns:a16="http://schemas.microsoft.com/office/drawing/2014/main" id="{96C81EB7-68BA-4EF4-BC95-CA1D11677298}"/>
              </a:ext>
            </a:extLst>
          </p:cNvPr>
          <p:cNvCxnSpPr>
            <a:cxnSpLocks noChangeShapeType="1"/>
          </p:cNvCxnSpPr>
          <p:nvPr/>
        </p:nvCxnSpPr>
        <p:spPr bwMode="auto">
          <a:xfrm>
            <a:off x="4887605" y="3927400"/>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pic>
        <p:nvPicPr>
          <p:cNvPr id="24" name="Picture 2">
            <a:extLst>
              <a:ext uri="{FF2B5EF4-FFF2-40B4-BE49-F238E27FC236}">
                <a16:creationId xmlns:a16="http://schemas.microsoft.com/office/drawing/2014/main" id="{2FA3F25B-1B7A-45EB-8A2C-A6C9F177F0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4599573" y="2773828"/>
            <a:ext cx="695325" cy="1000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 name="TextBox 42">
            <a:extLst>
              <a:ext uri="{FF2B5EF4-FFF2-40B4-BE49-F238E27FC236}">
                <a16:creationId xmlns:a16="http://schemas.microsoft.com/office/drawing/2014/main" id="{FCBBDA65-61DC-4A6C-B00E-F8498E5B1F4F}"/>
              </a:ext>
            </a:extLst>
          </p:cNvPr>
          <p:cNvSpPr txBox="1">
            <a:spLocks noChangeArrowheads="1"/>
          </p:cNvSpPr>
          <p:nvPr/>
        </p:nvSpPr>
        <p:spPr bwMode="auto">
          <a:xfrm>
            <a:off x="1300690" y="5579948"/>
            <a:ext cx="55035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a:t>One-Way Multistatic Sensing w/ CIR Feedback</a:t>
            </a:r>
            <a:endParaRPr lang="en-US" altLang="en-US" sz="3200" i="1"/>
          </a:p>
        </p:txBody>
      </p:sp>
      <p:cxnSp>
        <p:nvCxnSpPr>
          <p:cNvPr id="46" name="Straight Connector 13">
            <a:extLst>
              <a:ext uri="{FF2B5EF4-FFF2-40B4-BE49-F238E27FC236}">
                <a16:creationId xmlns:a16="http://schemas.microsoft.com/office/drawing/2014/main" id="{4DFA8944-137B-4E61-BD63-A97E6FA7F071}"/>
              </a:ext>
            </a:extLst>
          </p:cNvPr>
          <p:cNvCxnSpPr>
            <a:cxnSpLocks noChangeShapeType="1"/>
          </p:cNvCxnSpPr>
          <p:nvPr/>
        </p:nvCxnSpPr>
        <p:spPr bwMode="auto">
          <a:xfrm flipV="1">
            <a:off x="3560901" y="2562465"/>
            <a:ext cx="432386" cy="108255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48" name="Straight Connector 13">
            <a:extLst>
              <a:ext uri="{FF2B5EF4-FFF2-40B4-BE49-F238E27FC236}">
                <a16:creationId xmlns:a16="http://schemas.microsoft.com/office/drawing/2014/main" id="{0BC7348C-BC8A-4C2F-8570-4087C64A9814}"/>
              </a:ext>
            </a:extLst>
          </p:cNvPr>
          <p:cNvCxnSpPr>
            <a:cxnSpLocks noChangeShapeType="1"/>
          </p:cNvCxnSpPr>
          <p:nvPr/>
        </p:nvCxnSpPr>
        <p:spPr bwMode="auto">
          <a:xfrm>
            <a:off x="4912494" y="2665607"/>
            <a:ext cx="667404" cy="100980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sp>
        <p:nvSpPr>
          <p:cNvPr id="53" name="Rectangle 52">
            <a:extLst>
              <a:ext uri="{FF2B5EF4-FFF2-40B4-BE49-F238E27FC236}">
                <a16:creationId xmlns:a16="http://schemas.microsoft.com/office/drawing/2014/main" id="{C3D98071-490E-4CFA-9F3F-455656201DF5}"/>
              </a:ext>
            </a:extLst>
          </p:cNvPr>
          <p:cNvSpPr/>
          <p:nvPr/>
        </p:nvSpPr>
        <p:spPr>
          <a:xfrm>
            <a:off x="2576457" y="3869611"/>
            <a:ext cx="1597072" cy="1620540"/>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55" name="Rectangle 54">
            <a:extLst>
              <a:ext uri="{FF2B5EF4-FFF2-40B4-BE49-F238E27FC236}">
                <a16:creationId xmlns:a16="http://schemas.microsoft.com/office/drawing/2014/main" id="{9C25230E-D844-40FE-9A2D-E4B515B4EBC4}"/>
              </a:ext>
            </a:extLst>
          </p:cNvPr>
          <p:cNvSpPr/>
          <p:nvPr/>
        </p:nvSpPr>
        <p:spPr>
          <a:xfrm>
            <a:off x="4776473" y="3855421"/>
            <a:ext cx="1811751" cy="1634728"/>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56" name="TextBox 55">
            <a:extLst>
              <a:ext uri="{FF2B5EF4-FFF2-40B4-BE49-F238E27FC236}">
                <a16:creationId xmlns:a16="http://schemas.microsoft.com/office/drawing/2014/main" id="{4ED72E40-8F1C-4BC3-A88D-1659CE8EE803}"/>
              </a:ext>
            </a:extLst>
          </p:cNvPr>
          <p:cNvSpPr txBox="1">
            <a:spLocks noChangeArrowheads="1"/>
          </p:cNvSpPr>
          <p:nvPr/>
        </p:nvSpPr>
        <p:spPr bwMode="auto">
          <a:xfrm>
            <a:off x="5024729" y="4829630"/>
            <a:ext cx="155651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800"/>
              <a:t>Station B</a:t>
            </a:r>
            <a:br>
              <a:rPr lang="en-US" altLang="en-US" sz="1800"/>
            </a:br>
            <a:r>
              <a:rPr lang="en-US" altLang="en-US" sz="1400"/>
              <a:t>(CIR Transmitter)</a:t>
            </a:r>
            <a:endParaRPr lang="en-US" altLang="en-US"/>
          </a:p>
        </p:txBody>
      </p:sp>
      <p:sp>
        <p:nvSpPr>
          <p:cNvPr id="42" name="TextBox 41">
            <a:extLst>
              <a:ext uri="{FF2B5EF4-FFF2-40B4-BE49-F238E27FC236}">
                <a16:creationId xmlns:a16="http://schemas.microsoft.com/office/drawing/2014/main" id="{A24E9A49-FA14-4D64-B65E-17584E6A435B}"/>
              </a:ext>
            </a:extLst>
          </p:cNvPr>
          <p:cNvSpPr txBox="1">
            <a:spLocks noChangeArrowheads="1"/>
          </p:cNvSpPr>
          <p:nvPr/>
        </p:nvSpPr>
        <p:spPr bwMode="auto">
          <a:xfrm>
            <a:off x="2576457" y="4829630"/>
            <a:ext cx="136928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800"/>
              <a:t>Station A</a:t>
            </a:r>
            <a:br>
              <a:rPr lang="en-US" altLang="en-US" sz="1800"/>
            </a:br>
            <a:r>
              <a:rPr lang="en-US" altLang="en-US" sz="1400"/>
              <a:t>(CIR Receiver)</a:t>
            </a:r>
            <a:endParaRPr lang="en-US" altLang="en-US"/>
          </a:p>
        </p:txBody>
      </p:sp>
      <p:cxnSp>
        <p:nvCxnSpPr>
          <p:cNvPr id="44" name="Straight Connector 13">
            <a:extLst>
              <a:ext uri="{FF2B5EF4-FFF2-40B4-BE49-F238E27FC236}">
                <a16:creationId xmlns:a16="http://schemas.microsoft.com/office/drawing/2014/main" id="{BBE0F141-B1DF-480A-AEFD-583C21903EF6}"/>
              </a:ext>
            </a:extLst>
          </p:cNvPr>
          <p:cNvCxnSpPr>
            <a:cxnSpLocks noChangeShapeType="1"/>
          </p:cNvCxnSpPr>
          <p:nvPr/>
        </p:nvCxnSpPr>
        <p:spPr bwMode="auto">
          <a:xfrm>
            <a:off x="3879493" y="4670868"/>
            <a:ext cx="1137918"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51" name="Straight Connector 13">
            <a:extLst>
              <a:ext uri="{FF2B5EF4-FFF2-40B4-BE49-F238E27FC236}">
                <a16:creationId xmlns:a16="http://schemas.microsoft.com/office/drawing/2014/main" id="{FDBB8925-1313-4EC3-9738-66EE2855EC47}"/>
              </a:ext>
            </a:extLst>
          </p:cNvPr>
          <p:cNvCxnSpPr>
            <a:cxnSpLocks noChangeShapeType="1"/>
          </p:cNvCxnSpPr>
          <p:nvPr/>
        </p:nvCxnSpPr>
        <p:spPr bwMode="auto">
          <a:xfrm flipH="1">
            <a:off x="3879493" y="4842022"/>
            <a:ext cx="1137918" cy="0"/>
          </a:xfrm>
          <a:prstGeom prst="line">
            <a:avLst/>
          </a:prstGeom>
          <a:noFill/>
          <a:ln w="38100" algn="ctr">
            <a:solidFill>
              <a:schemeClr val="tx1">
                <a:lumMod val="65000"/>
                <a:lumOff val="35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sp>
        <p:nvSpPr>
          <p:cNvPr id="33" name="Rectangle 32">
            <a:extLst>
              <a:ext uri="{FF2B5EF4-FFF2-40B4-BE49-F238E27FC236}">
                <a16:creationId xmlns:a16="http://schemas.microsoft.com/office/drawing/2014/main" id="{30054127-3FA7-4558-A535-CD106D0C6B86}"/>
              </a:ext>
            </a:extLst>
          </p:cNvPr>
          <p:cNvSpPr/>
          <p:nvPr/>
        </p:nvSpPr>
        <p:spPr>
          <a:xfrm>
            <a:off x="1293830" y="2030040"/>
            <a:ext cx="1078058" cy="5873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400">
                <a:solidFill>
                  <a:schemeClr val="tx1"/>
                </a:solidFill>
                <a:cs typeface="Arial" pitchFamily="34" charset="0"/>
              </a:rPr>
              <a:t>Responder</a:t>
            </a:r>
          </a:p>
        </p:txBody>
      </p:sp>
      <p:cxnSp>
        <p:nvCxnSpPr>
          <p:cNvPr id="34" name="Straight Connector 7">
            <a:extLst>
              <a:ext uri="{FF2B5EF4-FFF2-40B4-BE49-F238E27FC236}">
                <a16:creationId xmlns:a16="http://schemas.microsoft.com/office/drawing/2014/main" id="{2E620E59-53CD-459A-AA0B-EAE855EE6716}"/>
              </a:ext>
            </a:extLst>
          </p:cNvPr>
          <p:cNvCxnSpPr>
            <a:cxnSpLocks noChangeShapeType="1"/>
          </p:cNvCxnSpPr>
          <p:nvPr/>
        </p:nvCxnSpPr>
        <p:spPr bwMode="auto">
          <a:xfrm>
            <a:off x="2665575" y="1736352"/>
            <a:ext cx="0" cy="58737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5" name="Straight Connector 9">
            <a:extLst>
              <a:ext uri="{FF2B5EF4-FFF2-40B4-BE49-F238E27FC236}">
                <a16:creationId xmlns:a16="http://schemas.microsoft.com/office/drawing/2014/main" id="{21746DF5-B1DE-4E12-B9A5-A56767434C69}"/>
              </a:ext>
            </a:extLst>
          </p:cNvPr>
          <p:cNvCxnSpPr>
            <a:cxnSpLocks noChangeShapeType="1"/>
          </p:cNvCxnSpPr>
          <p:nvPr/>
        </p:nvCxnSpPr>
        <p:spPr bwMode="auto">
          <a:xfrm flipH="1">
            <a:off x="2371888" y="2323727"/>
            <a:ext cx="293687"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6" name="Straight Connector 7">
            <a:extLst>
              <a:ext uri="{FF2B5EF4-FFF2-40B4-BE49-F238E27FC236}">
                <a16:creationId xmlns:a16="http://schemas.microsoft.com/office/drawing/2014/main" id="{F5BC20AB-8B1F-4FC4-B91D-94E14B1F8FFE}"/>
              </a:ext>
            </a:extLst>
          </p:cNvPr>
          <p:cNvCxnSpPr>
            <a:cxnSpLocks noChangeShapeType="1"/>
          </p:cNvCxnSpPr>
          <p:nvPr/>
        </p:nvCxnSpPr>
        <p:spPr bwMode="auto">
          <a:xfrm flipH="1">
            <a:off x="2665575" y="173635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cxnSp>
        <p:nvCxnSpPr>
          <p:cNvPr id="37" name="Straight Connector 7">
            <a:extLst>
              <a:ext uri="{FF2B5EF4-FFF2-40B4-BE49-F238E27FC236}">
                <a16:creationId xmlns:a16="http://schemas.microsoft.com/office/drawing/2014/main" id="{B41904F4-BAFE-4934-98E8-61B1848C06DB}"/>
              </a:ext>
            </a:extLst>
          </p:cNvPr>
          <p:cNvCxnSpPr>
            <a:cxnSpLocks noChangeShapeType="1"/>
          </p:cNvCxnSpPr>
          <p:nvPr/>
        </p:nvCxnSpPr>
        <p:spPr bwMode="auto">
          <a:xfrm>
            <a:off x="2496655" y="1736351"/>
            <a:ext cx="168920" cy="239365"/>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38" name="Rectangle 37">
            <a:extLst>
              <a:ext uri="{FF2B5EF4-FFF2-40B4-BE49-F238E27FC236}">
                <a16:creationId xmlns:a16="http://schemas.microsoft.com/office/drawing/2014/main" id="{FA192D2A-9941-434A-8682-5F4A96B2B6A6}"/>
              </a:ext>
            </a:extLst>
          </p:cNvPr>
          <p:cNvSpPr/>
          <p:nvPr/>
        </p:nvSpPr>
        <p:spPr>
          <a:xfrm>
            <a:off x="1140741" y="1673481"/>
            <a:ext cx="1843774" cy="1620540"/>
          </a:xfrm>
          <a:prstGeom prst="rect">
            <a:avLst/>
          </a:prstGeom>
          <a:noFill/>
          <a:ln>
            <a:solidFill>
              <a:schemeClr val="tx1">
                <a:lumMod val="75000"/>
                <a:lumOff val="2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solidFill>
                <a:schemeClr val="tx1"/>
              </a:solidFill>
              <a:cs typeface="Arial" pitchFamily="34" charset="0"/>
            </a:endParaRPr>
          </a:p>
        </p:txBody>
      </p:sp>
      <p:sp>
        <p:nvSpPr>
          <p:cNvPr id="39" name="TextBox 38">
            <a:extLst>
              <a:ext uri="{FF2B5EF4-FFF2-40B4-BE49-F238E27FC236}">
                <a16:creationId xmlns:a16="http://schemas.microsoft.com/office/drawing/2014/main" id="{6954667E-9C65-4AC2-9BCF-B010798A870A}"/>
              </a:ext>
            </a:extLst>
          </p:cNvPr>
          <p:cNvSpPr txBox="1">
            <a:spLocks noChangeArrowheads="1"/>
          </p:cNvSpPr>
          <p:nvPr/>
        </p:nvSpPr>
        <p:spPr bwMode="auto">
          <a:xfrm>
            <a:off x="1115616" y="2633500"/>
            <a:ext cx="155651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pPr algn="ctr"/>
            <a:r>
              <a:rPr lang="en-US" altLang="en-US" sz="1800"/>
              <a:t>Station C</a:t>
            </a:r>
            <a:br>
              <a:rPr lang="en-US" altLang="en-US" sz="1800"/>
            </a:br>
            <a:r>
              <a:rPr lang="en-US" altLang="en-US" sz="1400"/>
              <a:t>(CIR Transmitter)</a:t>
            </a:r>
            <a:endParaRPr lang="en-US" altLang="en-US"/>
          </a:p>
        </p:txBody>
      </p:sp>
      <p:cxnSp>
        <p:nvCxnSpPr>
          <p:cNvPr id="40" name="Straight Connector 13">
            <a:extLst>
              <a:ext uri="{FF2B5EF4-FFF2-40B4-BE49-F238E27FC236}">
                <a16:creationId xmlns:a16="http://schemas.microsoft.com/office/drawing/2014/main" id="{3307D2E2-FD88-43E4-B52F-0896B437924C}"/>
              </a:ext>
            </a:extLst>
          </p:cNvPr>
          <p:cNvCxnSpPr>
            <a:cxnSpLocks noChangeShapeType="1"/>
          </p:cNvCxnSpPr>
          <p:nvPr/>
        </p:nvCxnSpPr>
        <p:spPr bwMode="auto">
          <a:xfrm flipH="1" flipV="1">
            <a:off x="2723051" y="2129857"/>
            <a:ext cx="1276970" cy="363039"/>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45" name="Straight Connector 13">
            <a:extLst>
              <a:ext uri="{FF2B5EF4-FFF2-40B4-BE49-F238E27FC236}">
                <a16:creationId xmlns:a16="http://schemas.microsoft.com/office/drawing/2014/main" id="{2D999383-EF35-47CA-BCD6-3014D85A12BD}"/>
              </a:ext>
            </a:extLst>
          </p:cNvPr>
          <p:cNvCxnSpPr>
            <a:cxnSpLocks noChangeShapeType="1"/>
          </p:cNvCxnSpPr>
          <p:nvPr/>
        </p:nvCxnSpPr>
        <p:spPr bwMode="auto">
          <a:xfrm flipH="1" flipV="1">
            <a:off x="2751897" y="2410384"/>
            <a:ext cx="696485" cy="1195128"/>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54" name="Straight Connector 13">
            <a:extLst>
              <a:ext uri="{FF2B5EF4-FFF2-40B4-BE49-F238E27FC236}">
                <a16:creationId xmlns:a16="http://schemas.microsoft.com/office/drawing/2014/main" id="{B8A17D33-8CD1-4BB8-B2AC-204981334276}"/>
              </a:ext>
            </a:extLst>
          </p:cNvPr>
          <p:cNvCxnSpPr>
            <a:cxnSpLocks noChangeShapeType="1"/>
          </p:cNvCxnSpPr>
          <p:nvPr/>
        </p:nvCxnSpPr>
        <p:spPr bwMode="auto">
          <a:xfrm>
            <a:off x="5652120" y="1870085"/>
            <a:ext cx="569865" cy="0"/>
          </a:xfrm>
          <a:prstGeom prst="line">
            <a:avLst/>
          </a:prstGeom>
          <a:noFill/>
          <a:ln w="38100" algn="ctr">
            <a:solidFill>
              <a:schemeClr val="tx1"/>
            </a:solidFill>
            <a:round/>
            <a:headEnd type="none" w="lg" len="lg"/>
            <a:tailEnd type="triangle" w="lg" len="lg"/>
          </a:ln>
          <a:extLst>
            <a:ext uri="{909E8E84-426E-40DD-AFC4-6F175D3DCCD1}">
              <a14:hiddenFill xmlns:a14="http://schemas.microsoft.com/office/drawing/2010/main">
                <a:noFill/>
              </a14:hiddenFill>
            </a:ext>
          </a:extLst>
        </p:spPr>
      </p:cxnSp>
      <p:cxnSp>
        <p:nvCxnSpPr>
          <p:cNvPr id="59" name="Straight Connector 13">
            <a:extLst>
              <a:ext uri="{FF2B5EF4-FFF2-40B4-BE49-F238E27FC236}">
                <a16:creationId xmlns:a16="http://schemas.microsoft.com/office/drawing/2014/main" id="{58C5778C-EF2D-4C23-9D05-5ECCF7A1E1CE}"/>
              </a:ext>
            </a:extLst>
          </p:cNvPr>
          <p:cNvCxnSpPr>
            <a:cxnSpLocks noChangeShapeType="1"/>
          </p:cNvCxnSpPr>
          <p:nvPr/>
        </p:nvCxnSpPr>
        <p:spPr bwMode="auto">
          <a:xfrm flipH="1">
            <a:off x="5652121" y="2285461"/>
            <a:ext cx="569865" cy="0"/>
          </a:xfrm>
          <a:prstGeom prst="line">
            <a:avLst/>
          </a:prstGeom>
          <a:noFill/>
          <a:ln w="38100" algn="ctr">
            <a:solidFill>
              <a:schemeClr val="tx1">
                <a:lumMod val="65000"/>
                <a:lumOff val="35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cxnSp>
        <p:nvCxnSpPr>
          <p:cNvPr id="62" name="Straight Connector 13">
            <a:extLst>
              <a:ext uri="{FF2B5EF4-FFF2-40B4-BE49-F238E27FC236}">
                <a16:creationId xmlns:a16="http://schemas.microsoft.com/office/drawing/2014/main" id="{A0DB3EF6-8579-45E5-A94B-83FEB3DADA38}"/>
              </a:ext>
            </a:extLst>
          </p:cNvPr>
          <p:cNvCxnSpPr>
            <a:cxnSpLocks noChangeShapeType="1"/>
          </p:cNvCxnSpPr>
          <p:nvPr/>
        </p:nvCxnSpPr>
        <p:spPr bwMode="auto">
          <a:xfrm>
            <a:off x="5652121" y="2714576"/>
            <a:ext cx="568959" cy="0"/>
          </a:xfrm>
          <a:prstGeom prst="line">
            <a:avLst/>
          </a:prstGeom>
          <a:noFill/>
          <a:ln w="38100" algn="ctr">
            <a:solidFill>
              <a:schemeClr val="bg2">
                <a:lumMod val="60000"/>
                <a:lumOff val="40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sp>
        <p:nvSpPr>
          <p:cNvPr id="63" name="TextBox 62">
            <a:extLst>
              <a:ext uri="{FF2B5EF4-FFF2-40B4-BE49-F238E27FC236}">
                <a16:creationId xmlns:a16="http://schemas.microsoft.com/office/drawing/2014/main" id="{0D3FE9D7-52E4-4D68-BCD3-1DA286234EAF}"/>
              </a:ext>
            </a:extLst>
          </p:cNvPr>
          <p:cNvSpPr txBox="1">
            <a:spLocks noChangeArrowheads="1"/>
          </p:cNvSpPr>
          <p:nvPr/>
        </p:nvSpPr>
        <p:spPr bwMode="auto">
          <a:xfrm>
            <a:off x="6279808" y="1700808"/>
            <a:ext cx="184377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a:t>= Sensing Packet</a:t>
            </a:r>
            <a:endParaRPr lang="en-US" altLang="en-US" sz="2400" i="1"/>
          </a:p>
        </p:txBody>
      </p:sp>
      <p:sp>
        <p:nvSpPr>
          <p:cNvPr id="64" name="TextBox 63">
            <a:extLst>
              <a:ext uri="{FF2B5EF4-FFF2-40B4-BE49-F238E27FC236}">
                <a16:creationId xmlns:a16="http://schemas.microsoft.com/office/drawing/2014/main" id="{C25ED592-8CF1-44A0-BC56-4C577B11B8A3}"/>
              </a:ext>
            </a:extLst>
          </p:cNvPr>
          <p:cNvSpPr txBox="1">
            <a:spLocks noChangeArrowheads="1"/>
          </p:cNvSpPr>
          <p:nvPr/>
        </p:nvSpPr>
        <p:spPr bwMode="auto">
          <a:xfrm>
            <a:off x="6279808" y="2116184"/>
            <a:ext cx="25282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a:t>= CIR Feedback Packet 1</a:t>
            </a:r>
            <a:endParaRPr lang="en-US" altLang="en-US" sz="2400" i="1"/>
          </a:p>
        </p:txBody>
      </p:sp>
      <p:sp>
        <p:nvSpPr>
          <p:cNvPr id="65" name="TextBox 64">
            <a:extLst>
              <a:ext uri="{FF2B5EF4-FFF2-40B4-BE49-F238E27FC236}">
                <a16:creationId xmlns:a16="http://schemas.microsoft.com/office/drawing/2014/main" id="{EFEBFD04-F3A0-46B2-87D6-D8C1EB7711D7}"/>
              </a:ext>
            </a:extLst>
          </p:cNvPr>
          <p:cNvSpPr txBox="1">
            <a:spLocks noChangeArrowheads="1"/>
          </p:cNvSpPr>
          <p:nvPr/>
        </p:nvSpPr>
        <p:spPr bwMode="auto">
          <a:xfrm>
            <a:off x="6279808" y="2526191"/>
            <a:ext cx="25282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000">
                <a:solidFill>
                  <a:srgbClr val="000000"/>
                </a:solidFill>
                <a:latin typeface="Arial" panose="020B0604020202020204" pitchFamily="34" charset="0"/>
              </a:defRPr>
            </a:lvl1pPr>
            <a:lvl2pPr marL="742950" indent="-285750">
              <a:defRPr sz="2000">
                <a:solidFill>
                  <a:srgbClr val="000000"/>
                </a:solidFill>
                <a:latin typeface="Arial" panose="020B0604020202020204" pitchFamily="34" charset="0"/>
              </a:defRPr>
            </a:lvl2pPr>
            <a:lvl3pPr marL="1143000" indent="-228600">
              <a:defRPr sz="2000">
                <a:solidFill>
                  <a:srgbClr val="000000"/>
                </a:solidFill>
                <a:latin typeface="Arial" panose="020B0604020202020204" pitchFamily="34" charset="0"/>
              </a:defRPr>
            </a:lvl3pPr>
            <a:lvl4pPr marL="1600200" indent="-228600">
              <a:defRPr sz="2000">
                <a:solidFill>
                  <a:srgbClr val="000000"/>
                </a:solidFill>
                <a:latin typeface="Arial" panose="020B0604020202020204" pitchFamily="34" charset="0"/>
              </a:defRPr>
            </a:lvl4pPr>
            <a:lvl5pPr marL="2057400" indent="-228600">
              <a:defRPr sz="2000">
                <a:solidFill>
                  <a:srgbClr val="000000"/>
                </a:solidFill>
                <a:latin typeface="Arial" panose="020B0604020202020204" pitchFamily="34" charset="0"/>
              </a:defRPr>
            </a:lvl5pPr>
            <a:lvl6pPr marL="2514600" indent="-228600" eaLnBrk="0" fontAlgn="base" hangingPunct="0">
              <a:spcBef>
                <a:spcPct val="0"/>
              </a:spcBef>
              <a:spcAft>
                <a:spcPct val="0"/>
              </a:spcAft>
              <a:defRPr sz="2000">
                <a:solidFill>
                  <a:srgbClr val="000000"/>
                </a:solidFill>
                <a:latin typeface="Arial" panose="020B0604020202020204" pitchFamily="34" charset="0"/>
              </a:defRPr>
            </a:lvl6pPr>
            <a:lvl7pPr marL="2971800" indent="-228600" eaLnBrk="0" fontAlgn="base" hangingPunct="0">
              <a:spcBef>
                <a:spcPct val="0"/>
              </a:spcBef>
              <a:spcAft>
                <a:spcPct val="0"/>
              </a:spcAft>
              <a:defRPr sz="2000">
                <a:solidFill>
                  <a:srgbClr val="000000"/>
                </a:solidFill>
                <a:latin typeface="Arial" panose="020B0604020202020204" pitchFamily="34" charset="0"/>
              </a:defRPr>
            </a:lvl7pPr>
            <a:lvl8pPr marL="3429000" indent="-228600" eaLnBrk="0" fontAlgn="base" hangingPunct="0">
              <a:spcBef>
                <a:spcPct val="0"/>
              </a:spcBef>
              <a:spcAft>
                <a:spcPct val="0"/>
              </a:spcAft>
              <a:defRPr sz="2000">
                <a:solidFill>
                  <a:srgbClr val="000000"/>
                </a:solidFill>
                <a:latin typeface="Arial" panose="020B0604020202020204" pitchFamily="34" charset="0"/>
              </a:defRPr>
            </a:lvl8pPr>
            <a:lvl9pPr marL="3886200" indent="-228600" eaLnBrk="0" fontAlgn="base" hangingPunct="0">
              <a:spcBef>
                <a:spcPct val="0"/>
              </a:spcBef>
              <a:spcAft>
                <a:spcPct val="0"/>
              </a:spcAft>
              <a:defRPr sz="2000">
                <a:solidFill>
                  <a:srgbClr val="000000"/>
                </a:solidFill>
                <a:latin typeface="Arial" panose="020B0604020202020204" pitchFamily="34" charset="0"/>
              </a:defRPr>
            </a:lvl9pPr>
          </a:lstStyle>
          <a:p>
            <a:r>
              <a:rPr lang="en-US" altLang="en-US" sz="1600"/>
              <a:t>= CIR Feedback Packet 2</a:t>
            </a:r>
            <a:endParaRPr lang="en-US" altLang="en-US" sz="2400" i="1"/>
          </a:p>
        </p:txBody>
      </p:sp>
      <p:cxnSp>
        <p:nvCxnSpPr>
          <p:cNvPr id="66" name="Straight Connector 13">
            <a:extLst>
              <a:ext uri="{FF2B5EF4-FFF2-40B4-BE49-F238E27FC236}">
                <a16:creationId xmlns:a16="http://schemas.microsoft.com/office/drawing/2014/main" id="{B5FAE5E4-63D6-4D8C-8235-D5821B608AF1}"/>
              </a:ext>
            </a:extLst>
          </p:cNvPr>
          <p:cNvCxnSpPr>
            <a:cxnSpLocks noChangeShapeType="1"/>
          </p:cNvCxnSpPr>
          <p:nvPr/>
        </p:nvCxnSpPr>
        <p:spPr bwMode="auto">
          <a:xfrm>
            <a:off x="2555776" y="2454738"/>
            <a:ext cx="1090877" cy="1671835"/>
          </a:xfrm>
          <a:prstGeom prst="line">
            <a:avLst/>
          </a:prstGeom>
          <a:noFill/>
          <a:ln w="38100" algn="ctr">
            <a:solidFill>
              <a:schemeClr val="bg2">
                <a:lumMod val="60000"/>
                <a:lumOff val="40000"/>
              </a:schemeClr>
            </a:solidFill>
            <a:prstDash val="sysDot"/>
            <a:round/>
            <a:headEnd type="none" w="lg" len="lg"/>
            <a:tailEnd type="triangle" w="lg" len="lg"/>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999453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ln/>
        </p:spPr>
        <p:txBody>
          <a:bodyPr/>
          <a:lstStyle/>
          <a:p>
            <a:r>
              <a:rPr lang="en-US" altLang="en-US" sz="3200"/>
              <a:t>UWB Sensing – Applications</a:t>
            </a:r>
          </a:p>
        </p:txBody>
      </p:sp>
      <p:sp>
        <p:nvSpPr>
          <p:cNvPr id="4099" name="Rectangle 3"/>
          <p:cNvSpPr>
            <a:spLocks noGrp="1" noChangeArrowheads="1"/>
          </p:cNvSpPr>
          <p:nvPr>
            <p:ph type="body" idx="1"/>
          </p:nvPr>
        </p:nvSpPr>
        <p:spPr>
          <a:xfrm>
            <a:off x="685800" y="1628800"/>
            <a:ext cx="7924800" cy="4467200"/>
          </a:xfrm>
          <a:ln/>
        </p:spPr>
        <p:txBody>
          <a:bodyPr/>
          <a:lstStyle/>
          <a:p>
            <a:r>
              <a:rPr lang="en-US" sz="1800"/>
              <a:t>Short range: up to 30 m</a:t>
            </a:r>
          </a:p>
          <a:p>
            <a:pPr lvl="1"/>
            <a:r>
              <a:rPr lang="en-US" sz="1600"/>
              <a:t>HRP UWB is able to support this range</a:t>
            </a:r>
          </a:p>
          <a:p>
            <a:r>
              <a:rPr lang="en-US" sz="1800"/>
              <a:t>Low velocity: up to 5 m/s (18 km/h)</a:t>
            </a:r>
          </a:p>
          <a:p>
            <a:pPr lvl="1"/>
            <a:r>
              <a:rPr lang="en-US" sz="1600"/>
              <a:t>Vital sign detection (e.g., breathing, heart beat)</a:t>
            </a:r>
          </a:p>
          <a:p>
            <a:pPr lvl="1"/>
            <a:r>
              <a:rPr lang="en-US" sz="1600"/>
              <a:t>Gesture recognition</a:t>
            </a:r>
          </a:p>
          <a:p>
            <a:pPr lvl="1"/>
            <a:r>
              <a:rPr lang="en-US" sz="1600"/>
              <a:t>Approach (moving target) detection</a:t>
            </a:r>
          </a:p>
          <a:p>
            <a:pPr lvl="1"/>
            <a:r>
              <a:rPr lang="en-US" sz="1600"/>
              <a:t>Object (stationary target) detection</a:t>
            </a:r>
          </a:p>
          <a:p>
            <a:pPr lvl="1"/>
            <a:r>
              <a:rPr lang="en-US" sz="1600"/>
              <a:t>Direction detection (angle), trajectory mapping</a:t>
            </a:r>
          </a:p>
          <a:p>
            <a:pPr lvl="1"/>
            <a:r>
              <a:rPr lang="en-US" sz="1600"/>
              <a:t>Maximum velocity may be traded against range</a:t>
            </a:r>
          </a:p>
          <a:p>
            <a:r>
              <a:rPr lang="en-US" sz="1800"/>
              <a:t>High measurement resolution</a:t>
            </a:r>
          </a:p>
          <a:p>
            <a:pPr lvl="1"/>
            <a:r>
              <a:rPr lang="en-US" sz="1600"/>
              <a:t>Resolution down to sub-cm level</a:t>
            </a:r>
            <a:br>
              <a:rPr lang="en-US" sz="1600"/>
            </a:br>
            <a:r>
              <a:rPr lang="en-US" sz="1600"/>
              <a:t>(using &gt;1.5 GHz total signal bandwith)</a:t>
            </a:r>
          </a:p>
          <a:p>
            <a:r>
              <a:rPr lang="en-US" sz="1800"/>
              <a:t>Target types (RCS ≥ -10 dBm</a:t>
            </a:r>
            <a:r>
              <a:rPr lang="en-US" sz="1800" baseline="30000"/>
              <a:t>2</a:t>
            </a:r>
            <a:r>
              <a:rPr lang="en-US" sz="1800"/>
              <a:t> a.k.a. dBsm):</a:t>
            </a:r>
          </a:p>
          <a:p>
            <a:pPr lvl="1"/>
            <a:r>
              <a:rPr lang="en-US" sz="1600"/>
              <a:t>Adults, children, infants, pets</a:t>
            </a:r>
          </a:p>
          <a:p>
            <a:pPr lvl="1"/>
            <a:r>
              <a:rPr lang="en-US" sz="1600"/>
              <a:t>Objects / vehicles (up to freight ship)</a:t>
            </a:r>
            <a:endParaRPr lang="en-US" sz="1800" dirty="0"/>
          </a:p>
        </p:txBody>
      </p:sp>
      <p:sp>
        <p:nvSpPr>
          <p:cNvPr id="9" name="Footer Placeholder 2">
            <a:extLst>
              <a:ext uri="{FF2B5EF4-FFF2-40B4-BE49-F238E27FC236}">
                <a16:creationId xmlns:a16="http://schemas.microsoft.com/office/drawing/2014/main" id="{60BC2C0E-D82D-4EBA-9C63-D372A8AD5717}"/>
              </a:ext>
            </a:extLst>
          </p:cNvPr>
          <p:cNvSpPr>
            <a:spLocks noGrp="1"/>
          </p:cNvSpPr>
          <p:nvPr>
            <p:ph type="ftr" sz="quarter" idx="11"/>
          </p:nvPr>
        </p:nvSpPr>
        <p:spPr>
          <a:xfrm>
            <a:off x="5004048" y="6475413"/>
            <a:ext cx="3606552" cy="184666"/>
          </a:xfrm>
        </p:spPr>
        <p:txBody>
          <a:bodyPr/>
          <a:lstStyle/>
          <a:p>
            <a:r>
              <a:rPr lang="en-US" altLang="en-US"/>
              <a:t>Leong/Küchler/Pirhonen, NXP Semiconductors</a:t>
            </a: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a:t>July 2021</a:t>
            </a:r>
          </a:p>
        </p:txBody>
      </p:sp>
    </p:spTree>
    <p:extLst>
      <p:ext uri="{BB962C8B-B14F-4D97-AF65-F5344CB8AC3E}">
        <p14:creationId xmlns:p14="http://schemas.microsoft.com/office/powerpoint/2010/main" val="840611307"/>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1698</Words>
  <Application>Microsoft Office PowerPoint</Application>
  <PresentationFormat>On-screen Show (4:3)</PresentationFormat>
  <Paragraphs>252</Paragraphs>
  <Slides>14</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Times New Roman</vt:lpstr>
      <vt:lpstr>IEEE-P802_15</vt:lpstr>
      <vt:lpstr>PowerPoint Presentation</vt:lpstr>
      <vt:lpstr>PowerPoint Presentation</vt:lpstr>
      <vt:lpstr>UWB Sensing in 802.15   </vt:lpstr>
      <vt:lpstr>Sensing – Context Recap</vt:lpstr>
      <vt:lpstr>UWB Sensing – Terminology (1)</vt:lpstr>
      <vt:lpstr>UWB Sensing – Terminology (2)</vt:lpstr>
      <vt:lpstr>UWB Sensing – Terminology (3)</vt:lpstr>
      <vt:lpstr>UWB Sensing – Terminology (4)</vt:lpstr>
      <vt:lpstr>UWB Sensing – Applications</vt:lpstr>
      <vt:lpstr>Rationale (1)</vt:lpstr>
      <vt:lpstr>Rationale (2)</vt:lpstr>
      <vt:lpstr>UWB Sensing &amp; Ranging (1)</vt:lpstr>
      <vt:lpstr>UWB Sensing &amp; Ranging (2)</vt:lpstr>
      <vt:lpstr>UWB Sensing – CIR Sharing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2021-07-16T14:20:38Z</dcterms:modified>
</cp:coreProperties>
</file>