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5" r:id="rId4"/>
    <p:sldId id="271" r:id="rId5"/>
    <p:sldId id="272" r:id="rId6"/>
    <p:sldId id="274" r:id="rId7"/>
    <p:sldId id="273" r:id="rId8"/>
    <p:sldId id="269" r:id="rId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87" d="100"/>
          <a:sy n="87" d="100"/>
        </p:scale>
        <p:origin x="1688"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802.15-21-0395-01-0thz-Next</a:t>
            </a:r>
            <a:r>
              <a:rPr lang="en-US" sz="1400" b="1" baseline="0" dirty="0" smtClean="0"/>
              <a:t> </a:t>
            </a:r>
            <a:r>
              <a:rPr lang="en-US" sz="1400" b="1" baseline="0" dirty="0"/>
              <a:t>Steps for IEEE802.15.3</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July 2021</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77053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a:solidFill>
                  <a:schemeClr val="tx2"/>
                </a:solidFill>
              </a:rPr>
              <a:t>Next </a:t>
            </a:r>
            <a:r>
              <a:rPr lang="de-DE" sz="1600" dirty="0" err="1">
                <a:solidFill>
                  <a:schemeClr val="tx2"/>
                </a:solidFill>
              </a:rPr>
              <a:t>Steps</a:t>
            </a:r>
            <a:r>
              <a:rPr lang="de-DE" sz="1600" dirty="0">
                <a:solidFill>
                  <a:schemeClr val="tx2"/>
                </a:solidFill>
              </a:rPr>
              <a:t> </a:t>
            </a:r>
            <a:r>
              <a:rPr lang="de-DE" sz="1600" dirty="0" err="1">
                <a:solidFill>
                  <a:schemeClr val="tx2"/>
                </a:solidFill>
              </a:rPr>
              <a:t>for</a:t>
            </a:r>
            <a:r>
              <a:rPr lang="de-DE" sz="1600" dirty="0">
                <a:solidFill>
                  <a:schemeClr val="tx2"/>
                </a:solidFill>
              </a:rPr>
              <a:t> IEEE 802.15.3</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15 July 2021</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This document describes the need for a revision of IEEE 802.15.3</a:t>
            </a:r>
          </a:p>
          <a:p>
            <a:pPr>
              <a:spcBef>
                <a:spcPts val="600"/>
              </a:spcBef>
              <a:spcAft>
                <a:spcPts val="600"/>
              </a:spcAft>
            </a:pPr>
            <a:r>
              <a:rPr lang="en-US" sz="1600" b="1" dirty="0">
                <a:solidFill>
                  <a:schemeClr val="tx2"/>
                </a:solidFill>
              </a:rPr>
              <a:t>Purpose: </a:t>
            </a:r>
            <a:r>
              <a:rPr lang="en-US" sz="1600" dirty="0">
                <a:solidFill>
                  <a:schemeClr val="tx2"/>
                </a:solidFill>
              </a:rPr>
              <a:t>Discussion Document to form a Study Group targeting a revision of IEEE Std. 802.15.3 </a:t>
            </a:r>
          </a:p>
          <a:p>
            <a:pPr>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Next </a:t>
            </a:r>
            <a:r>
              <a:rPr lang="de-DE" dirty="0" err="1"/>
              <a:t>Steps</a:t>
            </a:r>
            <a:r>
              <a:rPr lang="de-DE" dirty="0"/>
              <a:t> </a:t>
            </a:r>
            <a:r>
              <a:rPr lang="de-DE" dirty="0" err="1"/>
              <a:t>for</a:t>
            </a:r>
            <a:r>
              <a:rPr lang="de-DE" dirty="0"/>
              <a:t> IEEE 802.15.3</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Current</a:t>
            </a:r>
            <a:r>
              <a:rPr lang="de-DE" dirty="0"/>
              <a:t> Situation (1/4)</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err="1"/>
              <a:t>Frequency</a:t>
            </a:r>
            <a:r>
              <a:rPr lang="de-DE" sz="2400" dirty="0"/>
              <a:t> Bands:</a:t>
            </a:r>
          </a:p>
          <a:p>
            <a:pPr marL="698500" lvl="2" indent="-266700">
              <a:spcAft>
                <a:spcPts val="0"/>
              </a:spcAft>
              <a:buFont typeface="Arial" pitchFamily="34" charset="0"/>
              <a:buChar char="•"/>
            </a:pPr>
            <a:r>
              <a:rPr lang="de-DE" sz="2000" dirty="0"/>
              <a:t>IEEE Std. 802.15.3d-2017 </a:t>
            </a:r>
            <a:r>
              <a:rPr lang="de-DE" sz="2000" dirty="0" err="1"/>
              <a:t>covers</a:t>
            </a:r>
            <a:r>
              <a:rPr lang="de-DE" sz="2000" dirty="0"/>
              <a:t> </a:t>
            </a:r>
            <a:r>
              <a:rPr lang="de-DE" sz="2000" dirty="0" err="1"/>
              <a:t>the</a:t>
            </a:r>
            <a:r>
              <a:rPr lang="de-DE" sz="2000" dirty="0"/>
              <a:t> </a:t>
            </a:r>
            <a:r>
              <a:rPr lang="de-DE" sz="2000" dirty="0" err="1"/>
              <a:t>frequency</a:t>
            </a:r>
            <a:r>
              <a:rPr lang="de-DE" sz="2000" dirty="0"/>
              <a:t> band 252 to 321 GHz</a:t>
            </a:r>
          </a:p>
          <a:p>
            <a:pPr marL="698500" lvl="2" indent="-266700">
              <a:spcAft>
                <a:spcPts val="0"/>
              </a:spcAft>
              <a:buFont typeface="Arial" pitchFamily="34" charset="0"/>
              <a:buChar char="•"/>
            </a:pPr>
            <a:r>
              <a:rPr lang="de-DE" sz="2000" dirty="0"/>
              <a:t>At WRC 2019 additional </a:t>
            </a:r>
            <a:r>
              <a:rPr lang="de-DE" sz="2000" dirty="0" err="1"/>
              <a:t>frequency</a:t>
            </a:r>
            <a:r>
              <a:rPr lang="de-DE" sz="2000" dirty="0"/>
              <a:t> </a:t>
            </a:r>
            <a:r>
              <a:rPr lang="de-DE" sz="2000" dirty="0" err="1"/>
              <a:t>bands</a:t>
            </a:r>
            <a:r>
              <a:rPr lang="de-DE" sz="2000" dirty="0"/>
              <a:t> </a:t>
            </a:r>
            <a:r>
              <a:rPr lang="de-DE" sz="2000" dirty="0" err="1"/>
              <a:t>beyond</a:t>
            </a:r>
            <a:r>
              <a:rPr lang="de-DE" sz="2000" dirty="0"/>
              <a:t> 321 </a:t>
            </a:r>
            <a:r>
              <a:rPr lang="de-DE" sz="2000" dirty="0" err="1"/>
              <a:t>have</a:t>
            </a:r>
            <a:r>
              <a:rPr lang="de-DE" sz="2000" dirty="0"/>
              <a:t> </a:t>
            </a:r>
            <a:r>
              <a:rPr lang="de-DE" sz="2000" dirty="0" err="1"/>
              <a:t>been</a:t>
            </a:r>
            <a:r>
              <a:rPr lang="de-DE" sz="2000" dirty="0"/>
              <a:t> </a:t>
            </a:r>
            <a:r>
              <a:rPr lang="de-DE" sz="2000" dirty="0" err="1"/>
              <a:t>identified</a:t>
            </a:r>
            <a:r>
              <a:rPr lang="de-DE" sz="2000" dirty="0"/>
              <a:t> </a:t>
            </a:r>
            <a:r>
              <a:rPr lang="de-DE" sz="2000" dirty="0" err="1"/>
              <a:t>for</a:t>
            </a:r>
            <a:r>
              <a:rPr lang="de-DE" sz="2000" dirty="0"/>
              <a:t> </a:t>
            </a:r>
            <a:r>
              <a:rPr lang="de-DE" sz="2000" dirty="0" err="1"/>
              <a:t>the</a:t>
            </a:r>
            <a:r>
              <a:rPr lang="de-DE" sz="2000" dirty="0"/>
              <a:t> </a:t>
            </a:r>
            <a:r>
              <a:rPr lang="de-DE" sz="2000" dirty="0" err="1"/>
              <a:t>use</a:t>
            </a:r>
            <a:r>
              <a:rPr lang="de-DE" sz="2000" dirty="0"/>
              <a:t> </a:t>
            </a:r>
            <a:r>
              <a:rPr lang="de-DE" sz="2000" dirty="0" err="1"/>
              <a:t>by</a:t>
            </a:r>
            <a:r>
              <a:rPr lang="de-DE" sz="2000" dirty="0"/>
              <a:t> Land Mobile Service (LMS) and Fixed Service (FS)</a:t>
            </a:r>
          </a:p>
          <a:p>
            <a:pPr marL="698500" lvl="2" indent="-266700">
              <a:spcAft>
                <a:spcPts val="0"/>
              </a:spcAft>
              <a:buFont typeface="Arial" pitchFamily="34" charset="0"/>
              <a:buChar char="•"/>
            </a:pPr>
            <a:r>
              <a:rPr lang="de-DE" sz="2000" dirty="0"/>
              <a:t>Of </a:t>
            </a:r>
            <a:r>
              <a:rPr lang="de-DE" sz="2000" dirty="0" err="1"/>
              <a:t>specific</a:t>
            </a:r>
            <a:r>
              <a:rPr lang="de-DE" sz="2000" dirty="0"/>
              <a:t> </a:t>
            </a:r>
            <a:r>
              <a:rPr lang="de-DE" sz="2000" dirty="0" err="1"/>
              <a:t>interest</a:t>
            </a:r>
            <a:r>
              <a:rPr lang="de-DE" sz="2000" dirty="0"/>
              <a:t> </a:t>
            </a:r>
            <a:r>
              <a:rPr lang="de-DE" sz="2000" dirty="0" err="1"/>
              <a:t>are</a:t>
            </a:r>
            <a:r>
              <a:rPr lang="de-DE" sz="2000" dirty="0"/>
              <a:t> 94 GHz </a:t>
            </a:r>
            <a:r>
              <a:rPr lang="de-DE" sz="2000" dirty="0" err="1"/>
              <a:t>contigous</a:t>
            </a:r>
            <a:r>
              <a:rPr lang="de-DE" sz="2000" dirty="0"/>
              <a:t> </a:t>
            </a:r>
            <a:r>
              <a:rPr lang="de-DE" sz="2000" dirty="0" err="1"/>
              <a:t>spectrum</a:t>
            </a:r>
            <a:r>
              <a:rPr lang="de-DE" sz="2000" dirty="0"/>
              <a:t> </a:t>
            </a:r>
            <a:r>
              <a:rPr lang="de-DE" sz="2000" dirty="0" err="1"/>
              <a:t>between</a:t>
            </a:r>
            <a:r>
              <a:rPr lang="de-DE" sz="2000" dirty="0"/>
              <a:t> 356 and 450 GHz, </a:t>
            </a:r>
            <a:r>
              <a:rPr lang="de-DE" sz="2000" dirty="0" err="1"/>
              <a:t>which</a:t>
            </a:r>
            <a:r>
              <a:rPr lang="de-DE" sz="2000" dirty="0"/>
              <a:t> </a:t>
            </a:r>
            <a:r>
              <a:rPr lang="de-DE" sz="2000" dirty="0" err="1"/>
              <a:t>may</a:t>
            </a:r>
            <a:r>
              <a:rPr lang="de-DE" sz="2000" dirty="0"/>
              <a:t> </a:t>
            </a:r>
            <a:r>
              <a:rPr lang="de-DE" sz="2000" dirty="0" err="1"/>
              <a:t>be</a:t>
            </a:r>
            <a:r>
              <a:rPr lang="de-DE" sz="2000" dirty="0"/>
              <a:t> </a:t>
            </a:r>
            <a:r>
              <a:rPr lang="de-DE" sz="2000" dirty="0" err="1"/>
              <a:t>used</a:t>
            </a:r>
            <a:r>
              <a:rPr lang="de-DE" sz="2000" dirty="0"/>
              <a:t> </a:t>
            </a:r>
            <a:r>
              <a:rPr lang="de-DE" sz="2000" dirty="0" err="1"/>
              <a:t>especially</a:t>
            </a:r>
            <a:r>
              <a:rPr lang="de-DE" sz="2000" dirty="0"/>
              <a:t> </a:t>
            </a:r>
            <a:r>
              <a:rPr lang="de-DE" sz="2000" dirty="0" err="1"/>
              <a:t>for</a:t>
            </a:r>
            <a:r>
              <a:rPr lang="de-DE" sz="2000" dirty="0"/>
              <a:t> </a:t>
            </a:r>
            <a:r>
              <a:rPr lang="de-DE" sz="2000" dirty="0" err="1"/>
              <a:t>short</a:t>
            </a:r>
            <a:r>
              <a:rPr lang="de-DE" sz="2000" dirty="0"/>
              <a:t>-range </a:t>
            </a:r>
            <a:r>
              <a:rPr lang="de-DE" sz="2000" dirty="0" err="1"/>
              <a:t>applications</a:t>
            </a:r>
            <a:endParaRPr lang="de-DE" sz="2000" dirty="0"/>
          </a:p>
          <a:p>
            <a:pPr marL="715963" lvl="2" indent="-357188">
              <a:spcAft>
                <a:spcPts val="0"/>
              </a:spcAft>
              <a:buNone/>
            </a:pPr>
            <a:r>
              <a:rPr lang="de-DE" dirty="0">
                <a:ea typeface="Times New Roman"/>
              </a:rPr>
              <a:t>=&gt;</a:t>
            </a:r>
            <a:r>
              <a:rPr lang="de-DE" dirty="0" err="1">
                <a:ea typeface="Times New Roman"/>
              </a:rPr>
              <a:t>During</a:t>
            </a:r>
            <a:r>
              <a:rPr lang="de-DE" dirty="0">
                <a:ea typeface="Times New Roman"/>
              </a:rPr>
              <a:t> </a:t>
            </a:r>
            <a:r>
              <a:rPr lang="de-DE" dirty="0" err="1">
                <a:ea typeface="Times New Roman"/>
              </a:rPr>
              <a:t>the</a:t>
            </a:r>
            <a:r>
              <a:rPr lang="de-DE" dirty="0">
                <a:ea typeface="Times New Roman"/>
              </a:rPr>
              <a:t> May Wireless Interim </a:t>
            </a:r>
            <a:r>
              <a:rPr lang="de-DE" dirty="0" err="1">
                <a:ea typeface="Times New Roman"/>
              </a:rPr>
              <a:t>the</a:t>
            </a:r>
            <a:r>
              <a:rPr lang="de-DE" dirty="0">
                <a:ea typeface="Times New Roman"/>
              </a:rPr>
              <a:t> </a:t>
            </a:r>
            <a:r>
              <a:rPr lang="de-DE" dirty="0" err="1">
                <a:ea typeface="Times New Roman"/>
              </a:rPr>
              <a:t>group</a:t>
            </a:r>
            <a:r>
              <a:rPr lang="de-DE" dirty="0">
                <a:ea typeface="Times New Roman"/>
              </a:rPr>
              <a:t> </a:t>
            </a:r>
            <a:r>
              <a:rPr lang="de-DE" dirty="0" err="1">
                <a:ea typeface="Times New Roman"/>
              </a:rPr>
              <a:t>made</a:t>
            </a:r>
            <a:r>
              <a:rPr lang="de-DE" dirty="0">
                <a:ea typeface="Times New Roman"/>
              </a:rPr>
              <a:t> a </a:t>
            </a:r>
            <a:r>
              <a:rPr lang="de-DE" dirty="0" err="1">
                <a:ea typeface="Times New Roman"/>
              </a:rPr>
              <a:t>motion</a:t>
            </a:r>
            <a:r>
              <a:rPr lang="de-DE" dirty="0">
                <a:ea typeface="Times New Roman"/>
              </a:rPr>
              <a:t> to </a:t>
            </a:r>
            <a:r>
              <a:rPr lang="de-DE" dirty="0" err="1">
                <a:ea typeface="Times New Roman"/>
              </a:rPr>
              <a:t>create</a:t>
            </a:r>
            <a:r>
              <a:rPr lang="de-DE" dirty="0">
                <a:ea typeface="Times New Roman"/>
              </a:rPr>
              <a:t> a SG to </a:t>
            </a:r>
            <a:r>
              <a:rPr lang="de-DE" dirty="0" err="1">
                <a:ea typeface="Times New Roman"/>
              </a:rPr>
              <a:t>amend</a:t>
            </a:r>
            <a:r>
              <a:rPr lang="de-DE" dirty="0">
                <a:ea typeface="Times New Roman"/>
              </a:rPr>
              <a:t> IEEE Std. 802.15.3 (SG 3g 300 GHz </a:t>
            </a:r>
            <a:r>
              <a:rPr lang="de-DE" dirty="0" err="1">
                <a:ea typeface="Times New Roman"/>
              </a:rPr>
              <a:t>Frequency</a:t>
            </a:r>
            <a:r>
              <a:rPr lang="de-DE" dirty="0">
                <a:ea typeface="Times New Roman"/>
              </a:rPr>
              <a:t> Extension)</a:t>
            </a:r>
          </a:p>
          <a:p>
            <a:pPr marL="371475" lvl="1" indent="-171450">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85570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Current</a:t>
            </a:r>
            <a:r>
              <a:rPr lang="de-DE" dirty="0"/>
              <a:t> Situation (2/4)</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a:t>Reference to IEEE Std. 802.1D:</a:t>
            </a:r>
          </a:p>
          <a:p>
            <a:pPr marL="698500" lvl="2" indent="-266700">
              <a:spcAft>
                <a:spcPts val="0"/>
              </a:spcAft>
              <a:buFont typeface="Arial" pitchFamily="34" charset="0"/>
              <a:buChar char="•"/>
            </a:pPr>
            <a:r>
              <a:rPr lang="de-DE" sz="2000" dirty="0"/>
              <a:t>802.15.3 </a:t>
            </a:r>
            <a:r>
              <a:rPr lang="de-DE" sz="2000" dirty="0" err="1"/>
              <a:t>includes</a:t>
            </a:r>
            <a:r>
              <a:rPr lang="de-DE" sz="2000" dirty="0"/>
              <a:t> a </a:t>
            </a:r>
            <a:r>
              <a:rPr lang="de-DE" sz="2000" dirty="0" err="1"/>
              <a:t>reference</a:t>
            </a:r>
            <a:r>
              <a:rPr lang="de-DE" sz="2000" dirty="0"/>
              <a:t> </a:t>
            </a:r>
            <a:r>
              <a:rPr lang="de-DE" sz="2000" dirty="0" err="1"/>
              <a:t>proority</a:t>
            </a:r>
            <a:r>
              <a:rPr lang="de-DE" sz="2000" dirty="0"/>
              <a:t> </a:t>
            </a:r>
            <a:r>
              <a:rPr lang="de-DE" sz="2000" dirty="0" err="1"/>
              <a:t>mapping</a:t>
            </a:r>
            <a:r>
              <a:rPr lang="de-DE" sz="2000" dirty="0"/>
              <a:t> </a:t>
            </a:r>
            <a:r>
              <a:rPr lang="de-DE" sz="2000" dirty="0" err="1"/>
              <a:t>using</a:t>
            </a:r>
            <a:r>
              <a:rPr lang="de-DE" sz="2000" dirty="0"/>
              <a:t> 802.1D-2004</a:t>
            </a:r>
          </a:p>
          <a:p>
            <a:pPr marL="698500" lvl="2" indent="-266700">
              <a:spcAft>
                <a:spcPts val="0"/>
              </a:spcAft>
              <a:buFont typeface="Arial" pitchFamily="34" charset="0"/>
              <a:buChar char="•"/>
            </a:pPr>
            <a:r>
              <a:rPr lang="de-DE" sz="2000" dirty="0"/>
              <a:t>802.1D-2004 </a:t>
            </a:r>
            <a:r>
              <a:rPr lang="de-DE" sz="2000" dirty="0" err="1"/>
              <a:t>is</a:t>
            </a:r>
            <a:r>
              <a:rPr lang="de-DE" sz="2000" dirty="0"/>
              <a:t> </a:t>
            </a:r>
            <a:r>
              <a:rPr lang="de-DE" sz="2000" dirty="0" err="1"/>
              <a:t>being</a:t>
            </a:r>
            <a:r>
              <a:rPr lang="de-DE" sz="2000" dirty="0"/>
              <a:t> </a:t>
            </a:r>
            <a:r>
              <a:rPr lang="de-DE" sz="2000" dirty="0" err="1"/>
              <a:t>withdrawn</a:t>
            </a:r>
            <a:r>
              <a:rPr lang="de-DE" sz="2000" dirty="0"/>
              <a:t>, so </a:t>
            </a:r>
            <a:r>
              <a:rPr lang="de-DE" sz="2000" dirty="0" err="1"/>
              <a:t>we</a:t>
            </a:r>
            <a:r>
              <a:rPr lang="de-DE" sz="2000" dirty="0"/>
              <a:t> </a:t>
            </a:r>
            <a:r>
              <a:rPr lang="de-DE" sz="2000" dirty="0" err="1"/>
              <a:t>would</a:t>
            </a:r>
            <a:r>
              <a:rPr lang="de-DE" sz="2000" dirty="0"/>
              <a:t> </a:t>
            </a:r>
            <a:r>
              <a:rPr lang="de-DE" sz="2000" dirty="0" err="1"/>
              <a:t>need</a:t>
            </a:r>
            <a:r>
              <a:rPr lang="de-DE" sz="2000" dirty="0"/>
              <a:t> to </a:t>
            </a:r>
            <a:r>
              <a:rPr lang="de-DE" sz="2000" dirty="0" err="1"/>
              <a:t>replace</a:t>
            </a:r>
            <a:r>
              <a:rPr lang="de-DE" sz="2000" dirty="0"/>
              <a:t> </a:t>
            </a:r>
            <a:r>
              <a:rPr lang="de-DE" sz="2000" dirty="0" err="1"/>
              <a:t>the</a:t>
            </a:r>
            <a:r>
              <a:rPr lang="de-DE" sz="2000" dirty="0"/>
              <a:t> </a:t>
            </a:r>
            <a:r>
              <a:rPr lang="de-DE" sz="2000" dirty="0" err="1"/>
              <a:t>reference</a:t>
            </a:r>
            <a:r>
              <a:rPr lang="de-DE" sz="2000" dirty="0"/>
              <a:t> </a:t>
            </a:r>
            <a:r>
              <a:rPr lang="de-DE" sz="2000" dirty="0" err="1"/>
              <a:t>priority</a:t>
            </a:r>
            <a:r>
              <a:rPr lang="de-DE" sz="2000" dirty="0"/>
              <a:t> </a:t>
            </a:r>
            <a:r>
              <a:rPr lang="de-DE" sz="2000" dirty="0" err="1"/>
              <a:t>mapping</a:t>
            </a:r>
            <a:r>
              <a:rPr lang="de-DE" sz="2000" dirty="0"/>
              <a:t> to </a:t>
            </a:r>
            <a:r>
              <a:rPr lang="de-DE" sz="2000" dirty="0" err="1"/>
              <a:t>use</a:t>
            </a:r>
            <a:r>
              <a:rPr lang="de-DE" sz="2000" dirty="0"/>
              <a:t> 802.1Q</a:t>
            </a:r>
          </a:p>
          <a:p>
            <a:pPr marL="715963" lvl="2" indent="-284163">
              <a:spcAft>
                <a:spcPts val="0"/>
              </a:spcAft>
              <a:buNone/>
            </a:pPr>
            <a:r>
              <a:rPr lang="de-DE" dirty="0">
                <a:ea typeface="Times New Roman"/>
              </a:rPr>
              <a:t>=&gt;This </a:t>
            </a:r>
            <a:r>
              <a:rPr lang="de-DE" dirty="0" err="1">
                <a:ea typeface="Times New Roman"/>
              </a:rPr>
              <a:t>needs</a:t>
            </a:r>
            <a:r>
              <a:rPr lang="de-DE" dirty="0">
                <a:ea typeface="Times New Roman"/>
              </a:rPr>
              <a:t> to </a:t>
            </a:r>
            <a:r>
              <a:rPr lang="de-DE" dirty="0" err="1">
                <a:ea typeface="Times New Roman"/>
              </a:rPr>
              <a:t>be</a:t>
            </a:r>
            <a:r>
              <a:rPr lang="de-DE" dirty="0">
                <a:ea typeface="Times New Roman"/>
              </a:rPr>
              <a:t> </a:t>
            </a:r>
            <a:r>
              <a:rPr lang="de-DE" dirty="0" err="1">
                <a:ea typeface="Times New Roman"/>
              </a:rPr>
              <a:t>fixed</a:t>
            </a:r>
            <a:r>
              <a:rPr lang="de-DE" dirty="0">
                <a:ea typeface="Times New Roman"/>
              </a:rPr>
              <a:t> in </a:t>
            </a:r>
            <a:r>
              <a:rPr lang="de-DE" dirty="0" err="1">
                <a:ea typeface="Times New Roman"/>
              </a:rPr>
              <a:t>the</a:t>
            </a:r>
            <a:r>
              <a:rPr lang="de-DE" dirty="0">
                <a:ea typeface="Times New Roman"/>
              </a:rPr>
              <a:t> </a:t>
            </a:r>
            <a:r>
              <a:rPr lang="de-DE" dirty="0" err="1">
                <a:ea typeface="Times New Roman"/>
              </a:rPr>
              <a:t>standard</a:t>
            </a:r>
            <a:r>
              <a:rPr lang="de-DE" dirty="0">
                <a:ea typeface="Times New Roman"/>
              </a:rPr>
              <a:t> and </a:t>
            </a:r>
            <a:r>
              <a:rPr lang="de-DE" dirty="0" err="1">
                <a:ea typeface="Times New Roman"/>
              </a:rPr>
              <a:t>can</a:t>
            </a:r>
            <a:r>
              <a:rPr lang="de-DE" dirty="0">
                <a:ea typeface="Times New Roman"/>
              </a:rPr>
              <a:t> </a:t>
            </a:r>
            <a:r>
              <a:rPr lang="de-DE" dirty="0" err="1">
                <a:ea typeface="Times New Roman"/>
              </a:rPr>
              <a:t>be</a:t>
            </a:r>
            <a:r>
              <a:rPr lang="de-DE" dirty="0">
                <a:ea typeface="Times New Roman"/>
              </a:rPr>
              <a:t> </a:t>
            </a:r>
            <a:r>
              <a:rPr lang="de-DE" dirty="0" err="1">
                <a:ea typeface="Times New Roman"/>
              </a:rPr>
              <a:t>done</a:t>
            </a:r>
            <a:r>
              <a:rPr lang="de-DE" dirty="0">
                <a:ea typeface="Times New Roman"/>
              </a:rPr>
              <a:t> </a:t>
            </a:r>
            <a:r>
              <a:rPr lang="de-DE" dirty="0" err="1">
                <a:ea typeface="Times New Roman"/>
              </a:rPr>
              <a:t>best</a:t>
            </a:r>
            <a:r>
              <a:rPr lang="de-DE" dirty="0">
                <a:ea typeface="Times New Roman"/>
              </a:rPr>
              <a:t> in a </a:t>
            </a:r>
            <a:r>
              <a:rPr lang="de-DE" dirty="0" err="1">
                <a:ea typeface="Times New Roman"/>
              </a:rPr>
              <a:t>revision</a:t>
            </a:r>
            <a:endParaRPr lang="de-DE" dirty="0">
              <a:ea typeface="Times New Roman"/>
            </a:endParaRPr>
          </a:p>
          <a:p>
            <a:pPr marL="698500" lvl="2" indent="-266700">
              <a:spcAft>
                <a:spcPts val="0"/>
              </a:spcAft>
              <a:buFont typeface="Arial" pitchFamily="34" charset="0"/>
              <a:buChar char="•"/>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389928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Current</a:t>
            </a:r>
            <a:r>
              <a:rPr lang="de-DE" dirty="0"/>
              <a:t> Situation (3/4)</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a:t>Fixing </a:t>
            </a:r>
            <a:r>
              <a:rPr lang="de-DE" sz="2000" dirty="0" err="1"/>
              <a:t>issue</a:t>
            </a:r>
            <a:r>
              <a:rPr lang="de-DE" sz="2000" dirty="0"/>
              <a:t> </a:t>
            </a:r>
            <a:r>
              <a:rPr lang="de-DE" sz="2000" dirty="0" err="1"/>
              <a:t>with</a:t>
            </a:r>
            <a:r>
              <a:rPr lang="de-DE" sz="2000" dirty="0"/>
              <a:t> large </a:t>
            </a:r>
            <a:r>
              <a:rPr lang="de-DE" sz="2000" dirty="0" err="1"/>
              <a:t>propagation</a:t>
            </a:r>
            <a:r>
              <a:rPr lang="de-DE" sz="2000" dirty="0"/>
              <a:t> </a:t>
            </a:r>
            <a:r>
              <a:rPr lang="de-DE" sz="2000" dirty="0" err="1"/>
              <a:t>delays</a:t>
            </a:r>
            <a:r>
              <a:rPr lang="de-DE" sz="2000" dirty="0"/>
              <a:t> in </a:t>
            </a:r>
            <a:r>
              <a:rPr lang="de-DE" sz="2000" dirty="0" err="1"/>
              <a:t>Backhaul</a:t>
            </a:r>
            <a:r>
              <a:rPr lang="de-DE" sz="2000" dirty="0"/>
              <a:t>/</a:t>
            </a:r>
            <a:r>
              <a:rPr lang="de-DE" sz="2000" dirty="0" err="1"/>
              <a:t>Fronthaul</a:t>
            </a:r>
            <a:r>
              <a:rPr lang="de-DE" sz="2000" dirty="0"/>
              <a:t> </a:t>
            </a:r>
            <a:r>
              <a:rPr lang="de-DE" sz="2000" dirty="0" err="1"/>
              <a:t>applications</a:t>
            </a:r>
            <a:r>
              <a:rPr lang="de-DE" sz="2000" dirty="0"/>
              <a:t>:</a:t>
            </a:r>
          </a:p>
          <a:p>
            <a:pPr marL="698500" lvl="2" indent="-266700">
              <a:spcAft>
                <a:spcPts val="0"/>
              </a:spcAft>
              <a:buFont typeface="Arial" pitchFamily="34" charset="0"/>
              <a:buChar char="•"/>
            </a:pPr>
            <a:r>
              <a:rPr lang="de-DE" sz="1800" dirty="0"/>
              <a:t>MAC in IEEE Std. 802.15.3d was </a:t>
            </a:r>
            <a:r>
              <a:rPr lang="de-DE" sz="1800" dirty="0" err="1"/>
              <a:t>largely</a:t>
            </a:r>
            <a:r>
              <a:rPr lang="de-DE" sz="1800" dirty="0"/>
              <a:t> </a:t>
            </a:r>
            <a:r>
              <a:rPr lang="de-DE" sz="1800" dirty="0" err="1"/>
              <a:t>inherited</a:t>
            </a:r>
            <a:r>
              <a:rPr lang="de-DE" sz="1800" dirty="0"/>
              <a:t> form IEEE Std. 802.15.3e</a:t>
            </a:r>
          </a:p>
          <a:p>
            <a:pPr marL="698500" lvl="2" indent="-266700">
              <a:spcAft>
                <a:spcPts val="0"/>
              </a:spcAft>
              <a:buFont typeface="Arial" pitchFamily="34" charset="0"/>
              <a:buChar char="•"/>
            </a:pPr>
            <a:r>
              <a:rPr lang="de-DE" sz="1800" dirty="0"/>
              <a:t>IEEE 802.15.3e </a:t>
            </a:r>
            <a:r>
              <a:rPr lang="de-DE" sz="1800" dirty="0" err="1"/>
              <a:t>is</a:t>
            </a:r>
            <a:r>
              <a:rPr lang="de-DE" sz="1800" dirty="0"/>
              <a:t> </a:t>
            </a:r>
            <a:r>
              <a:rPr lang="de-DE" sz="1800" dirty="0" err="1"/>
              <a:t>for</a:t>
            </a:r>
            <a:r>
              <a:rPr lang="de-DE" sz="1800" dirty="0"/>
              <a:t> </a:t>
            </a:r>
            <a:r>
              <a:rPr lang="de-DE" sz="1800" dirty="0" err="1"/>
              <a:t>close</a:t>
            </a:r>
            <a:r>
              <a:rPr lang="de-DE" sz="1800" dirty="0"/>
              <a:t> </a:t>
            </a:r>
            <a:r>
              <a:rPr lang="de-DE" sz="1800" dirty="0" err="1"/>
              <a:t>proximity</a:t>
            </a:r>
            <a:r>
              <a:rPr lang="de-DE" sz="1800" dirty="0"/>
              <a:t> </a:t>
            </a:r>
            <a:r>
              <a:rPr lang="de-DE" sz="1800" dirty="0" err="1"/>
              <a:t>applications</a:t>
            </a:r>
            <a:r>
              <a:rPr lang="de-DE" sz="1800" dirty="0"/>
              <a:t> </a:t>
            </a:r>
            <a:r>
              <a:rPr lang="de-DE" sz="1800" dirty="0" err="1"/>
              <a:t>exepcting</a:t>
            </a:r>
            <a:r>
              <a:rPr lang="de-DE" sz="1800" dirty="0"/>
              <a:t> </a:t>
            </a:r>
            <a:r>
              <a:rPr lang="de-DE" sz="1800" dirty="0" err="1"/>
              <a:t>short</a:t>
            </a:r>
            <a:r>
              <a:rPr lang="de-DE" sz="1800" dirty="0"/>
              <a:t> </a:t>
            </a:r>
            <a:r>
              <a:rPr lang="de-DE" sz="1800" dirty="0" err="1"/>
              <a:t>propagation</a:t>
            </a:r>
            <a:r>
              <a:rPr lang="de-DE" sz="1800" dirty="0"/>
              <a:t> </a:t>
            </a:r>
            <a:r>
              <a:rPr lang="de-DE" sz="1800" dirty="0" err="1"/>
              <a:t>delays</a:t>
            </a:r>
            <a:endParaRPr lang="de-DE" sz="1800" dirty="0"/>
          </a:p>
          <a:p>
            <a:pPr marL="698500" lvl="2" indent="-266700">
              <a:spcAft>
                <a:spcPts val="0"/>
              </a:spcAft>
              <a:buFont typeface="Arial" pitchFamily="34" charset="0"/>
              <a:buChar char="•"/>
            </a:pPr>
            <a:r>
              <a:rPr lang="de-DE" sz="1800" dirty="0"/>
              <a:t>Within the H2020 EU-Japan project ThoR, IEEE 802.15.3e chipsets are used to demonstrate IEEE 802.15.3d at backhaul applications =&gt; potential time outs adn unnecessary retransmission</a:t>
            </a:r>
          </a:p>
          <a:p>
            <a:pPr marL="698500" lvl="2" indent="-266700">
              <a:spcAft>
                <a:spcPts val="0"/>
              </a:spcAft>
              <a:buFont typeface="Arial" pitchFamily="34" charset="0"/>
              <a:buChar char="•"/>
            </a:pPr>
            <a:r>
              <a:rPr lang="de-DE" sz="1800" dirty="0"/>
              <a:t>To fix this, the chipsets used in ThoR allow larger retry inter-frame space, RIFS</a:t>
            </a:r>
          </a:p>
          <a:p>
            <a:pPr marL="715963" lvl="2" indent="-284163">
              <a:spcAft>
                <a:spcPts val="0"/>
              </a:spcAft>
              <a:buNone/>
            </a:pPr>
            <a:r>
              <a:rPr lang="de-DE" sz="2000" dirty="0">
                <a:ea typeface="Times New Roman"/>
              </a:rPr>
              <a:t>=&gt;This </a:t>
            </a:r>
            <a:r>
              <a:rPr lang="de-DE" sz="2000" dirty="0" err="1">
                <a:ea typeface="Times New Roman"/>
              </a:rPr>
              <a:t>should</a:t>
            </a:r>
            <a:r>
              <a:rPr lang="de-DE" sz="2000" dirty="0">
                <a:ea typeface="Times New Roman"/>
              </a:rPr>
              <a:t> </a:t>
            </a:r>
            <a:r>
              <a:rPr lang="de-DE" sz="2000" dirty="0" err="1">
                <a:ea typeface="Times New Roman"/>
              </a:rPr>
              <a:t>be</a:t>
            </a:r>
            <a:r>
              <a:rPr lang="de-DE" sz="2000" dirty="0">
                <a:ea typeface="Times New Roman"/>
              </a:rPr>
              <a:t> also </a:t>
            </a:r>
            <a:r>
              <a:rPr lang="de-DE" sz="2000" dirty="0" err="1">
                <a:ea typeface="Times New Roman"/>
              </a:rPr>
              <a:t>fixed</a:t>
            </a:r>
            <a:r>
              <a:rPr lang="de-DE" sz="2000" dirty="0">
                <a:ea typeface="Times New Roman"/>
              </a:rPr>
              <a:t> in </a:t>
            </a:r>
            <a:r>
              <a:rPr lang="de-DE" sz="2000" dirty="0" err="1">
                <a:ea typeface="Times New Roman"/>
              </a:rPr>
              <a:t>the</a:t>
            </a:r>
            <a:r>
              <a:rPr lang="de-DE" sz="2000" dirty="0">
                <a:ea typeface="Times New Roman"/>
              </a:rPr>
              <a:t> </a:t>
            </a:r>
            <a:r>
              <a:rPr lang="de-DE" sz="2000" dirty="0" err="1">
                <a:ea typeface="Times New Roman"/>
              </a:rPr>
              <a:t>standard</a:t>
            </a:r>
            <a:r>
              <a:rPr lang="de-DE" sz="2000" dirty="0">
                <a:ea typeface="Times New Roman"/>
              </a:rPr>
              <a:t> and </a:t>
            </a:r>
            <a:r>
              <a:rPr lang="de-DE" sz="2000" dirty="0" err="1">
                <a:ea typeface="Times New Roman"/>
              </a:rPr>
              <a:t>can</a:t>
            </a:r>
            <a:r>
              <a:rPr lang="de-DE" sz="2000" dirty="0">
                <a:ea typeface="Times New Roman"/>
              </a:rPr>
              <a:t> </a:t>
            </a:r>
            <a:r>
              <a:rPr lang="de-DE" sz="2000" dirty="0" err="1">
                <a:ea typeface="Times New Roman"/>
              </a:rPr>
              <a:t>be</a:t>
            </a:r>
            <a:r>
              <a:rPr lang="de-DE" sz="2000" dirty="0">
                <a:ea typeface="Times New Roman"/>
              </a:rPr>
              <a:t> </a:t>
            </a:r>
            <a:r>
              <a:rPr lang="de-DE" sz="2000" dirty="0" err="1">
                <a:ea typeface="Times New Roman"/>
              </a:rPr>
              <a:t>done</a:t>
            </a:r>
            <a:r>
              <a:rPr lang="de-DE" sz="2000" dirty="0">
                <a:ea typeface="Times New Roman"/>
              </a:rPr>
              <a:t> </a:t>
            </a:r>
            <a:r>
              <a:rPr lang="de-DE" sz="2000" dirty="0" err="1">
                <a:ea typeface="Times New Roman"/>
              </a:rPr>
              <a:t>best</a:t>
            </a:r>
            <a:r>
              <a:rPr lang="de-DE" sz="2000" dirty="0">
                <a:ea typeface="Times New Roman"/>
              </a:rPr>
              <a:t> in a </a:t>
            </a:r>
            <a:r>
              <a:rPr lang="de-DE" sz="2000" dirty="0" err="1">
                <a:ea typeface="Times New Roman"/>
              </a:rPr>
              <a:t>revision</a:t>
            </a:r>
            <a:endParaRPr lang="de-DE" sz="2000" dirty="0">
              <a:ea typeface="Times New Roman"/>
            </a:endParaRPr>
          </a:p>
          <a:p>
            <a:pPr marL="698500" lvl="2" indent="-266700">
              <a:spcAft>
                <a:spcPts val="0"/>
              </a:spcAft>
              <a:buFont typeface="Arial" pitchFamily="34" charset="0"/>
              <a:buChar char="•"/>
            </a:pPr>
            <a:endParaRPr lang="de-DE" sz="2000" dirty="0">
              <a:ea typeface="Times New Roman"/>
            </a:endParaRPr>
          </a:p>
          <a:p>
            <a:pPr marL="371475" lvl="1" indent="-171450">
              <a:buNone/>
            </a:pPr>
            <a:endParaRPr lang="de-DE" sz="2000" dirty="0"/>
          </a:p>
          <a:p>
            <a:pPr lvl="1">
              <a:buNone/>
            </a:pPr>
            <a:endParaRPr lang="de-DE" sz="2000" dirty="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spTree>
    <p:extLst>
      <p:ext uri="{BB962C8B-B14F-4D97-AF65-F5344CB8AC3E}">
        <p14:creationId xmlns:p14="http://schemas.microsoft.com/office/powerpoint/2010/main" val="2559089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Situation </a:t>
            </a:r>
            <a:r>
              <a:rPr lang="de-DE" dirty="0" smtClean="0"/>
              <a:t>(4/4</a:t>
            </a:r>
            <a:r>
              <a:rPr lang="de-DE" dirty="0" smtClean="0"/>
              <a:t>)</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smtClean="0"/>
              <a:t>An </a:t>
            </a:r>
            <a:r>
              <a:rPr lang="de-DE" sz="2000" dirty="0" err="1" smtClean="0"/>
              <a:t>amendment</a:t>
            </a:r>
            <a:r>
              <a:rPr lang="de-DE" sz="2000" dirty="0" smtClean="0"/>
              <a:t> </a:t>
            </a:r>
            <a:r>
              <a:rPr lang="de-DE" sz="2000" dirty="0" err="1" smtClean="0"/>
              <a:t>woul</a:t>
            </a:r>
            <a:r>
              <a:rPr lang="de-DE" sz="2000" dirty="0" smtClean="0"/>
              <a:t> </a:t>
            </a:r>
            <a:r>
              <a:rPr lang="de-DE" sz="2000" dirty="0" err="1" smtClean="0"/>
              <a:t>be</a:t>
            </a:r>
            <a:r>
              <a:rPr lang="de-DE" sz="2000" dirty="0" smtClean="0"/>
              <a:t> </a:t>
            </a:r>
            <a:r>
              <a:rPr lang="de-DE" sz="2000" dirty="0" err="1" smtClean="0"/>
              <a:t>the</a:t>
            </a:r>
            <a:r>
              <a:rPr lang="de-DE" sz="2000" dirty="0" smtClean="0"/>
              <a:t> </a:t>
            </a:r>
            <a:r>
              <a:rPr lang="de-DE" sz="2000" dirty="0" err="1" smtClean="0"/>
              <a:t>fourth</a:t>
            </a:r>
            <a:r>
              <a:rPr lang="de-DE" sz="2000" dirty="0" smtClean="0"/>
              <a:t> </a:t>
            </a:r>
            <a:r>
              <a:rPr lang="de-DE" sz="2000" dirty="0" err="1" smtClean="0"/>
              <a:t>amendment</a:t>
            </a:r>
            <a:endParaRPr lang="de-DE" sz="2000" dirty="0" smtClean="0"/>
          </a:p>
          <a:p>
            <a:pPr marL="431800" lvl="1" indent="-342900">
              <a:spcAft>
                <a:spcPts val="0"/>
              </a:spcAft>
              <a:buFont typeface="Arial" panose="020B0604020202020204" pitchFamily="34" charset="0"/>
              <a:buChar char="•"/>
            </a:pPr>
            <a:r>
              <a:rPr lang="de-DE" sz="2000" dirty="0" smtClean="0">
                <a:ea typeface="Times New Roman"/>
              </a:rPr>
              <a:t>End of 2021 </a:t>
            </a:r>
            <a:r>
              <a:rPr lang="de-DE" sz="2000" dirty="0" err="1" smtClean="0">
                <a:ea typeface="Times New Roman"/>
              </a:rPr>
              <a:t>the</a:t>
            </a:r>
            <a:r>
              <a:rPr lang="de-DE" sz="2000" dirty="0" smtClean="0">
                <a:ea typeface="Times New Roman"/>
              </a:rPr>
              <a:t> time </a:t>
            </a:r>
            <a:r>
              <a:rPr lang="de-DE" sz="2000" dirty="0" err="1" smtClean="0">
                <a:ea typeface="Times New Roman"/>
              </a:rPr>
              <a:t>period</a:t>
            </a:r>
            <a:r>
              <a:rPr lang="de-DE" sz="2000" dirty="0" smtClean="0">
                <a:ea typeface="Times New Roman"/>
              </a:rPr>
              <a:t> </a:t>
            </a:r>
            <a:r>
              <a:rPr lang="de-DE" sz="2000" dirty="0" err="1" smtClean="0">
                <a:ea typeface="Times New Roman"/>
              </a:rPr>
              <a:t>since</a:t>
            </a:r>
            <a:r>
              <a:rPr lang="de-DE" sz="2000" dirty="0" smtClean="0">
                <a:ea typeface="Times New Roman"/>
              </a:rPr>
              <a:t> </a:t>
            </a:r>
            <a:r>
              <a:rPr lang="de-DE" sz="2000" dirty="0" err="1" smtClean="0">
                <a:ea typeface="Times New Roman"/>
              </a:rPr>
              <a:t>the</a:t>
            </a:r>
            <a:r>
              <a:rPr lang="de-DE" sz="2000" dirty="0" smtClean="0">
                <a:ea typeface="Times New Roman"/>
              </a:rPr>
              <a:t> last </a:t>
            </a:r>
            <a:r>
              <a:rPr lang="de-DE" sz="2000" dirty="0" err="1" smtClean="0">
                <a:ea typeface="Times New Roman"/>
              </a:rPr>
              <a:t>amendment</a:t>
            </a:r>
            <a:r>
              <a:rPr lang="de-DE" sz="2000" dirty="0" smtClean="0">
                <a:ea typeface="Times New Roman"/>
              </a:rPr>
              <a:t> will </a:t>
            </a:r>
            <a:r>
              <a:rPr lang="de-DE" sz="2000" dirty="0" err="1" smtClean="0">
                <a:ea typeface="Times New Roman"/>
              </a:rPr>
              <a:t>be</a:t>
            </a:r>
            <a:r>
              <a:rPr lang="de-DE" sz="2000" dirty="0" smtClean="0">
                <a:ea typeface="Times New Roman"/>
              </a:rPr>
              <a:t> </a:t>
            </a:r>
            <a:r>
              <a:rPr lang="de-DE" sz="2000" dirty="0" err="1" smtClean="0">
                <a:ea typeface="Times New Roman"/>
              </a:rPr>
              <a:t>four</a:t>
            </a:r>
            <a:r>
              <a:rPr lang="de-DE" sz="2000" dirty="0" smtClean="0">
                <a:ea typeface="Times New Roman"/>
              </a:rPr>
              <a:t> </a:t>
            </a:r>
            <a:r>
              <a:rPr lang="de-DE" sz="2000" dirty="0" err="1" smtClean="0">
                <a:ea typeface="Times New Roman"/>
              </a:rPr>
              <a:t>years</a:t>
            </a:r>
            <a:endParaRPr lang="de-DE" sz="2000" dirty="0" smtClean="0">
              <a:ea typeface="Times New Roman"/>
            </a:endParaRPr>
          </a:p>
          <a:p>
            <a:pPr marL="88900" lvl="1" indent="0">
              <a:spcAft>
                <a:spcPts val="0"/>
              </a:spcAft>
              <a:buNone/>
            </a:pPr>
            <a:r>
              <a:rPr lang="de-DE" sz="2000" dirty="0">
                <a:ea typeface="Times New Roman"/>
              </a:rPr>
              <a:t> </a:t>
            </a:r>
            <a:r>
              <a:rPr lang="de-DE" sz="2000" dirty="0" smtClean="0">
                <a:ea typeface="Times New Roman"/>
              </a:rPr>
              <a:t>    </a:t>
            </a:r>
            <a:r>
              <a:rPr lang="de-DE" sz="2000" dirty="0" smtClean="0">
                <a:ea typeface="Times New Roman"/>
              </a:rPr>
              <a:t>=&gt; </a:t>
            </a:r>
            <a:r>
              <a:rPr lang="de-DE" sz="2000" dirty="0" err="1" smtClean="0">
                <a:ea typeface="Times New Roman"/>
              </a:rPr>
              <a:t>Both</a:t>
            </a:r>
            <a:r>
              <a:rPr lang="de-DE" sz="2000" dirty="0" smtClean="0">
                <a:ea typeface="Times New Roman"/>
              </a:rPr>
              <a:t> </a:t>
            </a:r>
            <a:r>
              <a:rPr lang="de-DE" sz="2000" dirty="0" err="1" smtClean="0">
                <a:ea typeface="Times New Roman"/>
              </a:rPr>
              <a:t>conditions</a:t>
            </a:r>
            <a:r>
              <a:rPr lang="de-DE" sz="2000" dirty="0" smtClean="0">
                <a:ea typeface="Times New Roman"/>
              </a:rPr>
              <a:t> will </a:t>
            </a:r>
            <a:r>
              <a:rPr lang="de-DE" sz="2000" dirty="0" err="1" smtClean="0">
                <a:ea typeface="Times New Roman"/>
              </a:rPr>
              <a:t>trigger</a:t>
            </a:r>
            <a:r>
              <a:rPr lang="de-DE" sz="2000" dirty="0" smtClean="0">
                <a:ea typeface="Times New Roman"/>
              </a:rPr>
              <a:t> a </a:t>
            </a:r>
            <a:r>
              <a:rPr lang="de-DE" sz="2000" dirty="0" err="1" smtClean="0">
                <a:ea typeface="Times New Roman"/>
              </a:rPr>
              <a:t>revision</a:t>
            </a:r>
            <a:r>
              <a:rPr lang="de-DE" sz="2000" dirty="0" smtClean="0">
                <a:ea typeface="Times New Roman"/>
              </a:rPr>
              <a:t> </a:t>
            </a:r>
            <a:r>
              <a:rPr lang="de-DE" sz="2000" dirty="0" err="1" smtClean="0">
                <a:ea typeface="Times New Roman"/>
              </a:rPr>
              <a:t>anyway</a:t>
            </a:r>
            <a:endParaRPr lang="de-DE" sz="2000" dirty="0">
              <a:ea typeface="Times New Roman"/>
            </a:endParaRPr>
          </a:p>
          <a:p>
            <a:pPr marL="698500" lvl="2" indent="-266700">
              <a:spcAft>
                <a:spcPts val="0"/>
              </a:spcAft>
              <a:buFont typeface="Arial" pitchFamily="34" charset="0"/>
              <a:buChar char="•"/>
            </a:pPr>
            <a:endParaRPr lang="de-DE" sz="2000" dirty="0" smtClean="0">
              <a:ea typeface="Times New Roman"/>
            </a:endParaRPr>
          </a:p>
          <a:p>
            <a:pPr marL="371475" lvl="1" indent="-171450">
              <a:buNone/>
            </a:pPr>
            <a:endParaRPr lang="de-DE" sz="2000" dirty="0" smtClean="0"/>
          </a:p>
          <a:p>
            <a:pPr lvl="1">
              <a:buNone/>
            </a:pPr>
            <a:endParaRPr lang="de-DE" sz="2000" dirty="0" smtClean="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smtClean="0"/>
              <a:t>July 2021</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3404727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Conclusion</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a:t>Instead of creating a Study Group on amendment 3g (300 GHz Frequency Extension) it is better to go for a revision project (3m)</a:t>
            </a:r>
          </a:p>
          <a:p>
            <a:pPr marL="431800" lvl="1" indent="-342900">
              <a:spcAft>
                <a:spcPts val="0"/>
              </a:spcAft>
              <a:buFont typeface="Arial" panose="020B0604020202020204" pitchFamily="34" charset="0"/>
              <a:buChar char="•"/>
            </a:pPr>
            <a:endParaRPr lang="de-DE" sz="2000" dirty="0"/>
          </a:p>
          <a:p>
            <a:pPr marL="431800" lvl="1" indent="-342900">
              <a:spcAft>
                <a:spcPts val="0"/>
              </a:spcAft>
              <a:buFont typeface="Arial" panose="020B0604020202020204" pitchFamily="34" charset="0"/>
              <a:buChar char="•"/>
            </a:pPr>
            <a:r>
              <a:rPr lang="de-DE" sz="2000" dirty="0"/>
              <a:t>This </a:t>
            </a:r>
            <a:r>
              <a:rPr lang="de-DE" sz="2000" dirty="0" err="1"/>
              <a:t>revision</a:t>
            </a:r>
            <a:r>
              <a:rPr lang="de-DE" sz="2000" dirty="0"/>
              <a:t> </a:t>
            </a:r>
            <a:r>
              <a:rPr lang="de-DE" sz="2000" dirty="0" err="1"/>
              <a:t>should</a:t>
            </a:r>
            <a:r>
              <a:rPr lang="de-DE" sz="2000" dirty="0"/>
              <a:t> </a:t>
            </a:r>
            <a:r>
              <a:rPr lang="de-DE" sz="2000" dirty="0" err="1"/>
              <a:t>consist</a:t>
            </a:r>
            <a:r>
              <a:rPr lang="de-DE" sz="2000" dirty="0"/>
              <a:t> of at least of:</a:t>
            </a:r>
          </a:p>
          <a:p>
            <a:pPr marL="774700" lvl="2" indent="-342900">
              <a:spcAft>
                <a:spcPts val="0"/>
              </a:spcAft>
              <a:buFont typeface="Arial" panose="020B0604020202020204" pitchFamily="34" charset="0"/>
              <a:buChar char="•"/>
            </a:pPr>
            <a:r>
              <a:rPr lang="de-DE" sz="1800" dirty="0"/>
              <a:t>Roll-</a:t>
            </a:r>
            <a:r>
              <a:rPr lang="de-DE" sz="1800" dirty="0" err="1"/>
              <a:t>up</a:t>
            </a:r>
            <a:r>
              <a:rPr lang="de-DE" sz="1800" dirty="0"/>
              <a:t> of IEEE Std. 802.15.3</a:t>
            </a:r>
          </a:p>
          <a:p>
            <a:pPr marL="774700" lvl="2" indent="-342900">
              <a:spcAft>
                <a:spcPts val="0"/>
              </a:spcAft>
              <a:buFont typeface="Arial" panose="020B0604020202020204" pitchFamily="34" charset="0"/>
              <a:buChar char="•"/>
            </a:pPr>
            <a:r>
              <a:rPr lang="de-DE" sz="1800" dirty="0"/>
              <a:t>300 GHz </a:t>
            </a:r>
            <a:r>
              <a:rPr lang="de-DE" sz="1800" dirty="0" err="1"/>
              <a:t>frequency</a:t>
            </a:r>
            <a:r>
              <a:rPr lang="de-DE" sz="1800" dirty="0"/>
              <a:t> </a:t>
            </a:r>
            <a:r>
              <a:rPr lang="de-DE" sz="1800" dirty="0" err="1"/>
              <a:t>extension</a:t>
            </a:r>
            <a:endParaRPr lang="de-DE" sz="1800" dirty="0"/>
          </a:p>
          <a:p>
            <a:pPr marL="774700" lvl="2" indent="-342900">
              <a:spcAft>
                <a:spcPts val="0"/>
              </a:spcAft>
              <a:buFont typeface="Arial" panose="020B0604020202020204" pitchFamily="34" charset="0"/>
              <a:buChar char="•"/>
            </a:pPr>
            <a:r>
              <a:rPr lang="de-DE" sz="1800" dirty="0"/>
              <a:t>Fixing </a:t>
            </a:r>
            <a:r>
              <a:rPr lang="de-DE" sz="1800" dirty="0" err="1"/>
              <a:t>the</a:t>
            </a:r>
            <a:r>
              <a:rPr lang="de-DE" sz="1800" dirty="0"/>
              <a:t> 802.1D/802.1Q </a:t>
            </a:r>
            <a:r>
              <a:rPr lang="de-DE" sz="1800" dirty="0" err="1"/>
              <a:t>issue</a:t>
            </a:r>
            <a:endParaRPr lang="de-DE" sz="1800" dirty="0"/>
          </a:p>
          <a:p>
            <a:pPr marL="774700" lvl="2" indent="-342900">
              <a:spcAft>
                <a:spcPts val="0"/>
              </a:spcAft>
              <a:buFont typeface="Arial" panose="020B0604020202020204" pitchFamily="34" charset="0"/>
              <a:buChar char="•"/>
            </a:pPr>
            <a:r>
              <a:rPr lang="de-DE" sz="1800" dirty="0"/>
              <a:t>Fixing </a:t>
            </a:r>
            <a:r>
              <a:rPr lang="de-DE" sz="1800" dirty="0" err="1"/>
              <a:t>the</a:t>
            </a:r>
            <a:r>
              <a:rPr lang="de-DE" sz="1800" dirty="0"/>
              <a:t> RIFS </a:t>
            </a:r>
            <a:r>
              <a:rPr lang="de-DE" sz="1800" dirty="0" err="1"/>
              <a:t>issue</a:t>
            </a:r>
            <a:endParaRPr lang="de-DE" sz="1800" dirty="0"/>
          </a:p>
          <a:p>
            <a:pPr marL="774700" lvl="2" indent="-342900">
              <a:spcAft>
                <a:spcPts val="0"/>
              </a:spcAft>
              <a:buFont typeface="Arial" panose="020B0604020202020204" pitchFamily="34" charset="0"/>
              <a:buChar char="•"/>
            </a:pPr>
            <a:endParaRPr lang="de-DE" sz="1600" dirty="0"/>
          </a:p>
          <a:p>
            <a:pPr marL="698500" lvl="2" indent="-266700">
              <a:spcAft>
                <a:spcPts val="0"/>
              </a:spcAft>
              <a:buFont typeface="Arial" pitchFamily="34" charset="0"/>
              <a:buChar char="•"/>
            </a:pPr>
            <a:endParaRPr lang="de-DE" sz="2000" dirty="0">
              <a:ea typeface="Times New Roman"/>
            </a:endParaRPr>
          </a:p>
          <a:p>
            <a:pPr marL="371475" lvl="1" indent="-171450">
              <a:buNone/>
            </a:pPr>
            <a:endParaRPr lang="de-DE" sz="2000" dirty="0"/>
          </a:p>
          <a:p>
            <a:pPr lvl="1">
              <a:buNone/>
            </a:pPr>
            <a:endParaRPr lang="de-DE" sz="2000" dirty="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7</a:t>
            </a:fld>
            <a:endParaRPr lang="en-US"/>
          </a:p>
        </p:txBody>
      </p:sp>
    </p:spTree>
    <p:extLst>
      <p:ext uri="{BB962C8B-B14F-4D97-AF65-F5344CB8AC3E}">
        <p14:creationId xmlns:p14="http://schemas.microsoft.com/office/powerpoint/2010/main" val="4275166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Possible</a:t>
            </a:r>
            <a:r>
              <a:rPr lang="de-DE" dirty="0"/>
              <a:t> Time Line</a:t>
            </a:r>
          </a:p>
        </p:txBody>
      </p:sp>
      <p:sp>
        <p:nvSpPr>
          <p:cNvPr id="3" name="Inhaltsplatzhalter 2"/>
          <p:cNvSpPr>
            <a:spLocks noGrp="1"/>
          </p:cNvSpPr>
          <p:nvPr>
            <p:ph idx="1"/>
          </p:nvPr>
        </p:nvSpPr>
        <p:spPr/>
        <p:txBody>
          <a:bodyPr/>
          <a:lstStyle/>
          <a:p>
            <a:r>
              <a:rPr lang="de-DE" sz="2000" dirty="0" err="1"/>
              <a:t>July</a:t>
            </a:r>
            <a:r>
              <a:rPr lang="de-DE" sz="2000" dirty="0"/>
              <a:t> 2021:</a:t>
            </a:r>
          </a:p>
          <a:p>
            <a:pPr lvl="1"/>
            <a:r>
              <a:rPr lang="de-DE" sz="1800" dirty="0"/>
              <a:t>EC </a:t>
            </a:r>
            <a:r>
              <a:rPr lang="de-DE" sz="1800" dirty="0" err="1"/>
              <a:t>Approval</a:t>
            </a:r>
            <a:endParaRPr lang="de-DE" sz="1800" dirty="0"/>
          </a:p>
          <a:p>
            <a:r>
              <a:rPr lang="de-DE" sz="2000" dirty="0"/>
              <a:t>September 2021:</a:t>
            </a:r>
          </a:p>
          <a:p>
            <a:pPr lvl="1"/>
            <a:r>
              <a:rPr lang="de-DE" sz="1800" dirty="0"/>
              <a:t>SG3m Kick-Off, </a:t>
            </a:r>
            <a:r>
              <a:rPr lang="de-DE" sz="1800" dirty="0" err="1"/>
              <a:t>writing</a:t>
            </a:r>
            <a:r>
              <a:rPr lang="de-DE" sz="1800" dirty="0"/>
              <a:t> of PAR and CSD</a:t>
            </a:r>
          </a:p>
          <a:p>
            <a:r>
              <a:rPr lang="de-DE" sz="2000" dirty="0"/>
              <a:t>November 2021:</a:t>
            </a:r>
          </a:p>
          <a:p>
            <a:pPr lvl="1"/>
            <a:r>
              <a:rPr lang="de-DE" sz="1800" dirty="0"/>
              <a:t>EC </a:t>
            </a:r>
            <a:r>
              <a:rPr lang="de-DE" sz="1800" dirty="0" err="1"/>
              <a:t>approval</a:t>
            </a:r>
            <a:r>
              <a:rPr lang="de-DE" sz="1800" dirty="0"/>
              <a:t> </a:t>
            </a:r>
            <a:r>
              <a:rPr lang="de-DE" sz="1800" dirty="0" err="1"/>
              <a:t>for</a:t>
            </a:r>
            <a:r>
              <a:rPr lang="de-DE" sz="1800" dirty="0"/>
              <a:t> TG3m</a:t>
            </a:r>
          </a:p>
          <a:p>
            <a:r>
              <a:rPr lang="de-DE" sz="2000" dirty="0" err="1"/>
              <a:t>January</a:t>
            </a:r>
            <a:r>
              <a:rPr lang="de-DE" sz="2000" dirty="0"/>
              <a:t>  2022:</a:t>
            </a:r>
          </a:p>
          <a:p>
            <a:pPr lvl="1"/>
            <a:r>
              <a:rPr lang="de-DE" sz="1800" dirty="0"/>
              <a:t>Kick-off of TG3m</a:t>
            </a:r>
          </a:p>
          <a:p>
            <a:pPr lvl="1"/>
            <a:endParaRPr lang="de-DE" sz="1800" dirty="0"/>
          </a:p>
          <a:p>
            <a:r>
              <a:rPr lang="de-DE" sz="2000" dirty="0"/>
              <a:t>Target:</a:t>
            </a:r>
          </a:p>
          <a:p>
            <a:pPr lvl="1"/>
            <a:r>
              <a:rPr lang="de-DE" sz="1800" dirty="0" err="1"/>
              <a:t>Finishing</a:t>
            </a:r>
            <a:r>
              <a:rPr lang="de-DE" sz="1800" dirty="0"/>
              <a:t> </a:t>
            </a:r>
            <a:r>
              <a:rPr lang="de-DE" sz="1800" dirty="0" err="1"/>
              <a:t>revision</a:t>
            </a:r>
            <a:r>
              <a:rPr lang="de-DE" sz="1800" dirty="0"/>
              <a:t> </a:t>
            </a:r>
            <a:r>
              <a:rPr lang="de-DE" sz="1800" dirty="0" err="1"/>
              <a:t>until</a:t>
            </a:r>
            <a:r>
              <a:rPr lang="de-DE" sz="1800" dirty="0"/>
              <a:t> </a:t>
            </a:r>
            <a:r>
              <a:rPr lang="de-DE" sz="1800" dirty="0" err="1"/>
              <a:t>beginning</a:t>
            </a:r>
            <a:r>
              <a:rPr lang="de-DE" sz="1800" dirty="0"/>
              <a:t> 2023</a:t>
            </a:r>
          </a:p>
          <a:p>
            <a:pPr lvl="1"/>
            <a:endParaRPr lang="de-DE" sz="1800" dirty="0"/>
          </a:p>
          <a:p>
            <a:endParaRPr lang="de-DE" sz="2000" dirty="0"/>
          </a:p>
        </p:txBody>
      </p:sp>
      <p:sp>
        <p:nvSpPr>
          <p:cNvPr id="4" name="Datumsplatzhalter 3"/>
          <p:cNvSpPr>
            <a:spLocks noGrp="1"/>
          </p:cNvSpPr>
          <p:nvPr>
            <p:ph type="dt" sz="half" idx="10"/>
          </p:nvPr>
        </p:nvSpPr>
        <p:spPr/>
        <p:txBody>
          <a:bodyPr/>
          <a:lstStyle/>
          <a:p>
            <a:r>
              <a:rPr lang="en-US" dirty="0"/>
              <a:t>July 2021</a:t>
            </a:r>
          </a:p>
        </p:txBody>
      </p:sp>
      <p:sp>
        <p:nvSpPr>
          <p:cNvPr id="5" name="Fußzeilenplatzhalter 4"/>
          <p:cNvSpPr>
            <a:spLocks noGrp="1"/>
          </p:cNvSpPr>
          <p:nvPr>
            <p:ph type="ftr" sz="quarter" idx="11"/>
          </p:nvPr>
        </p:nvSpPr>
        <p:spPr/>
        <p:txBody>
          <a:bodyPr/>
          <a:lstStyle/>
          <a:p>
            <a:r>
              <a:rPr lang="en-US"/>
              <a:t>&lt;author&gt;, &lt;company&gt;</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spTree>
    <p:extLst>
      <p:ext uri="{BB962C8B-B14F-4D97-AF65-F5344CB8AC3E}">
        <p14:creationId xmlns:p14="http://schemas.microsoft.com/office/powerpoint/2010/main" val="102561212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457</Words>
  <Application>Microsoft Office PowerPoint</Application>
  <PresentationFormat>Bildschirmpräsentation (4:3)</PresentationFormat>
  <Paragraphs>89</Paragraphs>
  <Slides>8</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Times New Roman</vt:lpstr>
      <vt:lpstr>IEEE-P802_15</vt:lpstr>
      <vt:lpstr>PowerPoint-Präsentation</vt:lpstr>
      <vt:lpstr>Next Steps for IEEE 802.15.3</vt:lpstr>
      <vt:lpstr>Current Situation (1/4)</vt:lpstr>
      <vt:lpstr>Current Situation (2/4)</vt:lpstr>
      <vt:lpstr>Current Situation (3/4)</vt:lpstr>
      <vt:lpstr>Current Situation (4/4)</vt:lpstr>
      <vt:lpstr>Conclusion</vt:lpstr>
      <vt:lpstr>Possible Time 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184</cp:revision>
  <cp:lastPrinted>1998-02-10T13:28:06Z</cp:lastPrinted>
  <dcterms:created xsi:type="dcterms:W3CDTF">2012-11-14T22:04:21Z</dcterms:created>
  <dcterms:modified xsi:type="dcterms:W3CDTF">2021-07-16T12:52:44Z</dcterms:modified>
</cp:coreProperties>
</file>