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5" r:id="rId4"/>
    <p:sldId id="271" r:id="rId5"/>
    <p:sldId id="272" r:id="rId6"/>
    <p:sldId id="273" r:id="rId7"/>
    <p:sldId id="269"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2" d="100"/>
          <a:sy n="52" d="100"/>
        </p:scale>
        <p:origin x="1224" y="5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802.15-21-0395-00-0thz-Next</a:t>
            </a:r>
            <a:r>
              <a:rPr lang="en-US" sz="1400" b="1" baseline="0" dirty="0" smtClean="0"/>
              <a:t> Steps for IEEE802.15.3</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 </a:t>
            </a:r>
            <a:r>
              <a:rPr lang="en-US" dirty="0" smtClean="0"/>
              <a:t>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7053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solidFill>
                  <a:schemeClr val="tx2"/>
                </a:solidFill>
              </a:rPr>
              <a:t>Next </a:t>
            </a:r>
            <a:r>
              <a:rPr lang="de-DE" sz="1600" dirty="0" err="1" smtClean="0">
                <a:solidFill>
                  <a:schemeClr val="tx2"/>
                </a:solidFill>
              </a:rPr>
              <a:t>Steps</a:t>
            </a:r>
            <a:r>
              <a:rPr lang="de-DE" sz="1600" dirty="0" smtClean="0">
                <a:solidFill>
                  <a:schemeClr val="tx2"/>
                </a:solidFill>
              </a:rPr>
              <a:t> </a:t>
            </a:r>
            <a:r>
              <a:rPr lang="de-DE" sz="1600" dirty="0" err="1" smtClean="0">
                <a:solidFill>
                  <a:schemeClr val="tx2"/>
                </a:solidFill>
              </a:rPr>
              <a:t>for</a:t>
            </a:r>
            <a:r>
              <a:rPr lang="de-DE" sz="1600" dirty="0" smtClean="0">
                <a:solidFill>
                  <a:schemeClr val="tx2"/>
                </a:solidFill>
              </a:rPr>
              <a:t> IEEE 802.15.3</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July </a:t>
            </a:r>
            <a:r>
              <a:rPr lang="en-US" sz="1600" dirty="0" smtClean="0">
                <a:solidFill>
                  <a:schemeClr val="tx2"/>
                </a:solidFill>
              </a:rPr>
              <a:t>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This document describes the need for a revision of IEEE 802.15.3</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to form a Study Group targeting </a:t>
            </a:r>
            <a:r>
              <a:rPr lang="en-US" sz="1600" dirty="0" smtClean="0">
                <a:solidFill>
                  <a:schemeClr val="tx2"/>
                </a:solidFill>
              </a:rPr>
              <a:t>a revision of IEEE </a:t>
            </a:r>
            <a:r>
              <a:rPr lang="en-US" sz="1600" dirty="0">
                <a:solidFill>
                  <a:schemeClr val="tx2"/>
                </a:solidFill>
              </a:rPr>
              <a:t>Std. 802.15.3 </a:t>
            </a:r>
            <a:endParaRPr lang="en-US" sz="1600" dirty="0" smtClean="0">
              <a:solidFill>
                <a:schemeClr val="tx2"/>
              </a:solidFill>
            </a:endParaRPr>
          </a:p>
          <a:p>
            <a:pPr>
              <a:spcBef>
                <a:spcPts val="600"/>
              </a:spcBef>
              <a:spcAft>
                <a:spcPts val="600"/>
              </a:spcAft>
            </a:pPr>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Next </a:t>
            </a:r>
            <a:r>
              <a:rPr lang="de-DE" dirty="0" err="1"/>
              <a:t>Steps</a:t>
            </a:r>
            <a:r>
              <a:rPr lang="de-DE" dirty="0"/>
              <a:t> </a:t>
            </a:r>
            <a:r>
              <a:rPr lang="de-DE" dirty="0" err="1"/>
              <a:t>for</a:t>
            </a:r>
            <a:r>
              <a:rPr lang="de-DE" dirty="0"/>
              <a:t> IEEE 802.15.3</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a:t>
            </a:r>
            <a:r>
              <a:rPr lang="de-DE" dirty="0" smtClean="0"/>
              <a:t>Situation (1/4)</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err="1" smtClean="0"/>
              <a:t>Frequency</a:t>
            </a:r>
            <a:r>
              <a:rPr lang="de-DE" sz="2400" dirty="0" smtClean="0"/>
              <a:t> Bands:</a:t>
            </a:r>
          </a:p>
          <a:p>
            <a:pPr marL="698500" lvl="2" indent="-266700">
              <a:spcAft>
                <a:spcPts val="0"/>
              </a:spcAft>
              <a:buFont typeface="Arial" pitchFamily="34" charset="0"/>
              <a:buChar char="•"/>
            </a:pPr>
            <a:r>
              <a:rPr lang="de-DE" sz="2000" dirty="0" smtClean="0"/>
              <a:t>IEEE </a:t>
            </a:r>
            <a:r>
              <a:rPr lang="de-DE" sz="2000" dirty="0" smtClean="0"/>
              <a:t>Std. 802.15.3d-2017 </a:t>
            </a:r>
            <a:r>
              <a:rPr lang="de-DE" sz="2000" dirty="0" err="1" smtClean="0"/>
              <a:t>covers</a:t>
            </a:r>
            <a:r>
              <a:rPr lang="de-DE" sz="2000" dirty="0" smtClean="0"/>
              <a:t> </a:t>
            </a:r>
            <a:r>
              <a:rPr lang="de-DE" sz="2000" dirty="0" err="1" smtClean="0"/>
              <a:t>the</a:t>
            </a:r>
            <a:r>
              <a:rPr lang="de-DE" sz="2000" dirty="0" smtClean="0"/>
              <a:t> </a:t>
            </a:r>
            <a:r>
              <a:rPr lang="de-DE" sz="2000" dirty="0" err="1" smtClean="0"/>
              <a:t>frequency</a:t>
            </a:r>
            <a:r>
              <a:rPr lang="de-DE" sz="2000" dirty="0" smtClean="0"/>
              <a:t> band 252 to 321 GHz</a:t>
            </a:r>
          </a:p>
          <a:p>
            <a:pPr marL="698500" lvl="2" indent="-266700">
              <a:spcAft>
                <a:spcPts val="0"/>
              </a:spcAft>
              <a:buFont typeface="Arial" pitchFamily="34" charset="0"/>
              <a:buChar char="•"/>
            </a:pPr>
            <a:r>
              <a:rPr lang="de-DE" sz="2000" dirty="0" smtClean="0"/>
              <a:t>At WRC 2019 additional </a:t>
            </a:r>
            <a:r>
              <a:rPr lang="de-DE" sz="2000" dirty="0" err="1" smtClean="0"/>
              <a:t>frequency</a:t>
            </a:r>
            <a:r>
              <a:rPr lang="de-DE" sz="2000" dirty="0" smtClean="0"/>
              <a:t> </a:t>
            </a:r>
            <a:r>
              <a:rPr lang="de-DE" sz="2000" dirty="0" err="1" smtClean="0"/>
              <a:t>bands</a:t>
            </a:r>
            <a:r>
              <a:rPr lang="de-DE" sz="2000" dirty="0" smtClean="0"/>
              <a:t> </a:t>
            </a:r>
            <a:r>
              <a:rPr lang="de-DE" sz="2000" dirty="0" err="1" smtClean="0"/>
              <a:t>beyond</a:t>
            </a:r>
            <a:r>
              <a:rPr lang="de-DE" sz="2000" dirty="0" smtClean="0"/>
              <a:t> 321 </a:t>
            </a:r>
            <a:r>
              <a:rPr lang="de-DE" sz="2000" dirty="0" err="1" smtClean="0"/>
              <a:t>have</a:t>
            </a:r>
            <a:r>
              <a:rPr lang="de-DE" sz="2000" dirty="0" smtClean="0"/>
              <a:t> </a:t>
            </a:r>
            <a:r>
              <a:rPr lang="de-DE" sz="2000" dirty="0" err="1" smtClean="0"/>
              <a:t>been</a:t>
            </a:r>
            <a:r>
              <a:rPr lang="de-DE" sz="2000" dirty="0" smtClean="0"/>
              <a:t> </a:t>
            </a:r>
            <a:r>
              <a:rPr lang="de-DE" sz="2000" dirty="0" err="1" smtClean="0"/>
              <a:t>identified</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use</a:t>
            </a:r>
            <a:r>
              <a:rPr lang="de-DE" sz="2000" dirty="0" smtClean="0"/>
              <a:t> </a:t>
            </a:r>
            <a:r>
              <a:rPr lang="de-DE" sz="2000" dirty="0" err="1" smtClean="0"/>
              <a:t>by</a:t>
            </a:r>
            <a:r>
              <a:rPr lang="de-DE" sz="2000" dirty="0" smtClean="0"/>
              <a:t> </a:t>
            </a:r>
            <a:r>
              <a:rPr lang="de-DE" sz="2000" dirty="0"/>
              <a:t>L</a:t>
            </a:r>
            <a:r>
              <a:rPr lang="de-DE" sz="2000" dirty="0" smtClean="0"/>
              <a:t>and </a:t>
            </a:r>
            <a:r>
              <a:rPr lang="de-DE" sz="2000" dirty="0"/>
              <a:t>M</a:t>
            </a:r>
            <a:r>
              <a:rPr lang="de-DE" sz="2000" dirty="0" smtClean="0"/>
              <a:t>obile </a:t>
            </a:r>
            <a:r>
              <a:rPr lang="de-DE" sz="2000" dirty="0"/>
              <a:t>S</a:t>
            </a:r>
            <a:r>
              <a:rPr lang="de-DE" sz="2000" dirty="0" smtClean="0"/>
              <a:t>ervice (LMS) and Fixed Service (FS)</a:t>
            </a:r>
          </a:p>
          <a:p>
            <a:pPr marL="698500" lvl="2" indent="-266700">
              <a:spcAft>
                <a:spcPts val="0"/>
              </a:spcAft>
              <a:buFont typeface="Arial" pitchFamily="34" charset="0"/>
              <a:buChar char="•"/>
            </a:pPr>
            <a:r>
              <a:rPr lang="de-DE" sz="2000" dirty="0" smtClean="0"/>
              <a:t>Of </a:t>
            </a:r>
            <a:r>
              <a:rPr lang="de-DE" sz="2000" dirty="0" err="1" smtClean="0"/>
              <a:t>specific</a:t>
            </a:r>
            <a:r>
              <a:rPr lang="de-DE" sz="2000" dirty="0" smtClean="0"/>
              <a:t> </a:t>
            </a:r>
            <a:r>
              <a:rPr lang="de-DE" sz="2000" dirty="0" err="1" smtClean="0"/>
              <a:t>interest</a:t>
            </a:r>
            <a:r>
              <a:rPr lang="de-DE" sz="2000" dirty="0" smtClean="0"/>
              <a:t> </a:t>
            </a:r>
            <a:r>
              <a:rPr lang="de-DE" sz="2000" dirty="0" err="1" smtClean="0"/>
              <a:t>are</a:t>
            </a:r>
            <a:r>
              <a:rPr lang="de-DE" sz="2000" dirty="0" smtClean="0"/>
              <a:t> 94 GHz </a:t>
            </a:r>
            <a:r>
              <a:rPr lang="de-DE" sz="2000" dirty="0" err="1" smtClean="0"/>
              <a:t>contigous</a:t>
            </a:r>
            <a:r>
              <a:rPr lang="de-DE" sz="2000" dirty="0" smtClean="0"/>
              <a:t> </a:t>
            </a:r>
            <a:r>
              <a:rPr lang="de-DE" sz="2000" dirty="0" err="1" smtClean="0"/>
              <a:t>spectrum</a:t>
            </a:r>
            <a:r>
              <a:rPr lang="de-DE" sz="2000" dirty="0" smtClean="0"/>
              <a:t> </a:t>
            </a:r>
            <a:r>
              <a:rPr lang="de-DE" sz="2000" dirty="0" err="1" smtClean="0"/>
              <a:t>between</a:t>
            </a:r>
            <a:r>
              <a:rPr lang="de-DE" sz="2000" dirty="0" smtClean="0"/>
              <a:t> 356 and 450 GHz, </a:t>
            </a:r>
            <a:r>
              <a:rPr lang="de-DE" sz="2000" dirty="0" err="1" smtClean="0"/>
              <a:t>which</a:t>
            </a:r>
            <a:r>
              <a:rPr lang="de-DE" sz="2000" dirty="0" smtClean="0"/>
              <a:t> </a:t>
            </a:r>
            <a:r>
              <a:rPr lang="de-DE" sz="2000" dirty="0" err="1" smtClean="0"/>
              <a:t>may</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especially</a:t>
            </a:r>
            <a:r>
              <a:rPr lang="de-DE" sz="2000" dirty="0" smtClean="0"/>
              <a:t> </a:t>
            </a:r>
            <a:r>
              <a:rPr lang="de-DE" sz="2000" dirty="0" err="1" smtClean="0"/>
              <a:t>for</a:t>
            </a:r>
            <a:r>
              <a:rPr lang="de-DE" sz="2000" dirty="0" smtClean="0"/>
              <a:t> </a:t>
            </a:r>
            <a:r>
              <a:rPr lang="de-DE" sz="2000" dirty="0" err="1" smtClean="0"/>
              <a:t>short</a:t>
            </a:r>
            <a:r>
              <a:rPr lang="de-DE" sz="2000" dirty="0" smtClean="0"/>
              <a:t>-range </a:t>
            </a:r>
            <a:r>
              <a:rPr lang="de-DE" sz="2000" dirty="0" err="1" smtClean="0"/>
              <a:t>applications</a:t>
            </a:r>
            <a:endParaRPr lang="de-DE" sz="2000" dirty="0" smtClean="0"/>
          </a:p>
          <a:p>
            <a:pPr marL="715963" lvl="2" indent="-357188">
              <a:spcAft>
                <a:spcPts val="0"/>
              </a:spcAft>
              <a:buNone/>
            </a:pPr>
            <a:r>
              <a:rPr lang="de-DE" dirty="0" smtClean="0">
                <a:ea typeface="Times New Roman"/>
              </a:rPr>
              <a:t>=&gt;</a:t>
            </a:r>
            <a:r>
              <a:rPr lang="de-DE" dirty="0" err="1" smtClean="0">
                <a:ea typeface="Times New Roman"/>
              </a:rPr>
              <a:t>During</a:t>
            </a:r>
            <a:r>
              <a:rPr lang="de-DE" dirty="0" smtClean="0">
                <a:ea typeface="Times New Roman"/>
              </a:rPr>
              <a:t> </a:t>
            </a:r>
            <a:r>
              <a:rPr lang="de-DE" dirty="0" err="1" smtClean="0">
                <a:ea typeface="Times New Roman"/>
              </a:rPr>
              <a:t>the</a:t>
            </a:r>
            <a:r>
              <a:rPr lang="de-DE" dirty="0" smtClean="0">
                <a:ea typeface="Times New Roman"/>
              </a:rPr>
              <a:t> May Wireless Interim </a:t>
            </a:r>
            <a:r>
              <a:rPr lang="de-DE" dirty="0" err="1" smtClean="0">
                <a:ea typeface="Times New Roman"/>
              </a:rPr>
              <a:t>the</a:t>
            </a:r>
            <a:r>
              <a:rPr lang="de-DE" dirty="0" smtClean="0">
                <a:ea typeface="Times New Roman"/>
              </a:rPr>
              <a:t> </a:t>
            </a:r>
            <a:r>
              <a:rPr lang="de-DE" dirty="0" err="1" smtClean="0">
                <a:ea typeface="Times New Roman"/>
              </a:rPr>
              <a:t>group</a:t>
            </a:r>
            <a:r>
              <a:rPr lang="de-DE" dirty="0" smtClean="0">
                <a:ea typeface="Times New Roman"/>
              </a:rPr>
              <a:t> </a:t>
            </a:r>
            <a:r>
              <a:rPr lang="de-DE" dirty="0" err="1" smtClean="0">
                <a:ea typeface="Times New Roman"/>
              </a:rPr>
              <a:t>made</a:t>
            </a:r>
            <a:r>
              <a:rPr lang="de-DE" dirty="0" smtClean="0">
                <a:ea typeface="Times New Roman"/>
              </a:rPr>
              <a:t> a </a:t>
            </a:r>
            <a:r>
              <a:rPr lang="de-DE" dirty="0" err="1" smtClean="0">
                <a:ea typeface="Times New Roman"/>
              </a:rPr>
              <a:t>motion</a:t>
            </a:r>
            <a:r>
              <a:rPr lang="de-DE" dirty="0" smtClean="0">
                <a:ea typeface="Times New Roman"/>
              </a:rPr>
              <a:t> to </a:t>
            </a:r>
            <a:r>
              <a:rPr lang="de-DE" dirty="0" err="1" smtClean="0">
                <a:ea typeface="Times New Roman"/>
              </a:rPr>
              <a:t>create</a:t>
            </a:r>
            <a:r>
              <a:rPr lang="de-DE" dirty="0" smtClean="0">
                <a:ea typeface="Times New Roman"/>
              </a:rPr>
              <a:t> a SG to </a:t>
            </a:r>
            <a:r>
              <a:rPr lang="de-DE" dirty="0" err="1" smtClean="0">
                <a:ea typeface="Times New Roman"/>
              </a:rPr>
              <a:t>amend</a:t>
            </a:r>
            <a:r>
              <a:rPr lang="de-DE" dirty="0" smtClean="0">
                <a:ea typeface="Times New Roman"/>
              </a:rPr>
              <a:t> IEEE Std. 802.15.3 (SG 3g 300 GHz </a:t>
            </a:r>
            <a:r>
              <a:rPr lang="de-DE" dirty="0" err="1" smtClean="0">
                <a:ea typeface="Times New Roman"/>
              </a:rPr>
              <a:t>Frequency</a:t>
            </a:r>
            <a:r>
              <a:rPr lang="de-DE" dirty="0" smtClean="0">
                <a:ea typeface="Times New Roman"/>
              </a:rPr>
              <a:t> Extension)</a:t>
            </a:r>
            <a:endParaRPr lang="de-DE" dirty="0" smtClean="0">
              <a:ea typeface="Times New Roman"/>
            </a:endParaRPr>
          </a:p>
          <a:p>
            <a:pPr marL="371475" lvl="1" indent="-171450">
              <a:buNone/>
            </a:pPr>
            <a:endParaRPr lang="de-DE" sz="2400" dirty="0" smtClean="0"/>
          </a:p>
          <a:p>
            <a:pPr lvl="1">
              <a:buNone/>
            </a:pPr>
            <a:endParaRPr lang="de-DE" sz="2400" dirty="0" smtClean="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July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a:t>
            </a:r>
            <a:r>
              <a:rPr lang="de-DE" dirty="0" smtClean="0"/>
              <a:t>Situation (2/4)</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smtClean="0"/>
              <a:t>Reference to IEEE Std. 802.1D:</a:t>
            </a:r>
          </a:p>
          <a:p>
            <a:pPr marL="698500" lvl="2" indent="-266700">
              <a:spcAft>
                <a:spcPts val="0"/>
              </a:spcAft>
              <a:buFont typeface="Arial" pitchFamily="34" charset="0"/>
              <a:buChar char="•"/>
            </a:pPr>
            <a:r>
              <a:rPr lang="de-DE" sz="2000" dirty="0" smtClean="0"/>
              <a:t>802.15.3 </a:t>
            </a:r>
            <a:r>
              <a:rPr lang="de-DE" sz="2000" dirty="0" err="1" smtClean="0"/>
              <a:t>includes</a:t>
            </a:r>
            <a:r>
              <a:rPr lang="de-DE" sz="2000" dirty="0" smtClean="0"/>
              <a:t> a </a:t>
            </a:r>
            <a:r>
              <a:rPr lang="de-DE" sz="2000" dirty="0" err="1" smtClean="0"/>
              <a:t>reference</a:t>
            </a:r>
            <a:r>
              <a:rPr lang="de-DE" sz="2000" dirty="0" smtClean="0"/>
              <a:t> </a:t>
            </a:r>
            <a:r>
              <a:rPr lang="de-DE" sz="2000" dirty="0" err="1" smtClean="0"/>
              <a:t>proority</a:t>
            </a:r>
            <a:r>
              <a:rPr lang="de-DE" sz="2000" dirty="0" smtClean="0"/>
              <a:t> </a:t>
            </a:r>
            <a:r>
              <a:rPr lang="de-DE" sz="2000" dirty="0" err="1" smtClean="0"/>
              <a:t>mapping</a:t>
            </a:r>
            <a:r>
              <a:rPr lang="de-DE" sz="2000" dirty="0" smtClean="0"/>
              <a:t> </a:t>
            </a:r>
            <a:r>
              <a:rPr lang="de-DE" sz="2000" dirty="0" err="1" smtClean="0"/>
              <a:t>using</a:t>
            </a:r>
            <a:r>
              <a:rPr lang="de-DE" sz="2000" dirty="0" smtClean="0"/>
              <a:t> 802.1D-2004</a:t>
            </a:r>
          </a:p>
          <a:p>
            <a:pPr marL="698500" lvl="2" indent="-266700">
              <a:spcAft>
                <a:spcPts val="0"/>
              </a:spcAft>
              <a:buFont typeface="Arial" pitchFamily="34" charset="0"/>
              <a:buChar char="•"/>
            </a:pPr>
            <a:r>
              <a:rPr lang="de-DE" sz="2000" dirty="0" smtClean="0"/>
              <a:t>802.1D-2004 </a:t>
            </a:r>
            <a:r>
              <a:rPr lang="de-DE" sz="2000" dirty="0" err="1"/>
              <a:t>is</a:t>
            </a:r>
            <a:r>
              <a:rPr lang="de-DE" sz="2000" dirty="0"/>
              <a:t> </a:t>
            </a:r>
            <a:r>
              <a:rPr lang="de-DE" sz="2000" dirty="0" err="1"/>
              <a:t>being</a:t>
            </a:r>
            <a:r>
              <a:rPr lang="de-DE" sz="2000" dirty="0"/>
              <a:t> </a:t>
            </a:r>
            <a:r>
              <a:rPr lang="de-DE" sz="2000" dirty="0" err="1" smtClean="0"/>
              <a:t>withdrawn</a:t>
            </a:r>
            <a:r>
              <a:rPr lang="de-DE" sz="2000" dirty="0" smtClean="0"/>
              <a:t>, </a:t>
            </a:r>
            <a:r>
              <a:rPr lang="de-DE" sz="2000" dirty="0"/>
              <a:t>so </a:t>
            </a:r>
            <a:r>
              <a:rPr lang="de-DE" sz="2000" dirty="0" err="1"/>
              <a:t>we</a:t>
            </a:r>
            <a:r>
              <a:rPr lang="de-DE" sz="2000" dirty="0"/>
              <a:t> </a:t>
            </a:r>
            <a:r>
              <a:rPr lang="de-DE" sz="2000" dirty="0" err="1"/>
              <a:t>would</a:t>
            </a:r>
            <a:r>
              <a:rPr lang="de-DE" sz="2000" dirty="0"/>
              <a:t> </a:t>
            </a:r>
            <a:r>
              <a:rPr lang="de-DE" sz="2000" dirty="0" err="1"/>
              <a:t>need</a:t>
            </a:r>
            <a:r>
              <a:rPr lang="de-DE" sz="2000" dirty="0"/>
              <a:t> to </a:t>
            </a:r>
            <a:r>
              <a:rPr lang="de-DE" sz="2000" dirty="0" err="1"/>
              <a:t>replace</a:t>
            </a:r>
            <a:r>
              <a:rPr lang="de-DE" sz="2000" dirty="0"/>
              <a:t> </a:t>
            </a:r>
            <a:r>
              <a:rPr lang="de-DE" sz="2000" dirty="0" err="1"/>
              <a:t>the</a:t>
            </a:r>
            <a:r>
              <a:rPr lang="de-DE" sz="2000" dirty="0"/>
              <a:t> </a:t>
            </a:r>
            <a:r>
              <a:rPr lang="de-DE" sz="2000" dirty="0" err="1"/>
              <a:t>reference</a:t>
            </a:r>
            <a:r>
              <a:rPr lang="de-DE" sz="2000" dirty="0"/>
              <a:t> </a:t>
            </a:r>
            <a:r>
              <a:rPr lang="de-DE" sz="2000" dirty="0" err="1"/>
              <a:t>priority</a:t>
            </a:r>
            <a:r>
              <a:rPr lang="de-DE" sz="2000" dirty="0"/>
              <a:t> </a:t>
            </a:r>
            <a:r>
              <a:rPr lang="de-DE" sz="2000" dirty="0" err="1"/>
              <a:t>mapping</a:t>
            </a:r>
            <a:r>
              <a:rPr lang="de-DE" sz="2000" dirty="0"/>
              <a:t> to </a:t>
            </a:r>
            <a:r>
              <a:rPr lang="de-DE" sz="2000" dirty="0" err="1"/>
              <a:t>use</a:t>
            </a:r>
            <a:r>
              <a:rPr lang="de-DE" sz="2000" dirty="0"/>
              <a:t> </a:t>
            </a:r>
            <a:r>
              <a:rPr lang="de-DE" sz="2000" dirty="0" smtClean="0"/>
              <a:t>802.1Q</a:t>
            </a:r>
          </a:p>
          <a:p>
            <a:pPr marL="715963" lvl="2" indent="-284163">
              <a:spcAft>
                <a:spcPts val="0"/>
              </a:spcAft>
              <a:buNone/>
            </a:pPr>
            <a:r>
              <a:rPr lang="de-DE" dirty="0" smtClean="0">
                <a:ea typeface="Times New Roman"/>
              </a:rPr>
              <a:t>=&gt;This </a:t>
            </a:r>
            <a:r>
              <a:rPr lang="de-DE" dirty="0" err="1" smtClean="0">
                <a:ea typeface="Times New Roman"/>
              </a:rPr>
              <a:t>needs</a:t>
            </a:r>
            <a:r>
              <a:rPr lang="de-DE" dirty="0" smtClean="0">
                <a:ea typeface="Times New Roman"/>
              </a:rPr>
              <a:t> to </a:t>
            </a:r>
            <a:r>
              <a:rPr lang="de-DE" dirty="0" err="1" smtClean="0">
                <a:ea typeface="Times New Roman"/>
              </a:rPr>
              <a:t>be</a:t>
            </a:r>
            <a:r>
              <a:rPr lang="de-DE" dirty="0" smtClean="0">
                <a:ea typeface="Times New Roman"/>
              </a:rPr>
              <a:t> </a:t>
            </a:r>
            <a:r>
              <a:rPr lang="de-DE" dirty="0" err="1" smtClean="0">
                <a:ea typeface="Times New Roman"/>
              </a:rPr>
              <a:t>fixed</a:t>
            </a:r>
            <a:r>
              <a:rPr lang="de-DE" dirty="0" smtClean="0">
                <a:ea typeface="Times New Roman"/>
              </a:rPr>
              <a:t> in </a:t>
            </a:r>
            <a:r>
              <a:rPr lang="de-DE" dirty="0" err="1" smtClean="0">
                <a:ea typeface="Times New Roman"/>
              </a:rPr>
              <a:t>the</a:t>
            </a:r>
            <a:r>
              <a:rPr lang="de-DE" dirty="0" smtClean="0">
                <a:ea typeface="Times New Roman"/>
              </a:rPr>
              <a:t> </a:t>
            </a:r>
            <a:r>
              <a:rPr lang="de-DE" dirty="0" err="1" smtClean="0">
                <a:ea typeface="Times New Roman"/>
              </a:rPr>
              <a:t>standard</a:t>
            </a:r>
            <a:r>
              <a:rPr lang="de-DE" dirty="0" smtClean="0">
                <a:ea typeface="Times New Roman"/>
              </a:rPr>
              <a:t> and </a:t>
            </a:r>
            <a:r>
              <a:rPr lang="de-DE" dirty="0" err="1" smtClean="0">
                <a:ea typeface="Times New Roman"/>
              </a:rPr>
              <a:t>can</a:t>
            </a:r>
            <a:r>
              <a:rPr lang="de-DE" dirty="0" smtClean="0">
                <a:ea typeface="Times New Roman"/>
              </a:rPr>
              <a:t> </a:t>
            </a:r>
            <a:r>
              <a:rPr lang="de-DE" dirty="0" err="1" smtClean="0">
                <a:ea typeface="Times New Roman"/>
              </a:rPr>
              <a:t>be</a:t>
            </a:r>
            <a:r>
              <a:rPr lang="de-DE" dirty="0" smtClean="0">
                <a:ea typeface="Times New Roman"/>
              </a:rPr>
              <a:t> </a:t>
            </a:r>
            <a:r>
              <a:rPr lang="de-DE" dirty="0" err="1" smtClean="0">
                <a:ea typeface="Times New Roman"/>
              </a:rPr>
              <a:t>done</a:t>
            </a:r>
            <a:r>
              <a:rPr lang="de-DE" dirty="0" smtClean="0">
                <a:ea typeface="Times New Roman"/>
              </a:rPr>
              <a:t> </a:t>
            </a:r>
            <a:r>
              <a:rPr lang="de-DE" dirty="0" err="1" smtClean="0">
                <a:ea typeface="Times New Roman"/>
              </a:rPr>
              <a:t>best</a:t>
            </a:r>
            <a:r>
              <a:rPr lang="de-DE" dirty="0" smtClean="0">
                <a:ea typeface="Times New Roman"/>
              </a:rPr>
              <a:t> in a </a:t>
            </a:r>
            <a:r>
              <a:rPr lang="de-DE" dirty="0" err="1" smtClean="0">
                <a:ea typeface="Times New Roman"/>
              </a:rPr>
              <a:t>revision</a:t>
            </a:r>
            <a:endParaRPr lang="de-DE" dirty="0">
              <a:ea typeface="Times New Roman"/>
            </a:endParaRPr>
          </a:p>
          <a:p>
            <a:pPr marL="698500" lvl="2" indent="-266700">
              <a:spcAft>
                <a:spcPts val="0"/>
              </a:spcAft>
              <a:buFont typeface="Arial" pitchFamily="34" charset="0"/>
              <a:buChar char="•"/>
            </a:pPr>
            <a:endParaRPr lang="de-DE" sz="2400" dirty="0" smtClean="0"/>
          </a:p>
          <a:p>
            <a:pPr lvl="1">
              <a:buNone/>
            </a:pPr>
            <a:endParaRPr lang="de-DE" sz="2400" dirty="0" smtClean="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July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3899281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a:t>
            </a:r>
            <a:r>
              <a:rPr lang="de-DE" dirty="0" smtClean="0"/>
              <a:t>Situation (3/4)</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smtClean="0"/>
              <a:t>Fixing </a:t>
            </a:r>
            <a:r>
              <a:rPr lang="de-DE" sz="2000" dirty="0" err="1" smtClean="0"/>
              <a:t>issue</a:t>
            </a:r>
            <a:r>
              <a:rPr lang="de-DE" sz="2000" dirty="0" smtClean="0"/>
              <a:t> </a:t>
            </a:r>
            <a:r>
              <a:rPr lang="de-DE" sz="2000" dirty="0" err="1" smtClean="0"/>
              <a:t>with</a:t>
            </a:r>
            <a:r>
              <a:rPr lang="de-DE" sz="2000" dirty="0" smtClean="0"/>
              <a:t> large </a:t>
            </a:r>
            <a:r>
              <a:rPr lang="de-DE" sz="2000" dirty="0" err="1" smtClean="0"/>
              <a:t>propagation</a:t>
            </a:r>
            <a:r>
              <a:rPr lang="de-DE" sz="2000" dirty="0" smtClean="0"/>
              <a:t> </a:t>
            </a:r>
            <a:r>
              <a:rPr lang="de-DE" sz="2000" dirty="0" err="1" smtClean="0"/>
              <a:t>delays</a:t>
            </a:r>
            <a:r>
              <a:rPr lang="de-DE" sz="2000" dirty="0" smtClean="0"/>
              <a:t> in </a:t>
            </a:r>
            <a:r>
              <a:rPr lang="de-DE" sz="2000" dirty="0" err="1" smtClean="0"/>
              <a:t>Backhaul</a:t>
            </a:r>
            <a:r>
              <a:rPr lang="de-DE" sz="2000" dirty="0" smtClean="0"/>
              <a:t>/</a:t>
            </a:r>
            <a:r>
              <a:rPr lang="de-DE" sz="2000" dirty="0" err="1" smtClean="0"/>
              <a:t>Fronthaul</a:t>
            </a:r>
            <a:r>
              <a:rPr lang="de-DE" sz="2000" dirty="0" smtClean="0"/>
              <a:t> </a:t>
            </a:r>
            <a:r>
              <a:rPr lang="de-DE" sz="2000" dirty="0" err="1" smtClean="0"/>
              <a:t>applications</a:t>
            </a:r>
            <a:r>
              <a:rPr lang="de-DE" sz="2000" dirty="0" smtClean="0"/>
              <a:t>:</a:t>
            </a:r>
          </a:p>
          <a:p>
            <a:pPr marL="698500" lvl="2" indent="-266700">
              <a:spcAft>
                <a:spcPts val="0"/>
              </a:spcAft>
              <a:buFont typeface="Arial" pitchFamily="34" charset="0"/>
              <a:buChar char="•"/>
            </a:pPr>
            <a:r>
              <a:rPr lang="de-DE" sz="1800" dirty="0" smtClean="0"/>
              <a:t>MAC in IEEE Std. 802.15.3d was </a:t>
            </a:r>
            <a:r>
              <a:rPr lang="de-DE" sz="1800" dirty="0" err="1" smtClean="0"/>
              <a:t>largely</a:t>
            </a:r>
            <a:r>
              <a:rPr lang="de-DE" sz="1800" dirty="0" smtClean="0"/>
              <a:t> </a:t>
            </a:r>
            <a:r>
              <a:rPr lang="de-DE" sz="1800" dirty="0" err="1" smtClean="0"/>
              <a:t>inherited</a:t>
            </a:r>
            <a:r>
              <a:rPr lang="de-DE" sz="1800" dirty="0" smtClean="0"/>
              <a:t> form IEEE Std. 802.15.3e</a:t>
            </a:r>
          </a:p>
          <a:p>
            <a:pPr marL="698500" lvl="2" indent="-266700">
              <a:spcAft>
                <a:spcPts val="0"/>
              </a:spcAft>
              <a:buFont typeface="Arial" pitchFamily="34" charset="0"/>
              <a:buChar char="•"/>
            </a:pPr>
            <a:r>
              <a:rPr lang="de-DE" sz="1800" dirty="0" smtClean="0"/>
              <a:t>IEEE 802.15.3e </a:t>
            </a:r>
            <a:r>
              <a:rPr lang="de-DE" sz="1800" dirty="0" err="1" smtClean="0"/>
              <a:t>is</a:t>
            </a:r>
            <a:r>
              <a:rPr lang="de-DE" sz="1800" dirty="0" smtClean="0"/>
              <a:t> </a:t>
            </a:r>
            <a:r>
              <a:rPr lang="de-DE" sz="1800" dirty="0" err="1" smtClean="0"/>
              <a:t>for</a:t>
            </a:r>
            <a:r>
              <a:rPr lang="de-DE" sz="1800" dirty="0" smtClean="0"/>
              <a:t> </a:t>
            </a:r>
            <a:r>
              <a:rPr lang="de-DE" sz="1800" dirty="0" err="1" smtClean="0"/>
              <a:t>close</a:t>
            </a:r>
            <a:r>
              <a:rPr lang="de-DE" sz="1800" dirty="0" smtClean="0"/>
              <a:t> </a:t>
            </a:r>
            <a:r>
              <a:rPr lang="de-DE" sz="1800" dirty="0" err="1" smtClean="0"/>
              <a:t>proximity</a:t>
            </a:r>
            <a:r>
              <a:rPr lang="de-DE" sz="1800" dirty="0" smtClean="0"/>
              <a:t> </a:t>
            </a:r>
            <a:r>
              <a:rPr lang="de-DE" sz="1800" dirty="0" err="1" smtClean="0"/>
              <a:t>applications</a:t>
            </a:r>
            <a:r>
              <a:rPr lang="de-DE" sz="1800" dirty="0" smtClean="0"/>
              <a:t> </a:t>
            </a:r>
            <a:r>
              <a:rPr lang="de-DE" sz="1800" dirty="0" err="1" smtClean="0"/>
              <a:t>exepcting</a:t>
            </a:r>
            <a:r>
              <a:rPr lang="de-DE" sz="1800" dirty="0" smtClean="0"/>
              <a:t> </a:t>
            </a:r>
            <a:r>
              <a:rPr lang="de-DE" sz="1800" dirty="0" err="1" smtClean="0"/>
              <a:t>short</a:t>
            </a:r>
            <a:r>
              <a:rPr lang="de-DE" sz="1800" dirty="0" smtClean="0"/>
              <a:t> </a:t>
            </a:r>
            <a:r>
              <a:rPr lang="de-DE" sz="1800" dirty="0" err="1" smtClean="0"/>
              <a:t>propagation</a:t>
            </a:r>
            <a:r>
              <a:rPr lang="de-DE" sz="1800" dirty="0" smtClean="0"/>
              <a:t> </a:t>
            </a:r>
            <a:r>
              <a:rPr lang="de-DE" sz="1800" dirty="0" err="1" smtClean="0"/>
              <a:t>delays</a:t>
            </a:r>
            <a:endParaRPr lang="de-DE" sz="1800" dirty="0" smtClean="0"/>
          </a:p>
          <a:p>
            <a:pPr marL="698500" lvl="2" indent="-266700">
              <a:spcAft>
                <a:spcPts val="0"/>
              </a:spcAft>
              <a:buFont typeface="Arial" pitchFamily="34" charset="0"/>
              <a:buChar char="•"/>
            </a:pPr>
            <a:r>
              <a:rPr lang="de-DE" sz="1800" dirty="0" err="1" smtClean="0"/>
              <a:t>Within</a:t>
            </a:r>
            <a:r>
              <a:rPr lang="de-DE" sz="1800" dirty="0" smtClean="0"/>
              <a:t> </a:t>
            </a:r>
            <a:r>
              <a:rPr lang="de-DE" sz="1800" dirty="0" err="1" smtClean="0"/>
              <a:t>the</a:t>
            </a:r>
            <a:r>
              <a:rPr lang="de-DE" sz="1800" dirty="0" smtClean="0"/>
              <a:t> H2020 EU-Japan </a:t>
            </a:r>
            <a:r>
              <a:rPr lang="de-DE" sz="1800" dirty="0" err="1" smtClean="0"/>
              <a:t>project</a:t>
            </a:r>
            <a:r>
              <a:rPr lang="de-DE" sz="1800" dirty="0" smtClean="0"/>
              <a:t> </a:t>
            </a:r>
            <a:r>
              <a:rPr lang="de-DE" sz="1800" dirty="0" err="1" smtClean="0"/>
              <a:t>ThoR</a:t>
            </a:r>
            <a:r>
              <a:rPr lang="de-DE" sz="1800" dirty="0" smtClean="0"/>
              <a:t> </a:t>
            </a:r>
            <a:r>
              <a:rPr lang="de-DE" sz="1800" dirty="0"/>
              <a:t>IEEE 802.15.3e </a:t>
            </a:r>
            <a:r>
              <a:rPr lang="de-DE" sz="1800" dirty="0" err="1" smtClean="0"/>
              <a:t>chipsets</a:t>
            </a:r>
            <a:r>
              <a:rPr lang="de-DE" sz="1800" dirty="0" smtClean="0"/>
              <a:t> </a:t>
            </a:r>
            <a:r>
              <a:rPr lang="de-DE" sz="1800" dirty="0" err="1" smtClean="0"/>
              <a:t>are</a:t>
            </a:r>
            <a:r>
              <a:rPr lang="de-DE" sz="1800" dirty="0" smtClean="0"/>
              <a:t> </a:t>
            </a:r>
            <a:r>
              <a:rPr lang="de-DE" sz="1800" dirty="0" err="1" smtClean="0"/>
              <a:t>used</a:t>
            </a:r>
            <a:r>
              <a:rPr lang="de-DE" sz="1800" dirty="0" smtClean="0"/>
              <a:t> to </a:t>
            </a:r>
            <a:r>
              <a:rPr lang="de-DE" sz="1800" dirty="0" err="1" smtClean="0"/>
              <a:t>demonstrate</a:t>
            </a:r>
            <a:r>
              <a:rPr lang="de-DE" sz="1800" dirty="0" smtClean="0"/>
              <a:t> IEEE 802.15.3d at </a:t>
            </a:r>
            <a:r>
              <a:rPr lang="de-DE" sz="1800" dirty="0" err="1" smtClean="0"/>
              <a:t>backhaul</a:t>
            </a:r>
            <a:r>
              <a:rPr lang="de-DE" sz="1800" dirty="0" smtClean="0"/>
              <a:t> </a:t>
            </a:r>
            <a:r>
              <a:rPr lang="de-DE" sz="1800" dirty="0" err="1" smtClean="0"/>
              <a:t>applications</a:t>
            </a:r>
            <a:r>
              <a:rPr lang="de-DE" sz="1800" dirty="0" smtClean="0"/>
              <a:t> =&gt; potential time </a:t>
            </a:r>
            <a:r>
              <a:rPr lang="de-DE" sz="1800" dirty="0" err="1" smtClean="0"/>
              <a:t>outs</a:t>
            </a:r>
            <a:r>
              <a:rPr lang="de-DE" sz="1800" dirty="0" smtClean="0"/>
              <a:t> </a:t>
            </a:r>
            <a:r>
              <a:rPr lang="de-DE" sz="1800" dirty="0" err="1" smtClean="0"/>
              <a:t>adn</a:t>
            </a:r>
            <a:r>
              <a:rPr lang="de-DE" sz="1800" dirty="0" smtClean="0"/>
              <a:t> </a:t>
            </a:r>
            <a:r>
              <a:rPr lang="de-DE" sz="1800" dirty="0" err="1" smtClean="0"/>
              <a:t>unnecessary</a:t>
            </a:r>
            <a:r>
              <a:rPr lang="de-DE" sz="1800" dirty="0" smtClean="0"/>
              <a:t> </a:t>
            </a:r>
            <a:r>
              <a:rPr lang="de-DE" sz="1800" dirty="0" err="1" smtClean="0"/>
              <a:t>retransmission</a:t>
            </a:r>
            <a:endParaRPr lang="de-DE" sz="1800" dirty="0" smtClean="0"/>
          </a:p>
          <a:p>
            <a:pPr marL="698500" lvl="2" indent="-266700">
              <a:spcAft>
                <a:spcPts val="0"/>
              </a:spcAft>
              <a:buFont typeface="Arial" pitchFamily="34" charset="0"/>
              <a:buChar char="•"/>
            </a:pPr>
            <a:r>
              <a:rPr lang="de-DE" sz="1800" dirty="0" smtClean="0"/>
              <a:t>To fix </a:t>
            </a:r>
            <a:r>
              <a:rPr lang="de-DE" sz="1800" dirty="0" err="1" smtClean="0"/>
              <a:t>this</a:t>
            </a:r>
            <a:r>
              <a:rPr lang="de-DE" sz="1800" dirty="0" smtClean="0"/>
              <a:t> </a:t>
            </a:r>
            <a:r>
              <a:rPr lang="de-DE" sz="1800" dirty="0" err="1" smtClean="0"/>
              <a:t>the</a:t>
            </a:r>
            <a:r>
              <a:rPr lang="de-DE" sz="1800" dirty="0" smtClean="0"/>
              <a:t> </a:t>
            </a:r>
            <a:r>
              <a:rPr lang="de-DE" sz="1800" dirty="0" err="1" smtClean="0"/>
              <a:t>chipsets</a:t>
            </a:r>
            <a:r>
              <a:rPr lang="de-DE" sz="1800" dirty="0" smtClean="0"/>
              <a:t> </a:t>
            </a:r>
            <a:r>
              <a:rPr lang="de-DE" sz="1800" dirty="0" err="1" smtClean="0"/>
              <a:t>used</a:t>
            </a:r>
            <a:r>
              <a:rPr lang="de-DE" sz="1800" dirty="0" smtClean="0"/>
              <a:t> in </a:t>
            </a:r>
            <a:r>
              <a:rPr lang="de-DE" sz="1800" dirty="0" err="1" smtClean="0"/>
              <a:t>ThoR</a:t>
            </a:r>
            <a:r>
              <a:rPr lang="de-DE" sz="1800" dirty="0" smtClean="0"/>
              <a:t> </a:t>
            </a:r>
            <a:r>
              <a:rPr lang="de-DE" sz="1800" dirty="0" err="1" smtClean="0"/>
              <a:t>allow</a:t>
            </a:r>
            <a:r>
              <a:rPr lang="de-DE" sz="1800" dirty="0" smtClean="0"/>
              <a:t> larger </a:t>
            </a:r>
            <a:r>
              <a:rPr lang="de-DE" sz="1800" dirty="0" err="1" smtClean="0"/>
              <a:t>retry</a:t>
            </a:r>
            <a:r>
              <a:rPr lang="de-DE" sz="1800" dirty="0" smtClean="0"/>
              <a:t> </a:t>
            </a:r>
            <a:r>
              <a:rPr lang="de-DE" sz="1800" dirty="0"/>
              <a:t>inter-frame </a:t>
            </a:r>
            <a:r>
              <a:rPr lang="de-DE" sz="1800" dirty="0" err="1"/>
              <a:t>space</a:t>
            </a:r>
            <a:r>
              <a:rPr lang="de-DE" sz="1800" dirty="0"/>
              <a:t>, </a:t>
            </a:r>
            <a:r>
              <a:rPr lang="de-DE" sz="1800" dirty="0" smtClean="0"/>
              <a:t>RIFS</a:t>
            </a:r>
          </a:p>
          <a:p>
            <a:pPr marL="715963" lvl="2" indent="-284163">
              <a:spcAft>
                <a:spcPts val="0"/>
              </a:spcAft>
              <a:buNone/>
            </a:pPr>
            <a:r>
              <a:rPr lang="de-DE" sz="2000" dirty="0" smtClean="0">
                <a:ea typeface="Times New Roman"/>
              </a:rPr>
              <a:t>=&gt;This </a:t>
            </a:r>
            <a:r>
              <a:rPr lang="de-DE" sz="2000" dirty="0" err="1" smtClean="0">
                <a:ea typeface="Times New Roman"/>
              </a:rPr>
              <a:t>should</a:t>
            </a:r>
            <a:r>
              <a:rPr lang="de-DE" sz="2000" dirty="0" smtClean="0">
                <a:ea typeface="Times New Roman"/>
              </a:rPr>
              <a:t> </a:t>
            </a:r>
            <a:r>
              <a:rPr lang="de-DE" sz="2000" dirty="0" err="1" smtClean="0">
                <a:ea typeface="Times New Roman"/>
              </a:rPr>
              <a:t>be</a:t>
            </a:r>
            <a:r>
              <a:rPr lang="de-DE" sz="2000" dirty="0" smtClean="0">
                <a:ea typeface="Times New Roman"/>
              </a:rPr>
              <a:t> also </a:t>
            </a:r>
            <a:r>
              <a:rPr lang="de-DE" sz="2000" dirty="0" err="1" smtClean="0">
                <a:ea typeface="Times New Roman"/>
              </a:rPr>
              <a:t>fixed</a:t>
            </a:r>
            <a:r>
              <a:rPr lang="de-DE" sz="2000" dirty="0" smtClean="0">
                <a:ea typeface="Times New Roman"/>
              </a:rPr>
              <a:t> in </a:t>
            </a:r>
            <a:r>
              <a:rPr lang="de-DE" sz="2000" dirty="0" err="1" smtClean="0">
                <a:ea typeface="Times New Roman"/>
              </a:rPr>
              <a:t>the</a:t>
            </a:r>
            <a:r>
              <a:rPr lang="de-DE" sz="2000" dirty="0" smtClean="0">
                <a:ea typeface="Times New Roman"/>
              </a:rPr>
              <a:t> </a:t>
            </a:r>
            <a:r>
              <a:rPr lang="de-DE" sz="2000" dirty="0" err="1" smtClean="0">
                <a:ea typeface="Times New Roman"/>
              </a:rPr>
              <a:t>standard</a:t>
            </a:r>
            <a:r>
              <a:rPr lang="de-DE" sz="2000" dirty="0" smtClean="0">
                <a:ea typeface="Times New Roman"/>
              </a:rPr>
              <a:t> and </a:t>
            </a:r>
            <a:r>
              <a:rPr lang="de-DE" sz="2000" dirty="0" err="1" smtClean="0">
                <a:ea typeface="Times New Roman"/>
              </a:rPr>
              <a:t>can</a:t>
            </a:r>
            <a:r>
              <a:rPr lang="de-DE" sz="2000" dirty="0" smtClean="0">
                <a:ea typeface="Times New Roman"/>
              </a:rPr>
              <a:t> </a:t>
            </a:r>
            <a:r>
              <a:rPr lang="de-DE" sz="2000" dirty="0" err="1" smtClean="0">
                <a:ea typeface="Times New Roman"/>
              </a:rPr>
              <a:t>be</a:t>
            </a:r>
            <a:r>
              <a:rPr lang="de-DE" sz="2000" dirty="0" smtClean="0">
                <a:ea typeface="Times New Roman"/>
              </a:rPr>
              <a:t> </a:t>
            </a:r>
            <a:r>
              <a:rPr lang="de-DE" sz="2000" dirty="0" err="1" smtClean="0">
                <a:ea typeface="Times New Roman"/>
              </a:rPr>
              <a:t>done</a:t>
            </a:r>
            <a:r>
              <a:rPr lang="de-DE" sz="2000" dirty="0" smtClean="0">
                <a:ea typeface="Times New Roman"/>
              </a:rPr>
              <a:t> </a:t>
            </a:r>
            <a:r>
              <a:rPr lang="de-DE" sz="2000" dirty="0" err="1" smtClean="0">
                <a:ea typeface="Times New Roman"/>
              </a:rPr>
              <a:t>best</a:t>
            </a:r>
            <a:r>
              <a:rPr lang="de-DE" sz="2000" dirty="0" smtClean="0">
                <a:ea typeface="Times New Roman"/>
              </a:rPr>
              <a:t> in a </a:t>
            </a:r>
            <a:r>
              <a:rPr lang="de-DE" sz="2000" dirty="0" err="1" smtClean="0">
                <a:ea typeface="Times New Roman"/>
              </a:rPr>
              <a:t>revision</a:t>
            </a:r>
            <a:endParaRPr lang="de-DE" sz="2000" dirty="0">
              <a:ea typeface="Times New Roman"/>
            </a:endParaRPr>
          </a:p>
          <a:p>
            <a:pPr marL="698500" lvl="2" indent="-266700">
              <a:spcAft>
                <a:spcPts val="0"/>
              </a:spcAft>
              <a:buFont typeface="Arial" pitchFamily="34" charset="0"/>
              <a:buChar char="•"/>
            </a:pPr>
            <a:endParaRPr lang="de-DE" sz="2000" dirty="0" smtClean="0">
              <a:ea typeface="Times New Roman"/>
            </a:endParaRPr>
          </a:p>
          <a:p>
            <a:pPr marL="371475" lvl="1" indent="-171450">
              <a:buNone/>
            </a:pPr>
            <a:endParaRPr lang="de-DE" sz="2000" dirty="0" smtClean="0"/>
          </a:p>
          <a:p>
            <a:pPr lvl="1">
              <a:buNone/>
            </a:pPr>
            <a:endParaRPr lang="de-DE" sz="2000" dirty="0" smtClean="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smtClean="0"/>
              <a:t>July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2559089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Conclusion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err="1" smtClean="0"/>
              <a:t>Instead</a:t>
            </a:r>
            <a:r>
              <a:rPr lang="de-DE" sz="2000" dirty="0" smtClean="0"/>
              <a:t> of </a:t>
            </a:r>
            <a:r>
              <a:rPr lang="de-DE" sz="2000" dirty="0" err="1" smtClean="0"/>
              <a:t>creating</a:t>
            </a:r>
            <a:r>
              <a:rPr lang="de-DE" sz="2000" dirty="0" smtClean="0"/>
              <a:t> a Study Group on </a:t>
            </a:r>
            <a:r>
              <a:rPr lang="de-DE" sz="2000" dirty="0" err="1" smtClean="0"/>
              <a:t>amendment</a:t>
            </a:r>
            <a:r>
              <a:rPr lang="de-DE" sz="2000" dirty="0" smtClean="0"/>
              <a:t> 3g (300 GHz </a:t>
            </a:r>
            <a:r>
              <a:rPr lang="de-DE" sz="2000" dirty="0" err="1" smtClean="0"/>
              <a:t>Frequency</a:t>
            </a:r>
            <a:r>
              <a:rPr lang="de-DE" sz="2000" dirty="0" smtClean="0"/>
              <a:t> Extension) </a:t>
            </a:r>
            <a:r>
              <a:rPr lang="de-DE" sz="2000" dirty="0" err="1" smtClean="0"/>
              <a:t>it</a:t>
            </a:r>
            <a:r>
              <a:rPr lang="de-DE" sz="2000" dirty="0" smtClean="0"/>
              <a:t> </a:t>
            </a:r>
            <a:r>
              <a:rPr lang="de-DE" sz="2000" dirty="0" err="1" smtClean="0"/>
              <a:t>is</a:t>
            </a:r>
            <a:r>
              <a:rPr lang="de-DE" sz="2000" dirty="0" smtClean="0"/>
              <a:t> </a:t>
            </a:r>
            <a:r>
              <a:rPr lang="de-DE" sz="2000" dirty="0" err="1" smtClean="0"/>
              <a:t>better</a:t>
            </a:r>
            <a:r>
              <a:rPr lang="de-DE" sz="2000" dirty="0" smtClean="0"/>
              <a:t> to </a:t>
            </a:r>
            <a:r>
              <a:rPr lang="de-DE" sz="2000" dirty="0" err="1" smtClean="0"/>
              <a:t>go</a:t>
            </a:r>
            <a:r>
              <a:rPr lang="de-DE" sz="2000" dirty="0" smtClean="0"/>
              <a:t> </a:t>
            </a:r>
            <a:r>
              <a:rPr lang="de-DE" sz="2000" dirty="0" err="1" smtClean="0"/>
              <a:t>fo</a:t>
            </a:r>
            <a:r>
              <a:rPr lang="de-DE" sz="2000" dirty="0" smtClean="0"/>
              <a:t> a </a:t>
            </a:r>
            <a:r>
              <a:rPr lang="de-DE" sz="2000" dirty="0" err="1" smtClean="0"/>
              <a:t>revision</a:t>
            </a:r>
            <a:r>
              <a:rPr lang="de-DE" sz="2000" dirty="0" smtClean="0"/>
              <a:t> </a:t>
            </a:r>
            <a:r>
              <a:rPr lang="de-DE" sz="2000" dirty="0" err="1" smtClean="0"/>
              <a:t>project</a:t>
            </a:r>
            <a:r>
              <a:rPr lang="de-DE" sz="2000" dirty="0" smtClean="0"/>
              <a:t> (3m)</a:t>
            </a:r>
          </a:p>
          <a:p>
            <a:pPr marL="431800" lvl="1" indent="-342900">
              <a:spcAft>
                <a:spcPts val="0"/>
              </a:spcAft>
              <a:buFont typeface="Arial" panose="020B0604020202020204" pitchFamily="34" charset="0"/>
              <a:buChar char="•"/>
            </a:pPr>
            <a:endParaRPr lang="de-DE" sz="2000" dirty="0" smtClean="0"/>
          </a:p>
          <a:p>
            <a:pPr marL="431800" lvl="1" indent="-342900">
              <a:spcAft>
                <a:spcPts val="0"/>
              </a:spcAft>
              <a:buFont typeface="Arial" panose="020B0604020202020204" pitchFamily="34" charset="0"/>
              <a:buChar char="•"/>
            </a:pPr>
            <a:r>
              <a:rPr lang="de-DE" sz="2000" dirty="0" smtClean="0"/>
              <a:t>This </a:t>
            </a:r>
            <a:r>
              <a:rPr lang="de-DE" sz="2000" dirty="0" err="1" smtClean="0"/>
              <a:t>revision</a:t>
            </a:r>
            <a:r>
              <a:rPr lang="de-DE" sz="2000" dirty="0" smtClean="0"/>
              <a:t> </a:t>
            </a:r>
            <a:r>
              <a:rPr lang="de-DE" sz="2000" dirty="0" err="1" smtClean="0"/>
              <a:t>should</a:t>
            </a:r>
            <a:r>
              <a:rPr lang="de-DE" sz="2000" dirty="0" smtClean="0"/>
              <a:t> </a:t>
            </a:r>
            <a:r>
              <a:rPr lang="de-DE" sz="2000" dirty="0" err="1" smtClean="0"/>
              <a:t>consist</a:t>
            </a:r>
            <a:r>
              <a:rPr lang="de-DE" sz="2000" dirty="0" smtClean="0"/>
              <a:t> of at least of:</a:t>
            </a:r>
          </a:p>
          <a:p>
            <a:pPr marL="774700" lvl="2" indent="-342900">
              <a:spcAft>
                <a:spcPts val="0"/>
              </a:spcAft>
              <a:buFont typeface="Arial" panose="020B0604020202020204" pitchFamily="34" charset="0"/>
              <a:buChar char="•"/>
            </a:pPr>
            <a:r>
              <a:rPr lang="de-DE" sz="1800" dirty="0" smtClean="0"/>
              <a:t>Roll-</a:t>
            </a:r>
            <a:r>
              <a:rPr lang="de-DE" sz="1800" dirty="0" err="1" smtClean="0"/>
              <a:t>up</a:t>
            </a:r>
            <a:r>
              <a:rPr lang="de-DE" sz="1800" dirty="0" smtClean="0"/>
              <a:t> of IEEE Std. 802.15.3</a:t>
            </a:r>
          </a:p>
          <a:p>
            <a:pPr marL="774700" lvl="2" indent="-342900">
              <a:spcAft>
                <a:spcPts val="0"/>
              </a:spcAft>
              <a:buFont typeface="Arial" panose="020B0604020202020204" pitchFamily="34" charset="0"/>
              <a:buChar char="•"/>
            </a:pPr>
            <a:r>
              <a:rPr lang="de-DE" sz="1800" dirty="0" smtClean="0"/>
              <a:t>300 GHz </a:t>
            </a:r>
            <a:r>
              <a:rPr lang="de-DE" sz="1800" dirty="0" err="1" smtClean="0"/>
              <a:t>frequency</a:t>
            </a:r>
            <a:r>
              <a:rPr lang="de-DE" sz="1800" dirty="0" smtClean="0"/>
              <a:t> </a:t>
            </a:r>
            <a:r>
              <a:rPr lang="de-DE" sz="1800" dirty="0" err="1" smtClean="0"/>
              <a:t>extension</a:t>
            </a:r>
            <a:endParaRPr lang="de-DE" sz="1800" dirty="0" smtClean="0"/>
          </a:p>
          <a:p>
            <a:pPr marL="774700" lvl="2" indent="-342900">
              <a:spcAft>
                <a:spcPts val="0"/>
              </a:spcAft>
              <a:buFont typeface="Arial" panose="020B0604020202020204" pitchFamily="34" charset="0"/>
              <a:buChar char="•"/>
            </a:pPr>
            <a:r>
              <a:rPr lang="de-DE" sz="1800" dirty="0" smtClean="0"/>
              <a:t>Fixing </a:t>
            </a:r>
            <a:r>
              <a:rPr lang="de-DE" sz="1800" dirty="0" err="1" smtClean="0"/>
              <a:t>the</a:t>
            </a:r>
            <a:r>
              <a:rPr lang="de-DE" sz="1800" dirty="0" smtClean="0"/>
              <a:t> 802.1D/802.1Q </a:t>
            </a:r>
            <a:r>
              <a:rPr lang="de-DE" sz="1800" dirty="0" err="1" smtClean="0"/>
              <a:t>issue</a:t>
            </a:r>
            <a:endParaRPr lang="de-DE" sz="1800" dirty="0" smtClean="0"/>
          </a:p>
          <a:p>
            <a:pPr marL="774700" lvl="2" indent="-342900">
              <a:spcAft>
                <a:spcPts val="0"/>
              </a:spcAft>
              <a:buFont typeface="Arial" panose="020B0604020202020204" pitchFamily="34" charset="0"/>
              <a:buChar char="•"/>
            </a:pPr>
            <a:r>
              <a:rPr lang="de-DE" sz="1800" dirty="0" smtClean="0"/>
              <a:t>Fixing </a:t>
            </a:r>
            <a:r>
              <a:rPr lang="de-DE" sz="1800" dirty="0" err="1" smtClean="0"/>
              <a:t>the</a:t>
            </a:r>
            <a:r>
              <a:rPr lang="de-DE" sz="1800" dirty="0" smtClean="0"/>
              <a:t> RIFS </a:t>
            </a:r>
            <a:r>
              <a:rPr lang="de-DE" sz="1800" dirty="0" err="1" smtClean="0"/>
              <a:t>issue</a:t>
            </a:r>
            <a:endParaRPr lang="de-DE" sz="1800" dirty="0" smtClean="0"/>
          </a:p>
          <a:p>
            <a:pPr marL="774700" lvl="2" indent="-342900">
              <a:spcAft>
                <a:spcPts val="0"/>
              </a:spcAft>
              <a:buFont typeface="Arial" panose="020B0604020202020204" pitchFamily="34" charset="0"/>
              <a:buChar char="•"/>
            </a:pPr>
            <a:endParaRPr lang="de-DE" sz="1600" dirty="0" smtClean="0"/>
          </a:p>
          <a:p>
            <a:pPr marL="698500" lvl="2" indent="-266700">
              <a:spcAft>
                <a:spcPts val="0"/>
              </a:spcAft>
              <a:buFont typeface="Arial" pitchFamily="34" charset="0"/>
              <a:buChar char="•"/>
            </a:pPr>
            <a:endParaRPr lang="de-DE" sz="2000" dirty="0" smtClean="0">
              <a:ea typeface="Times New Roman"/>
            </a:endParaRPr>
          </a:p>
          <a:p>
            <a:pPr marL="371475" lvl="1" indent="-171450">
              <a:buNone/>
            </a:pPr>
            <a:endParaRPr lang="de-DE" sz="2000" dirty="0" smtClean="0"/>
          </a:p>
          <a:p>
            <a:pPr lvl="1">
              <a:buNone/>
            </a:pPr>
            <a:endParaRPr lang="de-DE" sz="2000" dirty="0" smtClean="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smtClean="0"/>
              <a:t>July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427516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Time Line</a:t>
            </a:r>
            <a:endParaRPr lang="de-DE" dirty="0"/>
          </a:p>
        </p:txBody>
      </p:sp>
      <p:sp>
        <p:nvSpPr>
          <p:cNvPr id="3" name="Inhaltsplatzhalter 2"/>
          <p:cNvSpPr>
            <a:spLocks noGrp="1"/>
          </p:cNvSpPr>
          <p:nvPr>
            <p:ph idx="1"/>
          </p:nvPr>
        </p:nvSpPr>
        <p:spPr/>
        <p:txBody>
          <a:bodyPr/>
          <a:lstStyle/>
          <a:p>
            <a:r>
              <a:rPr lang="de-DE" sz="2000" dirty="0" err="1" smtClean="0"/>
              <a:t>July</a:t>
            </a:r>
            <a:r>
              <a:rPr lang="de-DE" sz="2000" dirty="0" smtClean="0"/>
              <a:t> </a:t>
            </a:r>
            <a:r>
              <a:rPr lang="de-DE" sz="2000" dirty="0" smtClean="0"/>
              <a:t>2021:</a:t>
            </a:r>
          </a:p>
          <a:p>
            <a:pPr lvl="1"/>
            <a:r>
              <a:rPr lang="de-DE" sz="1800" dirty="0" smtClean="0"/>
              <a:t>EC </a:t>
            </a:r>
            <a:r>
              <a:rPr lang="de-DE" sz="1800" dirty="0" err="1" smtClean="0"/>
              <a:t>Approval</a:t>
            </a:r>
            <a:endParaRPr lang="de-DE" sz="1800" dirty="0" smtClean="0"/>
          </a:p>
          <a:p>
            <a:r>
              <a:rPr lang="de-DE" sz="2000" dirty="0" smtClean="0"/>
              <a:t>September 2021:</a:t>
            </a:r>
          </a:p>
          <a:p>
            <a:pPr lvl="1"/>
            <a:r>
              <a:rPr lang="de-DE" sz="1800" dirty="0" smtClean="0"/>
              <a:t>SG3m </a:t>
            </a:r>
            <a:r>
              <a:rPr lang="de-DE" sz="1800" dirty="0" smtClean="0"/>
              <a:t>Kick-Off, </a:t>
            </a:r>
            <a:r>
              <a:rPr lang="de-DE" sz="1800" dirty="0" err="1" smtClean="0"/>
              <a:t>writing</a:t>
            </a:r>
            <a:r>
              <a:rPr lang="de-DE" sz="1800" dirty="0" smtClean="0"/>
              <a:t> of PAR and CSD</a:t>
            </a:r>
          </a:p>
          <a:p>
            <a:r>
              <a:rPr lang="de-DE" sz="2000" dirty="0" smtClean="0"/>
              <a:t>November 2021:</a:t>
            </a:r>
          </a:p>
          <a:p>
            <a:pPr lvl="1"/>
            <a:r>
              <a:rPr lang="de-DE" sz="1800" dirty="0" smtClean="0"/>
              <a:t>EC </a:t>
            </a:r>
            <a:r>
              <a:rPr lang="de-DE" sz="1800" dirty="0" err="1" smtClean="0"/>
              <a:t>approval</a:t>
            </a:r>
            <a:r>
              <a:rPr lang="de-DE" sz="1800" dirty="0" smtClean="0"/>
              <a:t> </a:t>
            </a:r>
            <a:r>
              <a:rPr lang="de-DE" sz="1800" dirty="0" err="1" smtClean="0"/>
              <a:t>for</a:t>
            </a:r>
            <a:r>
              <a:rPr lang="de-DE" sz="1800" dirty="0" smtClean="0"/>
              <a:t> TG3m</a:t>
            </a:r>
          </a:p>
          <a:p>
            <a:r>
              <a:rPr lang="de-DE" sz="2000" dirty="0" err="1" smtClean="0"/>
              <a:t>January</a:t>
            </a:r>
            <a:r>
              <a:rPr lang="de-DE" sz="2000" dirty="0" smtClean="0"/>
              <a:t>  2022:</a:t>
            </a:r>
            <a:endParaRPr lang="de-DE" sz="2000" dirty="0"/>
          </a:p>
          <a:p>
            <a:pPr lvl="1"/>
            <a:r>
              <a:rPr lang="de-DE" sz="1800" dirty="0" smtClean="0"/>
              <a:t>Kick-off of TG3m</a:t>
            </a:r>
            <a:endParaRPr lang="de-DE" sz="1800" dirty="0"/>
          </a:p>
          <a:p>
            <a:pPr lvl="1"/>
            <a:endParaRPr lang="de-DE" sz="1800" dirty="0" smtClean="0"/>
          </a:p>
          <a:p>
            <a:r>
              <a:rPr lang="de-DE" sz="2000" dirty="0" smtClean="0"/>
              <a:t>Target:</a:t>
            </a:r>
          </a:p>
          <a:p>
            <a:pPr lvl="1"/>
            <a:r>
              <a:rPr lang="de-DE" sz="1800" dirty="0" err="1" smtClean="0"/>
              <a:t>Finishing</a:t>
            </a:r>
            <a:r>
              <a:rPr lang="de-DE" sz="1800" dirty="0" smtClean="0"/>
              <a:t> </a:t>
            </a:r>
            <a:r>
              <a:rPr lang="de-DE" sz="1800" dirty="0" err="1" smtClean="0"/>
              <a:t>revision</a:t>
            </a:r>
            <a:r>
              <a:rPr lang="de-DE" sz="1800" dirty="0" smtClean="0"/>
              <a:t> </a:t>
            </a:r>
            <a:r>
              <a:rPr lang="de-DE" sz="1800" dirty="0" err="1" smtClean="0"/>
              <a:t>until</a:t>
            </a:r>
            <a:r>
              <a:rPr lang="de-DE" sz="1800" dirty="0" smtClean="0"/>
              <a:t> </a:t>
            </a:r>
            <a:r>
              <a:rPr lang="de-DE" sz="1800" dirty="0" err="1" smtClean="0"/>
              <a:t>beginning</a:t>
            </a:r>
            <a:r>
              <a:rPr lang="de-DE" sz="1800" dirty="0" smtClean="0"/>
              <a:t> </a:t>
            </a:r>
            <a:r>
              <a:rPr lang="de-DE" sz="1800" dirty="0" smtClean="0"/>
              <a:t>2023</a:t>
            </a:r>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July </a:t>
            </a:r>
            <a:r>
              <a:rPr lang="en-US" dirty="0" smtClean="0"/>
              <a:t>2021</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extLst>
      <p:ext uri="{BB962C8B-B14F-4D97-AF65-F5344CB8AC3E}">
        <p14:creationId xmlns:p14="http://schemas.microsoft.com/office/powerpoint/2010/main" val="1025612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411</Words>
  <Application>Microsoft Office PowerPoint</Application>
  <PresentationFormat>Bildschirmpräsentation (4:3)</PresentationFormat>
  <Paragraphs>80</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Arial</vt:lpstr>
      <vt:lpstr>Times New Roman</vt:lpstr>
      <vt:lpstr>IEEE-P802_15</vt:lpstr>
      <vt:lpstr>PowerPoint-Präsentation</vt:lpstr>
      <vt:lpstr>Next Steps for IEEE 802.15.3</vt:lpstr>
      <vt:lpstr>Current Situation (1/4)</vt:lpstr>
      <vt:lpstr>Current Situation (2/4)</vt:lpstr>
      <vt:lpstr>Current Situation (3/4)</vt:lpstr>
      <vt:lpstr>Conclusion</vt:lpstr>
      <vt:lpstr>Possible Time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180</cp:revision>
  <cp:lastPrinted>1998-02-10T13:28:06Z</cp:lastPrinted>
  <dcterms:created xsi:type="dcterms:W3CDTF">2012-11-14T22:04:21Z</dcterms:created>
  <dcterms:modified xsi:type="dcterms:W3CDTF">2021-07-15T20:03:01Z</dcterms:modified>
</cp:coreProperties>
</file>