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3" r:id="rId3"/>
    <p:sldId id="267" r:id="rId4"/>
    <p:sldId id="266" r:id="rId5"/>
    <p:sldId id="280" r:id="rId6"/>
    <p:sldId id="268" r:id="rId7"/>
    <p:sldId id="281" r:id="rId8"/>
    <p:sldId id="270" r:id="rId9"/>
    <p:sldId id="269" r:id="rId10"/>
    <p:sldId id="271" r:id="rId11"/>
    <p:sldId id="272" r:id="rId12"/>
    <p:sldId id="274" r:id="rId13"/>
    <p:sldId id="273" r:id="rId14"/>
    <p:sldId id="275" r:id="rId15"/>
    <p:sldId id="276" r:id="rId16"/>
    <p:sldId id="277" r:id="rId17"/>
    <p:sldId id="278" r:id="rId18"/>
    <p:sldId id="279" r:id="rId19"/>
    <p:sldId id="28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5915"/>
  </p:normalViewPr>
  <p:slideViewPr>
    <p:cSldViewPr>
      <p:cViewPr varScale="1">
        <p:scale>
          <a:sx n="142" d="100"/>
          <a:sy n="142" d="100"/>
        </p:scale>
        <p:origin x="1042" y="101"/>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A501D13-C9E3-6446-98F5-418F3D7F6E3D}"/>
              </a:ext>
            </a:extLst>
          </p:cNvPr>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a:t>
            </a:r>
            <a:r>
              <a:rPr lang="en-US" dirty="0"/>
              <a:t>15-21-0292-00-04ab</a:t>
            </a:r>
            <a:r>
              <a:rPr lang="en-US" altLang="en-US" dirty="0"/>
              <a:t>&gt;</a:t>
            </a:r>
          </a:p>
        </p:txBody>
      </p:sp>
      <p:sp>
        <p:nvSpPr>
          <p:cNvPr id="3075" name="Rectangle 3">
            <a:extLst>
              <a:ext uri="{FF2B5EF4-FFF2-40B4-BE49-F238E27FC236}">
                <a16:creationId xmlns:a16="http://schemas.microsoft.com/office/drawing/2014/main" id="{846F86C2-6570-DB4F-A05F-3ABCF33D6EF2}"/>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1CFEBE9A-3CE8-E84B-937E-AFEA97C6636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3FFCEAB8-A18E-2D44-863A-540EE720422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8BABCE70-255E-1544-B012-1CEEE4003AFC}" type="slidenum">
              <a:rPr lang="en-US" altLang="en-US"/>
              <a:pPr/>
              <a:t>‹#›</a:t>
            </a:fld>
            <a:endParaRPr lang="en-US" altLang="en-US"/>
          </a:p>
        </p:txBody>
      </p:sp>
      <p:sp>
        <p:nvSpPr>
          <p:cNvPr id="3078" name="Line 6">
            <a:extLst>
              <a:ext uri="{FF2B5EF4-FFF2-40B4-BE49-F238E27FC236}">
                <a16:creationId xmlns:a16="http://schemas.microsoft.com/office/drawing/2014/main" id="{D606F2EC-DFD0-5142-B8E7-8F4ED9B5781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66B60F06-0ECD-524F-A72E-C2DB8C91A1C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48D87EE1-E162-3C4F-8241-4B5F4FD94E1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EE5D4C5-C5B5-B742-B3C3-FB2BF66D166B}"/>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&lt;15-21-0292-00-04ab&gt;</a:t>
            </a:r>
          </a:p>
        </p:txBody>
      </p:sp>
      <p:sp>
        <p:nvSpPr>
          <p:cNvPr id="2051" name="Rectangle 3">
            <a:extLst>
              <a:ext uri="{FF2B5EF4-FFF2-40B4-BE49-F238E27FC236}">
                <a16:creationId xmlns:a16="http://schemas.microsoft.com/office/drawing/2014/main" id="{7025A550-A5D3-504D-AC94-7EC42337449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82264552-9205-0A47-96D8-DBCE0B03CBDD}"/>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075E72E1-E760-0A43-A61B-C4049A8E35AF}"/>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701DAD4F-91FB-2948-A2D4-1490B7EB71F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A71A6EE-190F-304C-9BEF-6A0A980C027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50BA7F0-5FB4-B744-A851-CCF90BAD409E}" type="slidenum">
              <a:rPr lang="en-US" altLang="en-US"/>
              <a:pPr/>
              <a:t>‹#›</a:t>
            </a:fld>
            <a:endParaRPr lang="en-US" altLang="en-US"/>
          </a:p>
        </p:txBody>
      </p:sp>
      <p:sp>
        <p:nvSpPr>
          <p:cNvPr id="2056" name="Rectangle 8">
            <a:extLst>
              <a:ext uri="{FF2B5EF4-FFF2-40B4-BE49-F238E27FC236}">
                <a16:creationId xmlns:a16="http://schemas.microsoft.com/office/drawing/2014/main" id="{2EEA33E6-4DFC-6743-9BCF-52686973E3B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30DB012-1F10-4B4C-B500-F86ABA83917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129DCD8-D628-0248-981B-36147ED043F7}"/>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730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DDDE-779C-3E41-90FD-6522164C03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F26F80-ED7E-8B4C-AB56-33F73AC3B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55A6B7-E41B-B045-9E38-235BE46CE105}"/>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0986B13F-73F5-D440-8ABD-889FA713BE6C}"/>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034C9AEE-C7E6-8E41-9B96-DBCC0529CC26}"/>
              </a:ext>
            </a:extLst>
          </p:cNvPr>
          <p:cNvSpPr>
            <a:spLocks noGrp="1"/>
          </p:cNvSpPr>
          <p:nvPr>
            <p:ph type="sldNum" sz="quarter" idx="12"/>
          </p:nvPr>
        </p:nvSpPr>
        <p:spPr/>
        <p:txBody>
          <a:bodyPr/>
          <a:lstStyle>
            <a:lvl1pPr>
              <a:defRPr/>
            </a:lvl1pPr>
          </a:lstStyle>
          <a:p>
            <a:r>
              <a:rPr lang="en-US" altLang="en-US"/>
              <a:t>Slide </a:t>
            </a:r>
            <a:fld id="{8FAC6C18-8B26-C44A-B49B-38AE1120E31C}" type="slidenum">
              <a:rPr lang="en-US" altLang="en-US"/>
              <a:pPr/>
              <a:t>‹#›</a:t>
            </a:fld>
            <a:endParaRPr lang="en-US" altLang="en-US"/>
          </a:p>
        </p:txBody>
      </p:sp>
    </p:spTree>
    <p:extLst>
      <p:ext uri="{BB962C8B-B14F-4D97-AF65-F5344CB8AC3E}">
        <p14:creationId xmlns:p14="http://schemas.microsoft.com/office/powerpoint/2010/main" val="265789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D1E4-7869-504D-9B8F-7F5C410889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3F97AB-14E7-614C-A9A9-F838BBC30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056BA-49CB-484D-B866-D4356972BFB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C5F16ACF-DE55-5945-A0C2-E8B1564B49D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ED90230-3758-9C47-8F37-CC17A9997CD1}"/>
              </a:ext>
            </a:extLst>
          </p:cNvPr>
          <p:cNvSpPr>
            <a:spLocks noGrp="1"/>
          </p:cNvSpPr>
          <p:nvPr>
            <p:ph type="sldNum" sz="quarter" idx="12"/>
          </p:nvPr>
        </p:nvSpPr>
        <p:spPr/>
        <p:txBody>
          <a:bodyPr/>
          <a:lstStyle>
            <a:lvl1pPr>
              <a:defRPr/>
            </a:lvl1pPr>
          </a:lstStyle>
          <a:p>
            <a:r>
              <a:rPr lang="en-US" altLang="en-US"/>
              <a:t>Slide </a:t>
            </a:r>
            <a:fld id="{E7522435-D745-714A-B84D-2AC887EE22F4}" type="slidenum">
              <a:rPr lang="en-US" altLang="en-US"/>
              <a:pPr/>
              <a:t>‹#›</a:t>
            </a:fld>
            <a:endParaRPr lang="en-US" altLang="en-US"/>
          </a:p>
        </p:txBody>
      </p:sp>
    </p:spTree>
    <p:extLst>
      <p:ext uri="{BB962C8B-B14F-4D97-AF65-F5344CB8AC3E}">
        <p14:creationId xmlns:p14="http://schemas.microsoft.com/office/powerpoint/2010/main" val="244813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14E076-0BC8-1A4B-B6E4-8AC494B8C801}"/>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0F26E-23CD-FC46-B1A0-45C5DF020AF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C265C-1F47-6C49-AA55-04BAEBD3D996}"/>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ED467AF-E545-4D42-840A-8B346A7876A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AF8DA7F-452E-5F42-BBB1-20DDE7E06C52}"/>
              </a:ext>
            </a:extLst>
          </p:cNvPr>
          <p:cNvSpPr>
            <a:spLocks noGrp="1"/>
          </p:cNvSpPr>
          <p:nvPr>
            <p:ph type="sldNum" sz="quarter" idx="12"/>
          </p:nvPr>
        </p:nvSpPr>
        <p:spPr/>
        <p:txBody>
          <a:bodyPr/>
          <a:lstStyle>
            <a:lvl1pPr>
              <a:defRPr/>
            </a:lvl1pPr>
          </a:lstStyle>
          <a:p>
            <a:r>
              <a:rPr lang="en-US" altLang="en-US"/>
              <a:t>Slide </a:t>
            </a:r>
            <a:fld id="{3527D91F-F792-5448-890F-657E1F89BFE9}" type="slidenum">
              <a:rPr lang="en-US" altLang="en-US"/>
              <a:pPr/>
              <a:t>‹#›</a:t>
            </a:fld>
            <a:endParaRPr lang="en-US" altLang="en-US"/>
          </a:p>
        </p:txBody>
      </p:sp>
    </p:spTree>
    <p:extLst>
      <p:ext uri="{BB962C8B-B14F-4D97-AF65-F5344CB8AC3E}">
        <p14:creationId xmlns:p14="http://schemas.microsoft.com/office/powerpoint/2010/main" val="345189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CC723-9E68-8F4E-8E47-846F7C6C1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571350-B9EA-144F-A9C9-500F07BD86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8761CB-944B-0742-8D33-E9AB81A42DF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70E5A35-471E-E241-A128-4F780667FF6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E94434B5-E414-6D46-A848-EFF1C90DDF3A}"/>
              </a:ext>
            </a:extLst>
          </p:cNvPr>
          <p:cNvSpPr>
            <a:spLocks noGrp="1"/>
          </p:cNvSpPr>
          <p:nvPr>
            <p:ph type="sldNum" sz="quarter" idx="12"/>
          </p:nvPr>
        </p:nvSpPr>
        <p:spPr/>
        <p:txBody>
          <a:bodyPr/>
          <a:lstStyle>
            <a:lvl1pPr>
              <a:defRPr/>
            </a:lvl1pPr>
          </a:lstStyle>
          <a:p>
            <a:r>
              <a:rPr lang="en-US" altLang="en-US"/>
              <a:t>Slide </a:t>
            </a:r>
            <a:fld id="{B4667AA2-6B14-F74C-B79C-0D541C88F3E9}" type="slidenum">
              <a:rPr lang="en-US" altLang="en-US"/>
              <a:pPr/>
              <a:t>‹#›</a:t>
            </a:fld>
            <a:endParaRPr lang="en-US" altLang="en-US"/>
          </a:p>
        </p:txBody>
      </p:sp>
    </p:spTree>
    <p:extLst>
      <p:ext uri="{BB962C8B-B14F-4D97-AF65-F5344CB8AC3E}">
        <p14:creationId xmlns:p14="http://schemas.microsoft.com/office/powerpoint/2010/main" val="198631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9EB6-063F-6E49-94DA-E85F9255957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535D80-A3B6-3949-8721-0580AEFC5A4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FD6B91E-3000-7547-B960-925D72450178}"/>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98B15E82-71CE-974B-808E-DA4AE849DDB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F0CC8204-5E0A-5847-8819-03A014A8591A}"/>
              </a:ext>
            </a:extLst>
          </p:cNvPr>
          <p:cNvSpPr>
            <a:spLocks noGrp="1"/>
          </p:cNvSpPr>
          <p:nvPr>
            <p:ph type="sldNum" sz="quarter" idx="12"/>
          </p:nvPr>
        </p:nvSpPr>
        <p:spPr/>
        <p:txBody>
          <a:bodyPr/>
          <a:lstStyle>
            <a:lvl1pPr>
              <a:defRPr/>
            </a:lvl1pPr>
          </a:lstStyle>
          <a:p>
            <a:r>
              <a:rPr lang="en-US" altLang="en-US"/>
              <a:t>Slide </a:t>
            </a:r>
            <a:fld id="{F84CC9E9-C7DC-9842-B612-669C31065701}" type="slidenum">
              <a:rPr lang="en-US" altLang="en-US"/>
              <a:pPr/>
              <a:t>‹#›</a:t>
            </a:fld>
            <a:endParaRPr lang="en-US" altLang="en-US"/>
          </a:p>
        </p:txBody>
      </p:sp>
    </p:spTree>
    <p:extLst>
      <p:ext uri="{BB962C8B-B14F-4D97-AF65-F5344CB8AC3E}">
        <p14:creationId xmlns:p14="http://schemas.microsoft.com/office/powerpoint/2010/main" val="22410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F6A2-A3B9-764A-8B7E-39C647BC40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38299-C9B7-B848-8D66-EB222ACFA92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6EE808-0BD9-2545-AA2D-A31368955227}"/>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7F017-011E-324E-90F8-915DEEBFC887}"/>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99C6440D-D868-9C4E-82A0-871433CA19D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8A33F7A3-E7F5-394E-8EF6-FA940202A8A5}"/>
              </a:ext>
            </a:extLst>
          </p:cNvPr>
          <p:cNvSpPr>
            <a:spLocks noGrp="1"/>
          </p:cNvSpPr>
          <p:nvPr>
            <p:ph type="sldNum" sz="quarter" idx="12"/>
          </p:nvPr>
        </p:nvSpPr>
        <p:spPr/>
        <p:txBody>
          <a:bodyPr/>
          <a:lstStyle>
            <a:lvl1pPr>
              <a:defRPr/>
            </a:lvl1pPr>
          </a:lstStyle>
          <a:p>
            <a:r>
              <a:rPr lang="en-US" altLang="en-US"/>
              <a:t>Slide </a:t>
            </a:r>
            <a:fld id="{AC58A235-5AC1-8240-8E33-49AAA8BBB9C9}" type="slidenum">
              <a:rPr lang="en-US" altLang="en-US"/>
              <a:pPr/>
              <a:t>‹#›</a:t>
            </a:fld>
            <a:endParaRPr lang="en-US" altLang="en-US"/>
          </a:p>
        </p:txBody>
      </p:sp>
    </p:spTree>
    <p:extLst>
      <p:ext uri="{BB962C8B-B14F-4D97-AF65-F5344CB8AC3E}">
        <p14:creationId xmlns:p14="http://schemas.microsoft.com/office/powerpoint/2010/main" val="95493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BB90-D385-DC4E-92D6-D694AA7CA4E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11A121-384D-4D44-9AE3-BA54F3C028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48258D-9514-AB4C-BC65-19A14C01F5D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0092C1-A8B8-A349-9DD6-F7C3E5652B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A1D451-D311-0D4E-B3BA-C394877999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D1C8F0-A47E-0A45-843C-24F0B5DFDC57}"/>
              </a:ext>
            </a:extLst>
          </p:cNvPr>
          <p:cNvSpPr>
            <a:spLocks noGrp="1"/>
          </p:cNvSpPr>
          <p:nvPr>
            <p:ph type="dt" sz="half" idx="10"/>
          </p:nvPr>
        </p:nvSpPr>
        <p:spPr/>
        <p:txBody>
          <a:bodyPr/>
          <a:lstStyle>
            <a:lvl1pPr>
              <a:defRPr/>
            </a:lvl1pPr>
          </a:lstStyle>
          <a:p>
            <a:r>
              <a:rPr lang="en-US" altLang="en-US"/>
              <a:t>May 2021</a:t>
            </a:r>
          </a:p>
        </p:txBody>
      </p:sp>
      <p:sp>
        <p:nvSpPr>
          <p:cNvPr id="8" name="Footer Placeholder 7">
            <a:extLst>
              <a:ext uri="{FF2B5EF4-FFF2-40B4-BE49-F238E27FC236}">
                <a16:creationId xmlns:a16="http://schemas.microsoft.com/office/drawing/2014/main" id="{4D229391-643F-ED44-8010-C7780DB2248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9" name="Slide Number Placeholder 8">
            <a:extLst>
              <a:ext uri="{FF2B5EF4-FFF2-40B4-BE49-F238E27FC236}">
                <a16:creationId xmlns:a16="http://schemas.microsoft.com/office/drawing/2014/main" id="{A30981EA-9D79-0F43-9BB9-80C570D4AD68}"/>
              </a:ext>
            </a:extLst>
          </p:cNvPr>
          <p:cNvSpPr>
            <a:spLocks noGrp="1"/>
          </p:cNvSpPr>
          <p:nvPr>
            <p:ph type="sldNum" sz="quarter" idx="12"/>
          </p:nvPr>
        </p:nvSpPr>
        <p:spPr/>
        <p:txBody>
          <a:bodyPr/>
          <a:lstStyle>
            <a:lvl1pPr>
              <a:defRPr/>
            </a:lvl1pPr>
          </a:lstStyle>
          <a:p>
            <a:r>
              <a:rPr lang="en-US" altLang="en-US"/>
              <a:t>Slide </a:t>
            </a:r>
            <a:fld id="{BF1289CC-55BF-B649-B565-381342A7B38B}" type="slidenum">
              <a:rPr lang="en-US" altLang="en-US"/>
              <a:pPr/>
              <a:t>‹#›</a:t>
            </a:fld>
            <a:endParaRPr lang="en-US" altLang="en-US"/>
          </a:p>
        </p:txBody>
      </p:sp>
    </p:spTree>
    <p:extLst>
      <p:ext uri="{BB962C8B-B14F-4D97-AF65-F5344CB8AC3E}">
        <p14:creationId xmlns:p14="http://schemas.microsoft.com/office/powerpoint/2010/main" val="360472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94C8E-65B0-AB4A-9082-25CDF2963A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C916F7-F3F0-684E-81EB-7AA7AC8CA723}"/>
              </a:ext>
            </a:extLst>
          </p:cNvPr>
          <p:cNvSpPr>
            <a:spLocks noGrp="1"/>
          </p:cNvSpPr>
          <p:nvPr>
            <p:ph type="dt" sz="half" idx="10"/>
          </p:nvPr>
        </p:nvSpPr>
        <p:spPr/>
        <p:txBody>
          <a:bodyPr/>
          <a:lstStyle>
            <a:lvl1pPr>
              <a:defRPr/>
            </a:lvl1pPr>
          </a:lstStyle>
          <a:p>
            <a:r>
              <a:rPr lang="en-US" altLang="en-US"/>
              <a:t>May 2021</a:t>
            </a:r>
          </a:p>
        </p:txBody>
      </p:sp>
      <p:sp>
        <p:nvSpPr>
          <p:cNvPr id="4" name="Footer Placeholder 3">
            <a:extLst>
              <a:ext uri="{FF2B5EF4-FFF2-40B4-BE49-F238E27FC236}">
                <a16:creationId xmlns:a16="http://schemas.microsoft.com/office/drawing/2014/main" id="{A7B6C1E8-AC20-5B43-BAED-468D859EE68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5" name="Slide Number Placeholder 4">
            <a:extLst>
              <a:ext uri="{FF2B5EF4-FFF2-40B4-BE49-F238E27FC236}">
                <a16:creationId xmlns:a16="http://schemas.microsoft.com/office/drawing/2014/main" id="{A4392CD5-916A-DD46-9CDA-D5AB13943EA4}"/>
              </a:ext>
            </a:extLst>
          </p:cNvPr>
          <p:cNvSpPr>
            <a:spLocks noGrp="1"/>
          </p:cNvSpPr>
          <p:nvPr>
            <p:ph type="sldNum" sz="quarter" idx="12"/>
          </p:nvPr>
        </p:nvSpPr>
        <p:spPr/>
        <p:txBody>
          <a:bodyPr/>
          <a:lstStyle>
            <a:lvl1pPr>
              <a:defRPr/>
            </a:lvl1pPr>
          </a:lstStyle>
          <a:p>
            <a:r>
              <a:rPr lang="en-US" altLang="en-US"/>
              <a:t>Slide </a:t>
            </a:r>
            <a:fld id="{68A40217-BFDC-114C-9336-2B7B170E963A}" type="slidenum">
              <a:rPr lang="en-US" altLang="en-US"/>
              <a:pPr/>
              <a:t>‹#›</a:t>
            </a:fld>
            <a:endParaRPr lang="en-US" altLang="en-US"/>
          </a:p>
        </p:txBody>
      </p:sp>
    </p:spTree>
    <p:extLst>
      <p:ext uri="{BB962C8B-B14F-4D97-AF65-F5344CB8AC3E}">
        <p14:creationId xmlns:p14="http://schemas.microsoft.com/office/powerpoint/2010/main" val="182235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8DD1A-ABB5-1548-95B0-56CB4C9FF209}"/>
              </a:ext>
            </a:extLst>
          </p:cNvPr>
          <p:cNvSpPr>
            <a:spLocks noGrp="1"/>
          </p:cNvSpPr>
          <p:nvPr>
            <p:ph type="dt" sz="half" idx="10"/>
          </p:nvPr>
        </p:nvSpPr>
        <p:spPr>
          <a:xfrm>
            <a:off x="685800" y="378281"/>
            <a:ext cx="1600200" cy="215444"/>
          </a:xfrm>
        </p:spPr>
        <p:txBody>
          <a:bodyPr/>
          <a:lstStyle>
            <a:lvl1pPr>
              <a:defRPr/>
            </a:lvl1pPr>
          </a:lstStyle>
          <a:p>
            <a:r>
              <a:rPr lang="en-US" altLang="en-US" dirty="0"/>
              <a:t>July 2021</a:t>
            </a:r>
          </a:p>
        </p:txBody>
      </p:sp>
      <p:sp>
        <p:nvSpPr>
          <p:cNvPr id="3" name="Footer Placeholder 2">
            <a:extLst>
              <a:ext uri="{FF2B5EF4-FFF2-40B4-BE49-F238E27FC236}">
                <a16:creationId xmlns:a16="http://schemas.microsoft.com/office/drawing/2014/main" id="{83EE4ABA-520F-C040-9780-C3259EAC2007}"/>
              </a:ext>
            </a:extLst>
          </p:cNvPr>
          <p:cNvSpPr>
            <a:spLocks noGrp="1"/>
          </p:cNvSpPr>
          <p:nvPr>
            <p:ph type="ftr" sz="quarter" idx="11"/>
          </p:nvPr>
        </p:nvSpPr>
        <p:spPr>
          <a:xfrm>
            <a:off x="5486400" y="6475413"/>
            <a:ext cx="3124200" cy="184666"/>
          </a:xfrm>
        </p:spPr>
        <p:txBody>
          <a:bodyPr/>
          <a:lstStyle>
            <a:lvl1pPr>
              <a:defRPr/>
            </a:lvl1pPr>
          </a:lstStyle>
          <a:p>
            <a:r>
              <a:rPr lang="en-US" altLang="en-US" dirty="0"/>
              <a:t>Koorosh Akhavan (Qualcomm Inc)</a:t>
            </a:r>
          </a:p>
        </p:txBody>
      </p:sp>
      <p:sp>
        <p:nvSpPr>
          <p:cNvPr id="4" name="Slide Number Placeholder 3">
            <a:extLst>
              <a:ext uri="{FF2B5EF4-FFF2-40B4-BE49-F238E27FC236}">
                <a16:creationId xmlns:a16="http://schemas.microsoft.com/office/drawing/2014/main" id="{03990CFE-BBF2-BE46-8A06-4DF6C22DBFF9}"/>
              </a:ext>
            </a:extLst>
          </p:cNvPr>
          <p:cNvSpPr>
            <a:spLocks noGrp="1"/>
          </p:cNvSpPr>
          <p:nvPr>
            <p:ph type="sldNum" sz="quarter" idx="12"/>
          </p:nvPr>
        </p:nvSpPr>
        <p:spPr/>
        <p:txBody>
          <a:bodyPr/>
          <a:lstStyle>
            <a:lvl1pPr>
              <a:defRPr/>
            </a:lvl1pPr>
          </a:lstStyle>
          <a:p>
            <a:r>
              <a:rPr lang="en-US" altLang="en-US"/>
              <a:t>Slide </a:t>
            </a:r>
            <a:fld id="{4EDCEA16-3E26-DE40-8AE7-26CCDF524ACC}" type="slidenum">
              <a:rPr lang="en-US" altLang="en-US"/>
              <a:pPr/>
              <a:t>‹#›</a:t>
            </a:fld>
            <a:endParaRPr lang="en-US" altLang="en-US"/>
          </a:p>
        </p:txBody>
      </p:sp>
      <p:sp>
        <p:nvSpPr>
          <p:cNvPr id="5" name="Title 4">
            <a:extLst>
              <a:ext uri="{FF2B5EF4-FFF2-40B4-BE49-F238E27FC236}">
                <a16:creationId xmlns:a16="http://schemas.microsoft.com/office/drawing/2014/main" id="{8655F464-8E68-E045-BB39-9BE128F76B7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1895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F611-7B42-EE4F-8DBC-06154875902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468EDA-2E3F-0D4F-B03C-0F5B3A41C7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66F980-FAE9-264D-8374-9DBFC7D2BAF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ED05B-901E-1643-9FDE-1455B7F8C57A}"/>
              </a:ext>
            </a:extLst>
          </p:cNvPr>
          <p:cNvSpPr>
            <a:spLocks noGrp="1"/>
          </p:cNvSpPr>
          <p:nvPr>
            <p:ph type="dt" sz="half" idx="10"/>
          </p:nvPr>
        </p:nvSpPr>
        <p:spPr/>
        <p:txBody>
          <a:bodyPr/>
          <a:lstStyle>
            <a:lvl1pPr>
              <a:defRPr/>
            </a:lvl1pPr>
          </a:lstStyle>
          <a:p>
            <a:r>
              <a:rPr lang="en-US" altLang="en-US"/>
              <a:t>May 2021</a:t>
            </a:r>
            <a:endParaRPr lang="en-US" altLang="en-US" dirty="0"/>
          </a:p>
        </p:txBody>
      </p:sp>
      <p:sp>
        <p:nvSpPr>
          <p:cNvPr id="6" name="Footer Placeholder 5">
            <a:extLst>
              <a:ext uri="{FF2B5EF4-FFF2-40B4-BE49-F238E27FC236}">
                <a16:creationId xmlns:a16="http://schemas.microsoft.com/office/drawing/2014/main" id="{5DB27770-C6D0-464D-ADEA-0FBE7387222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DAA59580-CEC1-7A45-B63A-74A6FE3B7389}"/>
              </a:ext>
            </a:extLst>
          </p:cNvPr>
          <p:cNvSpPr>
            <a:spLocks noGrp="1"/>
          </p:cNvSpPr>
          <p:nvPr>
            <p:ph type="sldNum" sz="quarter" idx="12"/>
          </p:nvPr>
        </p:nvSpPr>
        <p:spPr/>
        <p:txBody>
          <a:bodyPr/>
          <a:lstStyle>
            <a:lvl1pPr>
              <a:defRPr/>
            </a:lvl1pPr>
          </a:lstStyle>
          <a:p>
            <a:r>
              <a:rPr lang="en-US" altLang="en-US"/>
              <a:t>Slide </a:t>
            </a:r>
            <a:fld id="{00585C01-9AC1-2B4D-BD1D-0EBE069638DE}" type="slidenum">
              <a:rPr lang="en-US" altLang="en-US"/>
              <a:pPr/>
              <a:t>‹#›</a:t>
            </a:fld>
            <a:endParaRPr lang="en-US" altLang="en-US"/>
          </a:p>
        </p:txBody>
      </p:sp>
    </p:spTree>
    <p:extLst>
      <p:ext uri="{BB962C8B-B14F-4D97-AF65-F5344CB8AC3E}">
        <p14:creationId xmlns:p14="http://schemas.microsoft.com/office/powerpoint/2010/main" val="177955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DF31-3A13-B344-B96A-0AC114BC94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353D0-E598-C546-A1BD-F391D0933A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D55FEC6-14E6-C041-9561-F3E351665F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356EDA-AA07-FA42-BF7A-B7E10E0C1854}"/>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2991C45F-0BBE-D449-8B74-14D79903D6A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B9AE5500-CFCE-DB43-AEC8-662FBCB1F1A5}"/>
              </a:ext>
            </a:extLst>
          </p:cNvPr>
          <p:cNvSpPr>
            <a:spLocks noGrp="1"/>
          </p:cNvSpPr>
          <p:nvPr>
            <p:ph type="sldNum" sz="quarter" idx="12"/>
          </p:nvPr>
        </p:nvSpPr>
        <p:spPr/>
        <p:txBody>
          <a:bodyPr/>
          <a:lstStyle>
            <a:lvl1pPr>
              <a:defRPr/>
            </a:lvl1pPr>
          </a:lstStyle>
          <a:p>
            <a:r>
              <a:rPr lang="en-US" altLang="en-US"/>
              <a:t>Slide </a:t>
            </a:r>
            <a:fld id="{38FCC2AF-3985-254A-B8DA-85C158B8E73D}" type="slidenum">
              <a:rPr lang="en-US" altLang="en-US"/>
              <a:pPr/>
              <a:t>‹#›</a:t>
            </a:fld>
            <a:endParaRPr lang="en-US" altLang="en-US"/>
          </a:p>
        </p:txBody>
      </p:sp>
    </p:spTree>
    <p:extLst>
      <p:ext uri="{BB962C8B-B14F-4D97-AF65-F5344CB8AC3E}">
        <p14:creationId xmlns:p14="http://schemas.microsoft.com/office/powerpoint/2010/main" val="394912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251DDD-B419-114D-B369-34ED26752CE0}"/>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C13E087E-1C66-BE43-84C1-5BF150F941F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7BA71365-8487-3F42-AF33-09C8E7DAB1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2021</a:t>
            </a:r>
          </a:p>
        </p:txBody>
      </p:sp>
      <p:sp>
        <p:nvSpPr>
          <p:cNvPr id="1029" name="Rectangle 5">
            <a:extLst>
              <a:ext uri="{FF2B5EF4-FFF2-40B4-BE49-F238E27FC236}">
                <a16:creationId xmlns:a16="http://schemas.microsoft.com/office/drawing/2014/main" id="{0CBA3D31-86E0-754E-B554-A7E7738F40F9}"/>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Koorosh Akhavan (Qualcomm Inc)</a:t>
            </a:r>
          </a:p>
        </p:txBody>
      </p:sp>
      <p:sp>
        <p:nvSpPr>
          <p:cNvPr id="1030" name="Rectangle 6">
            <a:extLst>
              <a:ext uri="{FF2B5EF4-FFF2-40B4-BE49-F238E27FC236}">
                <a16:creationId xmlns:a16="http://schemas.microsoft.com/office/drawing/2014/main" id="{F8EABCC0-035E-4B44-8A84-EC8EE4ECC51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671175-4C3F-C248-BF0B-2C37A957CA6C}" type="slidenum">
              <a:rPr lang="en-US" altLang="en-US"/>
              <a:pPr/>
              <a:t>‹#›</a:t>
            </a:fld>
            <a:endParaRPr lang="en-US" altLang="en-US"/>
          </a:p>
        </p:txBody>
      </p:sp>
      <p:sp>
        <p:nvSpPr>
          <p:cNvPr id="1031" name="Rectangle 7">
            <a:extLst>
              <a:ext uri="{FF2B5EF4-FFF2-40B4-BE49-F238E27FC236}">
                <a16:creationId xmlns:a16="http://schemas.microsoft.com/office/drawing/2014/main" id="{51BBE10D-7D2A-144F-8EBC-E2F0760CE87E}"/>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&lt;</a:t>
            </a:r>
            <a:r>
              <a:rPr lang="en-US" sz="1200" b="1" i="0" kern="1200" dirty="0">
                <a:solidFill>
                  <a:schemeClr val="tx1"/>
                </a:solidFill>
                <a:effectLst/>
                <a:latin typeface="Times New Roman" panose="02020603050405020304" pitchFamily="18" charset="0"/>
                <a:ea typeface="+mn-ea"/>
                <a:cs typeface="+mn-cs"/>
              </a:rPr>
              <a:t> 15-21-0394-00-04ab</a:t>
            </a:r>
            <a:r>
              <a:rPr lang="en-US" altLang="en-US" sz="1400" b="1" dirty="0"/>
              <a:t>&gt;</a:t>
            </a:r>
          </a:p>
        </p:txBody>
      </p:sp>
      <p:sp>
        <p:nvSpPr>
          <p:cNvPr id="1032" name="Line 8">
            <a:extLst>
              <a:ext uri="{FF2B5EF4-FFF2-40B4-BE49-F238E27FC236}">
                <a16:creationId xmlns:a16="http://schemas.microsoft.com/office/drawing/2014/main" id="{DAE19F79-1F08-7542-9A14-AC07E29D0B8B}"/>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01960A5D-FF04-B04F-A53A-27E141BCE98D}"/>
              </a:ext>
            </a:extLst>
          </p:cNvPr>
          <p:cNvSpPr>
            <a:spLocks noChangeArrowheads="1"/>
          </p:cNvSpPr>
          <p:nvPr/>
        </p:nvSpPr>
        <p:spPr bwMode="auto">
          <a:xfrm>
            <a:off x="685800" y="6475413"/>
            <a:ext cx="1143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rPr>
              <a:t>Link budget …</a:t>
            </a:r>
            <a:endParaRPr lang="en-US" altLang="en-US" dirty="0"/>
          </a:p>
        </p:txBody>
      </p:sp>
      <p:sp>
        <p:nvSpPr>
          <p:cNvPr id="1034" name="Line 10">
            <a:extLst>
              <a:ext uri="{FF2B5EF4-FFF2-40B4-BE49-F238E27FC236}">
                <a16:creationId xmlns:a16="http://schemas.microsoft.com/office/drawing/2014/main" id="{9D883940-74CE-9C44-B8A3-B08BCCF79E0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5.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6"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5" Type="http://schemas.openxmlformats.org/officeDocument/2006/relationships/image" Target="../media/image3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 Id="rId14" Type="http://schemas.openxmlformats.org/officeDocument/2006/relationships/image" Target="../media/image36.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3" Type="http://schemas.openxmlformats.org/officeDocument/2006/relationships/image" Target="../media/image26.png"/><Relationship Id="rId7" Type="http://schemas.openxmlformats.org/officeDocument/2006/relationships/image" Target="../media/image42.png"/><Relationship Id="rId12" Type="http://schemas.openxmlformats.org/officeDocument/2006/relationships/image" Target="../media/image47.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260A6A9D-1DC7-FF46-803A-346BD883A24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2">
            <a:extLst>
              <a:ext uri="{FF2B5EF4-FFF2-40B4-BE49-F238E27FC236}">
                <a16:creationId xmlns:a16="http://schemas.microsoft.com/office/drawing/2014/main" id="{FE71F21A-E2A0-F744-9566-59B87B030887}"/>
              </a:ext>
            </a:extLst>
          </p:cNvPr>
          <p:cNvSpPr>
            <a:spLocks noGrp="1"/>
          </p:cNvSpPr>
          <p:nvPr>
            <p:ph type="ftr" sz="quarter" idx="11"/>
          </p:nvPr>
        </p:nvSpPr>
        <p:spPr/>
        <p:txBody>
          <a:bodyPr/>
          <a:lstStyle/>
          <a:p>
            <a:r>
              <a:rPr lang="en-US" altLang="en-US" dirty="0"/>
              <a:t>Koorosh Akhavan (Qualcomm Inc.)</a:t>
            </a:r>
          </a:p>
        </p:txBody>
      </p:sp>
      <p:sp>
        <p:nvSpPr>
          <p:cNvPr id="6" name="Slide Number Placeholder 3">
            <a:extLst>
              <a:ext uri="{FF2B5EF4-FFF2-40B4-BE49-F238E27FC236}">
                <a16:creationId xmlns:a16="http://schemas.microsoft.com/office/drawing/2014/main" id="{9324BAE3-44E0-884A-9EA2-5E3849F6EA4D}"/>
              </a:ext>
            </a:extLst>
          </p:cNvPr>
          <p:cNvSpPr>
            <a:spLocks noGrp="1"/>
          </p:cNvSpPr>
          <p:nvPr>
            <p:ph type="sldNum" sz="quarter" idx="12"/>
          </p:nvPr>
        </p:nvSpPr>
        <p:spPr/>
        <p:txBody>
          <a:bodyPr/>
          <a:lstStyle/>
          <a:p>
            <a:r>
              <a:rPr lang="en-US" altLang="en-US"/>
              <a:t>Slide </a:t>
            </a:r>
            <a:fld id="{D84C1225-E562-1C43-BE69-BBBAD76D8F4F}" type="slidenum">
              <a:rPr lang="en-US" altLang="en-US"/>
              <a:pPr/>
              <a:t>1</a:t>
            </a:fld>
            <a:endParaRPr lang="en-US" altLang="en-US"/>
          </a:p>
        </p:txBody>
      </p:sp>
      <p:sp>
        <p:nvSpPr>
          <p:cNvPr id="27651" name="Rectangle 3">
            <a:extLst>
              <a:ext uri="{FF2B5EF4-FFF2-40B4-BE49-F238E27FC236}">
                <a16:creationId xmlns:a16="http://schemas.microsoft.com/office/drawing/2014/main" id="{71C9CB3A-4F7D-A34A-B7F9-FD9362FCAD70}"/>
              </a:ext>
            </a:extLst>
          </p:cNvPr>
          <p:cNvSpPr>
            <a:spLocks noChangeArrowheads="1"/>
          </p:cNvSpPr>
          <p:nvPr/>
        </p:nvSpPr>
        <p:spPr bwMode="auto">
          <a:xfrm>
            <a:off x="152400" y="609600"/>
            <a:ext cx="8991600" cy="448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IR-UWB link budget analysis and how it compares with NB signaling</a:t>
            </a:r>
          </a:p>
          <a:p>
            <a:r>
              <a:rPr lang="en-US" altLang="en-US" sz="1600" b="1" dirty="0">
                <a:solidFill>
                  <a:schemeClr val="tx2"/>
                </a:solidFill>
              </a:rPr>
              <a:t>Date Submitted: </a:t>
            </a:r>
            <a:r>
              <a:rPr lang="en-US" altLang="en-US" sz="1600" dirty="0">
                <a:solidFill>
                  <a:schemeClr val="tx2"/>
                </a:solidFill>
              </a:rPr>
              <a:t>July 2021	</a:t>
            </a:r>
          </a:p>
          <a:p>
            <a:r>
              <a:rPr lang="en-US" altLang="en-US" sz="1600" b="1" dirty="0">
                <a:solidFill>
                  <a:schemeClr val="tx2"/>
                </a:solidFill>
              </a:rPr>
              <a:t>Source:</a:t>
            </a:r>
            <a:r>
              <a:rPr lang="en-US" altLang="en-US" sz="1600" dirty="0">
                <a:solidFill>
                  <a:schemeClr val="tx2"/>
                </a:solidFill>
              </a:rPr>
              <a:t> Koorosh Akhavan (Qualcomm Inc.)</a:t>
            </a:r>
          </a:p>
          <a:p>
            <a:r>
              <a:rPr lang="en-US" altLang="en-US" sz="1600" dirty="0">
                <a:solidFill>
                  <a:schemeClr val="tx2"/>
                </a:solidFill>
              </a:rPr>
              <a:t>Address: </a:t>
            </a:r>
            <a:r>
              <a:rPr lang="en-US" sz="1600" dirty="0"/>
              <a:t>5775 Morehouse Drive San Diego, CA 92121 USA</a:t>
            </a:r>
            <a:r>
              <a:rPr lang="en-US" altLang="en-US" sz="1600" dirty="0">
                <a:solidFill>
                  <a:schemeClr val="tx2"/>
                </a:solidFill>
              </a:rPr>
              <a:t> </a:t>
            </a:r>
          </a:p>
          <a:p>
            <a:r>
              <a:rPr lang="en-US" altLang="en-US" sz="1600" dirty="0">
                <a:solidFill>
                  <a:schemeClr val="tx2"/>
                </a:solidFill>
              </a:rPr>
              <a:t>E-Mail: kka200@gmail.com	</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Go over link budget analysis and comparison between IR-UWB, BT LE and 15.4 OQPSK</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start a discussion whether NB signaling is more efficient that IR-UWB signaling.</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7155-A6BD-4E8A-BD7D-611033874A5D}"/>
              </a:ext>
            </a:extLst>
          </p:cNvPr>
          <p:cNvSpPr>
            <a:spLocks noGrp="1"/>
          </p:cNvSpPr>
          <p:nvPr>
            <p:ph type="title"/>
          </p:nvPr>
        </p:nvSpPr>
        <p:spPr/>
        <p:txBody>
          <a:bodyPr/>
          <a:lstStyle/>
          <a:p>
            <a:r>
              <a:rPr lang="en-US" dirty="0"/>
              <a:t>Required SNR</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2EA9811-500E-4075-8EA7-8AA3EF727010}"/>
                  </a:ext>
                </a:extLst>
              </p:cNvPr>
              <p:cNvSpPr>
                <a:spLocks noGrp="1"/>
              </p:cNvSpPr>
              <p:nvPr>
                <p:ph idx="1"/>
              </p:nvPr>
            </p:nvSpPr>
            <p:spPr/>
            <p:txBody>
              <a:bodyPr/>
              <a:lstStyle/>
              <a:p>
                <a:pPr lvl="1"/>
                <a:r>
                  <a:rPr lang="en-US" dirty="0"/>
                  <a:t>Now calculate the </a:t>
                </a:r>
                <a14:m>
                  <m:oMath xmlns:m="http://schemas.openxmlformats.org/officeDocument/2006/math">
                    <m:r>
                      <m:rPr>
                        <m:sty m:val="p"/>
                      </m:rPr>
                      <a:rPr lang="en-US" i="0" dirty="0" smtClean="0">
                        <a:latin typeface="Cambria Math" panose="02040503050406030204" pitchFamily="18" charset="0"/>
                      </a:rPr>
                      <m:t>SNR</m:t>
                    </m:r>
                  </m:oMath>
                </a14:m>
                <a:r>
                  <a:rPr lang="en-US" dirty="0"/>
                  <a:t> at sensitivity (i.e., 1% </a:t>
                </a:r>
                <a14:m>
                  <m:oMath xmlns:m="http://schemas.openxmlformats.org/officeDocument/2006/math">
                    <m:r>
                      <m:rPr>
                        <m:sty m:val="p"/>
                      </m:rPr>
                      <a:rPr lang="en-US" i="0" dirty="0" smtClean="0">
                        <a:latin typeface="Cambria Math" panose="02040503050406030204" pitchFamily="18" charset="0"/>
                      </a:rPr>
                      <m:t>PER</m:t>
                    </m:r>
                  </m:oMath>
                </a14:m>
                <a:r>
                  <a:rPr lang="en-US" dirty="0"/>
                  <a:t> for a 20-byte packet)</a:t>
                </a:r>
              </a:p>
              <a:p>
                <a:pPr lvl="2"/>
                <a:endParaRPr lang="en-US" dirty="0"/>
              </a:p>
              <a:p>
                <a:pPr lvl="2"/>
                <a:endParaRPr lang="en-US" dirty="0"/>
              </a:p>
              <a:p>
                <a:pPr lvl="1"/>
                <a:endParaRPr lang="en-US" dirty="0"/>
              </a:p>
              <a:p>
                <a:pPr lvl="2"/>
                <a:endParaRPr lang="en-US" dirty="0"/>
              </a:p>
              <a:p>
                <a:pPr lvl="3"/>
                <a:endParaRPr lang="en-US" dirty="0"/>
              </a:p>
              <a:p>
                <a:pPr lvl="1"/>
                <a:r>
                  <a:rPr lang="en-US" dirty="0"/>
                  <a:t>When there is no coding or spreading as in the case for BLE,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oMath>
                </a14:m>
                <a:endParaRPr lang="en-US" dirty="0"/>
              </a:p>
              <a:p>
                <a:pPr lvl="1"/>
                <a:endParaRPr lang="en-US" dirty="0"/>
              </a:p>
            </p:txBody>
          </p:sp>
        </mc:Choice>
        <mc:Fallback>
          <p:sp>
            <p:nvSpPr>
              <p:cNvPr id="3" name="Content Placeholder 2">
                <a:extLst>
                  <a:ext uri="{FF2B5EF4-FFF2-40B4-BE49-F238E27FC236}">
                    <a16:creationId xmlns:a16="http://schemas.microsoft.com/office/drawing/2014/main" id="{82EA9811-500E-4075-8EA7-8AA3EF727010}"/>
                  </a:ext>
                </a:extLst>
              </p:cNvPr>
              <p:cNvSpPr>
                <a:spLocks noGrp="1" noRot="1" noChangeAspect="1" noMove="1" noResize="1" noEditPoints="1" noAdjustHandles="1" noChangeArrowheads="1" noChangeShapeType="1" noTextEdit="1"/>
              </p:cNvSpPr>
              <p:nvPr>
                <p:ph idx="1"/>
              </p:nvPr>
            </p:nvSpPr>
            <p:spPr>
              <a:blipFill>
                <a:blip r:embed="rId2"/>
                <a:stretch>
                  <a:fillRect t="-1481" r="-1882" b="-325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A9FF2B8-AB05-4302-8559-0419637A2C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E2BBC0AB-949D-4F5B-8554-E25063B3F65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D36BFD10-E01A-4EE5-B1E4-D2827B0C4469}"/>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10</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3921436856"/>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sSub>
                                  <m:sSubPr>
                                    <m:ctrlPr>
                                      <a:rPr lang="en-US" sz="1800" dirty="0" smtClean="0"/>
                                    </m:ctrlPr>
                                  </m:sSubPr>
                                  <m:e>
                                    <m:r>
                                      <a:rPr lang="en-US" sz="1800" dirty="0"/>
                                      <m:t>𝑅</m:t>
                                    </m:r>
                                  </m:e>
                                  <m:sub>
                                    <m:r>
                                      <a:rPr lang="en-US" sz="1800" dirty="0"/>
                                      <m:t>𝑏</m:t>
                                    </m:r>
                                  </m:sub>
                                </m:sSub>
                                <m:r>
                                  <a:rPr lang="en-US" sz="1800" dirty="0" smtClean="0"/>
                                  <m:t>/</m:t>
                                </m:r>
                                <m:sSub>
                                  <m:sSubPr>
                                    <m:ctrlPr>
                                      <a:rPr lang="en-US" sz="1800" dirty="0" smtClean="0"/>
                                    </m:ctrlPr>
                                  </m:sSubPr>
                                  <m:e>
                                    <m:r>
                                      <a:rPr lang="en-US" sz="1800" dirty="0"/>
                                      <m:t>𝑅</m:t>
                                    </m:r>
                                  </m:e>
                                  <m:sub>
                                    <m:r>
                                      <a:rPr lang="en-US" sz="1800" dirty="0"/>
                                      <m:t>𝑐</m:t>
                                    </m:r>
                                  </m:sub>
                                </m:sSub>
                                <m:r>
                                  <a:rPr lang="en-US" u="none" dirty="0" smtClean="0"/>
                                  <m:t>[</m:t>
                                </m:r>
                                <m:r>
                                  <m:rPr>
                                    <m:sty m:val="p"/>
                                  </m:rPr>
                                  <a:rPr lang="en-US" u="none" dirty="0" smtClean="0"/>
                                  <m:t>dB</m:t>
                                </m:r>
                                <m:r>
                                  <a:rPr lang="en-US" u="none"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i="1" u="none" dirty="0" smtClean="0"/>
                                  <m:t>𝑆𝑁𝑅</m:t>
                                </m:r>
                                <m:r>
                                  <a:rPr lang="en-US" u="none" dirty="0" smtClean="0"/>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−18.7 (−27.7)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−15.6  (−24.6)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−9</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3921436856"/>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15600" t="-8197" r="-246800" b="-322951"/>
                          </a:stretch>
                        </a:blipFill>
                      </a:tcPr>
                    </a:tc>
                    <a:tc>
                      <a:txBody>
                        <a:bodyPr/>
                        <a:lstStyle/>
                        <a:p>
                          <a:endParaRPr lang="en-US"/>
                        </a:p>
                      </a:txBody>
                      <a:tcPr>
                        <a:blipFill>
                          <a:blip r:embed="rId3"/>
                          <a:stretch>
                            <a:fillRect l="-196000" t="-8197" r="-124364"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15600" t="-108197" r="-246800" b="-222951"/>
                          </a:stretch>
                        </a:blipFill>
                      </a:tcPr>
                    </a:tc>
                    <a:tc>
                      <a:txBody>
                        <a:bodyPr/>
                        <a:lstStyle/>
                        <a:p>
                          <a:endParaRPr lang="en-US"/>
                        </a:p>
                      </a:txBody>
                      <a:tcPr>
                        <a:blipFill>
                          <a:blip r:embed="rId3"/>
                          <a:stretch>
                            <a:fillRect l="-196000" t="-108197" r="-124364"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15600" t="-208197" r="-246800" b="-122951"/>
                          </a:stretch>
                        </a:blipFill>
                      </a:tcPr>
                    </a:tc>
                    <a:tc>
                      <a:txBody>
                        <a:bodyPr/>
                        <a:lstStyle/>
                        <a:p>
                          <a:endParaRPr lang="en-US"/>
                        </a:p>
                      </a:txBody>
                      <a:tcPr>
                        <a:blipFill>
                          <a:blip r:embed="rId3"/>
                          <a:stretch>
                            <a:fillRect l="-196000" t="-208197" r="-124364"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15600" t="-308197" r="-246800" b="-22951"/>
                          </a:stretch>
                        </a:blipFill>
                      </a:tcPr>
                    </a:tc>
                    <a:tc>
                      <a:txBody>
                        <a:bodyPr/>
                        <a:lstStyle/>
                        <a:p>
                          <a:endParaRPr lang="en-US"/>
                        </a:p>
                      </a:txBody>
                      <a:tcPr>
                        <a:blipFill>
                          <a:blip r:embed="rId3"/>
                          <a:stretch>
                            <a:fillRect l="-196000" t="-308197" r="-124364"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806942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9DC3-0B27-400E-BDD3-11019398F5E4}"/>
              </a:ext>
            </a:extLst>
          </p:cNvPr>
          <p:cNvSpPr>
            <a:spLocks noGrp="1"/>
          </p:cNvSpPr>
          <p:nvPr>
            <p:ph type="title"/>
          </p:nvPr>
        </p:nvSpPr>
        <p:spPr/>
        <p:txBody>
          <a:bodyPr/>
          <a:lstStyle/>
          <a:p>
            <a:r>
              <a:rPr lang="en-US" dirty="0"/>
              <a:t>Receiver Sensitivity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E3BF956-4DD8-419A-B0C9-E00458F7B716}"/>
                  </a:ext>
                </a:extLst>
              </p:cNvPr>
              <p:cNvSpPr>
                <a:spLocks noGrp="1"/>
              </p:cNvSpPr>
              <p:nvPr>
                <p:ph idx="1"/>
              </p:nvPr>
            </p:nvSpPr>
            <p:spPr/>
            <p:txBody>
              <a:bodyPr/>
              <a:lstStyle/>
              <a:p>
                <a:pPr lvl="1"/>
                <a:r>
                  <a:rPr lang="en-US" dirty="0"/>
                  <a:t>To calculate receiver sensitivity </a:t>
                </a:r>
                <a14:m>
                  <m:oMath xmlns:m="http://schemas.openxmlformats.org/officeDocument/2006/math">
                    <m:r>
                      <a:rPr lang="en-US" b="0" i="1" dirty="0" smtClean="0">
                        <a:latin typeface="Cambria Math" panose="02040503050406030204" pitchFamily="18" charset="0"/>
                      </a:rPr>
                      <m:t>𝑆</m:t>
                    </m:r>
                  </m:oMath>
                </a14:m>
                <a:r>
                  <a:rPr lang="en-US" dirty="0"/>
                  <a:t> we write </a:t>
                </a:r>
              </a:p>
              <a:p>
                <a:pPr lvl="3"/>
                <a:endParaRPr lang="en-US"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US" sz="2200" b="0" i="1" dirty="0" smtClean="0">
                          <a:latin typeface="Cambria Math" panose="02040503050406030204" pitchFamily="18" charset="0"/>
                        </a:rPr>
                        <m:t>𝑆</m:t>
                      </m:r>
                      <m:d>
                        <m:dPr>
                          <m:begChr m:val="["/>
                          <m:endChr m:val="]"/>
                          <m:ctrlPr>
                            <a:rPr lang="en-US" sz="2200" b="0" i="1" dirty="0" smtClean="0">
                              <a:latin typeface="Cambria Math" panose="02040503050406030204" pitchFamily="18" charset="0"/>
                            </a:rPr>
                          </m:ctrlPr>
                        </m:dPr>
                        <m:e>
                          <m:r>
                            <m:rPr>
                              <m:sty m:val="p"/>
                            </m:rPr>
                            <a:rPr lang="en-US" sz="2200" b="0" i="0" dirty="0" smtClean="0">
                              <a:latin typeface="Cambria Math" panose="02040503050406030204" pitchFamily="18" charset="0"/>
                            </a:rPr>
                            <m:t>dBm</m:t>
                          </m:r>
                        </m:e>
                      </m:d>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SNR</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e>
                      </m:d>
                      <m:r>
                        <a:rPr lang="en-US" sz="2200" b="0" i="1" dirty="0" smtClean="0">
                          <a:latin typeface="Cambria Math" panose="02040503050406030204" pitchFamily="18" charset="0"/>
                        </a:rPr>
                        <m:t>+</m:t>
                      </m:r>
                      <m:sSub>
                        <m:sSubPr>
                          <m:ctrlPr>
                            <a:rPr lang="en-US" sz="2200" b="0" i="1" dirty="0" smtClean="0">
                              <a:latin typeface="Cambria Math" panose="02040503050406030204" pitchFamily="18" charset="0"/>
                            </a:rPr>
                          </m:ctrlPr>
                        </m:sSubPr>
                        <m:e>
                          <m:r>
                            <a:rPr lang="en-US" sz="2200" b="0" i="1" dirty="0" smtClean="0">
                              <a:latin typeface="Cambria Math" panose="02040503050406030204" pitchFamily="18" charset="0"/>
                            </a:rPr>
                            <m:t>𝑁</m:t>
                          </m:r>
                        </m:e>
                        <m:sub>
                          <m:r>
                            <a:rPr lang="en-US" sz="2200" b="0" i="1" dirty="0" smtClean="0">
                              <a:latin typeface="Cambria Math" panose="02040503050406030204" pitchFamily="18" charset="0"/>
                            </a:rPr>
                            <m:t>0</m:t>
                          </m:r>
                        </m:sub>
                      </m:sSub>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dBm</m:t>
                      </m:r>
                      <m:r>
                        <a:rPr lang="en-US" sz="2200" b="0" i="0" dirty="0" smtClean="0">
                          <a:latin typeface="Cambria Math" panose="02040503050406030204" pitchFamily="18" charset="0"/>
                        </a:rPr>
                        <m:t>/</m:t>
                      </m:r>
                      <m:r>
                        <m:rPr>
                          <m:sty m:val="p"/>
                        </m:rPr>
                        <a:rPr lang="en-US" sz="2200" b="0" i="0" dirty="0" smtClean="0">
                          <a:latin typeface="Cambria Math" panose="02040503050406030204" pitchFamily="18" charset="0"/>
                        </a:rPr>
                        <m:t>Hz</m:t>
                      </m:r>
                      <m:r>
                        <a:rPr lang="en-US" sz="2200" b="0" i="1" dirty="0" smtClean="0">
                          <a:latin typeface="Cambria Math" panose="02040503050406030204" pitchFamily="18" charset="0"/>
                        </a:rPr>
                        <m:t>]</m:t>
                      </m:r>
                      <m:r>
                        <a:rPr lang="en-US" sz="2200" i="1" dirty="0">
                          <a:latin typeface="Cambria Math" panose="02040503050406030204" pitchFamily="18" charset="0"/>
                        </a:rPr>
                        <m:t>+</m:t>
                      </m:r>
                      <m:r>
                        <a:rPr lang="en-US" sz="2200" i="1" dirty="0">
                          <a:latin typeface="Cambria Math" panose="02040503050406030204" pitchFamily="18" charset="0"/>
                        </a:rPr>
                        <m:t>𝐵</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r>
                            <a:rPr lang="en-US" sz="2200" i="0" dirty="0">
                              <a:latin typeface="Cambria Math" panose="02040503050406030204" pitchFamily="18" charset="0"/>
                            </a:rPr>
                            <m:t>⋅</m:t>
                          </m:r>
                          <m:r>
                            <m:rPr>
                              <m:sty m:val="p"/>
                            </m:rPr>
                            <a:rPr lang="en-US" sz="2200" i="0" dirty="0">
                              <a:latin typeface="Cambria Math" panose="02040503050406030204" pitchFamily="18" charset="0"/>
                            </a:rPr>
                            <m:t>Hz</m:t>
                          </m:r>
                        </m:e>
                      </m:d>
                      <m:r>
                        <a:rPr lang="en-US" sz="2200" i="1" dirty="0">
                          <a:latin typeface="Cambria Math" panose="02040503050406030204" pitchFamily="18" charset="0"/>
                        </a:rPr>
                        <m:t>+</m:t>
                      </m:r>
                      <m:r>
                        <m:rPr>
                          <m:sty m:val="p"/>
                        </m:rPr>
                        <a:rPr lang="en-US" sz="2200" b="0" i="0" dirty="0" smtClean="0">
                          <a:latin typeface="Cambria Math" panose="02040503050406030204" pitchFamily="18" charset="0"/>
                        </a:rPr>
                        <m:t>NF</m:t>
                      </m:r>
                      <m:d>
                        <m:dPr>
                          <m:begChr m:val="["/>
                          <m:endChr m:val="]"/>
                          <m:ctrlPr>
                            <a:rPr lang="en-US" sz="2200" i="1" dirty="0">
                              <a:latin typeface="Cambria Math" panose="02040503050406030204" pitchFamily="18" charset="0"/>
                            </a:rPr>
                          </m:ctrlPr>
                        </m:dPr>
                        <m:e>
                          <m:r>
                            <m:rPr>
                              <m:sty m:val="p"/>
                            </m:rPr>
                            <a:rPr lang="en-US" sz="2200" dirty="0">
                              <a:latin typeface="Cambria Math" panose="02040503050406030204" pitchFamily="18" charset="0"/>
                            </a:rPr>
                            <m:t>dB</m:t>
                          </m:r>
                        </m:e>
                      </m:d>
                    </m:oMath>
                  </m:oMathPara>
                </a14:m>
                <a:endParaRPr lang="en-US" sz="2200" dirty="0"/>
              </a:p>
              <a:p>
                <a:pPr marL="457200" lvl="1" indent="0">
                  <a:buNone/>
                </a:pPr>
                <a:endParaRPr lang="en-US" sz="2000" dirty="0"/>
              </a:p>
              <a:p>
                <a:pPr marL="457200" lvl="1" indent="0">
                  <a:buNone/>
                </a:pPr>
                <a:r>
                  <a:rPr lang="en-US" sz="2000" dirty="0"/>
                  <a:t>Here </a:t>
                </a:r>
                <a14:m>
                  <m:oMath xmlns:m="http://schemas.openxmlformats.org/officeDocument/2006/math">
                    <m:sSub>
                      <m:sSubPr>
                        <m:ctrlPr>
                          <a:rPr lang="en-US" sz="2000" i="1" dirty="0">
                            <a:latin typeface="Cambria Math" panose="02040503050406030204" pitchFamily="18" charset="0"/>
                          </a:rPr>
                        </m:ctrlPr>
                      </m:sSubPr>
                      <m:e>
                        <m:r>
                          <a:rPr lang="en-US" sz="2000" i="1" dirty="0">
                            <a:latin typeface="Cambria Math" panose="02040503050406030204" pitchFamily="18" charset="0"/>
                          </a:rPr>
                          <m:t>𝑁</m:t>
                        </m:r>
                      </m:e>
                      <m:sub>
                        <m:r>
                          <a:rPr lang="en-US" sz="2000" i="1" dirty="0">
                            <a:latin typeface="Cambria Math" panose="02040503050406030204" pitchFamily="18" charset="0"/>
                          </a:rPr>
                          <m:t>0</m:t>
                        </m:r>
                      </m:sub>
                    </m:sSub>
                    <m:r>
                      <a:rPr lang="en-US" sz="2000" b="0" i="1" dirty="0" smtClean="0">
                        <a:latin typeface="Cambria Math" panose="02040503050406030204" pitchFamily="18" charset="0"/>
                      </a:rPr>
                      <m:t>=−174 </m:t>
                    </m:r>
                    <m:r>
                      <m:rPr>
                        <m:sty m:val="p"/>
                      </m:rPr>
                      <a:rPr lang="en-US" sz="2000" b="0" i="0" dirty="0" smtClean="0">
                        <a:latin typeface="Cambria Math" panose="02040503050406030204" pitchFamily="18" charset="0"/>
                      </a:rPr>
                      <m:t>dBm</m:t>
                    </m:r>
                    <m:r>
                      <a:rPr lang="en-US" sz="2000" b="0" i="0" dirty="0" smtClean="0">
                        <a:latin typeface="Cambria Math" panose="02040503050406030204" pitchFamily="18" charset="0"/>
                      </a:rPr>
                      <m:t>/</m:t>
                    </m:r>
                    <m:r>
                      <m:rPr>
                        <m:sty m:val="p"/>
                      </m:rPr>
                      <a:rPr lang="en-US" sz="2000" b="0" i="0" dirty="0" smtClean="0">
                        <a:latin typeface="Cambria Math" panose="02040503050406030204" pitchFamily="18" charset="0"/>
                      </a:rPr>
                      <m:t>Hz</m:t>
                    </m:r>
                  </m:oMath>
                </a14:m>
                <a:r>
                  <a:rPr lang="en-US" sz="2000" dirty="0"/>
                  <a:t>.  Also, we ignore the </a:t>
                </a:r>
                <a14:m>
                  <m:oMath xmlns:m="http://schemas.openxmlformats.org/officeDocument/2006/math">
                    <m:r>
                      <m:rPr>
                        <m:sty m:val="p"/>
                      </m:rPr>
                      <a:rPr lang="en-US" sz="2000" dirty="0">
                        <a:latin typeface="Cambria Math" panose="02040503050406030204" pitchFamily="18" charset="0"/>
                      </a:rPr>
                      <m:t>NF</m:t>
                    </m:r>
                  </m:oMath>
                </a14:m>
                <a:endParaRPr lang="en-US" sz="2000" dirty="0"/>
              </a:p>
            </p:txBody>
          </p:sp>
        </mc:Choice>
        <mc:Fallback>
          <p:sp>
            <p:nvSpPr>
              <p:cNvPr id="3" name="Content Placeholder 2">
                <a:extLst>
                  <a:ext uri="{FF2B5EF4-FFF2-40B4-BE49-F238E27FC236}">
                    <a16:creationId xmlns:a16="http://schemas.microsoft.com/office/drawing/2014/main" id="{8E3BF956-4DD8-419A-B0C9-E00458F7B716}"/>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DCFFD5AD-9D0B-4BC9-AB15-E881A4C69512}"/>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4ECE9AE-BFB6-4D3C-AC27-957BB01267B9}"/>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6880735-20D6-4FBA-8D1F-FDFB7717B5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11</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𝑆𝑁𝑅</m:t>
                                </m:r>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sz="1800" dirty="0" smtClean="0"/>
                                  <m:t>𝐵</m:t>
                                </m:r>
                                <m:r>
                                  <a:rPr lang="en-US" sz="1800" dirty="0" smtClean="0"/>
                                  <m:t> [</m:t>
                                </m:r>
                                <m:r>
                                  <m:rPr>
                                    <m:sty m:val="p"/>
                                  </m:rPr>
                                  <a:rPr lang="en-US" sz="1800" dirty="0" smtClean="0"/>
                                  <m:t>MHz</m:t>
                                </m:r>
                                <m:r>
                                  <a:rPr lang="en-US" sz="1800"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−15.6  (−24.6)</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500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−2.3</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05091" t="-8197" r="-215273" b="-322951"/>
                          </a:stretch>
                        </a:blipFill>
                      </a:tcPr>
                    </a:tc>
                    <a:tc>
                      <a:txBody>
                        <a:bodyPr/>
                        <a:lstStyle/>
                        <a:p>
                          <a:endParaRPr lang="en-US"/>
                        </a:p>
                      </a:txBody>
                      <a:tcPr>
                        <a:blipFill>
                          <a:blip r:embed="rId3"/>
                          <a:stretch>
                            <a:fillRect l="-225600" t="-8197" r="-136800"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05091" t="-108197" r="-215273" b="-222951"/>
                          </a:stretch>
                        </a:blipFill>
                      </a:tcPr>
                    </a:tc>
                    <a:tc>
                      <a:txBody>
                        <a:bodyPr/>
                        <a:lstStyle/>
                        <a:p>
                          <a:endParaRPr lang="en-US"/>
                        </a:p>
                      </a:txBody>
                      <a:tcPr>
                        <a:blipFill>
                          <a:blip r:embed="rId3"/>
                          <a:stretch>
                            <a:fillRect l="-225600" t="-108197" r="-136800"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endParaRPr lang="en-US"/>
                        </a:p>
                      </a:txBody>
                      <a:tcPr>
                        <a:blipFill>
                          <a:blip r:embed="rId3"/>
                          <a:stretch>
                            <a:fillRect l="-105091" t="-208197" r="-215273" b="-122951"/>
                          </a:stretch>
                        </a:blipFill>
                      </a:tcPr>
                    </a:tc>
                    <a:tc>
                      <a:txBody>
                        <a:bodyPr/>
                        <a:lstStyle/>
                        <a:p>
                          <a:endParaRPr lang="en-US"/>
                        </a:p>
                      </a:txBody>
                      <a:tcPr>
                        <a:blipFill>
                          <a:blip r:embed="rId3"/>
                          <a:stretch>
                            <a:fillRect l="-225600" t="-208197" r="-136800"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105091" t="-308197" r="-215273" b="-22951"/>
                          </a:stretch>
                        </a:blipFill>
                      </a:tcPr>
                    </a:tc>
                    <a:tc>
                      <a:txBody>
                        <a:bodyPr/>
                        <a:lstStyle/>
                        <a:p>
                          <a:endParaRPr lang="en-US"/>
                        </a:p>
                      </a:txBody>
                      <a:tcPr>
                        <a:blipFill>
                          <a:blip r:embed="rId3"/>
                          <a:stretch>
                            <a:fillRect l="-225600" t="-308197" r="-136800"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58516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Effect of carrier frequency on path loss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Recall</a:t>
                </a:r>
              </a:p>
              <a:p>
                <a:pPr marL="457200" lvl="1"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𝑟</m:t>
                              </m:r>
                            </m:sub>
                          </m:sSub>
                        </m:num>
                        <m:den>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𝑡</m:t>
                              </m:r>
                            </m:sub>
                          </m:sSub>
                        </m:den>
                      </m:f>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b="0" i="1" smtClean="0">
                                      <a:latin typeface="Cambria Math" panose="02040503050406030204" pitchFamily="18" charset="0"/>
                                    </a:rPr>
                                    <m:t>𝜆</m:t>
                                  </m:r>
                                </m:num>
                                <m:den>
                                  <m:r>
                                    <a:rPr lang="en-US" i="1">
                                      <a:latin typeface="Cambria Math" panose="02040503050406030204" pitchFamily="18" charset="0"/>
                                    </a:rPr>
                                    <m:t>4</m:t>
                                  </m:r>
                                  <m:r>
                                    <a:rPr lang="en-US" i="1">
                                      <a:latin typeface="Cambria Math" panose="02040503050406030204" pitchFamily="18" charset="0"/>
                                    </a:rPr>
                                    <m:t>𝜋</m:t>
                                  </m:r>
                                  <m:r>
                                    <a:rPr lang="en-US" b="0" i="1" smtClean="0">
                                      <a:latin typeface="Cambria Math" panose="02040503050406030204" pitchFamily="18" charset="0"/>
                                    </a:rPr>
                                    <m:t>𝑑</m:t>
                                  </m:r>
                                </m:den>
                              </m:f>
                            </m:e>
                          </m:d>
                        </m:e>
                        <m:sup>
                          <m:r>
                            <a:rPr lang="en-US" i="1">
                              <a:latin typeface="Cambria Math" panose="02040503050406030204" pitchFamily="18" charset="0"/>
                            </a:rPr>
                            <m:t>2</m:t>
                          </m:r>
                        </m:sup>
                      </m:sSup>
                    </m:oMath>
                  </m:oMathPara>
                </a14:m>
                <a:endParaRPr lang="en-US" dirty="0"/>
              </a:p>
              <a:p>
                <a:pPr lvl="1"/>
                <a:r>
                  <a:rPr lang="en-US" dirty="0"/>
                  <a:t>At </a:t>
                </a:r>
                <a14:m>
                  <m:oMath xmlns:m="http://schemas.openxmlformats.org/officeDocument/2006/math">
                    <m:r>
                      <a:rPr lang="en-US" i="1">
                        <a:latin typeface="Cambria Math" panose="02040503050406030204" pitchFamily="18" charset="0"/>
                      </a:rPr>
                      <m:t>𝑑</m:t>
                    </m:r>
                    <m:r>
                      <a:rPr lang="en-US" b="0" i="1" smtClean="0">
                        <a:latin typeface="Cambria Math" panose="02040503050406030204" pitchFamily="18" charset="0"/>
                      </a:rPr>
                      <m:t>=30</m:t>
                    </m:r>
                    <m:r>
                      <a:rPr lang="en-US" b="0" i="1" smtClean="0">
                        <a:latin typeface="Cambria Math" panose="02040503050406030204" pitchFamily="18" charset="0"/>
                      </a:rPr>
                      <m:t>𝑚</m:t>
                    </m:r>
                  </m:oMath>
                </a14:m>
                <a:r>
                  <a:rPr lang="en-US" dirty="0"/>
                  <a:t> we calculate the pathloss </a:t>
                </a:r>
                <a14:m>
                  <m:oMath xmlns:m="http://schemas.openxmlformats.org/officeDocument/2006/math">
                    <m:r>
                      <a:rPr lang="en-US" i="1" dirty="0" smtClean="0">
                        <a:latin typeface="Cambria Math" panose="02040503050406030204" pitchFamily="18" charset="0"/>
                      </a:rPr>
                      <m:t>𝑃𝐿</m:t>
                    </m:r>
                  </m:oMath>
                </a14:m>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12</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𝑓</m:t>
                                    </m:r>
                                  </m:e>
                                  <m:sub>
                                    <m:r>
                                      <a:rPr lang="en-US" u="none" dirty="0" smtClean="0"/>
                                      <m:t>𝑐</m:t>
                                    </m:r>
                                  </m:sub>
                                </m:sSub>
                                <m:r>
                                  <a:rPr lang="en-US" u="none" dirty="0" smtClean="0"/>
                                  <m:t> [</m:t>
                                </m:r>
                                <m:r>
                                  <m:rPr>
                                    <m:sty m:val="p"/>
                                  </m:rPr>
                                  <a:rPr lang="en-US" u="none" dirty="0" smtClean="0"/>
                                  <m:t>GHz</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b="0" i="1" u="none" dirty="0" smtClean="0">
                                    <a:latin typeface="Cambria Math" panose="02040503050406030204" pitchFamily="18" charset="0"/>
                                  </a:rPr>
                                  <m:t>𝑃𝐿</m:t>
                                </m:r>
                                <m:r>
                                  <a:rPr lang="en-US" b="0"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b="0" i="0" dirty="0" smtClean="0">
                                        <a:latin typeface="Cambria Math" panose="02040503050406030204" pitchFamily="18" charset="0"/>
                                      </a:rPr>
                                    </m:ctrlPr>
                                  </m:sSupPr>
                                  <m:e>
                                    <m:r>
                                      <a:rPr lang="en-US" dirty="0" smtClean="0"/>
                                      <m:t>8.0</m:t>
                                    </m:r>
                                  </m:e>
                                  <m:sup>
                                    <m:r>
                                      <a:rPr lang="en-US" b="0" i="1" dirty="0" smtClean="0">
                                        <a:latin typeface="Cambria Math" panose="02040503050406030204" pitchFamily="18" charset="0"/>
                                      </a:rPr>
                                      <m:t>∗</m:t>
                                    </m:r>
                                  </m:sup>
                                </m:sSup>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80</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endParaRPr lang="en-US"/>
                        </a:p>
                      </a:txBody>
                      <a:tcPr>
                        <a:blipFill>
                          <a:blip r:embed="rId3"/>
                          <a:stretch>
                            <a:fillRect l="-150909" t="-8197" r="-156000" b="-324590"/>
                          </a:stretch>
                        </a:blipFill>
                      </a:tcPr>
                    </a:tc>
                    <a:tc>
                      <a:txBody>
                        <a:bodyPr/>
                        <a:lstStyle/>
                        <a:p>
                          <a:endParaRPr lang="en-US"/>
                        </a:p>
                      </a:txBody>
                      <a:tcPr>
                        <a:blipFill>
                          <a:blip r:embed="rId3"/>
                          <a:stretch>
                            <a:fillRect l="-162353" t="-8197" r="-941"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50909" t="-106452" r="-156000" b="-219355"/>
                          </a:stretch>
                        </a:blipFill>
                      </a:tcPr>
                    </a:tc>
                    <a:tc>
                      <a:txBody>
                        <a:bodyPr/>
                        <a:lstStyle/>
                        <a:p>
                          <a:endParaRPr lang="en-US"/>
                        </a:p>
                      </a:txBody>
                      <a:tcPr>
                        <a:blipFill>
                          <a:blip r:embed="rId3"/>
                          <a:stretch>
                            <a:fillRect l="-162353" t="-106452" r="-941" b="-219355"/>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50909" t="-209836" r="-156000" b="-122951"/>
                          </a:stretch>
                        </a:blipFill>
                      </a:tcPr>
                    </a:tc>
                    <a:tc>
                      <a:txBody>
                        <a:bodyPr/>
                        <a:lstStyle/>
                        <a:p>
                          <a:endParaRPr lang="en-US"/>
                        </a:p>
                      </a:txBody>
                      <a:tcPr>
                        <a:blipFill>
                          <a:blip r:embed="rId3"/>
                          <a:stretch>
                            <a:fillRect l="-162353" t="-209836" r="-941"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50909" t="-309836" r="-156000" b="-22951"/>
                          </a:stretch>
                        </a:blipFill>
                      </a:tcPr>
                    </a:tc>
                    <a:tc>
                      <a:txBody>
                        <a:bodyPr/>
                        <a:lstStyle/>
                        <a:p>
                          <a:endParaRPr lang="en-US"/>
                        </a:p>
                      </a:txBody>
                      <a:tcPr>
                        <a:blipFill>
                          <a:blip r:embed="rId3"/>
                          <a:stretch>
                            <a:fillRect l="-162353" t="-309836" r="-941" b="-22951"/>
                          </a:stretch>
                        </a:blipFill>
                      </a:tcPr>
                    </a:tc>
                    <a:extLst>
                      <a:ext uri="{0D108BD9-81ED-4DB2-BD59-A6C34878D82A}">
                        <a16:rowId xmlns:a16="http://schemas.microsoft.com/office/drawing/2014/main" val="1286533886"/>
                      </a:ext>
                    </a:extLst>
                  </a:tr>
                </a:tbl>
              </a:graphicData>
            </a:graphic>
          </p:graphicFrame>
        </mc:Fallback>
      </mc:AlternateContent>
      <p:sp>
        <p:nvSpPr>
          <p:cNvPr id="8" name="Rectangle 7">
            <a:extLst>
              <a:ext uri="{FF2B5EF4-FFF2-40B4-BE49-F238E27FC236}">
                <a16:creationId xmlns:a16="http://schemas.microsoft.com/office/drawing/2014/main" id="{51A5CD78-647D-470D-AF70-FA9497D2F65D}"/>
              </a:ext>
            </a:extLst>
          </p:cNvPr>
          <p:cNvSpPr/>
          <p:nvPr/>
        </p:nvSpPr>
        <p:spPr>
          <a:xfrm>
            <a:off x="939115" y="5703421"/>
            <a:ext cx="1093569" cy="338554"/>
          </a:xfrm>
          <a:prstGeom prst="rect">
            <a:avLst/>
          </a:prstGeom>
        </p:spPr>
        <p:txBody>
          <a:bodyPr wrap="none">
            <a:spAutoFit/>
          </a:bodyPr>
          <a:lstStyle/>
          <a:p>
            <a:r>
              <a:rPr lang="en-US" dirty="0"/>
              <a:t>* </a:t>
            </a:r>
            <a:r>
              <a:rPr lang="en-US" sz="1600" dirty="0"/>
              <a:t>channel 9</a:t>
            </a:r>
          </a:p>
        </p:txBody>
      </p:sp>
    </p:spTree>
    <p:extLst>
      <p:ext uri="{BB962C8B-B14F-4D97-AF65-F5344CB8AC3E}">
        <p14:creationId xmlns:p14="http://schemas.microsoft.com/office/powerpoint/2010/main" val="3306336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Link margin so far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The Link Margin is</a:t>
                </a:r>
              </a:p>
              <a:p>
                <a:pPr marL="457200" lvl="1" indent="0">
                  <a:buNone/>
                </a:pPr>
                <a:endParaRPr lang="en-US" dirty="0"/>
              </a:p>
              <a:p>
                <a:pPr marL="457200" lvl="1" indent="0">
                  <a:buNone/>
                </a:pPr>
                <a14:m>
                  <m:oMathPara xmlns:m="http://schemas.openxmlformats.org/officeDocument/2006/math">
                    <m:oMathParaPr>
                      <m:jc m:val="centerGroup"/>
                    </m:oMathParaPr>
                    <m:oMath xmlns:m="http://schemas.openxmlformats.org/officeDocument/2006/math">
                      <m:r>
                        <m:rPr>
                          <m:sty m:val="p"/>
                        </m:rPr>
                        <a:rPr lang="en-US" b="0" i="0" dirty="0" smtClean="0">
                          <a:latin typeface="Cambria Math" panose="02040503050406030204" pitchFamily="18" charset="0"/>
                        </a:rPr>
                        <m:t>LM</m:t>
                      </m:r>
                      <m:r>
                        <a:rPr lang="en-US" b="0" i="0" dirty="0" smtClean="0">
                          <a:latin typeface="Cambria Math" panose="02040503050406030204" pitchFamily="18" charset="0"/>
                        </a:rPr>
                        <m:t> [</m:t>
                      </m:r>
                      <m:r>
                        <m:rPr>
                          <m:sty m:val="p"/>
                        </m:rPr>
                        <a:rPr lang="en-US" b="0" i="0" dirty="0" smtClean="0">
                          <a:latin typeface="Cambria Math" panose="02040503050406030204" pitchFamily="18" charset="0"/>
                        </a:rPr>
                        <m:t>dB</m:t>
                      </m:r>
                      <m:r>
                        <a:rPr lang="en-US" b="0" i="0"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𝑃</m:t>
                          </m:r>
                        </m:e>
                        <m:sub>
                          <m:r>
                            <a:rPr lang="en-US" i="1" dirty="0" smtClean="0">
                              <a:latin typeface="Cambria Math" panose="02040503050406030204" pitchFamily="18" charset="0"/>
                            </a:rPr>
                            <m:t>𝑡</m:t>
                          </m:r>
                        </m:sub>
                      </m:sSub>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m:t>
                      </m:r>
                      <m:r>
                        <a:rPr lang="en-US" b="0" i="1" dirty="0" smtClean="0">
                          <a:latin typeface="Cambria Math" panose="02040503050406030204" pitchFamily="18" charset="0"/>
                        </a:rPr>
                        <m:t>𝑆</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𝑃𝐿</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oMath>
                  </m:oMathPara>
                </a14:m>
                <a:endParaRPr lang="en-US" i="1" dirty="0"/>
              </a:p>
              <a:p>
                <a:pPr lvl="1"/>
                <a:endParaRPr lang="en-US" dirty="0"/>
              </a:p>
              <a:p>
                <a:pPr lvl="1"/>
                <a:endParaRPr lang="en-US" dirty="0"/>
              </a:p>
              <a:p>
                <a:pPr lvl="1"/>
                <a:endParaRPr lang="en-US" dirty="0"/>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38858053"/>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𝑃</m:t>
                                    </m:r>
                                  </m:e>
                                  <m:sub>
                                    <m:r>
                                      <a:rPr lang="en-US" u="none" dirty="0" smtClean="0"/>
                                      <m:t>𝑡</m:t>
                                    </m:r>
                                  </m:sub>
                                </m:sSub>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m:rPr>
                                    <m:sty m:val="p"/>
                                  </m:rPr>
                                  <a:rPr lang="en-US" b="0" i="0" u="none" dirty="0" smtClean="0">
                                    <a:latin typeface="Cambria Math" panose="02040503050406030204" pitchFamily="18" charset="0"/>
                                  </a:rPr>
                                  <m:t>LM</m:t>
                                </m:r>
                                <m:r>
                                  <a:rPr lang="en-US" b="1"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−14.3</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8.3/</m:t>
                                </m:r>
                                <m:r>
                                  <a:rPr lang="en-US" b="0" i="0" dirty="0" smtClean="0">
                                    <a:latin typeface="Cambria Math" panose="02040503050406030204" pitchFamily="18" charset="0"/>
                                  </a:rPr>
                                  <m:t>1</m:t>
                                </m:r>
                                <m:r>
                                  <a:rPr lang="en-US" dirty="0" smtClean="0"/>
                                  <m:t>7.3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m:t>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sz="1800" kern="1200" dirty="0" smtClean="0"/>
                                  <m:t>+10</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m:t>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38858053"/>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21429" t="-8197" r="-264286" b="-324590"/>
                          </a:stretch>
                        </a:blipFill>
                      </a:tcPr>
                    </a:tc>
                    <a:tc>
                      <a:txBody>
                        <a:bodyPr/>
                        <a:lstStyle/>
                        <a:p>
                          <a:endParaRPr lang="en-US"/>
                        </a:p>
                      </a:txBody>
                      <a:tcPr>
                        <a:blipFill>
                          <a:blip r:embed="rId3"/>
                          <a:stretch>
                            <a:fillRect l="-183624" t="-8197" r="-119164" b="-324590"/>
                          </a:stretch>
                        </a:blipFill>
                      </a:tcPr>
                    </a:tc>
                    <a:tc>
                      <a:txBody>
                        <a:bodyPr/>
                        <a:lstStyle/>
                        <a:p>
                          <a:endParaRPr lang="en-US"/>
                        </a:p>
                      </a:txBody>
                      <a:tcPr>
                        <a:blipFill>
                          <a:blip r:embed="rId3"/>
                          <a:stretch>
                            <a:fillRect l="-240828" t="-8197" r="-1183"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21429" t="-108197" r="-264286" b="-224590"/>
                          </a:stretch>
                        </a:blipFill>
                      </a:tcPr>
                    </a:tc>
                    <a:tc>
                      <a:txBody>
                        <a:bodyPr/>
                        <a:lstStyle/>
                        <a:p>
                          <a:endParaRPr lang="en-US"/>
                        </a:p>
                      </a:txBody>
                      <a:tcPr>
                        <a:blipFill>
                          <a:blip r:embed="rId3"/>
                          <a:stretch>
                            <a:fillRect l="-183624" t="-108197" r="-119164" b="-224590"/>
                          </a:stretch>
                        </a:blipFill>
                      </a:tcPr>
                    </a:tc>
                    <a:tc>
                      <a:txBody>
                        <a:bodyPr/>
                        <a:lstStyle/>
                        <a:p>
                          <a:endParaRPr lang="en-US"/>
                        </a:p>
                      </a:txBody>
                      <a:tcPr>
                        <a:blipFill>
                          <a:blip r:embed="rId3"/>
                          <a:stretch>
                            <a:fillRect l="-240828" t="-108197" r="-1183"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21429" t="-208197" r="-264286" b="-124590"/>
                          </a:stretch>
                        </a:blipFill>
                      </a:tcPr>
                    </a:tc>
                    <a:tc>
                      <a:txBody>
                        <a:bodyPr/>
                        <a:lstStyle/>
                        <a:p>
                          <a:endParaRPr lang="en-US"/>
                        </a:p>
                      </a:txBody>
                      <a:tcPr>
                        <a:blipFill>
                          <a:blip r:embed="rId3"/>
                          <a:stretch>
                            <a:fillRect l="-183624" t="-208197" r="-119164" b="-124590"/>
                          </a:stretch>
                        </a:blipFill>
                      </a:tcPr>
                    </a:tc>
                    <a:tc>
                      <a:txBody>
                        <a:bodyPr/>
                        <a:lstStyle/>
                        <a:p>
                          <a:endParaRPr lang="en-US"/>
                        </a:p>
                      </a:txBody>
                      <a:tcPr>
                        <a:blipFill>
                          <a:blip r:embed="rId3"/>
                          <a:stretch>
                            <a:fillRect l="-240828" t="-208197" r="-1183"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21429" t="-308197" r="-264286" b="-24590"/>
                          </a:stretch>
                        </a:blipFill>
                      </a:tcPr>
                    </a:tc>
                    <a:tc>
                      <a:txBody>
                        <a:bodyPr/>
                        <a:lstStyle/>
                        <a:p>
                          <a:endParaRPr lang="en-US"/>
                        </a:p>
                      </a:txBody>
                      <a:tcPr>
                        <a:blipFill>
                          <a:blip r:embed="rId3"/>
                          <a:stretch>
                            <a:fillRect l="-183624" t="-308197" r="-119164" b="-24590"/>
                          </a:stretch>
                        </a:blipFill>
                      </a:tcPr>
                    </a:tc>
                    <a:tc>
                      <a:txBody>
                        <a:bodyPr/>
                        <a:lstStyle/>
                        <a:p>
                          <a:endParaRPr lang="en-US"/>
                        </a:p>
                      </a:txBody>
                      <a:tcPr>
                        <a:blipFill>
                          <a:blip r:embed="rId3"/>
                          <a:stretch>
                            <a:fillRect l="-240828" t="-308197" r="-1183" b="-24590"/>
                          </a:stretch>
                        </a:blipFill>
                      </a:tcPr>
                    </a:tc>
                    <a:extLst>
                      <a:ext uri="{0D108BD9-81ED-4DB2-BD59-A6C34878D82A}">
                        <a16:rowId xmlns:a16="http://schemas.microsoft.com/office/drawing/2014/main" val="1286533886"/>
                      </a:ext>
                    </a:extLst>
                  </a:tr>
                </a:tbl>
              </a:graphicData>
            </a:graphic>
          </p:graphicFrame>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F66F10CA-7871-4834-A229-896583A59D07}"/>
                  </a:ext>
                </a:extLst>
              </p:cNvPr>
              <p:cNvSpPr/>
              <p:nvPr/>
            </p:nvSpPr>
            <p:spPr>
              <a:xfrm>
                <a:off x="872957" y="5732033"/>
                <a:ext cx="4341701" cy="276999"/>
              </a:xfrm>
              <a:prstGeom prst="rect">
                <a:avLst/>
              </a:prstGeom>
            </p:spPr>
            <p:txBody>
              <a:bodyPr wrap="none">
                <a:spAutoFit/>
              </a:bodyPr>
              <a:lstStyle/>
              <a:p>
                <a:pPr lvl="1"/>
                <a:r>
                  <a:rPr lang="en-US" dirty="0"/>
                  <a:t>* For BLE, the Tx power can go all the way up to </a:t>
                </a:r>
                <a14:m>
                  <m:oMath xmlns:m="http://schemas.openxmlformats.org/officeDocument/2006/math">
                    <m:r>
                      <a:rPr lang="en-US" dirty="0">
                        <a:latin typeface="Cambria Math" panose="02040503050406030204" pitchFamily="18" charset="0"/>
                      </a:rPr>
                      <m:t>+</m:t>
                    </m:r>
                    <m:r>
                      <a:rPr lang="en-US" dirty="0">
                        <a:latin typeface="Cambria Math" panose="02040503050406030204" pitchFamily="18" charset="0"/>
                      </a:rPr>
                      <m:t>20 </m:t>
                    </m:r>
                    <m:r>
                      <m:rPr>
                        <m:sty m:val="p"/>
                      </m:rPr>
                      <a:rPr lang="en-US" dirty="0">
                        <a:latin typeface="Cambria Math" panose="02040503050406030204" pitchFamily="18" charset="0"/>
                      </a:rPr>
                      <m:t>dBm</m:t>
                    </m:r>
                  </m:oMath>
                </a14:m>
                <a:endParaRPr lang="en-US" dirty="0"/>
              </a:p>
            </p:txBody>
          </p:sp>
        </mc:Choice>
        <mc:Fallback>
          <p:sp>
            <p:nvSpPr>
              <p:cNvPr id="8" name="Rectangle 7">
                <a:extLst>
                  <a:ext uri="{FF2B5EF4-FFF2-40B4-BE49-F238E27FC236}">
                    <a16:creationId xmlns:a16="http://schemas.microsoft.com/office/drawing/2014/main" id="{F66F10CA-7871-4834-A229-896583A59D07}"/>
                  </a:ext>
                </a:extLst>
              </p:cNvPr>
              <p:cNvSpPr>
                <a:spLocks noRot="1" noChangeAspect="1" noMove="1" noResize="1" noEditPoints="1" noAdjustHandles="1" noChangeArrowheads="1" noChangeShapeType="1" noTextEdit="1"/>
              </p:cNvSpPr>
              <p:nvPr/>
            </p:nvSpPr>
            <p:spPr>
              <a:xfrm>
                <a:off x="872957" y="5732033"/>
                <a:ext cx="4341701" cy="276999"/>
              </a:xfrm>
              <a:prstGeom prst="rect">
                <a:avLst/>
              </a:prstGeom>
              <a:blipFill>
                <a:blip r:embed="rId4"/>
                <a:stretch>
                  <a:fillRect b="-15217"/>
                </a:stretch>
              </a:blipFill>
            </p:spPr>
            <p:txBody>
              <a:bodyPr/>
              <a:lstStyle/>
              <a:p>
                <a:r>
                  <a:rPr lang="en-US">
                    <a:noFill/>
                  </a:rPr>
                  <a:t> </a:t>
                </a:r>
              </a:p>
            </p:txBody>
          </p:sp>
        </mc:Fallback>
      </mc:AlternateContent>
    </p:spTree>
    <p:extLst>
      <p:ext uri="{BB962C8B-B14F-4D97-AF65-F5344CB8AC3E}">
        <p14:creationId xmlns:p14="http://schemas.microsoft.com/office/powerpoint/2010/main" val="298615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Effect of fading</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dirty="0"/>
              <a:t>Can we assume same shadow fading effect on all signaling schemes?</a:t>
            </a:r>
          </a:p>
          <a:p>
            <a:pPr lvl="3"/>
            <a:endParaRPr lang="en-US" dirty="0"/>
          </a:p>
          <a:p>
            <a:pPr lvl="1"/>
            <a:r>
              <a:rPr lang="en-US" dirty="0"/>
              <a:t>But what about effect of multipath and small-scale fading?</a:t>
            </a:r>
          </a:p>
          <a:p>
            <a:pPr marL="457200" lvl="1" indent="0">
              <a:buNone/>
            </a:pP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14</a:t>
            </a:fld>
            <a:endParaRPr lang="en-US" altLang="en-US"/>
          </a:p>
        </p:txBody>
      </p:sp>
    </p:spTree>
    <p:extLst>
      <p:ext uri="{BB962C8B-B14F-4D97-AF65-F5344CB8AC3E}">
        <p14:creationId xmlns:p14="http://schemas.microsoft.com/office/powerpoint/2010/main" val="4164057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Narrowband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15</a:t>
            </a:fld>
            <a:endParaRPr lang="en-US" altLang="en-US"/>
          </a:p>
        </p:txBody>
      </p:sp>
      <p:cxnSp>
        <p:nvCxnSpPr>
          <p:cNvPr id="7" name="Straight Arrow Connector 6">
            <a:extLst>
              <a:ext uri="{FF2B5EF4-FFF2-40B4-BE49-F238E27FC236}">
                <a16:creationId xmlns:a16="http://schemas.microsoft.com/office/drawing/2014/main" id="{7FA85CC2-6284-4861-8EF9-1CB7D6ABDFE3}"/>
              </a:ext>
            </a:extLst>
          </p:cNvPr>
          <p:cNvCxnSpPr>
            <a:cxnSpLocks/>
          </p:cNvCxnSpPr>
          <p:nvPr/>
        </p:nvCxnSpPr>
        <p:spPr>
          <a:xfrm>
            <a:off x="1449807" y="4235828"/>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7E0D17C-E6C0-449E-8D5F-DB069154681B}"/>
              </a:ext>
            </a:extLst>
          </p:cNvPr>
          <p:cNvCxnSpPr>
            <a:cxnSpLocks/>
          </p:cNvCxnSpPr>
          <p:nvPr/>
        </p:nvCxnSpPr>
        <p:spPr>
          <a:xfrm>
            <a:off x="1449807" y="5145218"/>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69435AB-1BF5-4E18-9F90-5A57635E8391}"/>
              </a:ext>
            </a:extLst>
          </p:cNvPr>
          <p:cNvCxnSpPr>
            <a:cxnSpLocks/>
          </p:cNvCxnSpPr>
          <p:nvPr/>
        </p:nvCxnSpPr>
        <p:spPr>
          <a:xfrm>
            <a:off x="1449807" y="5993444"/>
            <a:ext cx="6969231"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9F8C305-9C57-4255-990D-2EC744B2EBA2}"/>
              </a:ext>
            </a:extLst>
          </p:cNvPr>
          <p:cNvCxnSpPr>
            <a:cxnSpLocks/>
          </p:cNvCxnSpPr>
          <p:nvPr/>
        </p:nvCxnSpPr>
        <p:spPr>
          <a:xfrm flipV="1">
            <a:off x="4933498" y="3057049"/>
            <a:ext cx="0" cy="2616499"/>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AE58EDF-866D-4A93-8C4C-761F44487991}"/>
              </a:ext>
            </a:extLst>
          </p:cNvPr>
          <p:cNvCxnSpPr>
            <a:cxnSpLocks/>
          </p:cNvCxnSpPr>
          <p:nvPr/>
        </p:nvCxnSpPr>
        <p:spPr>
          <a:xfrm flipV="1">
            <a:off x="4832966" y="2824197"/>
            <a:ext cx="0" cy="2003349"/>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A0AE538-042C-4719-B416-074F2598390A}"/>
              </a:ext>
            </a:extLst>
          </p:cNvPr>
          <p:cNvSpPr txBox="1"/>
          <p:nvPr/>
        </p:nvSpPr>
        <p:spPr>
          <a:xfrm>
            <a:off x="4383644" y="2542386"/>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3" name="Rectangle: Rounded Corners 12">
            <a:extLst>
              <a:ext uri="{FF2B5EF4-FFF2-40B4-BE49-F238E27FC236}">
                <a16:creationId xmlns:a16="http://schemas.microsoft.com/office/drawing/2014/main" id="{2726BC15-AA72-477A-B551-C287149F7109}"/>
              </a:ext>
            </a:extLst>
          </p:cNvPr>
          <p:cNvSpPr/>
          <p:nvPr/>
        </p:nvSpPr>
        <p:spPr>
          <a:xfrm>
            <a:off x="4383487" y="2574165"/>
            <a:ext cx="980059" cy="1018731"/>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cxnSp>
        <p:nvCxnSpPr>
          <p:cNvPr id="14" name="Straight Arrow Connector 13">
            <a:extLst>
              <a:ext uri="{FF2B5EF4-FFF2-40B4-BE49-F238E27FC236}">
                <a16:creationId xmlns:a16="http://schemas.microsoft.com/office/drawing/2014/main" id="{A384FCE9-0671-4261-9316-600FF1D0948D}"/>
              </a:ext>
            </a:extLst>
          </p:cNvPr>
          <p:cNvCxnSpPr>
            <a:cxnSpLocks/>
          </p:cNvCxnSpPr>
          <p:nvPr/>
        </p:nvCxnSpPr>
        <p:spPr>
          <a:xfrm flipV="1">
            <a:off x="4758696" y="2673205"/>
            <a:ext cx="0" cy="1079351"/>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952D0B0-0BBF-4534-938E-ACD617A38F57}"/>
              </a:ext>
            </a:extLst>
          </p:cNvPr>
          <p:cNvCxnSpPr>
            <a:cxnSpLocks/>
          </p:cNvCxnSpPr>
          <p:nvPr/>
        </p:nvCxnSpPr>
        <p:spPr>
          <a:xfrm flipV="1">
            <a:off x="4832965" y="2836228"/>
            <a:ext cx="0" cy="511428"/>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DFFCFF9-E517-4C6F-B720-D1649C282586}"/>
              </a:ext>
            </a:extLst>
          </p:cNvPr>
          <p:cNvCxnSpPr>
            <a:cxnSpLocks/>
          </p:cNvCxnSpPr>
          <p:nvPr/>
        </p:nvCxnSpPr>
        <p:spPr>
          <a:xfrm flipV="1">
            <a:off x="4933497" y="3063061"/>
            <a:ext cx="0" cy="280567"/>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B1B3CE91-4843-456C-9D5D-C781A5940B49}"/>
                  </a:ext>
                </a:extLst>
              </p:cNvPr>
              <p:cNvSpPr txBox="1"/>
              <p:nvPr/>
            </p:nvSpPr>
            <p:spPr>
              <a:xfrm>
                <a:off x="5214172" y="3350123"/>
                <a:ext cx="106376"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17" name="TextBox 16">
                <a:extLst>
                  <a:ext uri="{FF2B5EF4-FFF2-40B4-BE49-F238E27FC236}">
                    <a16:creationId xmlns:a16="http://schemas.microsoft.com/office/drawing/2014/main" id="{B1B3CE91-4843-456C-9D5D-C781A5940B49}"/>
                  </a:ext>
                </a:extLst>
              </p:cNvPr>
              <p:cNvSpPr txBox="1">
                <a:spLocks noRot="1" noChangeAspect="1" noMove="1" noResize="1" noEditPoints="1" noAdjustHandles="1" noChangeArrowheads="1" noChangeShapeType="1" noTextEdit="1"/>
              </p:cNvSpPr>
              <p:nvPr/>
            </p:nvSpPr>
            <p:spPr>
              <a:xfrm>
                <a:off x="5214172" y="3350123"/>
                <a:ext cx="106376" cy="177293"/>
              </a:xfrm>
              <a:prstGeom prst="rect">
                <a:avLst/>
              </a:prstGeom>
              <a:blipFill>
                <a:blip r:embed="rId2"/>
                <a:stretch>
                  <a:fillRect l="-27778" r="-16667" b="-6897"/>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0CE4FD26-C733-41E4-8257-61B771D22093}"/>
              </a:ext>
            </a:extLst>
          </p:cNvPr>
          <p:cNvSpPr txBox="1"/>
          <p:nvPr/>
        </p:nvSpPr>
        <p:spPr>
          <a:xfrm>
            <a:off x="4431961" y="2692251"/>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9" name="TextBox 18">
            <a:extLst>
              <a:ext uri="{FF2B5EF4-FFF2-40B4-BE49-F238E27FC236}">
                <a16:creationId xmlns:a16="http://schemas.microsoft.com/office/drawing/2014/main" id="{F16F5886-DA43-4F51-AE07-E505DDD571D9}"/>
              </a:ext>
            </a:extLst>
          </p:cNvPr>
          <p:cNvSpPr txBox="1"/>
          <p:nvPr/>
        </p:nvSpPr>
        <p:spPr>
          <a:xfrm>
            <a:off x="4957138" y="3031235"/>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20" name="TextBox 19">
            <a:extLst>
              <a:ext uri="{FF2B5EF4-FFF2-40B4-BE49-F238E27FC236}">
                <a16:creationId xmlns:a16="http://schemas.microsoft.com/office/drawing/2014/main" id="{6B569FA4-C7BE-45EF-AF04-1352B007B06F}"/>
              </a:ext>
            </a:extLst>
          </p:cNvPr>
          <p:cNvSpPr txBox="1"/>
          <p:nvPr/>
        </p:nvSpPr>
        <p:spPr>
          <a:xfrm>
            <a:off x="4925625" y="2636952"/>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05C4DB0D-9451-4AA4-AD8E-C85FDD54DDDE}"/>
                  </a:ext>
                </a:extLst>
              </p:cNvPr>
              <p:cNvSpPr txBox="1"/>
              <p:nvPr/>
            </p:nvSpPr>
            <p:spPr>
              <a:xfrm>
                <a:off x="2678400" y="3138302"/>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21" name="TextBox 20">
                <a:extLst>
                  <a:ext uri="{FF2B5EF4-FFF2-40B4-BE49-F238E27FC236}">
                    <a16:creationId xmlns:a16="http://schemas.microsoft.com/office/drawing/2014/main" id="{05C4DB0D-9451-4AA4-AD8E-C85FDD54DDDE}"/>
                  </a:ext>
                </a:extLst>
              </p:cNvPr>
              <p:cNvSpPr txBox="1">
                <a:spLocks noRot="1" noChangeAspect="1" noMove="1" noResize="1" noEditPoints="1" noAdjustHandles="1" noChangeArrowheads="1" noChangeShapeType="1" noTextEdit="1"/>
              </p:cNvSpPr>
              <p:nvPr/>
            </p:nvSpPr>
            <p:spPr>
              <a:xfrm>
                <a:off x="2678400" y="3138302"/>
                <a:ext cx="1625381" cy="310213"/>
              </a:xfrm>
              <a:prstGeom prst="rect">
                <a:avLst/>
              </a:prstGeom>
              <a:blipFill>
                <a:blip r:embed="rId3"/>
                <a:stretch>
                  <a:fillRect l="-375" t="-392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62BB7931-7464-47A7-8746-169D3CC20AAD}"/>
                  </a:ext>
                </a:extLst>
              </p:cNvPr>
              <p:cNvSpPr txBox="1"/>
              <p:nvPr/>
            </p:nvSpPr>
            <p:spPr>
              <a:xfrm>
                <a:off x="4532011" y="3347222"/>
                <a:ext cx="126637"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dirty="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22" name="TextBox 21">
                <a:extLst>
                  <a:ext uri="{FF2B5EF4-FFF2-40B4-BE49-F238E27FC236}">
                    <a16:creationId xmlns:a16="http://schemas.microsoft.com/office/drawing/2014/main" id="{62BB7931-7464-47A7-8746-169D3CC20AAD}"/>
                  </a:ext>
                </a:extLst>
              </p:cNvPr>
              <p:cNvSpPr txBox="1">
                <a:spLocks noRot="1" noChangeAspect="1" noMove="1" noResize="1" noEditPoints="1" noAdjustHandles="1" noChangeArrowheads="1" noChangeShapeType="1" noTextEdit="1"/>
              </p:cNvSpPr>
              <p:nvPr/>
            </p:nvSpPr>
            <p:spPr>
              <a:xfrm>
                <a:off x="4532011" y="3347222"/>
                <a:ext cx="126637" cy="177293"/>
              </a:xfrm>
              <a:prstGeom prst="rect">
                <a:avLst/>
              </a:prstGeom>
              <a:blipFill>
                <a:blip r:embed="rId4"/>
                <a:stretch>
                  <a:fillRect l="-28571" r="-23810" b="-10345"/>
                </a:stretch>
              </a:blipFill>
            </p:spPr>
            <p:txBody>
              <a:bodyPr/>
              <a:lstStyle/>
              <a:p>
                <a:r>
                  <a:rPr lang="en-US">
                    <a:noFill/>
                  </a:rPr>
                  <a:t> </a:t>
                </a:r>
              </a:p>
            </p:txBody>
          </p:sp>
        </mc:Fallback>
      </mc:AlternateContent>
      <p:cxnSp>
        <p:nvCxnSpPr>
          <p:cNvPr id="23" name="Straight Arrow Connector 22">
            <a:extLst>
              <a:ext uri="{FF2B5EF4-FFF2-40B4-BE49-F238E27FC236}">
                <a16:creationId xmlns:a16="http://schemas.microsoft.com/office/drawing/2014/main" id="{0BBA9F86-9658-4C4A-BECD-9B742CCB0B5A}"/>
              </a:ext>
            </a:extLst>
          </p:cNvPr>
          <p:cNvCxnSpPr>
            <a:cxnSpLocks/>
          </p:cNvCxnSpPr>
          <p:nvPr/>
        </p:nvCxnSpPr>
        <p:spPr>
          <a:xfrm>
            <a:off x="3930418" y="3066985"/>
            <a:ext cx="45138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F352E63-A0CC-4FCE-BADB-E56123A71F44}"/>
              </a:ext>
            </a:extLst>
          </p:cNvPr>
          <p:cNvCxnSpPr>
            <a:cxnSpLocks/>
          </p:cNvCxnSpPr>
          <p:nvPr/>
        </p:nvCxnSpPr>
        <p:spPr>
          <a:xfrm>
            <a:off x="5373704" y="3066985"/>
            <a:ext cx="4083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B4A012B8-F5ED-4594-BD5D-AE71B9E7686C}"/>
                  </a:ext>
                </a:extLst>
              </p:cNvPr>
              <p:cNvSpPr txBox="1"/>
              <p:nvPr/>
            </p:nvSpPr>
            <p:spPr>
              <a:xfrm>
                <a:off x="5454418" y="3087215"/>
                <a:ext cx="462947"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sz="1050" i="1">
                              <a:latin typeface="Cambria Math" panose="02040503050406030204" pitchFamily="18" charset="0"/>
                            </a:rPr>
                          </m:ctrlPr>
                        </m:sSubPr>
                        <m:e>
                          <m:r>
                            <a:rPr lang="en-US" sz="1050" i="1">
                              <a:latin typeface="Cambria Math" panose="02040503050406030204" pitchFamily="18" charset="0"/>
                            </a:rPr>
                            <m:t>𝑟</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5" name="TextBox 24">
                <a:extLst>
                  <a:ext uri="{FF2B5EF4-FFF2-40B4-BE49-F238E27FC236}">
                    <a16:creationId xmlns:a16="http://schemas.microsoft.com/office/drawing/2014/main" id="{B4A012B8-F5ED-4594-BD5D-AE71B9E7686C}"/>
                  </a:ext>
                </a:extLst>
              </p:cNvPr>
              <p:cNvSpPr txBox="1">
                <a:spLocks noRot="1" noChangeAspect="1" noMove="1" noResize="1" noEditPoints="1" noAdjustHandles="1" noChangeArrowheads="1" noChangeShapeType="1" noTextEdit="1"/>
              </p:cNvSpPr>
              <p:nvPr/>
            </p:nvSpPr>
            <p:spPr>
              <a:xfrm>
                <a:off x="5454418" y="3087215"/>
                <a:ext cx="462947" cy="155107"/>
              </a:xfrm>
              <a:prstGeom prst="rect">
                <a:avLst/>
              </a:prstGeom>
              <a:blipFill>
                <a:blip r:embed="rId5"/>
                <a:stretch>
                  <a:fillRect l="-3947" r="-1316" b="-15385"/>
                </a:stretch>
              </a:blipFill>
            </p:spPr>
            <p:txBody>
              <a:bodyPr/>
              <a:lstStyle/>
              <a:p>
                <a:r>
                  <a:rPr lang="en-US">
                    <a:noFill/>
                  </a:rPr>
                  <a:t> </a:t>
                </a:r>
              </a:p>
            </p:txBody>
          </p:sp>
        </mc:Fallback>
      </mc:AlternateContent>
      <p:cxnSp>
        <p:nvCxnSpPr>
          <p:cNvPr id="26" name="Straight Arrow Connector 25">
            <a:extLst>
              <a:ext uri="{FF2B5EF4-FFF2-40B4-BE49-F238E27FC236}">
                <a16:creationId xmlns:a16="http://schemas.microsoft.com/office/drawing/2014/main" id="{1FD753AD-4340-4175-8504-AF7A9B7972AD}"/>
              </a:ext>
            </a:extLst>
          </p:cNvPr>
          <p:cNvCxnSpPr>
            <a:cxnSpLocks/>
          </p:cNvCxnSpPr>
          <p:nvPr/>
        </p:nvCxnSpPr>
        <p:spPr>
          <a:xfrm>
            <a:off x="4504350" y="3345491"/>
            <a:ext cx="75789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0B55A68-68FD-4557-8235-ACE85033EA55}"/>
              </a:ext>
            </a:extLst>
          </p:cNvPr>
          <p:cNvCxnSpPr>
            <a:cxnSpLocks/>
          </p:cNvCxnSpPr>
          <p:nvPr/>
        </p:nvCxnSpPr>
        <p:spPr>
          <a:xfrm flipV="1">
            <a:off x="4667368" y="2848704"/>
            <a:ext cx="0" cy="67225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22EC38-D5E6-4129-9B9F-24F1399BAC59}"/>
              </a:ext>
            </a:extLst>
          </p:cNvPr>
          <p:cNvCxnSpPr>
            <a:cxnSpLocks/>
          </p:cNvCxnSpPr>
          <p:nvPr/>
        </p:nvCxnSpPr>
        <p:spPr>
          <a:xfrm flipV="1">
            <a:off x="4758696" y="2689044"/>
            <a:ext cx="0" cy="661079"/>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E10D3647-C084-4F71-AA5E-50DC1B5E317E}"/>
                  </a:ext>
                </a:extLst>
              </p:cNvPr>
              <p:cNvSpPr txBox="1"/>
              <p:nvPr/>
            </p:nvSpPr>
            <p:spPr>
              <a:xfrm>
                <a:off x="4412827" y="2664048"/>
                <a:ext cx="270074"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sz="1050" i="1">
                          <a:latin typeface="Cambria Math" panose="02040503050406030204" pitchFamily="18" charset="0"/>
                        </a:rPr>
                        <m:t>𝑐</m:t>
                      </m:r>
                      <m:d>
                        <m:dPr>
                          <m:ctrlPr>
                            <a:rPr lang="en-US" sz="1050" i="1">
                              <a:latin typeface="Cambria Math" panose="02040503050406030204" pitchFamily="18" charset="0"/>
                            </a:rPr>
                          </m:ctrlPr>
                        </m:dPr>
                        <m:e>
                          <m:r>
                            <a:rPr lang="en-US" sz="1050" i="1">
                              <a:latin typeface="Cambria Math" panose="02040503050406030204" pitchFamily="18" charset="0"/>
                            </a:rPr>
                            <m:t>𝑡</m:t>
                          </m:r>
                        </m:e>
                      </m:d>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9" name="TextBox 28">
                <a:extLst>
                  <a:ext uri="{FF2B5EF4-FFF2-40B4-BE49-F238E27FC236}">
                    <a16:creationId xmlns:a16="http://schemas.microsoft.com/office/drawing/2014/main" id="{E10D3647-C084-4F71-AA5E-50DC1B5E317E}"/>
                  </a:ext>
                </a:extLst>
              </p:cNvPr>
              <p:cNvSpPr txBox="1">
                <a:spLocks noRot="1" noChangeAspect="1" noMove="1" noResize="1" noEditPoints="1" noAdjustHandles="1" noChangeArrowheads="1" noChangeShapeType="1" noTextEdit="1"/>
              </p:cNvSpPr>
              <p:nvPr/>
            </p:nvSpPr>
            <p:spPr>
              <a:xfrm>
                <a:off x="4412827" y="2664048"/>
                <a:ext cx="270074" cy="155107"/>
              </a:xfrm>
              <a:prstGeom prst="rect">
                <a:avLst/>
              </a:prstGeom>
              <a:blipFill>
                <a:blip r:embed="rId6"/>
                <a:stretch>
                  <a:fillRect l="-6818" b="-8000"/>
                </a:stretch>
              </a:blipFill>
            </p:spPr>
            <p:txBody>
              <a:bodyPr/>
              <a:lstStyle/>
              <a:p>
                <a:r>
                  <a:rPr lang="en-US">
                    <a:noFill/>
                  </a:rPr>
                  <a:t> </a:t>
                </a:r>
              </a:p>
            </p:txBody>
          </p:sp>
        </mc:Fallback>
      </mc:AlternateContent>
      <p:sp>
        <p:nvSpPr>
          <p:cNvPr id="30" name="TextBox 29">
            <a:extLst>
              <a:ext uri="{FF2B5EF4-FFF2-40B4-BE49-F238E27FC236}">
                <a16:creationId xmlns:a16="http://schemas.microsoft.com/office/drawing/2014/main" id="{88A431AE-93CD-4ADA-B04D-62F8840FBDAF}"/>
              </a:ext>
            </a:extLst>
          </p:cNvPr>
          <p:cNvSpPr txBox="1"/>
          <p:nvPr/>
        </p:nvSpPr>
        <p:spPr>
          <a:xfrm>
            <a:off x="947372" y="3870660"/>
            <a:ext cx="2012114" cy="132985"/>
          </a:xfrm>
          <a:prstGeom prst="rect">
            <a:avLst/>
          </a:prstGeom>
          <a:noFill/>
        </p:spPr>
        <p:txBody>
          <a:bodyPr wrap="square" lIns="0" tIns="0" rIns="0" bIns="0" rtlCol="0">
            <a:spAutoFit/>
          </a:bodyPr>
          <a:lstStyle/>
          <a:p>
            <a:pPr algn="ctr">
              <a:lnSpc>
                <a:spcPct val="96000"/>
              </a:lnSpc>
            </a:pPr>
            <a:r>
              <a:rPr lang="en-US" sz="900" dirty="0">
                <a:solidFill>
                  <a:schemeClr val="accent2">
                    <a:lumMod val="50000"/>
                  </a:schemeClr>
                </a:solidFill>
                <a:cs typeface="Microsoft Sans Serif" panose="020B0604020202020204" pitchFamily="34" charset="0"/>
              </a:rPr>
              <a:t>Received via the 1</a:t>
            </a:r>
            <a:r>
              <a:rPr lang="en-US" sz="900" baseline="30000" dirty="0">
                <a:solidFill>
                  <a:schemeClr val="accent2">
                    <a:lumMod val="50000"/>
                  </a:schemeClr>
                </a:solidFill>
                <a:cs typeface="Microsoft Sans Serif" panose="020B0604020202020204" pitchFamily="34" charset="0"/>
              </a:rPr>
              <a:t>st</a:t>
            </a:r>
            <a:r>
              <a:rPr lang="en-US" sz="900" dirty="0">
                <a:solidFill>
                  <a:schemeClr val="accent2">
                    <a:lumMod val="50000"/>
                  </a:schemeClr>
                </a:solidFill>
                <a:cs typeface="Microsoft Sans Serif" panose="020B0604020202020204" pitchFamily="34" charset="0"/>
              </a:rPr>
              <a:t> path</a:t>
            </a:r>
          </a:p>
        </p:txBody>
      </p:sp>
      <p:sp>
        <p:nvSpPr>
          <p:cNvPr id="31" name="TextBox 30">
            <a:extLst>
              <a:ext uri="{FF2B5EF4-FFF2-40B4-BE49-F238E27FC236}">
                <a16:creationId xmlns:a16="http://schemas.microsoft.com/office/drawing/2014/main" id="{BB2930B4-8235-4399-A902-060C4BFB9F44}"/>
              </a:ext>
            </a:extLst>
          </p:cNvPr>
          <p:cNvSpPr txBox="1"/>
          <p:nvPr/>
        </p:nvSpPr>
        <p:spPr>
          <a:xfrm>
            <a:off x="947372" y="4786133"/>
            <a:ext cx="2012114" cy="132985"/>
          </a:xfrm>
          <a:prstGeom prst="rect">
            <a:avLst/>
          </a:prstGeom>
          <a:noFill/>
        </p:spPr>
        <p:txBody>
          <a:bodyPr wrap="square" lIns="0" tIns="0" rIns="0" bIns="0" rtlCol="0">
            <a:spAutoFit/>
          </a:bodyPr>
          <a:lstStyle/>
          <a:p>
            <a:pPr algn="ctr">
              <a:lnSpc>
                <a:spcPct val="96000"/>
              </a:lnSpc>
            </a:pPr>
            <a:r>
              <a:rPr lang="en-US" sz="900" dirty="0">
                <a:solidFill>
                  <a:srgbClr val="FF0000"/>
                </a:solidFill>
                <a:latin typeface="Microsoft Sans Serif"/>
                <a:cs typeface="Microsoft Sans Serif" panose="020B0604020202020204" pitchFamily="34" charset="0"/>
              </a:rPr>
              <a:t>Received via the 2</a:t>
            </a:r>
            <a:r>
              <a:rPr lang="en-US" sz="900" baseline="30000" dirty="0">
                <a:solidFill>
                  <a:srgbClr val="FF0000"/>
                </a:solidFill>
                <a:latin typeface="Microsoft Sans Serif"/>
                <a:cs typeface="Microsoft Sans Serif" panose="020B0604020202020204" pitchFamily="34" charset="0"/>
              </a:rPr>
              <a:t>nd</a:t>
            </a:r>
            <a:r>
              <a:rPr lang="en-US" sz="900" dirty="0">
                <a:solidFill>
                  <a:srgbClr val="FF0000"/>
                </a:solidFill>
                <a:latin typeface="Microsoft Sans Serif"/>
                <a:cs typeface="Microsoft Sans Serif" panose="020B0604020202020204" pitchFamily="34" charset="0"/>
              </a:rPr>
              <a:t> path</a:t>
            </a:r>
          </a:p>
        </p:txBody>
      </p:sp>
      <p:sp>
        <p:nvSpPr>
          <p:cNvPr id="32" name="TextBox 31">
            <a:extLst>
              <a:ext uri="{FF2B5EF4-FFF2-40B4-BE49-F238E27FC236}">
                <a16:creationId xmlns:a16="http://schemas.microsoft.com/office/drawing/2014/main" id="{36AD59FD-07A7-436C-86AB-B9093C47950B}"/>
              </a:ext>
            </a:extLst>
          </p:cNvPr>
          <p:cNvSpPr txBox="1"/>
          <p:nvPr/>
        </p:nvSpPr>
        <p:spPr>
          <a:xfrm>
            <a:off x="947372" y="5673548"/>
            <a:ext cx="2012114" cy="132985"/>
          </a:xfrm>
          <a:prstGeom prst="rect">
            <a:avLst/>
          </a:prstGeom>
          <a:noFill/>
        </p:spPr>
        <p:txBody>
          <a:bodyPr wrap="square" lIns="0" tIns="0" rIns="0" bIns="0" rtlCol="0">
            <a:spAutoFit/>
          </a:bodyPr>
          <a:lstStyle/>
          <a:p>
            <a:pPr algn="ctr">
              <a:lnSpc>
                <a:spcPct val="96000"/>
              </a:lnSpc>
            </a:pPr>
            <a:r>
              <a:rPr lang="en-US" sz="900" dirty="0">
                <a:solidFill>
                  <a:srgbClr val="00B050"/>
                </a:solidFill>
                <a:latin typeface="Microsoft Sans Serif"/>
                <a:cs typeface="Microsoft Sans Serif" panose="020B0604020202020204" pitchFamily="34" charset="0"/>
              </a:rPr>
              <a:t>Received via the 3</a:t>
            </a:r>
            <a:r>
              <a:rPr lang="en-US" sz="900" baseline="30000" dirty="0">
                <a:solidFill>
                  <a:srgbClr val="00B050"/>
                </a:solidFill>
                <a:latin typeface="Microsoft Sans Serif"/>
                <a:cs typeface="Microsoft Sans Serif" panose="020B0604020202020204" pitchFamily="34" charset="0"/>
              </a:rPr>
              <a:t>rd</a:t>
            </a:r>
            <a:r>
              <a:rPr lang="en-US" sz="900"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96EA9BD7-5B4D-499B-B755-99E64B396752}"/>
                  </a:ext>
                </a:extLst>
              </p:cNvPr>
              <p:cNvSpPr txBox="1"/>
              <p:nvPr/>
            </p:nvSpPr>
            <p:spPr>
              <a:xfrm>
                <a:off x="8371586" y="5168512"/>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3" name="TextBox 32">
                <a:extLst>
                  <a:ext uri="{FF2B5EF4-FFF2-40B4-BE49-F238E27FC236}">
                    <a16:creationId xmlns:a16="http://schemas.microsoft.com/office/drawing/2014/main" id="{96EA9BD7-5B4D-499B-B755-99E64B396752}"/>
                  </a:ext>
                </a:extLst>
              </p:cNvPr>
              <p:cNvSpPr txBox="1">
                <a:spLocks noRot="1" noChangeAspect="1" noMove="1" noResize="1" noEditPoints="1" noAdjustHandles="1" noChangeArrowheads="1" noChangeShapeType="1" noTextEdit="1"/>
              </p:cNvSpPr>
              <p:nvPr/>
            </p:nvSpPr>
            <p:spPr>
              <a:xfrm>
                <a:off x="8371586" y="5168512"/>
                <a:ext cx="337091" cy="177293"/>
              </a:xfrm>
              <a:prstGeom prst="rect">
                <a:avLst/>
              </a:prstGeom>
              <a:blipFill>
                <a:blip r:embed="rId7"/>
                <a:stretch>
                  <a:fillRect b="-689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9B01D792-C761-476D-9CA7-D7AC5FF3EF5B}"/>
                  </a:ext>
                </a:extLst>
              </p:cNvPr>
              <p:cNvSpPr txBox="1"/>
              <p:nvPr/>
            </p:nvSpPr>
            <p:spPr>
              <a:xfrm>
                <a:off x="8371586" y="4255795"/>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4" name="TextBox 33">
                <a:extLst>
                  <a:ext uri="{FF2B5EF4-FFF2-40B4-BE49-F238E27FC236}">
                    <a16:creationId xmlns:a16="http://schemas.microsoft.com/office/drawing/2014/main" id="{9B01D792-C761-476D-9CA7-D7AC5FF3EF5B}"/>
                  </a:ext>
                </a:extLst>
              </p:cNvPr>
              <p:cNvSpPr txBox="1">
                <a:spLocks noRot="1" noChangeAspect="1" noMove="1" noResize="1" noEditPoints="1" noAdjustHandles="1" noChangeArrowheads="1" noChangeShapeType="1" noTextEdit="1"/>
              </p:cNvSpPr>
              <p:nvPr/>
            </p:nvSpPr>
            <p:spPr>
              <a:xfrm>
                <a:off x="8371586" y="4255795"/>
                <a:ext cx="337091" cy="177293"/>
              </a:xfrm>
              <a:prstGeom prst="rect">
                <a:avLst/>
              </a:prstGeom>
              <a:blipFill>
                <a:blip r:embed="rId7"/>
                <a:stretch>
                  <a:fillRect b="-689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5" name="TextBox 34">
                <a:extLst>
                  <a:ext uri="{FF2B5EF4-FFF2-40B4-BE49-F238E27FC236}">
                    <a16:creationId xmlns:a16="http://schemas.microsoft.com/office/drawing/2014/main" id="{82819B25-D73D-48B6-AB2D-315B1A5C2DAD}"/>
                  </a:ext>
                </a:extLst>
              </p:cNvPr>
              <p:cNvSpPr txBox="1"/>
              <p:nvPr/>
            </p:nvSpPr>
            <p:spPr>
              <a:xfrm>
                <a:off x="8371586" y="5988948"/>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5" name="TextBox 34">
                <a:extLst>
                  <a:ext uri="{FF2B5EF4-FFF2-40B4-BE49-F238E27FC236}">
                    <a16:creationId xmlns:a16="http://schemas.microsoft.com/office/drawing/2014/main" id="{82819B25-D73D-48B6-AB2D-315B1A5C2DAD}"/>
                  </a:ext>
                </a:extLst>
              </p:cNvPr>
              <p:cNvSpPr txBox="1">
                <a:spLocks noRot="1" noChangeAspect="1" noMove="1" noResize="1" noEditPoints="1" noAdjustHandles="1" noChangeArrowheads="1" noChangeShapeType="1" noTextEdit="1"/>
              </p:cNvSpPr>
              <p:nvPr/>
            </p:nvSpPr>
            <p:spPr>
              <a:xfrm>
                <a:off x="8371586" y="5988948"/>
                <a:ext cx="337091" cy="177293"/>
              </a:xfrm>
              <a:prstGeom prst="rect">
                <a:avLst/>
              </a:prstGeom>
              <a:blipFill>
                <a:blip r:embed="rId7"/>
                <a:stretch>
                  <a:fillRect b="-3333"/>
                </a:stretch>
              </a:blipFill>
            </p:spPr>
            <p:txBody>
              <a:bodyPr/>
              <a:lstStyle/>
              <a:p>
                <a:r>
                  <a:rPr lang="en-US">
                    <a:noFill/>
                  </a:rPr>
                  <a:t> </a:t>
                </a:r>
              </a:p>
            </p:txBody>
          </p:sp>
        </mc:Fallback>
      </mc:AlternateContent>
      <p:sp>
        <p:nvSpPr>
          <p:cNvPr id="36" name="Rectangle 35">
            <a:extLst>
              <a:ext uri="{FF2B5EF4-FFF2-40B4-BE49-F238E27FC236}">
                <a16:creationId xmlns:a16="http://schemas.microsoft.com/office/drawing/2014/main" id="{6BC092FB-E143-4AE3-9093-AB673343195C}"/>
              </a:ext>
            </a:extLst>
          </p:cNvPr>
          <p:cNvSpPr/>
          <p:nvPr/>
        </p:nvSpPr>
        <p:spPr>
          <a:xfrm>
            <a:off x="1019236" y="1728127"/>
            <a:ext cx="7667239" cy="707886"/>
          </a:xfrm>
          <a:prstGeom prst="rect">
            <a:avLst/>
          </a:prstGeom>
        </p:spPr>
        <p:txBody>
          <a:bodyPr wrap="square">
            <a:spAutoFit/>
          </a:bodyPr>
          <a:lstStyle/>
          <a:p>
            <a:r>
              <a:rPr lang="en-US" sz="2000" dirty="0"/>
              <a:t>In narrowband transmission there is significant overlap between received pulses </a:t>
            </a:r>
            <a:r>
              <a:rPr lang="en-US" sz="2000" dirty="0">
                <a:sym typeface="Wingdings" panose="05000000000000000000" pitchFamily="2" charset="2"/>
              </a:rPr>
              <a:t> narrowband fading</a:t>
            </a:r>
            <a:endParaRPr lang="en-US" sz="2000" dirty="0">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37" name="Rectangle 36">
                <a:extLst>
                  <a:ext uri="{FF2B5EF4-FFF2-40B4-BE49-F238E27FC236}">
                    <a16:creationId xmlns:a16="http://schemas.microsoft.com/office/drawing/2014/main" id="{2E591729-352C-40EE-84D1-4165AADF06FC}"/>
                  </a:ext>
                </a:extLst>
              </p:cNvPr>
              <p:cNvSpPr/>
              <p:nvPr/>
            </p:nvSpPr>
            <p:spPr>
              <a:xfrm>
                <a:off x="6497516" y="3907686"/>
                <a:ext cx="2059731"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37" name="Rectangle 36">
                <a:extLst>
                  <a:ext uri="{FF2B5EF4-FFF2-40B4-BE49-F238E27FC236}">
                    <a16:creationId xmlns:a16="http://schemas.microsoft.com/office/drawing/2014/main" id="{2E591729-352C-40EE-84D1-4165AADF06FC}"/>
                  </a:ext>
                </a:extLst>
              </p:cNvPr>
              <p:cNvSpPr>
                <a:spLocks noRot="1" noChangeAspect="1" noMove="1" noResize="1" noEditPoints="1" noAdjustHandles="1" noChangeArrowheads="1" noChangeShapeType="1" noTextEdit="1"/>
              </p:cNvSpPr>
              <p:nvPr/>
            </p:nvSpPr>
            <p:spPr>
              <a:xfrm>
                <a:off x="6497516" y="3907686"/>
                <a:ext cx="2059731" cy="276999"/>
              </a:xfrm>
              <a:prstGeom prst="rect">
                <a:avLst/>
              </a:prstGeom>
              <a:blipFill>
                <a:blip r:embed="rId8"/>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8" name="Rectangle 37">
                <a:extLst>
                  <a:ext uri="{FF2B5EF4-FFF2-40B4-BE49-F238E27FC236}">
                    <a16:creationId xmlns:a16="http://schemas.microsoft.com/office/drawing/2014/main" id="{BF4ED14C-1ED2-4374-BD07-E311459C0F08}"/>
                  </a:ext>
                </a:extLst>
              </p:cNvPr>
              <p:cNvSpPr/>
              <p:nvPr/>
            </p:nvSpPr>
            <p:spPr>
              <a:xfrm>
                <a:off x="6497516" y="4796903"/>
                <a:ext cx="2066912"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i="1" dirty="0">
                                      <a:solidFill>
                                        <a:srgbClr val="FF0000"/>
                                      </a:solidFill>
                                      <a:latin typeface="Cambria Math" panose="02040503050406030204" pitchFamily="18" charset="0"/>
                                    </a:rPr>
                                    <m:t>2</m:t>
                                  </m:r>
                                </m:sub>
                              </m:sSub>
                            </m:e>
                          </m:d>
                        </m:e>
                      </m:func>
                    </m:oMath>
                  </m:oMathPara>
                </a14:m>
                <a:endParaRPr lang="en-US" dirty="0"/>
              </a:p>
            </p:txBody>
          </p:sp>
        </mc:Choice>
        <mc:Fallback>
          <p:sp>
            <p:nvSpPr>
              <p:cNvPr id="38" name="Rectangle 37">
                <a:extLst>
                  <a:ext uri="{FF2B5EF4-FFF2-40B4-BE49-F238E27FC236}">
                    <a16:creationId xmlns:a16="http://schemas.microsoft.com/office/drawing/2014/main" id="{BF4ED14C-1ED2-4374-BD07-E311459C0F08}"/>
                  </a:ext>
                </a:extLst>
              </p:cNvPr>
              <p:cNvSpPr>
                <a:spLocks noRot="1" noChangeAspect="1" noMove="1" noResize="1" noEditPoints="1" noAdjustHandles="1" noChangeArrowheads="1" noChangeShapeType="1" noTextEdit="1"/>
              </p:cNvSpPr>
              <p:nvPr/>
            </p:nvSpPr>
            <p:spPr>
              <a:xfrm>
                <a:off x="6497516" y="4796903"/>
                <a:ext cx="2066912" cy="276999"/>
              </a:xfrm>
              <a:prstGeom prst="rect">
                <a:avLst/>
              </a:prstGeom>
              <a:blipFill>
                <a:blip r:embed="rId9"/>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9" name="Rectangle 38">
                <a:extLst>
                  <a:ext uri="{FF2B5EF4-FFF2-40B4-BE49-F238E27FC236}">
                    <a16:creationId xmlns:a16="http://schemas.microsoft.com/office/drawing/2014/main" id="{83B2F3C8-BDBB-42B9-A601-E819D23D3E6C}"/>
                  </a:ext>
                </a:extLst>
              </p:cNvPr>
              <p:cNvSpPr/>
              <p:nvPr/>
            </p:nvSpPr>
            <p:spPr>
              <a:xfrm>
                <a:off x="6497516" y="5656754"/>
                <a:ext cx="2066912" cy="276999"/>
              </a:xfrm>
              <a:prstGeom prst="rect">
                <a:avLst/>
              </a:prstGeom>
              <a:noFill/>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i="1" dirty="0">
                                      <a:solidFill>
                                        <a:srgbClr val="00B050"/>
                                      </a:solidFill>
                                      <a:latin typeface="Cambria Math" panose="02040503050406030204" pitchFamily="18" charset="0"/>
                                    </a:rPr>
                                    <m:t>3</m:t>
                                  </m:r>
                                </m:sub>
                              </m:sSub>
                            </m:e>
                          </m:d>
                        </m:e>
                      </m:func>
                    </m:oMath>
                  </m:oMathPara>
                </a14:m>
                <a:endParaRPr lang="en-US" dirty="0"/>
              </a:p>
            </p:txBody>
          </p:sp>
        </mc:Choice>
        <mc:Fallback>
          <p:sp>
            <p:nvSpPr>
              <p:cNvPr id="39" name="Rectangle 38">
                <a:extLst>
                  <a:ext uri="{FF2B5EF4-FFF2-40B4-BE49-F238E27FC236}">
                    <a16:creationId xmlns:a16="http://schemas.microsoft.com/office/drawing/2014/main" id="{83B2F3C8-BDBB-42B9-A601-E819D23D3E6C}"/>
                  </a:ext>
                </a:extLst>
              </p:cNvPr>
              <p:cNvSpPr>
                <a:spLocks noRot="1" noChangeAspect="1" noMove="1" noResize="1" noEditPoints="1" noAdjustHandles="1" noChangeArrowheads="1" noChangeShapeType="1" noTextEdit="1"/>
              </p:cNvSpPr>
              <p:nvPr/>
            </p:nvSpPr>
            <p:spPr>
              <a:xfrm>
                <a:off x="6497516" y="5656754"/>
                <a:ext cx="2066912" cy="276999"/>
              </a:xfrm>
              <a:prstGeom prst="rect">
                <a:avLst/>
              </a:prstGeom>
              <a:blipFill>
                <a:blip r:embed="rId10"/>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Rectangle 39">
                <a:extLst>
                  <a:ext uri="{FF2B5EF4-FFF2-40B4-BE49-F238E27FC236}">
                    <a16:creationId xmlns:a16="http://schemas.microsoft.com/office/drawing/2014/main" id="{0B2CA77A-7EC2-40D4-BC09-AD4D37B3EC82}"/>
                  </a:ext>
                </a:extLst>
              </p:cNvPr>
              <p:cNvSpPr/>
              <p:nvPr/>
            </p:nvSpPr>
            <p:spPr>
              <a:xfrm>
                <a:off x="4681363" y="2505337"/>
                <a:ext cx="357021"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𝛼</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0" name="Rectangle 39">
                <a:extLst>
                  <a:ext uri="{FF2B5EF4-FFF2-40B4-BE49-F238E27FC236}">
                    <a16:creationId xmlns:a16="http://schemas.microsoft.com/office/drawing/2014/main" id="{0B2CA77A-7EC2-40D4-BC09-AD4D37B3EC82}"/>
                  </a:ext>
                </a:extLst>
              </p:cNvPr>
              <p:cNvSpPr>
                <a:spLocks noRot="1" noChangeAspect="1" noMove="1" noResize="1" noEditPoints="1" noAdjustHandles="1" noChangeArrowheads="1" noChangeShapeType="1" noTextEdit="1"/>
              </p:cNvSpPr>
              <p:nvPr/>
            </p:nvSpPr>
            <p:spPr>
              <a:xfrm>
                <a:off x="4681363" y="2505337"/>
                <a:ext cx="357021" cy="253916"/>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Rectangle 40">
                <a:extLst>
                  <a:ext uri="{FF2B5EF4-FFF2-40B4-BE49-F238E27FC236}">
                    <a16:creationId xmlns:a16="http://schemas.microsoft.com/office/drawing/2014/main" id="{B79235D3-B83F-491F-B408-C59764D0A66A}"/>
                  </a:ext>
                </a:extLst>
              </p:cNvPr>
              <p:cNvSpPr/>
              <p:nvPr/>
            </p:nvSpPr>
            <p:spPr>
              <a:xfrm>
                <a:off x="4717748" y="2631008"/>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𝛼</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1" name="Rectangle 40">
                <a:extLst>
                  <a:ext uri="{FF2B5EF4-FFF2-40B4-BE49-F238E27FC236}">
                    <a16:creationId xmlns:a16="http://schemas.microsoft.com/office/drawing/2014/main" id="{B79235D3-B83F-491F-B408-C59764D0A66A}"/>
                  </a:ext>
                </a:extLst>
              </p:cNvPr>
              <p:cNvSpPr>
                <a:spLocks noRot="1" noChangeAspect="1" noMove="1" noResize="1" noEditPoints="1" noAdjustHandles="1" noChangeArrowheads="1" noChangeShapeType="1" noTextEdit="1"/>
              </p:cNvSpPr>
              <p:nvPr/>
            </p:nvSpPr>
            <p:spPr>
              <a:xfrm>
                <a:off x="4717748" y="2631008"/>
                <a:ext cx="360163" cy="253916"/>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2" name="Rectangle 41">
                <a:extLst>
                  <a:ext uri="{FF2B5EF4-FFF2-40B4-BE49-F238E27FC236}">
                    <a16:creationId xmlns:a16="http://schemas.microsoft.com/office/drawing/2014/main" id="{A8D5F466-7C43-426D-94E4-BB5E6DD8B850}"/>
                  </a:ext>
                </a:extLst>
              </p:cNvPr>
              <p:cNvSpPr/>
              <p:nvPr/>
            </p:nvSpPr>
            <p:spPr>
              <a:xfrm>
                <a:off x="4874197" y="2902379"/>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𝛼</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2" name="Rectangle 41">
                <a:extLst>
                  <a:ext uri="{FF2B5EF4-FFF2-40B4-BE49-F238E27FC236}">
                    <a16:creationId xmlns:a16="http://schemas.microsoft.com/office/drawing/2014/main" id="{A8D5F466-7C43-426D-94E4-BB5E6DD8B850}"/>
                  </a:ext>
                </a:extLst>
              </p:cNvPr>
              <p:cNvSpPr>
                <a:spLocks noRot="1" noChangeAspect="1" noMove="1" noResize="1" noEditPoints="1" noAdjustHandles="1" noChangeArrowheads="1" noChangeShapeType="1" noTextEdit="1"/>
              </p:cNvSpPr>
              <p:nvPr/>
            </p:nvSpPr>
            <p:spPr>
              <a:xfrm>
                <a:off x="4874197" y="2902379"/>
                <a:ext cx="360163" cy="253916"/>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Rectangle 42">
                <a:extLst>
                  <a:ext uri="{FF2B5EF4-FFF2-40B4-BE49-F238E27FC236}">
                    <a16:creationId xmlns:a16="http://schemas.microsoft.com/office/drawing/2014/main" id="{E5E0AE3E-B06D-4833-A65E-9D5A18BF9D65}"/>
                  </a:ext>
                </a:extLst>
              </p:cNvPr>
              <p:cNvSpPr/>
              <p:nvPr/>
            </p:nvSpPr>
            <p:spPr>
              <a:xfrm>
                <a:off x="4629626" y="3281126"/>
                <a:ext cx="339388"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𝜏</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3" name="Rectangle 42">
                <a:extLst>
                  <a:ext uri="{FF2B5EF4-FFF2-40B4-BE49-F238E27FC236}">
                    <a16:creationId xmlns:a16="http://schemas.microsoft.com/office/drawing/2014/main" id="{E5E0AE3E-B06D-4833-A65E-9D5A18BF9D65}"/>
                  </a:ext>
                </a:extLst>
              </p:cNvPr>
              <p:cNvSpPr>
                <a:spLocks noRot="1" noChangeAspect="1" noMove="1" noResize="1" noEditPoints="1" noAdjustHandles="1" noChangeArrowheads="1" noChangeShapeType="1" noTextEdit="1"/>
              </p:cNvSpPr>
              <p:nvPr/>
            </p:nvSpPr>
            <p:spPr>
              <a:xfrm>
                <a:off x="4629626" y="3281126"/>
                <a:ext cx="339388" cy="253916"/>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Rectangle 43">
                <a:extLst>
                  <a:ext uri="{FF2B5EF4-FFF2-40B4-BE49-F238E27FC236}">
                    <a16:creationId xmlns:a16="http://schemas.microsoft.com/office/drawing/2014/main" id="{7B30271F-3D44-4656-9612-BC7B5ECF3880}"/>
                  </a:ext>
                </a:extLst>
              </p:cNvPr>
              <p:cNvSpPr/>
              <p:nvPr/>
            </p:nvSpPr>
            <p:spPr>
              <a:xfrm>
                <a:off x="4879559" y="3280376"/>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𝜏</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4" name="Rectangle 43">
                <a:extLst>
                  <a:ext uri="{FF2B5EF4-FFF2-40B4-BE49-F238E27FC236}">
                    <a16:creationId xmlns:a16="http://schemas.microsoft.com/office/drawing/2014/main" id="{7B30271F-3D44-4656-9612-BC7B5ECF3880}"/>
                  </a:ext>
                </a:extLst>
              </p:cNvPr>
              <p:cNvSpPr>
                <a:spLocks noRot="1" noChangeAspect="1" noMove="1" noResize="1" noEditPoints="1" noAdjustHandles="1" noChangeArrowheads="1" noChangeShapeType="1" noTextEdit="1"/>
              </p:cNvSpPr>
              <p:nvPr/>
            </p:nvSpPr>
            <p:spPr>
              <a:xfrm>
                <a:off x="4879559" y="3280376"/>
                <a:ext cx="342530" cy="253916"/>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 name="Rectangle 44">
                <a:extLst>
                  <a:ext uri="{FF2B5EF4-FFF2-40B4-BE49-F238E27FC236}">
                    <a16:creationId xmlns:a16="http://schemas.microsoft.com/office/drawing/2014/main" id="{BB620160-D0E0-47F8-AA93-CA1E6BD6404C}"/>
                  </a:ext>
                </a:extLst>
              </p:cNvPr>
              <p:cNvSpPr/>
              <p:nvPr/>
            </p:nvSpPr>
            <p:spPr>
              <a:xfrm>
                <a:off x="4766684" y="3282052"/>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𝜏</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5" name="Rectangle 44">
                <a:extLst>
                  <a:ext uri="{FF2B5EF4-FFF2-40B4-BE49-F238E27FC236}">
                    <a16:creationId xmlns:a16="http://schemas.microsoft.com/office/drawing/2014/main" id="{BB620160-D0E0-47F8-AA93-CA1E6BD6404C}"/>
                  </a:ext>
                </a:extLst>
              </p:cNvPr>
              <p:cNvSpPr>
                <a:spLocks noRot="1" noChangeAspect="1" noMove="1" noResize="1" noEditPoints="1" noAdjustHandles="1" noChangeArrowheads="1" noChangeShapeType="1" noTextEdit="1"/>
              </p:cNvSpPr>
              <p:nvPr/>
            </p:nvSpPr>
            <p:spPr>
              <a:xfrm>
                <a:off x="4766684" y="3282052"/>
                <a:ext cx="342530" cy="253916"/>
              </a:xfrm>
              <a:prstGeom prst="rect">
                <a:avLst/>
              </a:prstGeom>
              <a:blipFill>
                <a:blip r:embed="rId16"/>
                <a:stretch>
                  <a:fillRect/>
                </a:stretch>
              </a:blipFill>
            </p:spPr>
            <p:txBody>
              <a:bodyPr/>
              <a:lstStyle/>
              <a:p>
                <a:r>
                  <a:rPr lang="en-US">
                    <a:noFill/>
                  </a:rPr>
                  <a:t> </a:t>
                </a:r>
              </a:p>
            </p:txBody>
          </p:sp>
        </mc:Fallback>
      </mc:AlternateContent>
      <p:sp>
        <p:nvSpPr>
          <p:cNvPr id="46" name="Arrow: Bent 45">
            <a:extLst>
              <a:ext uri="{FF2B5EF4-FFF2-40B4-BE49-F238E27FC236}">
                <a16:creationId xmlns:a16="http://schemas.microsoft.com/office/drawing/2014/main" id="{6490A938-F119-421B-8F2A-0B3E473A4415}"/>
              </a:ext>
            </a:extLst>
          </p:cNvPr>
          <p:cNvSpPr/>
          <p:nvPr/>
        </p:nvSpPr>
        <p:spPr>
          <a:xfrm rot="5400000">
            <a:off x="6451090" y="2689641"/>
            <a:ext cx="653432" cy="1549351"/>
          </a:xfrm>
          <a:prstGeom prst="bentArrow">
            <a:avLst>
              <a:gd name="adj1" fmla="val 10144"/>
              <a:gd name="adj2" fmla="val 9666"/>
              <a:gd name="adj3" fmla="val 12103"/>
              <a:gd name="adj4" fmla="val 5723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47" name="Freeform 121">
            <a:extLst>
              <a:ext uri="{FF2B5EF4-FFF2-40B4-BE49-F238E27FC236}">
                <a16:creationId xmlns:a16="http://schemas.microsoft.com/office/drawing/2014/main" id="{C161EB93-CC20-478E-BBE9-BD331317B2CF}"/>
              </a:ext>
            </a:extLst>
          </p:cNvPr>
          <p:cNvSpPr>
            <a:spLocks/>
          </p:cNvSpPr>
          <p:nvPr/>
        </p:nvSpPr>
        <p:spPr bwMode="auto">
          <a:xfrm>
            <a:off x="1191128" y="3757126"/>
            <a:ext cx="7134727" cy="957092"/>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8" name="Freeform 121">
            <a:extLst>
              <a:ext uri="{FF2B5EF4-FFF2-40B4-BE49-F238E27FC236}">
                <a16:creationId xmlns:a16="http://schemas.microsoft.com/office/drawing/2014/main" id="{EBFA9826-389A-49C7-A4D7-FBED4432CB21}"/>
              </a:ext>
            </a:extLst>
          </p:cNvPr>
          <p:cNvSpPr>
            <a:spLocks/>
          </p:cNvSpPr>
          <p:nvPr/>
        </p:nvSpPr>
        <p:spPr bwMode="auto">
          <a:xfrm>
            <a:off x="1263317" y="4761373"/>
            <a:ext cx="7134728" cy="761894"/>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9" name="Freeform 121">
            <a:extLst>
              <a:ext uri="{FF2B5EF4-FFF2-40B4-BE49-F238E27FC236}">
                <a16:creationId xmlns:a16="http://schemas.microsoft.com/office/drawing/2014/main" id="{8600452B-13D3-4FFD-886D-54B764CBA7DB}"/>
              </a:ext>
            </a:extLst>
          </p:cNvPr>
          <p:cNvSpPr>
            <a:spLocks/>
          </p:cNvSpPr>
          <p:nvPr/>
        </p:nvSpPr>
        <p:spPr bwMode="auto">
          <a:xfrm>
            <a:off x="1371600" y="5715000"/>
            <a:ext cx="7134728" cy="547916"/>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50" name="Plus Sign 49">
            <a:extLst>
              <a:ext uri="{FF2B5EF4-FFF2-40B4-BE49-F238E27FC236}">
                <a16:creationId xmlns:a16="http://schemas.microsoft.com/office/drawing/2014/main" id="{AC5CEABA-4283-4606-9283-C54E73E35B20}"/>
              </a:ext>
            </a:extLst>
          </p:cNvPr>
          <p:cNvSpPr/>
          <p:nvPr/>
        </p:nvSpPr>
        <p:spPr>
          <a:xfrm>
            <a:off x="7461862" y="4456055"/>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1" name="Plus Sign 50">
            <a:extLst>
              <a:ext uri="{FF2B5EF4-FFF2-40B4-BE49-F238E27FC236}">
                <a16:creationId xmlns:a16="http://schemas.microsoft.com/office/drawing/2014/main" id="{D7A9F36D-083D-4B7F-AC9B-934E90D73004}"/>
              </a:ext>
            </a:extLst>
          </p:cNvPr>
          <p:cNvSpPr/>
          <p:nvPr/>
        </p:nvSpPr>
        <p:spPr>
          <a:xfrm>
            <a:off x="7461862" y="5377336"/>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2" name="Rectangle 51">
            <a:extLst>
              <a:ext uri="{FF2B5EF4-FFF2-40B4-BE49-F238E27FC236}">
                <a16:creationId xmlns:a16="http://schemas.microsoft.com/office/drawing/2014/main" id="{F9CCBA4D-5410-4274-B6AD-D03D58AE394B}"/>
              </a:ext>
            </a:extLst>
          </p:cNvPr>
          <p:cNvSpPr/>
          <p:nvPr/>
        </p:nvSpPr>
        <p:spPr>
          <a:xfrm>
            <a:off x="4504350" y="2250188"/>
            <a:ext cx="899640" cy="334707"/>
          </a:xfrm>
          <a:prstGeom prst="rect">
            <a:avLst/>
          </a:prstGeom>
        </p:spPr>
        <p:txBody>
          <a:bodyPr wrap="square">
            <a:spAutoFit/>
          </a:bodyPr>
          <a:lstStyle/>
          <a:p>
            <a:r>
              <a:rPr lang="en-US" sz="1575" dirty="0"/>
              <a:t>channel</a:t>
            </a:r>
            <a:endParaRPr lang="en-US" sz="1575" dirty="0">
              <a:cs typeface="Microsoft Sans Serif" panose="020B0604020202020204" pitchFamily="34" charset="0"/>
            </a:endParaRPr>
          </a:p>
        </p:txBody>
      </p:sp>
    </p:spTree>
    <p:extLst>
      <p:ext uri="{BB962C8B-B14F-4D97-AF65-F5344CB8AC3E}">
        <p14:creationId xmlns:p14="http://schemas.microsoft.com/office/powerpoint/2010/main" val="3233699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Ultrawideband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105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a:xfrm>
            <a:off x="3963988" y="6475413"/>
            <a:ext cx="530225" cy="182562"/>
          </a:xfrm>
        </p:spPr>
        <p:txBody>
          <a:bodyPr/>
          <a:lstStyle/>
          <a:p>
            <a:r>
              <a:rPr lang="en-US" altLang="en-US"/>
              <a:t>Slide </a:t>
            </a:r>
            <a:fld id="{B4667AA2-6B14-F74C-B79C-0D541C88F3E9}" type="slidenum">
              <a:rPr lang="en-US" altLang="en-US" smtClean="0"/>
              <a:pPr/>
              <a:t>16</a:t>
            </a:fld>
            <a:endParaRPr lang="en-US" altLang="en-US"/>
          </a:p>
        </p:txBody>
      </p:sp>
      <p:sp>
        <p:nvSpPr>
          <p:cNvPr id="88" name="Rectangle 87">
            <a:extLst>
              <a:ext uri="{FF2B5EF4-FFF2-40B4-BE49-F238E27FC236}">
                <a16:creationId xmlns:a16="http://schemas.microsoft.com/office/drawing/2014/main" id="{639F2067-D6FA-4D82-AB4B-6018B8550CA4}"/>
              </a:ext>
            </a:extLst>
          </p:cNvPr>
          <p:cNvSpPr/>
          <p:nvPr/>
        </p:nvSpPr>
        <p:spPr>
          <a:xfrm>
            <a:off x="672617" y="1603614"/>
            <a:ext cx="8014015" cy="707886"/>
          </a:xfrm>
          <a:prstGeom prst="rect">
            <a:avLst/>
          </a:prstGeom>
        </p:spPr>
        <p:txBody>
          <a:bodyPr wrap="square">
            <a:spAutoFit/>
          </a:bodyPr>
          <a:lstStyle/>
          <a:p>
            <a:r>
              <a:rPr lang="en-US" sz="2000" dirty="0"/>
              <a:t>In ultrawideband transmission, there is very little overlap between pulses arriving from different paths </a:t>
            </a:r>
            <a:r>
              <a:rPr lang="en-US" sz="2000" dirty="0">
                <a:sym typeface="Wingdings" panose="05000000000000000000" pitchFamily="2" charset="2"/>
              </a:rPr>
              <a:t> frequency selective fading</a:t>
            </a:r>
            <a:endParaRPr lang="en-US" sz="2000" dirty="0">
              <a:cs typeface="Microsoft Sans Serif" panose="020B0604020202020204" pitchFamily="34" charset="0"/>
            </a:endParaRPr>
          </a:p>
        </p:txBody>
      </p:sp>
      <p:grpSp>
        <p:nvGrpSpPr>
          <p:cNvPr id="3" name="Group 2">
            <a:extLst>
              <a:ext uri="{FF2B5EF4-FFF2-40B4-BE49-F238E27FC236}">
                <a16:creationId xmlns:a16="http://schemas.microsoft.com/office/drawing/2014/main" id="{66F66794-9A5F-4A2B-9EB2-5399317359A9}"/>
              </a:ext>
            </a:extLst>
          </p:cNvPr>
          <p:cNvGrpSpPr/>
          <p:nvPr/>
        </p:nvGrpSpPr>
        <p:grpSpPr>
          <a:xfrm>
            <a:off x="2286000" y="2532290"/>
            <a:ext cx="5689001" cy="3870917"/>
            <a:chOff x="967941" y="1602861"/>
            <a:chExt cx="7341625" cy="4995398"/>
          </a:xfrm>
        </p:grpSpPr>
        <p:cxnSp>
          <p:nvCxnSpPr>
            <p:cNvPr id="53" name="Straight Arrow Connector 52">
              <a:extLst>
                <a:ext uri="{FF2B5EF4-FFF2-40B4-BE49-F238E27FC236}">
                  <a16:creationId xmlns:a16="http://schemas.microsoft.com/office/drawing/2014/main" id="{B2EAA8FA-8D66-4728-BDA1-8446FE721AB8}"/>
                </a:ext>
              </a:extLst>
            </p:cNvPr>
            <p:cNvCxnSpPr>
              <a:cxnSpLocks/>
            </p:cNvCxnSpPr>
            <p:nvPr/>
          </p:nvCxnSpPr>
          <p:spPr>
            <a:xfrm>
              <a:off x="3676272" y="3926224"/>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7E888D1-E8B8-449E-9778-AB7F9A6DC52C}"/>
                </a:ext>
              </a:extLst>
            </p:cNvPr>
            <p:cNvCxnSpPr>
              <a:cxnSpLocks/>
            </p:cNvCxnSpPr>
            <p:nvPr/>
          </p:nvCxnSpPr>
          <p:spPr>
            <a:xfrm>
              <a:off x="3676272" y="51438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E90F8BDF-ED5B-4FFE-A71B-55505CD86F52}"/>
                </a:ext>
              </a:extLst>
            </p:cNvPr>
            <p:cNvCxnSpPr>
              <a:cxnSpLocks/>
            </p:cNvCxnSpPr>
            <p:nvPr/>
          </p:nvCxnSpPr>
          <p:spPr>
            <a:xfrm>
              <a:off x="3676272" y="62106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365DE9E-5081-47E3-AFA1-599A66F47328}"/>
                </a:ext>
              </a:extLst>
            </p:cNvPr>
            <p:cNvCxnSpPr>
              <a:cxnSpLocks/>
            </p:cNvCxnSpPr>
            <p:nvPr/>
          </p:nvCxnSpPr>
          <p:spPr>
            <a:xfrm flipV="1">
              <a:off x="4344988" y="2338476"/>
              <a:ext cx="0" cy="3896195"/>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B038491-898E-40E0-B640-B4180FACAFAC}"/>
                </a:ext>
              </a:extLst>
            </p:cNvPr>
            <p:cNvCxnSpPr>
              <a:cxnSpLocks/>
            </p:cNvCxnSpPr>
            <p:nvPr/>
          </p:nvCxnSpPr>
          <p:spPr>
            <a:xfrm flipV="1">
              <a:off x="4210945" y="2028008"/>
              <a:ext cx="0" cy="3212052"/>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5C6A24E-420E-47AE-BF08-9A70A4987B1F}"/>
                </a:ext>
              </a:extLst>
            </p:cNvPr>
            <p:cNvSpPr txBox="1"/>
            <p:nvPr/>
          </p:nvSpPr>
          <p:spPr>
            <a:xfrm>
              <a:off x="3611850" y="1652259"/>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59" name="Rectangle: Rounded Corners 58">
              <a:extLst>
                <a:ext uri="{FF2B5EF4-FFF2-40B4-BE49-F238E27FC236}">
                  <a16:creationId xmlns:a16="http://schemas.microsoft.com/office/drawing/2014/main" id="{DF71B675-BD0A-4C85-BDA1-F0CC437F1A39}"/>
                </a:ext>
              </a:extLst>
            </p:cNvPr>
            <p:cNvSpPr/>
            <p:nvPr/>
          </p:nvSpPr>
          <p:spPr>
            <a:xfrm>
              <a:off x="3611640" y="1694632"/>
              <a:ext cx="1306745" cy="1358308"/>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60" name="Straight Arrow Connector 59">
              <a:extLst>
                <a:ext uri="{FF2B5EF4-FFF2-40B4-BE49-F238E27FC236}">
                  <a16:creationId xmlns:a16="http://schemas.microsoft.com/office/drawing/2014/main" id="{1F15571E-511B-450D-A49A-379351ADC620}"/>
                </a:ext>
              </a:extLst>
            </p:cNvPr>
            <p:cNvCxnSpPr>
              <a:cxnSpLocks/>
            </p:cNvCxnSpPr>
            <p:nvPr/>
          </p:nvCxnSpPr>
          <p:spPr>
            <a:xfrm flipV="1">
              <a:off x="4111919" y="1826685"/>
              <a:ext cx="0" cy="2130007"/>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924032-BFE2-4A04-9AB3-11BC955F612F}"/>
                </a:ext>
              </a:extLst>
            </p:cNvPr>
            <p:cNvCxnSpPr>
              <a:cxnSpLocks/>
            </p:cNvCxnSpPr>
            <p:nvPr/>
          </p:nvCxnSpPr>
          <p:spPr>
            <a:xfrm flipV="1">
              <a:off x="4210944" y="2044049"/>
              <a:ext cx="0" cy="681904"/>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5BE4C2E8-35DC-4666-9052-4DDC6366B630}"/>
                </a:ext>
              </a:extLst>
            </p:cNvPr>
            <p:cNvCxnSpPr>
              <a:cxnSpLocks/>
            </p:cNvCxnSpPr>
            <p:nvPr/>
          </p:nvCxnSpPr>
          <p:spPr>
            <a:xfrm flipV="1">
              <a:off x="4344987" y="2346493"/>
              <a:ext cx="0" cy="374089"/>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3" name="TextBox 62">
                  <a:extLst>
                    <a:ext uri="{FF2B5EF4-FFF2-40B4-BE49-F238E27FC236}">
                      <a16:creationId xmlns:a16="http://schemas.microsoft.com/office/drawing/2014/main" id="{E24B20C6-70FE-4430-9C15-90531D3852F6}"/>
                    </a:ext>
                  </a:extLst>
                </p:cNvPr>
                <p:cNvSpPr txBox="1"/>
                <p:nvPr/>
              </p:nvSpPr>
              <p:spPr>
                <a:xfrm>
                  <a:off x="4719220" y="2729242"/>
                  <a:ext cx="117403"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3" name="TextBox 62">
                  <a:extLst>
                    <a:ext uri="{FF2B5EF4-FFF2-40B4-BE49-F238E27FC236}">
                      <a16:creationId xmlns:a16="http://schemas.microsoft.com/office/drawing/2014/main" id="{E24B20C6-70FE-4430-9C15-90531D3852F6}"/>
                    </a:ext>
                  </a:extLst>
                </p:cNvPr>
                <p:cNvSpPr txBox="1">
                  <a:spLocks noRot="1" noChangeAspect="1" noMove="1" noResize="1" noEditPoints="1" noAdjustHandles="1" noChangeArrowheads="1" noChangeShapeType="1" noTextEdit="1"/>
                </p:cNvSpPr>
                <p:nvPr/>
              </p:nvSpPr>
              <p:spPr>
                <a:xfrm>
                  <a:off x="4719220" y="2729242"/>
                  <a:ext cx="117403" cy="195672"/>
                </a:xfrm>
                <a:prstGeom prst="rect">
                  <a:avLst/>
                </a:prstGeom>
                <a:blipFill>
                  <a:blip r:embed="rId2"/>
                  <a:stretch>
                    <a:fillRect l="-40000" r="-33333" b="-29167"/>
                  </a:stretch>
                </a:blipFill>
              </p:spPr>
              <p:txBody>
                <a:bodyPr/>
                <a:lstStyle/>
                <a:p>
                  <a:r>
                    <a:rPr lang="en-US">
                      <a:noFill/>
                    </a:rPr>
                    <a:t> </a:t>
                  </a:r>
                </a:p>
              </p:txBody>
            </p:sp>
          </mc:Fallback>
        </mc:AlternateContent>
        <p:sp>
          <p:nvSpPr>
            <p:cNvPr id="64" name="TextBox 63">
              <a:extLst>
                <a:ext uri="{FF2B5EF4-FFF2-40B4-BE49-F238E27FC236}">
                  <a16:creationId xmlns:a16="http://schemas.microsoft.com/office/drawing/2014/main" id="{68056D2E-8C98-4ABC-AC42-B9C97C64C4F9}"/>
                </a:ext>
              </a:extLst>
            </p:cNvPr>
            <p:cNvSpPr txBox="1"/>
            <p:nvPr/>
          </p:nvSpPr>
          <p:spPr>
            <a:xfrm>
              <a:off x="3676272" y="1852080"/>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5" name="TextBox 64">
              <a:extLst>
                <a:ext uri="{FF2B5EF4-FFF2-40B4-BE49-F238E27FC236}">
                  <a16:creationId xmlns:a16="http://schemas.microsoft.com/office/drawing/2014/main" id="{2CAAE725-79E6-4235-9E73-AF4D9EC31235}"/>
                </a:ext>
              </a:extLst>
            </p:cNvPr>
            <p:cNvSpPr txBox="1"/>
            <p:nvPr/>
          </p:nvSpPr>
          <p:spPr>
            <a:xfrm>
              <a:off x="4376507" y="2304058"/>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6" name="TextBox 65">
              <a:extLst>
                <a:ext uri="{FF2B5EF4-FFF2-40B4-BE49-F238E27FC236}">
                  <a16:creationId xmlns:a16="http://schemas.microsoft.com/office/drawing/2014/main" id="{D1B30B78-445E-4DA4-9ED5-45080FACD37E}"/>
                </a:ext>
              </a:extLst>
            </p:cNvPr>
            <p:cNvSpPr txBox="1"/>
            <p:nvPr/>
          </p:nvSpPr>
          <p:spPr>
            <a:xfrm>
              <a:off x="4334490" y="1778347"/>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68" name="TextBox 67">
                  <a:extLst>
                    <a:ext uri="{FF2B5EF4-FFF2-40B4-BE49-F238E27FC236}">
                      <a16:creationId xmlns:a16="http://schemas.microsoft.com/office/drawing/2014/main" id="{F8460343-FE98-4F8F-82E3-67231C05584C}"/>
                    </a:ext>
                  </a:extLst>
                </p:cNvPr>
                <p:cNvSpPr txBox="1"/>
                <p:nvPr/>
              </p:nvSpPr>
              <p:spPr>
                <a:xfrm>
                  <a:off x="3809672" y="2725373"/>
                  <a:ext cx="139764"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dirty="0" smtClean="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8" name="TextBox 67">
                  <a:extLst>
                    <a:ext uri="{FF2B5EF4-FFF2-40B4-BE49-F238E27FC236}">
                      <a16:creationId xmlns:a16="http://schemas.microsoft.com/office/drawing/2014/main" id="{F8460343-FE98-4F8F-82E3-67231C05584C}"/>
                    </a:ext>
                  </a:extLst>
                </p:cNvPr>
                <p:cNvSpPr txBox="1">
                  <a:spLocks noRot="1" noChangeAspect="1" noMove="1" noResize="1" noEditPoints="1" noAdjustHandles="1" noChangeArrowheads="1" noChangeShapeType="1" noTextEdit="1"/>
                </p:cNvSpPr>
                <p:nvPr/>
              </p:nvSpPr>
              <p:spPr>
                <a:xfrm>
                  <a:off x="3809672" y="2725373"/>
                  <a:ext cx="139764" cy="195672"/>
                </a:xfrm>
                <a:prstGeom prst="rect">
                  <a:avLst/>
                </a:prstGeom>
                <a:blipFill>
                  <a:blip r:embed="rId3"/>
                  <a:stretch>
                    <a:fillRect l="-38889" r="-38889" b="-28000"/>
                  </a:stretch>
                </a:blipFill>
              </p:spPr>
              <p:txBody>
                <a:bodyPr/>
                <a:lstStyle/>
                <a:p>
                  <a:r>
                    <a:rPr lang="en-US">
                      <a:noFill/>
                    </a:rPr>
                    <a:t> </a:t>
                  </a:r>
                </a:p>
              </p:txBody>
            </p:sp>
          </mc:Fallback>
        </mc:AlternateContent>
        <p:cxnSp>
          <p:nvCxnSpPr>
            <p:cNvPr id="69" name="Straight Arrow Connector 68">
              <a:extLst>
                <a:ext uri="{FF2B5EF4-FFF2-40B4-BE49-F238E27FC236}">
                  <a16:creationId xmlns:a16="http://schemas.microsoft.com/office/drawing/2014/main" id="{7AFCFE07-0CAC-4085-B8F0-2FFB711CD7E8}"/>
                </a:ext>
              </a:extLst>
            </p:cNvPr>
            <p:cNvCxnSpPr>
              <a:cxnSpLocks/>
            </p:cNvCxnSpPr>
            <p:nvPr/>
          </p:nvCxnSpPr>
          <p:spPr>
            <a:xfrm>
              <a:off x="3137088" y="2351725"/>
              <a:ext cx="479926"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364C855-096B-4ABE-9206-993BDA8A9E71}"/>
                </a:ext>
              </a:extLst>
            </p:cNvPr>
            <p:cNvCxnSpPr>
              <a:cxnSpLocks/>
            </p:cNvCxnSpPr>
            <p:nvPr/>
          </p:nvCxnSpPr>
          <p:spPr>
            <a:xfrm>
              <a:off x="4931930" y="2351725"/>
              <a:ext cx="43781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1" name="TextBox 70">
                  <a:extLst>
                    <a:ext uri="{FF2B5EF4-FFF2-40B4-BE49-F238E27FC236}">
                      <a16:creationId xmlns:a16="http://schemas.microsoft.com/office/drawing/2014/main" id="{000C2EF8-C01B-4162-9670-7F7386592620}"/>
                    </a:ext>
                  </a:extLst>
                </p:cNvPr>
                <p:cNvSpPr txBox="1"/>
                <p:nvPr/>
              </p:nvSpPr>
              <p:spPr>
                <a:xfrm>
                  <a:off x="5075411" y="2427736"/>
                  <a:ext cx="585242"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m:t>
                            </m:r>
                          </m:sub>
                        </m:sSub>
                        <m:d>
                          <m:dPr>
                            <m:ctrlPr>
                              <a:rPr lang="en-US" i="1">
                                <a:latin typeface="Cambria Math" panose="02040503050406030204" pitchFamily="18" charset="0"/>
                              </a:rPr>
                            </m:ctrlPr>
                          </m:dPr>
                          <m:e>
                            <m:r>
                              <a:rPr lang="en-US" i="1">
                                <a:latin typeface="Cambria Math" panose="02040503050406030204" pitchFamily="18" charset="0"/>
                              </a:rPr>
                              <m:t>𝑡</m:t>
                            </m:r>
                          </m:e>
                        </m:d>
                        <m:r>
                          <a:rPr lang="en-US" b="0" i="1" smtClean="0">
                            <a:latin typeface="Cambria Math" panose="02040503050406030204" pitchFamily="18" charset="0"/>
                          </a:rPr>
                          <m:t>=</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1" name="TextBox 70">
                  <a:extLst>
                    <a:ext uri="{FF2B5EF4-FFF2-40B4-BE49-F238E27FC236}">
                      <a16:creationId xmlns:a16="http://schemas.microsoft.com/office/drawing/2014/main" id="{000C2EF8-C01B-4162-9670-7F7386592620}"/>
                    </a:ext>
                  </a:extLst>
                </p:cNvPr>
                <p:cNvSpPr txBox="1">
                  <a:spLocks noRot="1" noChangeAspect="1" noMove="1" noResize="1" noEditPoints="1" noAdjustHandles="1" noChangeArrowheads="1" noChangeShapeType="1" noTextEdit="1"/>
                </p:cNvSpPr>
                <p:nvPr/>
              </p:nvSpPr>
              <p:spPr>
                <a:xfrm>
                  <a:off x="5075411" y="2427736"/>
                  <a:ext cx="585242" cy="195672"/>
                </a:xfrm>
                <a:prstGeom prst="rect">
                  <a:avLst/>
                </a:prstGeom>
                <a:blipFill>
                  <a:blip r:embed="rId4"/>
                  <a:stretch>
                    <a:fillRect l="-8000" r="-14667" b="-36000"/>
                  </a:stretch>
                </a:blipFill>
              </p:spPr>
              <p:txBody>
                <a:bodyPr/>
                <a:lstStyle/>
                <a:p>
                  <a:r>
                    <a:rPr lang="en-US">
                      <a:noFill/>
                    </a:rPr>
                    <a:t> </a:t>
                  </a:r>
                </a:p>
              </p:txBody>
            </p:sp>
          </mc:Fallback>
        </mc:AlternateContent>
        <p:cxnSp>
          <p:nvCxnSpPr>
            <p:cNvPr id="72" name="Straight Arrow Connector 71">
              <a:extLst>
                <a:ext uri="{FF2B5EF4-FFF2-40B4-BE49-F238E27FC236}">
                  <a16:creationId xmlns:a16="http://schemas.microsoft.com/office/drawing/2014/main" id="{B354CD26-9756-409E-AEC5-87EA1AFD6F75}"/>
                </a:ext>
              </a:extLst>
            </p:cNvPr>
            <p:cNvCxnSpPr>
              <a:cxnSpLocks/>
            </p:cNvCxnSpPr>
            <p:nvPr/>
          </p:nvCxnSpPr>
          <p:spPr>
            <a:xfrm>
              <a:off x="3772790" y="2723067"/>
              <a:ext cx="101052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53DBFF4-A7DC-4E92-9272-D45D9FBA2AB7}"/>
                </a:ext>
              </a:extLst>
            </p:cNvPr>
            <p:cNvCxnSpPr>
              <a:cxnSpLocks/>
            </p:cNvCxnSpPr>
            <p:nvPr/>
          </p:nvCxnSpPr>
          <p:spPr>
            <a:xfrm flipV="1">
              <a:off x="3990148" y="2060683"/>
              <a:ext cx="0" cy="896333"/>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77AB780-F840-4E06-9F1B-A57EDE0A70B4}"/>
                </a:ext>
              </a:extLst>
            </p:cNvPr>
            <p:cNvCxnSpPr>
              <a:cxnSpLocks/>
            </p:cNvCxnSpPr>
            <p:nvPr/>
          </p:nvCxnSpPr>
          <p:spPr>
            <a:xfrm flipV="1">
              <a:off x="4111918" y="1847804"/>
              <a:ext cx="0" cy="881438"/>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5" name="TextBox 74">
                  <a:extLst>
                    <a:ext uri="{FF2B5EF4-FFF2-40B4-BE49-F238E27FC236}">
                      <a16:creationId xmlns:a16="http://schemas.microsoft.com/office/drawing/2014/main" id="{E6346559-A0F5-401B-A140-8E106BA27DB6}"/>
                    </a:ext>
                  </a:extLst>
                </p:cNvPr>
                <p:cNvSpPr txBox="1"/>
                <p:nvPr/>
              </p:nvSpPr>
              <p:spPr>
                <a:xfrm>
                  <a:off x="3650760" y="1814475"/>
                  <a:ext cx="341591"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𝑐</m:t>
                        </m:r>
                        <m:d>
                          <m:dPr>
                            <m:ctrlPr>
                              <a:rPr lang="en-US" i="1">
                                <a:latin typeface="Cambria Math" panose="02040503050406030204" pitchFamily="18" charset="0"/>
                              </a:rPr>
                            </m:ctrlPr>
                          </m:dPr>
                          <m:e>
                            <m:r>
                              <a:rPr lang="en-US" i="1">
                                <a:latin typeface="Cambria Math" panose="02040503050406030204" pitchFamily="18" charset="0"/>
                              </a:rPr>
                              <m:t>𝑡</m:t>
                            </m:r>
                          </m:e>
                        </m:d>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5" name="TextBox 74">
                  <a:extLst>
                    <a:ext uri="{FF2B5EF4-FFF2-40B4-BE49-F238E27FC236}">
                      <a16:creationId xmlns:a16="http://schemas.microsoft.com/office/drawing/2014/main" id="{E6346559-A0F5-401B-A140-8E106BA27DB6}"/>
                    </a:ext>
                  </a:extLst>
                </p:cNvPr>
                <p:cNvSpPr txBox="1">
                  <a:spLocks noRot="1" noChangeAspect="1" noMove="1" noResize="1" noEditPoints="1" noAdjustHandles="1" noChangeArrowheads="1" noChangeShapeType="1" noTextEdit="1"/>
                </p:cNvSpPr>
                <p:nvPr/>
              </p:nvSpPr>
              <p:spPr>
                <a:xfrm>
                  <a:off x="3650760" y="1814475"/>
                  <a:ext cx="341591" cy="195672"/>
                </a:xfrm>
                <a:prstGeom prst="rect">
                  <a:avLst/>
                </a:prstGeom>
                <a:blipFill>
                  <a:blip r:embed="rId5"/>
                  <a:stretch>
                    <a:fillRect l="-13953" b="-24000"/>
                  </a:stretch>
                </a:blipFill>
              </p:spPr>
              <p:txBody>
                <a:bodyPr/>
                <a:lstStyle/>
                <a:p>
                  <a:r>
                    <a:rPr lang="en-US">
                      <a:noFill/>
                    </a:rPr>
                    <a:t> </a:t>
                  </a:r>
                </a:p>
              </p:txBody>
            </p:sp>
          </mc:Fallback>
        </mc:AlternateContent>
        <p:sp>
          <p:nvSpPr>
            <p:cNvPr id="76" name="TextBox 75">
              <a:extLst>
                <a:ext uri="{FF2B5EF4-FFF2-40B4-BE49-F238E27FC236}">
                  <a16:creationId xmlns:a16="http://schemas.microsoft.com/office/drawing/2014/main" id="{6B88824F-C09A-4C33-8832-13BB7FB49655}"/>
                </a:ext>
              </a:extLst>
            </p:cNvPr>
            <p:cNvSpPr txBox="1"/>
            <p:nvPr/>
          </p:nvSpPr>
          <p:spPr>
            <a:xfrm>
              <a:off x="967941" y="3793270"/>
              <a:ext cx="3166817" cy="195672"/>
            </a:xfrm>
            <a:prstGeom prst="rect">
              <a:avLst/>
            </a:prstGeom>
            <a:noFill/>
            <a:ln>
              <a:noFill/>
            </a:ln>
          </p:spPr>
          <p:txBody>
            <a:bodyPr wrap="square" lIns="0" tIns="0" rIns="0" bIns="0" rtlCol="0">
              <a:spAutoFit/>
            </a:bodyPr>
            <a:lstStyle/>
            <a:p>
              <a:pPr algn="ctr">
                <a:lnSpc>
                  <a:spcPct val="96000"/>
                </a:lnSpc>
              </a:pPr>
              <a:r>
                <a:rPr lang="en-US" dirty="0">
                  <a:solidFill>
                    <a:schemeClr val="accent2">
                      <a:lumMod val="50000"/>
                    </a:schemeClr>
                  </a:solidFill>
                  <a:cs typeface="Microsoft Sans Serif" panose="020B0604020202020204" pitchFamily="34" charset="0"/>
                </a:rPr>
                <a:t>Received via the 1</a:t>
              </a:r>
              <a:r>
                <a:rPr lang="en-US" baseline="30000" dirty="0">
                  <a:solidFill>
                    <a:schemeClr val="accent2">
                      <a:lumMod val="50000"/>
                    </a:schemeClr>
                  </a:solidFill>
                  <a:cs typeface="Microsoft Sans Serif" panose="020B0604020202020204" pitchFamily="34" charset="0"/>
                </a:rPr>
                <a:t>st</a:t>
              </a:r>
              <a:r>
                <a:rPr lang="en-US" dirty="0">
                  <a:solidFill>
                    <a:schemeClr val="accent2">
                      <a:lumMod val="50000"/>
                    </a:schemeClr>
                  </a:solidFill>
                  <a:cs typeface="Microsoft Sans Serif" panose="020B0604020202020204" pitchFamily="34" charset="0"/>
                </a:rPr>
                <a:t> path (DP)</a:t>
              </a:r>
            </a:p>
          </p:txBody>
        </p:sp>
        <p:sp>
          <p:nvSpPr>
            <p:cNvPr id="77" name="TextBox 76">
              <a:extLst>
                <a:ext uri="{FF2B5EF4-FFF2-40B4-BE49-F238E27FC236}">
                  <a16:creationId xmlns:a16="http://schemas.microsoft.com/office/drawing/2014/main" id="{FE268398-AAFD-414A-B9DC-290574B818C3}"/>
                </a:ext>
              </a:extLst>
            </p:cNvPr>
            <p:cNvSpPr txBox="1"/>
            <p:nvPr/>
          </p:nvSpPr>
          <p:spPr>
            <a:xfrm>
              <a:off x="1291006" y="4898726"/>
              <a:ext cx="2682818" cy="195672"/>
            </a:xfrm>
            <a:prstGeom prst="rect">
              <a:avLst/>
            </a:prstGeom>
            <a:noFill/>
          </p:spPr>
          <p:txBody>
            <a:bodyPr wrap="square" lIns="0" tIns="0" rIns="0" bIns="0" rtlCol="0">
              <a:spAutoFit/>
            </a:bodyPr>
            <a:lstStyle/>
            <a:p>
              <a:pPr algn="ctr">
                <a:lnSpc>
                  <a:spcPct val="96000"/>
                </a:lnSpc>
              </a:pPr>
              <a:r>
                <a:rPr lang="en-US" dirty="0">
                  <a:solidFill>
                    <a:srgbClr val="FF0000"/>
                  </a:solidFill>
                  <a:latin typeface="Microsoft Sans Serif"/>
                  <a:cs typeface="Microsoft Sans Serif" panose="020B0604020202020204" pitchFamily="34" charset="0"/>
                </a:rPr>
                <a:t>Received via the 2</a:t>
              </a:r>
              <a:r>
                <a:rPr lang="en-US" baseline="30000" dirty="0">
                  <a:solidFill>
                    <a:srgbClr val="FF0000"/>
                  </a:solidFill>
                  <a:latin typeface="Microsoft Sans Serif"/>
                  <a:cs typeface="Microsoft Sans Serif" panose="020B0604020202020204" pitchFamily="34" charset="0"/>
                </a:rPr>
                <a:t>nd</a:t>
              </a:r>
              <a:r>
                <a:rPr lang="en-US" dirty="0">
                  <a:solidFill>
                    <a:srgbClr val="FF0000"/>
                  </a:solidFill>
                  <a:latin typeface="Microsoft Sans Serif"/>
                  <a:cs typeface="Microsoft Sans Serif" panose="020B0604020202020204" pitchFamily="34" charset="0"/>
                </a:rPr>
                <a:t> path</a:t>
              </a:r>
            </a:p>
          </p:txBody>
        </p:sp>
        <p:sp>
          <p:nvSpPr>
            <p:cNvPr id="78" name="TextBox 77">
              <a:extLst>
                <a:ext uri="{FF2B5EF4-FFF2-40B4-BE49-F238E27FC236}">
                  <a16:creationId xmlns:a16="http://schemas.microsoft.com/office/drawing/2014/main" id="{774B04AF-FBEE-433B-B2C0-A674D395B5A0}"/>
                </a:ext>
              </a:extLst>
            </p:cNvPr>
            <p:cNvSpPr txBox="1"/>
            <p:nvPr/>
          </p:nvSpPr>
          <p:spPr>
            <a:xfrm>
              <a:off x="1291006" y="5982678"/>
              <a:ext cx="2682818" cy="195672"/>
            </a:xfrm>
            <a:prstGeom prst="rect">
              <a:avLst/>
            </a:prstGeom>
            <a:noFill/>
          </p:spPr>
          <p:txBody>
            <a:bodyPr wrap="square" lIns="0" tIns="0" rIns="0" bIns="0" rtlCol="0">
              <a:spAutoFit/>
            </a:bodyPr>
            <a:lstStyle/>
            <a:p>
              <a:pPr algn="ctr">
                <a:lnSpc>
                  <a:spcPct val="96000"/>
                </a:lnSpc>
              </a:pPr>
              <a:r>
                <a:rPr lang="en-US" dirty="0">
                  <a:solidFill>
                    <a:srgbClr val="00B050"/>
                  </a:solidFill>
                  <a:latin typeface="Microsoft Sans Serif"/>
                  <a:cs typeface="Microsoft Sans Serif" panose="020B0604020202020204" pitchFamily="34" charset="0"/>
                </a:rPr>
                <a:t>Received via the 3</a:t>
              </a:r>
              <a:r>
                <a:rPr lang="en-US" baseline="30000" dirty="0">
                  <a:solidFill>
                    <a:srgbClr val="00B050"/>
                  </a:solidFill>
                  <a:latin typeface="Microsoft Sans Serif"/>
                  <a:cs typeface="Microsoft Sans Serif" panose="020B0604020202020204" pitchFamily="34" charset="0"/>
                </a:rPr>
                <a:t>rd</a:t>
              </a:r>
              <a:r>
                <a:rPr lang="en-US"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79" name="TextBox 78">
                  <a:extLst>
                    <a:ext uri="{FF2B5EF4-FFF2-40B4-BE49-F238E27FC236}">
                      <a16:creationId xmlns:a16="http://schemas.microsoft.com/office/drawing/2014/main" id="{D0B747D8-77C3-454E-A8F1-0E7B66551C27}"/>
                    </a:ext>
                  </a:extLst>
                </p:cNvPr>
                <p:cNvSpPr txBox="1"/>
                <p:nvPr/>
              </p:nvSpPr>
              <p:spPr>
                <a:xfrm>
                  <a:off x="7860111" y="5006671"/>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9" name="TextBox 78">
                  <a:extLst>
                    <a:ext uri="{FF2B5EF4-FFF2-40B4-BE49-F238E27FC236}">
                      <a16:creationId xmlns:a16="http://schemas.microsoft.com/office/drawing/2014/main" id="{D0B747D8-77C3-454E-A8F1-0E7B66551C27}"/>
                    </a:ext>
                  </a:extLst>
                </p:cNvPr>
                <p:cNvSpPr txBox="1">
                  <a:spLocks noRot="1" noChangeAspect="1" noMove="1" noResize="1" noEditPoints="1" noAdjustHandles="1" noChangeArrowheads="1" noChangeShapeType="1" noTextEdit="1"/>
                </p:cNvSpPr>
                <p:nvPr/>
              </p:nvSpPr>
              <p:spPr>
                <a:xfrm>
                  <a:off x="7860111" y="5006671"/>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0" name="TextBox 79">
                  <a:extLst>
                    <a:ext uri="{FF2B5EF4-FFF2-40B4-BE49-F238E27FC236}">
                      <a16:creationId xmlns:a16="http://schemas.microsoft.com/office/drawing/2014/main" id="{0B5A8948-B1C5-4DEB-96AA-7CAE5E0AB984}"/>
                    </a:ext>
                  </a:extLst>
                </p:cNvPr>
                <p:cNvSpPr txBox="1"/>
                <p:nvPr/>
              </p:nvSpPr>
              <p:spPr>
                <a:xfrm>
                  <a:off x="7860111" y="3787782"/>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0" name="TextBox 79">
                  <a:extLst>
                    <a:ext uri="{FF2B5EF4-FFF2-40B4-BE49-F238E27FC236}">
                      <a16:creationId xmlns:a16="http://schemas.microsoft.com/office/drawing/2014/main" id="{0B5A8948-B1C5-4DEB-96AA-7CAE5E0AB984}"/>
                    </a:ext>
                  </a:extLst>
                </p:cNvPr>
                <p:cNvSpPr txBox="1">
                  <a:spLocks noRot="1" noChangeAspect="1" noMove="1" noResize="1" noEditPoints="1" noAdjustHandles="1" noChangeArrowheads="1" noChangeShapeType="1" noTextEdit="1"/>
                </p:cNvSpPr>
                <p:nvPr/>
              </p:nvSpPr>
              <p:spPr>
                <a:xfrm>
                  <a:off x="7860111" y="3787782"/>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1" name="TextBox 80">
                  <a:extLst>
                    <a:ext uri="{FF2B5EF4-FFF2-40B4-BE49-F238E27FC236}">
                      <a16:creationId xmlns:a16="http://schemas.microsoft.com/office/drawing/2014/main" id="{05EF2CB0-2498-4E68-BD2D-50615E0D511B}"/>
                    </a:ext>
                  </a:extLst>
                </p:cNvPr>
                <p:cNvSpPr txBox="1"/>
                <p:nvPr/>
              </p:nvSpPr>
              <p:spPr>
                <a:xfrm>
                  <a:off x="7860111" y="6057753"/>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1" name="TextBox 80">
                  <a:extLst>
                    <a:ext uri="{FF2B5EF4-FFF2-40B4-BE49-F238E27FC236}">
                      <a16:creationId xmlns:a16="http://schemas.microsoft.com/office/drawing/2014/main" id="{05EF2CB0-2498-4E68-BD2D-50615E0D511B}"/>
                    </a:ext>
                  </a:extLst>
                </p:cNvPr>
                <p:cNvSpPr txBox="1">
                  <a:spLocks noRot="1" noChangeAspect="1" noMove="1" noResize="1" noEditPoints="1" noAdjustHandles="1" noChangeArrowheads="1" noChangeShapeType="1" noTextEdit="1"/>
                </p:cNvSpPr>
                <p:nvPr/>
              </p:nvSpPr>
              <p:spPr>
                <a:xfrm>
                  <a:off x="7860111" y="6057753"/>
                  <a:ext cx="449455" cy="195672"/>
                </a:xfrm>
                <a:prstGeom prst="rect">
                  <a:avLst/>
                </a:prstGeom>
                <a:blipFill>
                  <a:blip r:embed="rId6"/>
                  <a:stretch>
                    <a:fillRect b="-24000"/>
                  </a:stretch>
                </a:blipFill>
              </p:spPr>
              <p:txBody>
                <a:bodyPr/>
                <a:lstStyle/>
                <a:p>
                  <a:r>
                    <a:rPr lang="en-US">
                      <a:noFill/>
                    </a:rPr>
                    <a:t> </a:t>
                  </a:r>
                </a:p>
              </p:txBody>
            </p:sp>
          </mc:Fallback>
        </mc:AlternateContent>
        <p:sp>
          <p:nvSpPr>
            <p:cNvPr id="82" name="Freeform 356">
              <a:extLst>
                <a:ext uri="{FF2B5EF4-FFF2-40B4-BE49-F238E27FC236}">
                  <a16:creationId xmlns:a16="http://schemas.microsoft.com/office/drawing/2014/main" id="{0B6341CC-E2E9-4EA8-8FAE-5F09A119CDD4}"/>
                </a:ext>
              </a:extLst>
            </p:cNvPr>
            <p:cNvSpPr>
              <a:spLocks/>
            </p:cNvSpPr>
            <p:nvPr/>
          </p:nvSpPr>
          <p:spPr bwMode="auto">
            <a:xfrm>
              <a:off x="3974915" y="3257572"/>
              <a:ext cx="288533" cy="1330130"/>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356">
              <a:extLst>
                <a:ext uri="{FF2B5EF4-FFF2-40B4-BE49-F238E27FC236}">
                  <a16:creationId xmlns:a16="http://schemas.microsoft.com/office/drawing/2014/main" id="{43F470D8-FAB2-41D9-A340-E385E1B52FBF}"/>
                </a:ext>
              </a:extLst>
            </p:cNvPr>
            <p:cNvSpPr>
              <a:spLocks/>
            </p:cNvSpPr>
            <p:nvPr/>
          </p:nvSpPr>
          <p:spPr bwMode="auto">
            <a:xfrm>
              <a:off x="4209894" y="5816672"/>
              <a:ext cx="288533" cy="781587"/>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356">
              <a:extLst>
                <a:ext uri="{FF2B5EF4-FFF2-40B4-BE49-F238E27FC236}">
                  <a16:creationId xmlns:a16="http://schemas.microsoft.com/office/drawing/2014/main" id="{668D6F32-5F2E-4892-B5E6-FAF62290F94D}"/>
                </a:ext>
              </a:extLst>
            </p:cNvPr>
            <p:cNvSpPr>
              <a:spLocks/>
            </p:cNvSpPr>
            <p:nvPr/>
          </p:nvSpPr>
          <p:spPr bwMode="auto">
            <a:xfrm>
              <a:off x="4071968" y="4602104"/>
              <a:ext cx="288533" cy="1042926"/>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mc:Choice xmlns:a14="http://schemas.microsoft.com/office/drawing/2010/main" Requires="a14">
            <p:sp>
              <p:nvSpPr>
                <p:cNvPr id="85" name="Rectangle 84">
                  <a:extLst>
                    <a:ext uri="{FF2B5EF4-FFF2-40B4-BE49-F238E27FC236}">
                      <a16:creationId xmlns:a16="http://schemas.microsoft.com/office/drawing/2014/main" id="{85D85FA3-84DA-4521-BF6A-1B942F7291A5}"/>
                    </a:ext>
                  </a:extLst>
                </p:cNvPr>
                <p:cNvSpPr/>
                <p:nvPr/>
              </p:nvSpPr>
              <p:spPr>
                <a:xfrm>
                  <a:off x="4008808" y="1602861"/>
                  <a:ext cx="424530"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oMath>
                    </m:oMathPara>
                  </a14:m>
                  <a:endParaRPr lang="en-US" dirty="0"/>
                </a:p>
              </p:txBody>
            </p:sp>
          </mc:Choice>
          <mc:Fallback>
            <p:sp>
              <p:nvSpPr>
                <p:cNvPr id="85" name="Rectangle 84">
                  <a:extLst>
                    <a:ext uri="{FF2B5EF4-FFF2-40B4-BE49-F238E27FC236}">
                      <a16:creationId xmlns:a16="http://schemas.microsoft.com/office/drawing/2014/main" id="{85D85FA3-84DA-4521-BF6A-1B942F7291A5}"/>
                    </a:ext>
                  </a:extLst>
                </p:cNvPr>
                <p:cNvSpPr>
                  <a:spLocks noRot="1" noChangeAspect="1" noMove="1" noResize="1" noEditPoints="1" noAdjustHandles="1" noChangeArrowheads="1" noChangeShapeType="1" noTextEdit="1"/>
                </p:cNvSpPr>
                <p:nvPr/>
              </p:nvSpPr>
              <p:spPr>
                <a:xfrm>
                  <a:off x="4008808" y="1602861"/>
                  <a:ext cx="424530" cy="305713"/>
                </a:xfrm>
                <a:prstGeom prst="rect">
                  <a:avLst/>
                </a:prstGeom>
                <a:blipFill>
                  <a:blip r:embed="rId7"/>
                  <a:stretch>
                    <a:fillRect b="-1025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6" name="Rectangle 85">
                  <a:extLst>
                    <a:ext uri="{FF2B5EF4-FFF2-40B4-BE49-F238E27FC236}">
                      <a16:creationId xmlns:a16="http://schemas.microsoft.com/office/drawing/2014/main" id="{63A970DC-01C5-4D9C-A7CE-BC96AC856500}"/>
                    </a:ext>
                  </a:extLst>
                </p:cNvPr>
                <p:cNvSpPr/>
                <p:nvPr/>
              </p:nvSpPr>
              <p:spPr>
                <a:xfrm>
                  <a:off x="4057321" y="1770422"/>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b="0" i="1" dirty="0" smtClean="0">
                                <a:solidFill>
                                  <a:srgbClr val="FF0000"/>
                                </a:solidFill>
                                <a:latin typeface="Cambria Math" panose="02040503050406030204" pitchFamily="18" charset="0"/>
                              </a:rPr>
                              <m:t>2</m:t>
                            </m:r>
                          </m:sub>
                        </m:sSub>
                      </m:oMath>
                    </m:oMathPara>
                  </a14:m>
                  <a:endParaRPr lang="en-US" dirty="0"/>
                </a:p>
              </p:txBody>
            </p:sp>
          </mc:Choice>
          <mc:Fallback>
            <p:sp>
              <p:nvSpPr>
                <p:cNvPr id="86" name="Rectangle 85">
                  <a:extLst>
                    <a:ext uri="{FF2B5EF4-FFF2-40B4-BE49-F238E27FC236}">
                      <a16:creationId xmlns:a16="http://schemas.microsoft.com/office/drawing/2014/main" id="{63A970DC-01C5-4D9C-A7CE-BC96AC856500}"/>
                    </a:ext>
                  </a:extLst>
                </p:cNvPr>
                <p:cNvSpPr>
                  <a:spLocks noRot="1" noChangeAspect="1" noMove="1" noResize="1" noEditPoints="1" noAdjustHandles="1" noChangeArrowheads="1" noChangeShapeType="1" noTextEdit="1"/>
                </p:cNvSpPr>
                <p:nvPr/>
              </p:nvSpPr>
              <p:spPr>
                <a:xfrm>
                  <a:off x="4057321" y="1770422"/>
                  <a:ext cx="428493" cy="305713"/>
                </a:xfrm>
                <a:prstGeom prst="rect">
                  <a:avLst/>
                </a:prstGeom>
                <a:blipFill>
                  <a:blip r:embed="rId8"/>
                  <a:stretch>
                    <a:fillRect b="-769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7" name="Rectangle 86">
                  <a:extLst>
                    <a:ext uri="{FF2B5EF4-FFF2-40B4-BE49-F238E27FC236}">
                      <a16:creationId xmlns:a16="http://schemas.microsoft.com/office/drawing/2014/main" id="{FCE23908-2CFA-4D4A-AD48-34EACBDACC3F}"/>
                    </a:ext>
                  </a:extLst>
                </p:cNvPr>
                <p:cNvSpPr/>
                <p:nvPr/>
              </p:nvSpPr>
              <p:spPr>
                <a:xfrm>
                  <a:off x="4265920" y="2132250"/>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b="0" i="1" dirty="0" smtClean="0">
                                <a:solidFill>
                                  <a:srgbClr val="00B050"/>
                                </a:solidFill>
                                <a:latin typeface="Cambria Math" panose="02040503050406030204" pitchFamily="18" charset="0"/>
                              </a:rPr>
                              <m:t>3</m:t>
                            </m:r>
                          </m:sub>
                        </m:sSub>
                      </m:oMath>
                    </m:oMathPara>
                  </a14:m>
                  <a:endParaRPr lang="en-US" dirty="0">
                    <a:solidFill>
                      <a:srgbClr val="00B050"/>
                    </a:solidFill>
                  </a:endParaRPr>
                </a:p>
              </p:txBody>
            </p:sp>
          </mc:Choice>
          <mc:Fallback>
            <p:sp>
              <p:nvSpPr>
                <p:cNvPr id="87" name="Rectangle 86">
                  <a:extLst>
                    <a:ext uri="{FF2B5EF4-FFF2-40B4-BE49-F238E27FC236}">
                      <a16:creationId xmlns:a16="http://schemas.microsoft.com/office/drawing/2014/main" id="{FCE23908-2CFA-4D4A-AD48-34EACBDACC3F}"/>
                    </a:ext>
                  </a:extLst>
                </p:cNvPr>
                <p:cNvSpPr>
                  <a:spLocks noRot="1" noChangeAspect="1" noMove="1" noResize="1" noEditPoints="1" noAdjustHandles="1" noChangeArrowheads="1" noChangeShapeType="1" noTextEdit="1"/>
                </p:cNvSpPr>
                <p:nvPr/>
              </p:nvSpPr>
              <p:spPr>
                <a:xfrm>
                  <a:off x="4265920" y="2132250"/>
                  <a:ext cx="428493" cy="305713"/>
                </a:xfrm>
                <a:prstGeom prst="rect">
                  <a:avLst/>
                </a:prstGeom>
                <a:blipFill>
                  <a:blip r:embed="rId9"/>
                  <a:stretch>
                    <a:fillRect b="-769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0" name="Rectangle 89">
                  <a:extLst>
                    <a:ext uri="{FF2B5EF4-FFF2-40B4-BE49-F238E27FC236}">
                      <a16:creationId xmlns:a16="http://schemas.microsoft.com/office/drawing/2014/main" id="{284B4646-5D18-4D7E-A46E-970D80CAE66E}"/>
                    </a:ext>
                  </a:extLst>
                </p:cNvPr>
                <p:cNvSpPr/>
                <p:nvPr/>
              </p:nvSpPr>
              <p:spPr>
                <a:xfrm>
                  <a:off x="5051872" y="3593849"/>
                  <a:ext cx="2273247"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𝑠</m:t>
                            </m:r>
                          </m:e>
                          <m:sub>
                            <m:r>
                              <a:rPr lang="en-US" b="0" i="1" dirty="0" smtClean="0">
                                <a:solidFill>
                                  <a:schemeClr val="tx1"/>
                                </a:solidFill>
                                <a:latin typeface="Cambria Math" panose="02040503050406030204" pitchFamily="18" charset="0"/>
                              </a:rPr>
                              <m:t>𝐵</m:t>
                            </m:r>
                          </m:sub>
                        </m:sSub>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𝑡</m:t>
                        </m:r>
                        <m:r>
                          <a:rPr lang="en-US" b="0" i="1" dirty="0" smtClean="0">
                            <a:solidFill>
                              <a:schemeClr val="tx1"/>
                            </a:solidFill>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b="0" i="1" dirty="0" smtClean="0">
                            <a:solidFill>
                              <a:schemeClr val="tx1"/>
                            </a:solidFill>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90" name="Rectangle 89">
                  <a:extLst>
                    <a:ext uri="{FF2B5EF4-FFF2-40B4-BE49-F238E27FC236}">
                      <a16:creationId xmlns:a16="http://schemas.microsoft.com/office/drawing/2014/main" id="{284B4646-5D18-4D7E-A46E-970D80CAE66E}"/>
                    </a:ext>
                  </a:extLst>
                </p:cNvPr>
                <p:cNvSpPr>
                  <a:spLocks noRot="1" noChangeAspect="1" noMove="1" noResize="1" noEditPoints="1" noAdjustHandles="1" noChangeArrowheads="1" noChangeShapeType="1" noTextEdit="1"/>
                </p:cNvSpPr>
                <p:nvPr/>
              </p:nvSpPr>
              <p:spPr>
                <a:xfrm>
                  <a:off x="5051872" y="3593849"/>
                  <a:ext cx="2273247" cy="305713"/>
                </a:xfrm>
                <a:prstGeom prst="rect">
                  <a:avLst/>
                </a:prstGeom>
                <a:blipFill>
                  <a:blip r:embed="rId10"/>
                  <a:stretch>
                    <a:fillRect r="-7958"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1" name="Rectangle 90">
                  <a:extLst>
                    <a:ext uri="{FF2B5EF4-FFF2-40B4-BE49-F238E27FC236}">
                      <a16:creationId xmlns:a16="http://schemas.microsoft.com/office/drawing/2014/main" id="{C322A932-55DB-4E45-A985-7534C1E4024E}"/>
                    </a:ext>
                  </a:extLst>
                </p:cNvPr>
                <p:cNvSpPr/>
                <p:nvPr/>
              </p:nvSpPr>
              <p:spPr>
                <a:xfrm>
                  <a:off x="5061138" y="4721793"/>
                  <a:ext cx="2281171"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b="0" i="1" dirty="0" smtClean="0">
                                        <a:solidFill>
                                          <a:srgbClr val="FF0000"/>
                                        </a:solidFill>
                                        <a:latin typeface="Cambria Math" panose="02040503050406030204" pitchFamily="18" charset="0"/>
                                      </a:rPr>
                                      <m:t>2</m:t>
                                    </m:r>
                                  </m:sub>
                                </m:sSub>
                              </m:e>
                            </m:d>
                          </m:e>
                        </m:func>
                      </m:oMath>
                    </m:oMathPara>
                  </a14:m>
                  <a:endParaRPr lang="en-US" dirty="0"/>
                </a:p>
              </p:txBody>
            </p:sp>
          </mc:Choice>
          <mc:Fallback>
            <p:sp>
              <p:nvSpPr>
                <p:cNvPr id="91" name="Rectangle 90">
                  <a:extLst>
                    <a:ext uri="{FF2B5EF4-FFF2-40B4-BE49-F238E27FC236}">
                      <a16:creationId xmlns:a16="http://schemas.microsoft.com/office/drawing/2014/main" id="{C322A932-55DB-4E45-A985-7534C1E4024E}"/>
                    </a:ext>
                  </a:extLst>
                </p:cNvPr>
                <p:cNvSpPr>
                  <a:spLocks noRot="1" noChangeAspect="1" noMove="1" noResize="1" noEditPoints="1" noAdjustHandles="1" noChangeArrowheads="1" noChangeShapeType="1" noTextEdit="1"/>
                </p:cNvSpPr>
                <p:nvPr/>
              </p:nvSpPr>
              <p:spPr>
                <a:xfrm>
                  <a:off x="5061138" y="4721793"/>
                  <a:ext cx="2281171" cy="305713"/>
                </a:xfrm>
                <a:prstGeom prst="rect">
                  <a:avLst/>
                </a:prstGeom>
                <a:blipFill>
                  <a:blip r:embed="rId11"/>
                  <a:stretch>
                    <a:fillRect r="-7931"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2" name="Rectangle 91">
                  <a:extLst>
                    <a:ext uri="{FF2B5EF4-FFF2-40B4-BE49-F238E27FC236}">
                      <a16:creationId xmlns:a16="http://schemas.microsoft.com/office/drawing/2014/main" id="{185E3CD6-A01F-4A9D-974C-AE189EB13993}"/>
                    </a:ext>
                  </a:extLst>
                </p:cNvPr>
                <p:cNvSpPr/>
                <p:nvPr/>
              </p:nvSpPr>
              <p:spPr>
                <a:xfrm>
                  <a:off x="5063967" y="5861677"/>
                  <a:ext cx="2669986" cy="30571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b="0" i="1" dirty="0" smtClean="0">
                                        <a:solidFill>
                                          <a:srgbClr val="00B050"/>
                                        </a:solidFill>
                                        <a:latin typeface="Cambria Math" panose="02040503050406030204" pitchFamily="18" charset="0"/>
                                      </a:rPr>
                                      <m:t>3</m:t>
                                    </m:r>
                                  </m:sub>
                                </m:sSub>
                              </m:e>
                            </m:d>
                          </m:e>
                        </m:func>
                      </m:oMath>
                    </m:oMathPara>
                  </a14:m>
                  <a:endParaRPr lang="en-US" dirty="0"/>
                </a:p>
              </p:txBody>
            </p:sp>
          </mc:Choice>
          <mc:Fallback>
            <p:sp>
              <p:nvSpPr>
                <p:cNvPr id="92" name="Rectangle 91">
                  <a:extLst>
                    <a:ext uri="{FF2B5EF4-FFF2-40B4-BE49-F238E27FC236}">
                      <a16:creationId xmlns:a16="http://schemas.microsoft.com/office/drawing/2014/main" id="{185E3CD6-A01F-4A9D-974C-AE189EB13993}"/>
                    </a:ext>
                  </a:extLst>
                </p:cNvPr>
                <p:cNvSpPr>
                  <a:spLocks noRot="1" noChangeAspect="1" noMove="1" noResize="1" noEditPoints="1" noAdjustHandles="1" noChangeArrowheads="1" noChangeShapeType="1" noTextEdit="1"/>
                </p:cNvSpPr>
                <p:nvPr/>
              </p:nvSpPr>
              <p:spPr>
                <a:xfrm>
                  <a:off x="5063967" y="5861677"/>
                  <a:ext cx="2669986" cy="305713"/>
                </a:xfrm>
                <a:prstGeom prst="rect">
                  <a:avLst/>
                </a:prstGeom>
                <a:blipFill>
                  <a:blip r:embed="rId12"/>
                  <a:stretch>
                    <a:fillRect b="-28205"/>
                  </a:stretch>
                </a:blipFill>
              </p:spPr>
              <p:txBody>
                <a:bodyPr/>
                <a:lstStyle/>
                <a:p>
                  <a:r>
                    <a:rPr lang="en-US">
                      <a:noFill/>
                    </a:rPr>
                    <a:t> </a:t>
                  </a:r>
                </a:p>
              </p:txBody>
            </p:sp>
          </mc:Fallback>
        </mc:AlternateContent>
        <p:sp>
          <p:nvSpPr>
            <p:cNvPr id="93" name="Plus Sign 92">
              <a:extLst>
                <a:ext uri="{FF2B5EF4-FFF2-40B4-BE49-F238E27FC236}">
                  <a16:creationId xmlns:a16="http://schemas.microsoft.com/office/drawing/2014/main" id="{359CB9FA-B76A-4823-AF2A-60E5E410F2A0}"/>
                </a:ext>
              </a:extLst>
            </p:cNvPr>
            <p:cNvSpPr/>
            <p:nvPr/>
          </p:nvSpPr>
          <p:spPr>
            <a:xfrm>
              <a:off x="6324447" y="4274659"/>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4" name="Arrow: Bent 93">
              <a:extLst>
                <a:ext uri="{FF2B5EF4-FFF2-40B4-BE49-F238E27FC236}">
                  <a16:creationId xmlns:a16="http://schemas.microsoft.com/office/drawing/2014/main" id="{F41C1AD0-48CA-4ADB-8A7C-9E4933FADA29}"/>
                </a:ext>
              </a:extLst>
            </p:cNvPr>
            <p:cNvSpPr/>
            <p:nvPr/>
          </p:nvSpPr>
          <p:spPr>
            <a:xfrm rot="5400000">
              <a:off x="5772457" y="2535328"/>
              <a:ext cx="832075" cy="806169"/>
            </a:xfrm>
            <a:prstGeom prst="bentArrow">
              <a:avLst>
                <a:gd name="adj1" fmla="val 10260"/>
                <a:gd name="adj2" fmla="val 11939"/>
                <a:gd name="adj3" fmla="val 6341"/>
                <a:gd name="adj4" fmla="val 704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5" name="Plus Sign 94">
              <a:extLst>
                <a:ext uri="{FF2B5EF4-FFF2-40B4-BE49-F238E27FC236}">
                  <a16:creationId xmlns:a16="http://schemas.microsoft.com/office/drawing/2014/main" id="{E3B5F9F5-153D-4999-A30A-A20621233E02}"/>
                </a:ext>
              </a:extLst>
            </p:cNvPr>
            <p:cNvSpPr/>
            <p:nvPr/>
          </p:nvSpPr>
          <p:spPr>
            <a:xfrm>
              <a:off x="6324447" y="5445875"/>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grpSp>
      <mc:AlternateContent xmlns:mc="http://schemas.openxmlformats.org/markup-compatibility/2006">
        <mc:Choice xmlns:a14="http://schemas.microsoft.com/office/drawing/2010/main" Requires="a14">
          <p:sp>
            <p:nvSpPr>
              <p:cNvPr id="96" name="TextBox 95">
                <a:extLst>
                  <a:ext uri="{FF2B5EF4-FFF2-40B4-BE49-F238E27FC236}">
                    <a16:creationId xmlns:a16="http://schemas.microsoft.com/office/drawing/2014/main" id="{3BE03FE4-3F23-45DD-A89D-6B90C1081CAC}"/>
                  </a:ext>
                </a:extLst>
              </p:cNvPr>
              <p:cNvSpPr txBox="1"/>
              <p:nvPr/>
            </p:nvSpPr>
            <p:spPr>
              <a:xfrm>
                <a:off x="2661618" y="3192758"/>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96" name="TextBox 95">
                <a:extLst>
                  <a:ext uri="{FF2B5EF4-FFF2-40B4-BE49-F238E27FC236}">
                    <a16:creationId xmlns:a16="http://schemas.microsoft.com/office/drawing/2014/main" id="{3BE03FE4-3F23-45DD-A89D-6B90C1081CAC}"/>
                  </a:ext>
                </a:extLst>
              </p:cNvPr>
              <p:cNvSpPr txBox="1">
                <a:spLocks noRot="1" noChangeAspect="1" noMove="1" noResize="1" noEditPoints="1" noAdjustHandles="1" noChangeArrowheads="1" noChangeShapeType="1" noTextEdit="1"/>
              </p:cNvSpPr>
              <p:nvPr/>
            </p:nvSpPr>
            <p:spPr>
              <a:xfrm>
                <a:off x="2661618" y="3192758"/>
                <a:ext cx="1625381" cy="310213"/>
              </a:xfrm>
              <a:prstGeom prst="rect">
                <a:avLst/>
              </a:prstGeom>
              <a:blipFill>
                <a:blip r:embed="rId13"/>
                <a:stretch>
                  <a:fillRect l="-752" t="-3922"/>
                </a:stretch>
              </a:blipFill>
            </p:spPr>
            <p:txBody>
              <a:bodyPr/>
              <a:lstStyle/>
              <a:p>
                <a:r>
                  <a:rPr lang="en-US">
                    <a:noFill/>
                  </a:rPr>
                  <a:t> </a:t>
                </a:r>
              </a:p>
            </p:txBody>
          </p:sp>
        </mc:Fallback>
      </mc:AlternateContent>
    </p:spTree>
    <p:extLst>
      <p:ext uri="{BB962C8B-B14F-4D97-AF65-F5344CB8AC3E}">
        <p14:creationId xmlns:p14="http://schemas.microsoft.com/office/powerpoint/2010/main" val="272372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CD2A5-0CE0-4DFF-BD6A-B09F7BA95A63}"/>
              </a:ext>
            </a:extLst>
          </p:cNvPr>
          <p:cNvSpPr>
            <a:spLocks noGrp="1"/>
          </p:cNvSpPr>
          <p:nvPr>
            <p:ph type="title"/>
          </p:nvPr>
        </p:nvSpPr>
        <p:spPr/>
        <p:txBody>
          <a:bodyPr/>
          <a:lstStyle/>
          <a:p>
            <a:r>
              <a:rPr lang="en-US" dirty="0"/>
              <a:t>Multipath can work for you</a:t>
            </a:r>
          </a:p>
        </p:txBody>
      </p:sp>
      <p:sp>
        <p:nvSpPr>
          <p:cNvPr id="3" name="Content Placeholder 2">
            <a:extLst>
              <a:ext uri="{FF2B5EF4-FFF2-40B4-BE49-F238E27FC236}">
                <a16:creationId xmlns:a16="http://schemas.microsoft.com/office/drawing/2014/main" id="{B737172F-D324-4418-83C4-FE5149DD77E5}"/>
              </a:ext>
            </a:extLst>
          </p:cNvPr>
          <p:cNvSpPr>
            <a:spLocks noGrp="1"/>
          </p:cNvSpPr>
          <p:nvPr>
            <p:ph idx="1"/>
          </p:nvPr>
        </p:nvSpPr>
        <p:spPr/>
        <p:txBody>
          <a:bodyPr/>
          <a:lstStyle/>
          <a:p>
            <a:pPr lvl="1"/>
            <a:r>
              <a:rPr lang="en-US" dirty="0"/>
              <a:t>Multipath works against narrowband systems</a:t>
            </a:r>
          </a:p>
          <a:p>
            <a:pPr lvl="3"/>
            <a:r>
              <a:rPr lang="en-US" dirty="0"/>
              <a:t>25-35 dB narrowband fading margin is usually subtracted from the Link margin</a:t>
            </a:r>
          </a:p>
          <a:p>
            <a:pPr lvl="1"/>
            <a:endParaRPr lang="en-US" dirty="0"/>
          </a:p>
          <a:p>
            <a:pPr lvl="1"/>
            <a:r>
              <a:rPr lang="en-US" dirty="0"/>
              <a:t>Multipath works in favor of ultrawideband systems </a:t>
            </a:r>
          </a:p>
          <a:p>
            <a:pPr lvl="3"/>
            <a:r>
              <a:rPr lang="en-US" dirty="0"/>
              <a:t>The resolvable signals from different paths can be coherently combined by the Rake receiver.</a:t>
            </a:r>
          </a:p>
          <a:p>
            <a:endParaRPr lang="en-US" dirty="0"/>
          </a:p>
        </p:txBody>
      </p:sp>
      <p:sp>
        <p:nvSpPr>
          <p:cNvPr id="4" name="Date Placeholder 3">
            <a:extLst>
              <a:ext uri="{FF2B5EF4-FFF2-40B4-BE49-F238E27FC236}">
                <a16:creationId xmlns:a16="http://schemas.microsoft.com/office/drawing/2014/main" id="{067FCB32-9E73-4B63-8266-E72FF52D868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022DCB8-C13E-4ABD-ADD3-9253DF10289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B33507E-03B7-4D9D-AD4D-D2476E2E76E8}"/>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17</a:t>
            </a:fld>
            <a:endParaRPr lang="en-US" altLang="en-US"/>
          </a:p>
        </p:txBody>
      </p:sp>
    </p:spTree>
    <p:extLst>
      <p:ext uri="{BB962C8B-B14F-4D97-AF65-F5344CB8AC3E}">
        <p14:creationId xmlns:p14="http://schemas.microsoft.com/office/powerpoint/2010/main" val="106042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Relative Link margin</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sz="2700" dirty="0"/>
              <a:t>Add effect of multipath</a:t>
            </a:r>
          </a:p>
          <a:p>
            <a:pPr lvl="1"/>
            <a:endParaRPr lang="en-US" dirty="0"/>
          </a:p>
          <a:p>
            <a:pPr lvl="1"/>
            <a:endParaRPr lang="en-US" dirty="0"/>
          </a:p>
          <a:p>
            <a:pPr lvl="1"/>
            <a:endParaRPr lang="en-US" dirty="0"/>
          </a:p>
          <a:p>
            <a:pPr lvl="1"/>
            <a:endParaRPr lang="en-US" dirty="0"/>
          </a:p>
          <a:p>
            <a:pPr lvl="1"/>
            <a:endParaRPr lang="en-US" dirty="0"/>
          </a:p>
          <a:p>
            <a:pPr lvl="1"/>
            <a:r>
              <a:rPr lang="en-US" sz="2700" dirty="0"/>
              <a:t>Seems debatable when one claims NB signaling provides a better link than IR-UWB.</a:t>
            </a:r>
          </a:p>
          <a:p>
            <a:pPr marL="457200" lvl="1" indent="0">
              <a:buNone/>
            </a:pP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18</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062525320"/>
                  </p:ext>
                </p:extLst>
              </p:nvPr>
            </p:nvGraphicFramePr>
            <p:xfrm>
              <a:off x="838200" y="2743200"/>
              <a:ext cx="7467599" cy="2026920"/>
            </p:xfrm>
            <a:graphic>
              <a:graphicData uri="http://schemas.openxmlformats.org/drawingml/2006/table">
                <a:tbl>
                  <a:tblPr firstRow="1" bandRow="1">
                    <a:tableStyleId>{073A0DAA-6AF3-43AB-8588-CEC1D06C72B9}</a:tableStyleId>
                  </a:tblPr>
                  <a:tblGrid>
                    <a:gridCol w="1785730">
                      <a:extLst>
                        <a:ext uri="{9D8B030D-6E8A-4147-A177-3AD203B41FA5}">
                          <a16:colId xmlns:a16="http://schemas.microsoft.com/office/drawing/2014/main" val="2135345697"/>
                        </a:ext>
                      </a:extLst>
                    </a:gridCol>
                    <a:gridCol w="1490870">
                      <a:extLst>
                        <a:ext uri="{9D8B030D-6E8A-4147-A177-3AD203B41FA5}">
                          <a16:colId xmlns:a16="http://schemas.microsoft.com/office/drawing/2014/main" val="33536519"/>
                        </a:ext>
                      </a:extLst>
                    </a:gridCol>
                    <a:gridCol w="25908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370840">
                    <a:tc>
                      <a:txBody>
                        <a:bodyPr/>
                        <a:lstStyle/>
                        <a:p>
                          <a:pPr algn="ctr"/>
                          <a:r>
                            <a:rPr lang="en-US" dirty="0"/>
                            <a:t>Technology</a:t>
                          </a:r>
                        </a:p>
                      </a:txBody>
                      <a:tcPr/>
                    </a:tc>
                    <a:tc>
                      <a:txBody>
                        <a:bodyPr/>
                        <a:lstStyle/>
                        <a:p>
                          <a:pPr algn="ctr"/>
                          <a:r>
                            <a:rPr lang="en-US" b="1" i="0" u="none" dirty="0">
                              <a:solidFill>
                                <a:schemeClr val="bg1"/>
                              </a:solidFill>
                            </a:rPr>
                            <a:t>Start LM</a:t>
                          </a:r>
                        </a:p>
                        <a:p>
                          <a:pPr algn="ctr"/>
                          <a:r>
                            <a:rPr lang="en-US" b="1" i="0" u="none" dirty="0">
                              <a:solidFill>
                                <a:schemeClr val="bg1"/>
                              </a:solidFill>
                            </a:rPr>
                            <a:t>Relative </a:t>
                          </a:r>
                          <a14:m>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dBr</m:t>
                              </m:r>
                              <m:r>
                                <a:rPr lang="en-US" b="0" i="1" u="none" dirty="0" smtClean="0">
                                  <a:solidFill>
                                    <a:schemeClr val="bg1"/>
                                  </a:solidFill>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b="1" i="0" u="none" dirty="0">
                              <a:solidFill>
                                <a:schemeClr val="bg1"/>
                              </a:solidFill>
                            </a:rPr>
                            <a:t>Multipath</a:t>
                          </a:r>
                        </a:p>
                        <a:p>
                          <a:pPr algn="ctr"/>
                          <a:r>
                            <a:rPr lang="en-US" b="1" i="0" u="none" dirty="0">
                              <a:solidFill>
                                <a:schemeClr val="bg1"/>
                              </a:solidFill>
                            </a:rPr>
                            <a:t>Fading/gain</a:t>
                          </a:r>
                          <a:endParaRPr lang="en-US" b="0" i="0" u="none" dirty="0">
                            <a:solidFill>
                              <a:schemeClr val="bg1"/>
                            </a:solidFill>
                          </a:endParaRPr>
                        </a:p>
                      </a:txBody>
                      <a:tcPr/>
                    </a:tc>
                    <a:tc>
                      <a:txBody>
                        <a:bodyPr/>
                        <a:lstStyle/>
                        <a:p>
                          <a:pPr algn="ctr"/>
                          <a:r>
                            <a:rPr lang="en-US" b="1" i="0" u="none" dirty="0">
                              <a:solidFill>
                                <a:schemeClr val="bg1"/>
                              </a:solidFill>
                            </a:rPr>
                            <a:t>End LM</a:t>
                          </a:r>
                        </a:p>
                        <a:p>
                          <a:pPr algn="ctr"/>
                          <a:r>
                            <a:rPr lang="en-US" b="1" i="0" u="none" dirty="0">
                              <a:solidFill>
                                <a:schemeClr val="bg1"/>
                              </a:solidFill>
                            </a:rPr>
                            <a:t>Relative </a:t>
                          </a:r>
                          <a14:m>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dBr</m:t>
                              </m:r>
                              <m:r>
                                <a:rPr lang="en-US" b="0" i="1" u="none" dirty="0" smtClean="0">
                                  <a:solidFill>
                                    <a:schemeClr val="bg1"/>
                                  </a:solidFill>
                                  <a:latin typeface="Cambria Math" panose="02040503050406030204" pitchFamily="18" charset="0"/>
                                </a:rPr>
                                <m:t>]</m:t>
                              </m:r>
                            </m:oMath>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8.3/</m:t>
                                </m:r>
                                <m:r>
                                  <a:rPr lang="en-US" b="0" i="0" dirty="0" smtClean="0">
                                    <a:latin typeface="Cambria Math" panose="02040503050406030204" pitchFamily="18" charset="0"/>
                                  </a:rPr>
                                  <m:t>1</m:t>
                                </m:r>
                                <m:r>
                                  <a:rPr lang="en-US" dirty="0" smtClean="0">
                                    <a:latin typeface="Cambria Math" panose="02040503050406030204" pitchFamily="18" charset="0"/>
                                  </a:rPr>
                                  <m:t>7.3</m:t>
                                </m:r>
                              </m:oMath>
                            </m:oMathPara>
                          </a14:m>
                          <a:endParaRPr lang="en-US" dirty="0"/>
                        </a:p>
                      </a:txBody>
                      <a:tcPr/>
                    </a:tc>
                    <a:tc>
                      <a:txBody>
                        <a:bodyPr/>
                        <a:lstStyle/>
                        <a:p>
                          <a:pPr algn="ctr"/>
                          <a14:m>
                            <m:oMath xmlns:m="http://schemas.openxmlformats.org/officeDocument/2006/math">
                              <m:r>
                                <a:rPr lang="en-US" b="0" i="1" dirty="0" smtClean="0">
                                  <a:latin typeface="Cambria Math" panose="02040503050406030204" pitchFamily="18" charset="0"/>
                                </a:rPr>
                                <m:t>+9</m:t>
                              </m:r>
                            </m:oMath>
                          </a14:m>
                          <a:r>
                            <a:rPr lang="en-US" dirty="0"/>
                            <a:t> (Rake combining)</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+17.3</m:t>
                                </m:r>
                                <m:r>
                                  <a:rPr lang="en-US" i="1" dirty="0" smtClean="0">
                                    <a:latin typeface="Cambria Math" panose="02040503050406030204" pitchFamily="18" charset="0"/>
                                  </a:rPr>
                                  <m:t>/</m:t>
                                </m:r>
                                <m:r>
                                  <a:rPr lang="en-US" b="0" i="1" dirty="0" smtClean="0">
                                    <a:latin typeface="Cambria Math" panose="02040503050406030204" pitchFamily="18" charset="0"/>
                                  </a:rPr>
                                  <m:t>+26.3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a:latin typeface="Cambria Math" panose="02040503050406030204" pitchFamily="18" charset="0"/>
                                  </a:rPr>
                                  <m:t>5.3</m:t>
                                </m:r>
                              </m:oMath>
                            </m:oMathPara>
                          </a14:m>
                          <a:endParaRPr lang="en-US" dirty="0"/>
                        </a:p>
                      </a:txBody>
                      <a:tcPr/>
                    </a:tc>
                    <a:tc>
                      <a:txBody>
                        <a:bodyPr/>
                        <a:lstStyle/>
                        <a:p>
                          <a:pPr algn="ctr"/>
                          <a14:m>
                            <m:oMath xmlns:m="http://schemas.openxmlformats.org/officeDocument/2006/math">
                              <m:r>
                                <a:rPr lang="en-US" b="0" i="1" smtClean="0">
                                  <a:latin typeface="Cambria Math" panose="02040503050406030204" pitchFamily="18" charset="0"/>
                                </a:rPr>
                                <m:t>−30</m:t>
                              </m:r>
                            </m:oMath>
                          </a14:m>
                          <a:r>
                            <a:rPr lang="en-US" dirty="0"/>
                            <a:t> (fading margin)</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a:latin typeface="Cambria Math" panose="02040503050406030204" pitchFamily="18" charset="0"/>
                                  </a:rPr>
                                  <m:t>3.3</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m:rPr>
                                    <m:nor/>
                                  </m:rPr>
                                  <a:rPr lang="en-US" dirty="0"/>
                                  <m:t> (</m:t>
                                </m:r>
                                <m:r>
                                  <m:rPr>
                                    <m:nor/>
                                  </m:rPr>
                                  <a:rPr lang="en-US" dirty="0"/>
                                  <m:t>fading</m:t>
                                </m:r>
                                <m:r>
                                  <m:rPr>
                                    <m:nor/>
                                  </m:rPr>
                                  <a:rPr lang="en-US" dirty="0"/>
                                  <m:t> </m:t>
                                </m:r>
                                <m:r>
                                  <m:rPr>
                                    <m:nor/>
                                  </m:rPr>
                                  <a:rPr lang="en-US" dirty="0"/>
                                  <m:t>margin</m:t>
                                </m:r>
                                <m:r>
                                  <m:rPr>
                                    <m:nor/>
                                  </m:rPr>
                                  <a:rPr lang="en-US" dirty="0"/>
                                  <m:t>)</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062525320"/>
                  </p:ext>
                </p:extLst>
              </p:nvPr>
            </p:nvGraphicFramePr>
            <p:xfrm>
              <a:off x="838200" y="2743200"/>
              <a:ext cx="7467599" cy="2026920"/>
            </p:xfrm>
            <a:graphic>
              <a:graphicData uri="http://schemas.openxmlformats.org/drawingml/2006/table">
                <a:tbl>
                  <a:tblPr firstRow="1" bandRow="1">
                    <a:tableStyleId>{073A0DAA-6AF3-43AB-8588-CEC1D06C72B9}</a:tableStyleId>
                  </a:tblPr>
                  <a:tblGrid>
                    <a:gridCol w="1785730">
                      <a:extLst>
                        <a:ext uri="{9D8B030D-6E8A-4147-A177-3AD203B41FA5}">
                          <a16:colId xmlns:a16="http://schemas.microsoft.com/office/drawing/2014/main" val="2135345697"/>
                        </a:ext>
                      </a:extLst>
                    </a:gridCol>
                    <a:gridCol w="1490870">
                      <a:extLst>
                        <a:ext uri="{9D8B030D-6E8A-4147-A177-3AD203B41FA5}">
                          <a16:colId xmlns:a16="http://schemas.microsoft.com/office/drawing/2014/main" val="33536519"/>
                        </a:ext>
                      </a:extLst>
                    </a:gridCol>
                    <a:gridCol w="25908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914400">
                    <a:tc>
                      <a:txBody>
                        <a:bodyPr/>
                        <a:lstStyle/>
                        <a:p>
                          <a:pPr algn="ctr"/>
                          <a:r>
                            <a:rPr lang="en-US" dirty="0"/>
                            <a:t>Technology</a:t>
                          </a:r>
                        </a:p>
                      </a:txBody>
                      <a:tcPr/>
                    </a:tc>
                    <a:tc>
                      <a:txBody>
                        <a:bodyPr/>
                        <a:lstStyle/>
                        <a:p>
                          <a:endParaRPr lang="en-US"/>
                        </a:p>
                      </a:txBody>
                      <a:tcPr>
                        <a:blipFill>
                          <a:blip r:embed="rId2"/>
                          <a:stretch>
                            <a:fillRect l="-120000" t="-3333" r="-282449" b="-132000"/>
                          </a:stretch>
                        </a:blipFill>
                      </a:tcPr>
                    </a:tc>
                    <a:tc>
                      <a:txBody>
                        <a:bodyPr/>
                        <a:lstStyle/>
                        <a:p>
                          <a:pPr algn="ctr"/>
                          <a:r>
                            <a:rPr lang="en-US" b="1" i="0" u="none" dirty="0">
                              <a:solidFill>
                                <a:schemeClr val="bg1"/>
                              </a:solidFill>
                            </a:rPr>
                            <a:t>Multipath</a:t>
                          </a:r>
                        </a:p>
                        <a:p>
                          <a:pPr algn="ctr"/>
                          <a:r>
                            <a:rPr lang="en-US" b="1" i="0" u="none" dirty="0">
                              <a:solidFill>
                                <a:schemeClr val="bg1"/>
                              </a:solidFill>
                            </a:rPr>
                            <a:t>Fading/gain</a:t>
                          </a:r>
                          <a:endParaRPr lang="en-US" b="0" i="0" u="none" dirty="0">
                            <a:solidFill>
                              <a:schemeClr val="bg1"/>
                            </a:solidFill>
                          </a:endParaRPr>
                        </a:p>
                      </a:txBody>
                      <a:tcPr/>
                    </a:tc>
                    <a:tc>
                      <a:txBody>
                        <a:bodyPr/>
                        <a:lstStyle/>
                        <a:p>
                          <a:endParaRPr lang="en-US"/>
                        </a:p>
                      </a:txBody>
                      <a:tcPr>
                        <a:blipFill>
                          <a:blip r:embed="rId2"/>
                          <a:stretch>
                            <a:fillRect l="-366540" t="-3333" r="-1521" b="-13200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2"/>
                          <a:stretch>
                            <a:fillRect l="-120000" t="-254098" r="-282449" b="-224590"/>
                          </a:stretch>
                        </a:blipFill>
                      </a:tcPr>
                    </a:tc>
                    <a:tc>
                      <a:txBody>
                        <a:bodyPr/>
                        <a:lstStyle/>
                        <a:p>
                          <a:endParaRPr lang="en-US"/>
                        </a:p>
                      </a:txBody>
                      <a:tcPr>
                        <a:blipFill>
                          <a:blip r:embed="rId2"/>
                          <a:stretch>
                            <a:fillRect l="-126824" t="-254098" r="-62824" b="-224590"/>
                          </a:stretch>
                        </a:blipFill>
                      </a:tcPr>
                    </a:tc>
                    <a:tc>
                      <a:txBody>
                        <a:bodyPr/>
                        <a:lstStyle/>
                        <a:p>
                          <a:endParaRPr lang="en-US"/>
                        </a:p>
                      </a:txBody>
                      <a:tcPr>
                        <a:blipFill>
                          <a:blip r:embed="rId2"/>
                          <a:stretch>
                            <a:fillRect l="-366540" t="-254098" r="-1521"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2"/>
                          <a:stretch>
                            <a:fillRect l="-120000" t="-354098" r="-282449" b="-124590"/>
                          </a:stretch>
                        </a:blipFill>
                      </a:tcPr>
                    </a:tc>
                    <a:tc>
                      <a:txBody>
                        <a:bodyPr/>
                        <a:lstStyle/>
                        <a:p>
                          <a:endParaRPr lang="en-US"/>
                        </a:p>
                      </a:txBody>
                      <a:tcPr>
                        <a:blipFill>
                          <a:blip r:embed="rId2"/>
                          <a:stretch>
                            <a:fillRect l="-126824" t="-354098" r="-62824" b="-124590"/>
                          </a:stretch>
                        </a:blipFill>
                      </a:tcPr>
                    </a:tc>
                    <a:tc>
                      <a:txBody>
                        <a:bodyPr/>
                        <a:lstStyle/>
                        <a:p>
                          <a:endParaRPr lang="en-US"/>
                        </a:p>
                      </a:txBody>
                      <a:tcPr>
                        <a:blipFill>
                          <a:blip r:embed="rId2"/>
                          <a:stretch>
                            <a:fillRect l="-366540" t="-354098" r="-1521"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2"/>
                          <a:stretch>
                            <a:fillRect l="-120000" t="-454098" r="-282449" b="-24590"/>
                          </a:stretch>
                        </a:blipFill>
                      </a:tcPr>
                    </a:tc>
                    <a:tc>
                      <a:txBody>
                        <a:bodyPr/>
                        <a:lstStyle/>
                        <a:p>
                          <a:endParaRPr lang="en-US"/>
                        </a:p>
                      </a:txBody>
                      <a:tcPr>
                        <a:blipFill>
                          <a:blip r:embed="rId2"/>
                          <a:stretch>
                            <a:fillRect l="-126824" t="-454098" r="-62824" b="-24590"/>
                          </a:stretch>
                        </a:blipFill>
                      </a:tcPr>
                    </a:tc>
                    <a:tc>
                      <a:txBody>
                        <a:bodyPr/>
                        <a:lstStyle/>
                        <a:p>
                          <a:endParaRPr lang="en-US"/>
                        </a:p>
                      </a:txBody>
                      <a:tcPr>
                        <a:blipFill>
                          <a:blip r:embed="rId2"/>
                          <a:stretch>
                            <a:fillRect l="-366540" t="-454098" r="-1521"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15062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887C6-9768-4FF4-8798-85B19BC0FDE1}"/>
              </a:ext>
            </a:extLst>
          </p:cNvPr>
          <p:cNvSpPr>
            <a:spLocks noGrp="1"/>
          </p:cNvSpPr>
          <p:nvPr>
            <p:ph idx="1"/>
          </p:nvPr>
        </p:nvSpPr>
        <p:spPr/>
        <p:txBody>
          <a:bodyPr/>
          <a:lstStyle/>
          <a:p>
            <a:pPr marL="0" indent="0">
              <a:buNone/>
            </a:pPr>
            <a:r>
              <a:rPr lang="en-US" dirty="0"/>
              <a:t>Thank you</a:t>
            </a:r>
          </a:p>
        </p:txBody>
      </p:sp>
      <p:sp>
        <p:nvSpPr>
          <p:cNvPr id="4" name="Date Placeholder 3">
            <a:extLst>
              <a:ext uri="{FF2B5EF4-FFF2-40B4-BE49-F238E27FC236}">
                <a16:creationId xmlns:a16="http://schemas.microsoft.com/office/drawing/2014/main" id="{2A45139C-A654-4237-821C-0C0E97317E3A}"/>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1A323D37-B90B-4470-9F11-17377E62D7A9}"/>
              </a:ext>
            </a:extLst>
          </p:cNvPr>
          <p:cNvSpPr>
            <a:spLocks noGrp="1"/>
          </p:cNvSpPr>
          <p:nvPr>
            <p:ph type="ftr" sz="quarter" idx="11"/>
          </p:nvPr>
        </p:nvSpPr>
        <p:spPr/>
        <p:txBody>
          <a:bodyPr/>
          <a:lstStyle/>
          <a:p>
            <a:r>
              <a:rPr lang="en-US" altLang="en-US"/>
              <a:t>J. Hammerschmidt (Apple) and E. Ekrem (Apple)</a:t>
            </a:r>
            <a:endParaRPr lang="en-US" altLang="en-US" dirty="0"/>
          </a:p>
        </p:txBody>
      </p:sp>
      <p:sp>
        <p:nvSpPr>
          <p:cNvPr id="6" name="Slide Number Placeholder 5">
            <a:extLst>
              <a:ext uri="{FF2B5EF4-FFF2-40B4-BE49-F238E27FC236}">
                <a16:creationId xmlns:a16="http://schemas.microsoft.com/office/drawing/2014/main" id="{9C565AFF-E55A-4475-BE7E-9882F9E70BA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19</a:t>
            </a:fld>
            <a:endParaRPr lang="en-US" altLang="en-US"/>
          </a:p>
        </p:txBody>
      </p:sp>
    </p:spTree>
    <p:extLst>
      <p:ext uri="{BB962C8B-B14F-4D97-AF65-F5344CB8AC3E}">
        <p14:creationId xmlns:p14="http://schemas.microsoft.com/office/powerpoint/2010/main" val="394289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760894945"/>
              </p:ext>
            </p:extLst>
          </p:nvPr>
        </p:nvGraphicFramePr>
        <p:xfrm>
          <a:off x="457200" y="838200"/>
          <a:ext cx="8382000" cy="519939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UWB traffic can be reduced by offloading data to NB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a:effectLst/>
                        </a:rPr>
                        <a:t>Backward compatibility with enhanced ranging capable devices (ERDEVs)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a:effectLst/>
                        </a:rPr>
                        <a:t>Improved link budget and/or reduced air-time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status signaling to NB will improve LB and UWB airtime by focusing UWB energies towards channel sounding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 to look for spectral regions allowing narrowband operation close to UWB bands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Prospect for antenna sharing between NB and UWB; efficient use of NB vs UWB for their respective strengths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4541">
                <a:tc>
                  <a:txBody>
                    <a:bodyPr/>
                    <a:lstStyle/>
                    <a:p>
                      <a:pPr>
                        <a:lnSpc>
                          <a:spcPct val="107000"/>
                        </a:lnSpc>
                        <a:spcAft>
                          <a:spcPts val="800"/>
                        </a:spcAft>
                      </a:pPr>
                      <a:r>
                        <a:rPr lang="en-US" sz="1100" b="1" dirty="0">
                          <a:effectLst/>
                        </a:rPr>
                        <a:t>Hybrid operation with narrowband signaling to assist UWB</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Link budget analysis for IR-UWB and how it compares with NB signaling schemes like BT-LE or 15.4-OQPSK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Can build such mechanisms on NB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These mechanisms could benefit from NB based signaling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8283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Technologies of interest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would like to perform a link budget analysis for the following technologies</a:t>
                </a:r>
              </a:p>
              <a:p>
                <a:pPr lvl="4"/>
                <a:endParaRPr lang="en-US" dirty="0"/>
              </a:p>
              <a:p>
                <a:pPr lvl="3"/>
                <a:endParaRPr lang="en-US" dirty="0"/>
              </a:p>
              <a:p>
                <a:pPr lvl="1"/>
                <a:endParaRPr lang="en-US" dirty="0"/>
              </a:p>
              <a:p>
                <a:pPr lvl="4"/>
                <a:endParaRPr lang="en-US" i="1" dirty="0">
                  <a:latin typeface="Cambria Math" panose="02040503050406030204" pitchFamily="18" charset="0"/>
                </a:endParaRPr>
              </a:p>
              <a:p>
                <a:pPr lvl="4"/>
                <a:endParaRPr lang="en-US" i="1" dirty="0">
                  <a:latin typeface="Cambria Math" panose="02040503050406030204" pitchFamily="18" charset="0"/>
                </a:endParaRPr>
              </a:p>
              <a:p>
                <a:pPr lvl="2"/>
                <a:endParaRPr lang="en-US" i="1" dirty="0">
                  <a:latin typeface="Cambria Math" panose="02040503050406030204" pitchFamily="18" charset="0"/>
                </a:endParaRPr>
              </a:p>
              <a:p>
                <a:pPr lvl="1"/>
                <a:r>
                  <a:rPr lang="en-US" dirty="0"/>
                  <a:t>Here </a:t>
                </a:r>
                <a14:m>
                  <m:oMath xmlns:m="http://schemas.openxmlformats.org/officeDocument/2006/math">
                    <m:r>
                      <a:rPr lang="en-US" i="1" dirty="0">
                        <a:latin typeface="Cambria Math" panose="02040503050406030204" pitchFamily="18" charset="0"/>
                      </a:rPr>
                      <m:t>𝐵</m:t>
                    </m:r>
                  </m:oMath>
                </a14:m>
                <a:r>
                  <a:rPr lang="en-US" dirty="0"/>
                  <a:t> is bandwidth and </a:t>
                </a:r>
                <a14:m>
                  <m:oMath xmlns:m="http://schemas.openxmlformats.org/officeDocument/2006/math">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𝑅</m:t>
                        </m:r>
                      </m:e>
                      <m:sub>
                        <m:r>
                          <a:rPr lang="en-US" b="0" i="1" dirty="0" smtClean="0">
                            <a:latin typeface="Cambria Math" panose="02040503050406030204" pitchFamily="18" charset="0"/>
                          </a:rPr>
                          <m:t>𝑏</m:t>
                        </m:r>
                      </m:sub>
                    </m:sSub>
                  </m:oMath>
                </a14:m>
                <a:r>
                  <a:rPr lang="en-US" dirty="0"/>
                  <a:t> is data rate</a:t>
                </a:r>
              </a:p>
              <a:p>
                <a:pPr marL="457200" lvl="1" indent="0">
                  <a:buNone/>
                </a:pPr>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3469302"/>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pPr algn="ctr"/>
                          <a14:m>
                            <m:oMath xmlns:m="http://schemas.openxmlformats.org/officeDocument/2006/math">
                              <m:r>
                                <a:rPr lang="en-US" dirty="0" smtClean="0"/>
                                <m:t>𝐵</m:t>
                              </m:r>
                            </m:oMath>
                          </a14:m>
                          <a:r>
                            <a:rPr lang="en-US" dirty="0"/>
                            <a:t> </a:t>
                          </a:r>
                          <a14:m>
                            <m:oMath xmlns:m="http://schemas.openxmlformats.org/officeDocument/2006/math">
                              <m:r>
                                <a:rPr lang="en-US" dirty="0" smtClean="0"/>
                                <m:t>(</m:t>
                              </m:r>
                              <m:r>
                                <m:rPr>
                                  <m:sty m:val="p"/>
                                </m:rPr>
                                <a:rPr lang="en-US" dirty="0" smtClean="0"/>
                                <m:t>MHz</m:t>
                              </m:r>
                              <m:r>
                                <a:rPr lang="en-US" dirty="0" smtClean="0"/>
                                <m:t>)</m:t>
                              </m:r>
                            </m:oMath>
                          </a14:m>
                          <a:endParaRPr lang="en-US" b="0" dirty="0">
                            <a:solidFill>
                              <a:schemeClr val="bg1"/>
                            </a:solidFill>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dirty="0" smtClean="0"/>
                                    </m:ctrlPr>
                                  </m:sSubPr>
                                  <m:e>
                                    <m:r>
                                      <a:rPr lang="en-US" dirty="0" smtClean="0"/>
                                      <m:t>𝑅</m:t>
                                    </m:r>
                                  </m:e>
                                  <m:sub>
                                    <m:r>
                                      <a:rPr lang="en-US" dirty="0" smtClean="0"/>
                                      <m:t>𝑏</m:t>
                                    </m:r>
                                  </m:sub>
                                </m:sSub>
                                <m:r>
                                  <a:rPr lang="en-US" dirty="0" smtClean="0"/>
                                  <m:t> (</m:t>
                                </m:r>
                                <m:r>
                                  <m:rPr>
                                    <m:sty m:val="p"/>
                                  </m:rPr>
                                  <a:rPr lang="en-US" dirty="0" smtClean="0"/>
                                  <m:t>Mb</m:t>
                                </m:r>
                                <m:r>
                                  <m:rPr>
                                    <m:sty m:val="p"/>
                                  </m:rPr>
                                  <a:rPr lang="en-US" b="0" i="0" dirty="0" smtClean="0">
                                    <a:latin typeface="Cambria Math" panose="02040503050406030204" pitchFamily="18" charset="0"/>
                                  </a:rPr>
                                  <m:t>its</m:t>
                                </m:r>
                                <m:r>
                                  <a:rPr lang="en-US" dirty="0" smtClean="0"/>
                                  <m:t>/</m:t>
                                </m:r>
                                <m:r>
                                  <m:rPr>
                                    <m:sty m:val="p"/>
                                  </m:rPr>
                                  <a:rPr lang="en-US" dirty="0" smtClean="0"/>
                                  <m:t>s</m:t>
                                </m:r>
                                <m:r>
                                  <a:rPr lang="en-US" dirty="0" smtClean="0"/>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14:m>
                            <m:oMathPara xmlns:m="http://schemas.openxmlformats.org/officeDocument/2006/math">
                              <m:oMathParaPr>
                                <m:jc m:val="centerGroup"/>
                              </m:oMathParaPr>
                              <m:oMath xmlns:m="http://schemas.openxmlformats.org/officeDocument/2006/math">
                                <m:r>
                                  <a:rPr lang="en-US" b="0" i="0" smtClean="0">
                                    <a:latin typeface="Cambria Math" panose="02040503050406030204" pitchFamily="18" charset="0"/>
                                  </a:rPr>
                                  <m:t>~</m:t>
                                </m:r>
                                <m:r>
                                  <a:rPr lang="en-US" smtClean="0"/>
                                  <m:t>500</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m:t>
                                </m:r>
                                <m:r>
                                  <a:rPr lang="en-US" i="1" dirty="0" smtClean="0">
                                    <a:latin typeface="Cambria Math" panose="02040503050406030204" pitchFamily="18" charset="0"/>
                                  </a:rPr>
                                  <m:t>6.8 (</m:t>
                                </m:r>
                                <m:r>
                                  <a:rPr lang="en-US" b="0" i="1" dirty="0" smtClean="0">
                                    <a:latin typeface="Cambria Math" panose="02040503050406030204" pitchFamily="18" charset="0"/>
                                  </a:rPr>
                                  <m:t>~</m:t>
                                </m:r>
                                <m:r>
                                  <a:rPr lang="en-US" i="1" dirty="0" smtClean="0">
                                    <a:latin typeface="Cambria Math" panose="02040503050406030204" pitchFamily="18" charset="0"/>
                                  </a:rPr>
                                  <m:t>0.85)</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14:m>
                            <m:oMathPara xmlns:m="http://schemas.openxmlformats.org/officeDocument/2006/math">
                              <m:oMathParaPr>
                                <m:jc m:val="centerGroup"/>
                              </m:oMathParaPr>
                              <m:oMath xmlns:m="http://schemas.openxmlformats.org/officeDocument/2006/math">
                                <m:r>
                                  <a:rPr lang="en-US" smtClean="0"/>
                                  <m:t>2</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0.25</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3469302"/>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endParaRPr lang="en-US"/>
                        </a:p>
                      </a:txBody>
                      <a:tcPr>
                        <a:blipFill>
                          <a:blip r:embed="rId3"/>
                          <a:stretch>
                            <a:fillRect l="-215966" t="-8197" r="-117227" b="-324590"/>
                          </a:stretch>
                        </a:blipFill>
                      </a:tcPr>
                    </a:tc>
                    <a:tc>
                      <a:txBody>
                        <a:bodyPr/>
                        <a:lstStyle/>
                        <a:p>
                          <a:endParaRPr lang="en-US"/>
                        </a:p>
                      </a:txBody>
                      <a:tcPr>
                        <a:blipFill>
                          <a:blip r:embed="rId3"/>
                          <a:stretch>
                            <a:fillRect l="-273455" t="-8197" r="-1455" b="-324590"/>
                          </a:stretch>
                        </a:blipFill>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endParaRPr lang="en-US"/>
                        </a:p>
                      </a:txBody>
                      <a:tcPr>
                        <a:blipFill>
                          <a:blip r:embed="rId3"/>
                          <a:stretch>
                            <a:fillRect l="-215966" t="-106452" r="-117227" b="-219355"/>
                          </a:stretch>
                        </a:blipFill>
                      </a:tcPr>
                    </a:tc>
                    <a:tc>
                      <a:txBody>
                        <a:bodyPr/>
                        <a:lstStyle/>
                        <a:p>
                          <a:endParaRPr lang="en-US"/>
                        </a:p>
                      </a:txBody>
                      <a:tcPr>
                        <a:blipFill>
                          <a:blip r:embed="rId3"/>
                          <a:stretch>
                            <a:fillRect l="-273455" t="-106452" r="-1455" b="-219355"/>
                          </a:stretch>
                        </a:blipFill>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endParaRPr lang="en-US"/>
                        </a:p>
                      </a:txBody>
                      <a:tcPr>
                        <a:blipFill>
                          <a:blip r:embed="rId3"/>
                          <a:stretch>
                            <a:fillRect l="-215966" t="-209836" r="-117227" b="-122951"/>
                          </a:stretch>
                        </a:blipFill>
                      </a:tcPr>
                    </a:tc>
                    <a:tc>
                      <a:txBody>
                        <a:bodyPr/>
                        <a:lstStyle/>
                        <a:p>
                          <a:endParaRPr lang="en-US"/>
                        </a:p>
                      </a:txBody>
                      <a:tcPr>
                        <a:blipFill>
                          <a:blip r:embed="rId3"/>
                          <a:stretch>
                            <a:fillRect l="-273455" t="-209836" r="-1455"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215966" t="-309836" r="-117227" b="-22951"/>
                          </a:stretch>
                        </a:blipFill>
                      </a:tcPr>
                    </a:tc>
                    <a:tc>
                      <a:txBody>
                        <a:bodyPr/>
                        <a:lstStyle/>
                        <a:p>
                          <a:endParaRPr lang="en-US"/>
                        </a:p>
                      </a:txBody>
                      <a:tcPr>
                        <a:blipFill>
                          <a:blip r:embed="rId3"/>
                          <a:stretch>
                            <a:fillRect l="-273455" t="-309836" r="-1455"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4023273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PER as a function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endParaRPr lang="en-US" dirty="0"/>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QPSK-like signal constellation for all.</a:t>
                </a:r>
              </a:p>
              <a:p>
                <a:pPr lvl="1"/>
                <a:r>
                  <a:rPr lang="en-US" dirty="0"/>
                  <a:t>Same </a:t>
                </a:r>
                <a14:m>
                  <m:oMath xmlns:m="http://schemas.openxmlformats.org/officeDocument/2006/math">
                    <m:r>
                      <m:rPr>
                        <m:sty m:val="p"/>
                      </m:rPr>
                      <a:rPr lang="en-US" i="0" dirty="0" smtClean="0">
                        <a:latin typeface="Cambria Math" panose="02040503050406030204" pitchFamily="18" charset="0"/>
                      </a:rPr>
                      <m:t>PER</m:t>
                    </m:r>
                  </m:oMath>
                </a14:m>
                <a:r>
                  <a:rPr lang="en-US" dirty="0"/>
                  <a:t> formula can be applied to all.</a:t>
                </a:r>
              </a:p>
              <a:p>
                <a:pPr marL="457200" lvl="1" indent="0">
                  <a:buNone/>
                </a:pPr>
                <a:endParaRPr lang="en-US" b="0"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PER</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𝑁𝑄</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r>
                                <a:rPr lang="en-US" i="1">
                                  <a:latin typeface="Cambria Math" panose="02040503050406030204" pitchFamily="18" charset="0"/>
                                </a:rPr>
                                <m:t>𝛾</m:t>
                              </m:r>
                              <m:f>
                                <m:fPr>
                                  <m:ctrlPr>
                                    <a:rPr lang="en-US" b="0" i="1" smtClean="0">
                                      <a:latin typeface="Cambria Math" panose="02040503050406030204" pitchFamily="18" charset="0"/>
                                    </a:rPr>
                                  </m:ctrlPr>
                                </m:fPr>
                                <m:num>
                                  <m:r>
                                    <a:rPr lang="en-US" i="1">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𝑏</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0</m:t>
                                      </m:r>
                                    </m:sub>
                                  </m:sSub>
                                </m:den>
                              </m:f>
                            </m:e>
                          </m:rad>
                        </m:e>
                      </m:d>
                    </m:oMath>
                  </m:oMathPara>
                </a14:m>
                <a:endParaRPr lang="en-US" dirty="0"/>
              </a:p>
              <a:p>
                <a:pPr lvl="2"/>
                <a:endParaRPr lang="en-US" i="1" dirty="0">
                  <a:latin typeface="Cambria Math" panose="02040503050406030204" pitchFamily="18" charset="0"/>
                </a:endParaRPr>
              </a:p>
              <a:p>
                <a:pPr marL="857250" lvl="2" indent="0">
                  <a:buNone/>
                </a:pPr>
                <a14:m>
                  <m:oMath xmlns:m="http://schemas.openxmlformats.org/officeDocument/2006/math">
                    <m:r>
                      <a:rPr lang="en-US" i="1" dirty="0" smtClean="0">
                        <a:latin typeface="Cambria Math" panose="02040503050406030204" pitchFamily="18" charset="0"/>
                      </a:rPr>
                      <m:t>𝑁</m:t>
                    </m:r>
                  </m:oMath>
                </a14:m>
                <a:r>
                  <a:rPr lang="en-US" dirty="0"/>
                  <a:t>: Num bits per packet        </a:t>
                </a:r>
                <a14:m>
                  <m:oMath xmlns:m="http://schemas.openxmlformats.org/officeDocument/2006/math">
                    <m:r>
                      <a:rPr lang="en-US" i="1">
                        <a:latin typeface="Cambria Math" panose="02040503050406030204" pitchFamily="18" charset="0"/>
                      </a:rPr>
                      <m:t>𝛾</m:t>
                    </m:r>
                  </m:oMath>
                </a14:m>
                <a:r>
                  <a:rPr lang="en-US" dirty="0"/>
                  <a:t>: Coding gain</a:t>
                </a:r>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4</a:t>
            </a:fld>
            <a:endParaRPr lang="en-US" altLang="en-US"/>
          </a:p>
        </p:txBody>
      </p:sp>
    </p:spTree>
    <p:extLst>
      <p:ext uri="{BB962C8B-B14F-4D97-AF65-F5344CB8AC3E}">
        <p14:creationId xmlns:p14="http://schemas.microsoft.com/office/powerpoint/2010/main" val="365257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 uncoded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Assume a 20-byte packet, i.e., </a:t>
                </a:r>
                <a14:m>
                  <m:oMath xmlns:m="http://schemas.openxmlformats.org/officeDocument/2006/math">
                    <m:r>
                      <a:rPr lang="en-US" i="1" dirty="0">
                        <a:latin typeface="Cambria Math" panose="02040503050406030204" pitchFamily="18" charset="0"/>
                      </a:rPr>
                      <m:t>𝑁</m:t>
                    </m:r>
                    <m:r>
                      <a:rPr lang="en-US" i="1" dirty="0">
                        <a:latin typeface="Cambria Math" panose="02040503050406030204" pitchFamily="18" charset="0"/>
                      </a:rPr>
                      <m:t>=160</m:t>
                    </m:r>
                  </m:oMath>
                </a14:m>
                <a:endParaRPr lang="en-US" dirty="0"/>
              </a:p>
              <a:p>
                <a:pPr lvl="1"/>
                <a:r>
                  <a:rPr lang="en-US" dirty="0"/>
                  <a:t>At </a:t>
                </a:r>
                <a14:m>
                  <m:oMath xmlns:m="http://schemas.openxmlformats.org/officeDocument/2006/math">
                    <m:r>
                      <a:rPr lang="en-US" i="1" dirty="0">
                        <a:latin typeface="Cambria Math" panose="02040503050406030204" pitchFamily="18" charset="0"/>
                      </a:rPr>
                      <m:t>1%</m:t>
                    </m:r>
                  </m:oMath>
                </a14:m>
                <a:r>
                  <a:rPr lang="en-US" dirty="0"/>
                  <a:t> </a:t>
                </a:r>
                <a14:m>
                  <m:oMath xmlns:m="http://schemas.openxmlformats.org/officeDocument/2006/math">
                    <m:r>
                      <m:rPr>
                        <m:sty m:val="p"/>
                      </m:rPr>
                      <a:rPr lang="en-US" dirty="0">
                        <a:latin typeface="Cambria Math" panose="02040503050406030204" pitchFamily="18" charset="0"/>
                      </a:rPr>
                      <m:t>PER</m:t>
                    </m:r>
                  </m:oMath>
                </a14:m>
                <a:r>
                  <a:rPr lang="en-US" dirty="0"/>
                  <a:t> we get: </a:t>
                </a:r>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5</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endParaRPr lang="en-US"/>
                        </a:p>
                      </a:txBody>
                      <a:tcPr>
                        <a:blipFill>
                          <a:blip r:embed="rId4"/>
                          <a:stretch>
                            <a:fillRect l="-92332" t="-8197" r="-1278"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4"/>
                          <a:stretch>
                            <a:fillRect l="-92332" t="-108197" r="-1278"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4"/>
                          <a:stretch>
                            <a:fillRect l="-92332" t="-208197" r="-1278"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4"/>
                          <a:stretch>
                            <a:fillRect l="-92332" t="-308197" r="-1278"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25181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FEC 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now apply FEC coding. Coding gain can be calculated via simulation. Here are the results</a:t>
            </a:r>
          </a:p>
          <a:p>
            <a:pPr lvl="1"/>
            <a:endParaRPr lang="en-US" dirty="0"/>
          </a:p>
          <a:p>
            <a:pPr lvl="1"/>
            <a:endParaRPr lang="en-US" dirty="0"/>
          </a:p>
        </p:txBody>
      </p:sp>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6</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895990855"/>
                  </p:ext>
                </p:extLst>
              </p:nvPr>
            </p:nvGraphicFramePr>
            <p:xfrm>
              <a:off x="1980407" y="39624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lgn="ctr"/>
                          <a14:m>
                            <m:oMath xmlns:m="http://schemas.openxmlformats.org/officeDocument/2006/math">
                              <m:r>
                                <a:rPr lang="en-US" dirty="0" smtClean="0"/>
                                <m:t>(32,4)</m:t>
                              </m:r>
                            </m:oMath>
                          </a14:m>
                          <a:r>
                            <a:rPr lang="en-US" dirty="0"/>
                            <a:t> block code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895990855"/>
                  </p:ext>
                </p:extLst>
              </p:nvPr>
            </p:nvGraphicFramePr>
            <p:xfrm>
              <a:off x="1980407" y="39624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endParaRPr lang="en-US"/>
                        </a:p>
                      </a:txBody>
                      <a:tcPr>
                        <a:blipFill>
                          <a:blip r:embed="rId3"/>
                          <a:stretch>
                            <a:fillRect l="-204153" t="-8197" r="-1278"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endParaRPr lang="en-US"/>
                        </a:p>
                      </a:txBody>
                      <a:tcPr>
                        <a:blipFill>
                          <a:blip r:embed="rId3"/>
                          <a:stretch>
                            <a:fillRect l="-204153" t="-108197" r="-1278"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endParaRPr lang="en-US"/>
                        </a:p>
                      </a:txBody>
                      <a:tcPr>
                        <a:blipFill>
                          <a:blip r:embed="rId3"/>
                          <a:stretch>
                            <a:fillRect l="-204153" t="-208197" r="-1278"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82571" t="-308197" r="-90571" b="-22951"/>
                          </a:stretch>
                        </a:blipFill>
                      </a:tcPr>
                    </a:tc>
                    <a:tc>
                      <a:txBody>
                        <a:bodyPr/>
                        <a:lstStyle/>
                        <a:p>
                          <a:endParaRPr lang="en-US"/>
                        </a:p>
                      </a:txBody>
                      <a:tcPr>
                        <a:blipFill>
                          <a:blip r:embed="rId3"/>
                          <a:stretch>
                            <a:fillRect l="-204153" t="-308197" r="-1278"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49339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coded case </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now apply coding. Coding gain can be calculated via simulation. Here are the results</a:t>
            </a:r>
          </a:p>
          <a:p>
            <a:pPr lvl="1"/>
            <a:endParaRPr lang="en-US" dirty="0"/>
          </a:p>
          <a:p>
            <a:pPr lvl="1"/>
            <a:endParaRPr lang="en-US" dirty="0"/>
          </a:p>
        </p:txBody>
      </p:sp>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7</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88535751"/>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370840">
                    <a:tc>
                      <a:txBody>
                        <a:bodyPr/>
                        <a:lstStyle/>
                        <a:p>
                          <a:pPr algn="ctr"/>
                          <a:r>
                            <a:rPr lang="en-US" dirty="0"/>
                            <a:t>Technology</a:t>
                          </a:r>
                          <a:endParaRPr lang="en-US" b="0" dirty="0"/>
                        </a:p>
                      </a:txBody>
                      <a:tcPr/>
                    </a:tc>
                    <a:tc>
                      <a:txBody>
                        <a:bodyPr/>
                        <a:lstStyle/>
                        <a:p>
                          <a:pPr algn="ctr"/>
                          <a:r>
                            <a:rPr lang="en-US" u="none" dirty="0"/>
                            <a:t>Uncoded  </a:t>
                          </a:r>
                          <a14:m>
                            <m:oMath xmlns:m="http://schemas.openxmlformats.org/officeDocument/2006/math">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𝐸</m:t>
                                  </m:r>
                                </m:e>
                                <m:sub>
                                  <m:r>
                                    <a:rPr lang="en-US" u="none" dirty="0" smtClean="0">
                                      <a:latin typeface="Cambria Math" panose="02040503050406030204" pitchFamily="18" charset="0"/>
                                    </a:rPr>
                                    <m:t>𝑏</m:t>
                                  </m:r>
                                </m:sub>
                              </m:sSub>
                              <m:r>
                                <a:rPr lang="en-US" u="none" dirty="0" smtClean="0">
                                  <a:latin typeface="Cambria Math" panose="02040503050406030204" pitchFamily="18" charset="0"/>
                                </a:rPr>
                                <m:t>/</m:t>
                              </m:r>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𝑁</m:t>
                                  </m:r>
                                </m:e>
                                <m:sub>
                                  <m:r>
                                    <a:rPr lang="en-US" u="none" dirty="0" smtClean="0">
                                      <a:latin typeface="Cambria Math" panose="02040503050406030204" pitchFamily="18" charset="0"/>
                                    </a:rPr>
                                    <m:t>0</m:t>
                                  </m:r>
                                </m:sub>
                              </m:sSub>
                              <m:r>
                                <a:rPr lang="en-US" u="none" dirty="0" smtClean="0">
                                  <a:latin typeface="Cambria Math" panose="02040503050406030204" pitchFamily="18" charset="0"/>
                                </a:rPr>
                                <m:t> [</m:t>
                              </m:r>
                              <m:r>
                                <m:rPr>
                                  <m:sty m:val="p"/>
                                </m:rPr>
                                <a:rPr lang="en-US" u="none" dirty="0" smtClean="0">
                                  <a:latin typeface="Cambria Math" panose="02040503050406030204" pitchFamily="18" charset="0"/>
                                </a:rPr>
                                <m:t>dB</m:t>
                              </m:r>
                              <m:r>
                                <a:rPr lang="en-US" u="none" dirty="0" smtClean="0">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u="none" dirty="0"/>
                            <a:t>Coding gain</a:t>
                          </a:r>
                          <a:r>
                            <a:rPr lang="en-US" dirty="0">
                              <a:latin typeface="Cambria Math" panose="02040503050406030204" pitchFamily="18" charset="0"/>
                            </a:rPr>
                            <a:t> </a:t>
                          </a:r>
                        </a:p>
                        <a:p>
                          <a:pPr algn="ct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tc>
                      <a:txBody>
                        <a:bodyPr/>
                        <a:lstStyle/>
                        <a:p>
                          <a:pPr algn="ctr"/>
                          <a:r>
                            <a:rPr lang="en-US" u="none" dirty="0"/>
                            <a:t>Coded   </a:t>
                          </a:r>
                          <a14:m>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88535751"/>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640080">
                    <a:tc>
                      <a:txBody>
                        <a:bodyPr/>
                        <a:lstStyle/>
                        <a:p>
                          <a:pPr algn="ctr"/>
                          <a:r>
                            <a:rPr lang="en-US" dirty="0"/>
                            <a:t>Technology</a:t>
                          </a:r>
                          <a:endParaRPr lang="en-US" b="0" dirty="0"/>
                        </a:p>
                      </a:txBody>
                      <a:tcPr/>
                    </a:tc>
                    <a:tc>
                      <a:txBody>
                        <a:bodyPr/>
                        <a:lstStyle/>
                        <a:p>
                          <a:endParaRPr lang="en-US"/>
                        </a:p>
                      </a:txBody>
                      <a:tcPr>
                        <a:blipFill>
                          <a:blip r:embed="rId3"/>
                          <a:stretch>
                            <a:fillRect l="-86643" t="-4762" r="-212635" b="-188571"/>
                          </a:stretch>
                        </a:blipFill>
                      </a:tcPr>
                    </a:tc>
                    <a:tc>
                      <a:txBody>
                        <a:bodyPr/>
                        <a:lstStyle/>
                        <a:p>
                          <a:endParaRPr lang="en-US"/>
                        </a:p>
                      </a:txBody>
                      <a:tcPr>
                        <a:blipFill>
                          <a:blip r:embed="rId3"/>
                          <a:stretch>
                            <a:fillRect l="-174074" t="-4762" r="-98316" b="-188571"/>
                          </a:stretch>
                        </a:blipFill>
                      </a:tcPr>
                    </a:tc>
                    <a:tc>
                      <a:txBody>
                        <a:bodyPr/>
                        <a:lstStyle/>
                        <a:p>
                          <a:endParaRPr lang="en-US"/>
                        </a:p>
                      </a:txBody>
                      <a:tcPr>
                        <a:blipFill>
                          <a:blip r:embed="rId3"/>
                          <a:stretch>
                            <a:fillRect l="-282639" t="-4762" r="-1389" b="-18857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86643" t="-180328" r="-212635" b="-224590"/>
                          </a:stretch>
                        </a:blipFill>
                      </a:tcPr>
                    </a:tc>
                    <a:tc>
                      <a:txBody>
                        <a:bodyPr/>
                        <a:lstStyle/>
                        <a:p>
                          <a:endParaRPr lang="en-US"/>
                        </a:p>
                      </a:txBody>
                      <a:tcPr>
                        <a:blipFill>
                          <a:blip r:embed="rId3"/>
                          <a:stretch>
                            <a:fillRect l="-174074" t="-180328" r="-98316" b="-224590"/>
                          </a:stretch>
                        </a:blipFill>
                      </a:tcPr>
                    </a:tc>
                    <a:tc>
                      <a:txBody>
                        <a:bodyPr/>
                        <a:lstStyle/>
                        <a:p>
                          <a:endParaRPr lang="en-US"/>
                        </a:p>
                      </a:txBody>
                      <a:tcPr>
                        <a:blipFill>
                          <a:blip r:embed="rId3"/>
                          <a:stretch>
                            <a:fillRect l="-282639" t="-180328" r="-1389"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86643" t="-280328" r="-212635" b="-124590"/>
                          </a:stretch>
                        </a:blipFill>
                      </a:tcPr>
                    </a:tc>
                    <a:tc>
                      <a:txBody>
                        <a:bodyPr/>
                        <a:lstStyle/>
                        <a:p>
                          <a:endParaRPr lang="en-US"/>
                        </a:p>
                      </a:txBody>
                      <a:tcPr>
                        <a:blipFill>
                          <a:blip r:embed="rId3"/>
                          <a:stretch>
                            <a:fillRect l="-174074" t="-280328" r="-98316" b="-124590"/>
                          </a:stretch>
                        </a:blipFill>
                      </a:tcPr>
                    </a:tc>
                    <a:tc>
                      <a:txBody>
                        <a:bodyPr/>
                        <a:lstStyle/>
                        <a:p>
                          <a:endParaRPr lang="en-US"/>
                        </a:p>
                      </a:txBody>
                      <a:tcPr>
                        <a:blipFill>
                          <a:blip r:embed="rId3"/>
                          <a:stretch>
                            <a:fillRect l="-282639" t="-280328" r="-1389"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86643" t="-380328" r="-212635" b="-24590"/>
                          </a:stretch>
                        </a:blipFill>
                      </a:tcPr>
                    </a:tc>
                    <a:tc>
                      <a:txBody>
                        <a:bodyPr/>
                        <a:lstStyle/>
                        <a:p>
                          <a:endParaRPr lang="en-US"/>
                        </a:p>
                      </a:txBody>
                      <a:tcPr>
                        <a:blipFill>
                          <a:blip r:embed="rId3"/>
                          <a:stretch>
                            <a:fillRect l="-174074" t="-380328" r="-98316" b="-24590"/>
                          </a:stretch>
                        </a:blipFill>
                      </a:tcPr>
                    </a:tc>
                    <a:tc>
                      <a:txBody>
                        <a:bodyPr/>
                        <a:lstStyle/>
                        <a:p>
                          <a:endParaRPr lang="en-US"/>
                        </a:p>
                      </a:txBody>
                      <a:tcPr>
                        <a:blipFill>
                          <a:blip r:embed="rId3"/>
                          <a:stretch>
                            <a:fillRect l="-282639" t="-380328" r="-1389"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62122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6DF7-8CEB-404C-8266-8E296324CF69}"/>
              </a:ext>
            </a:extLst>
          </p:cNvPr>
          <p:cNvSpPr>
            <a:spLocks noGrp="1"/>
          </p:cNvSpPr>
          <p:nvPr>
            <p:ph type="title"/>
          </p:nvPr>
        </p:nvSpPr>
        <p:spPr/>
        <p:txBody>
          <a:bodyPr/>
          <a:lstStyle/>
          <a:p>
            <a:r>
              <a:rPr lang="en-US" dirty="0"/>
              <a:t>Bits vs. chips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7D333F5-D859-416A-8FF2-B9DC40503A77}"/>
                  </a:ext>
                </a:extLst>
              </p:cNvPr>
              <p:cNvSpPr>
                <a:spLocks noGrp="1"/>
              </p:cNvSpPr>
              <p:nvPr>
                <p:ph idx="1"/>
              </p:nvPr>
            </p:nvSpPr>
            <p:spPr/>
            <p:txBody>
              <a:bodyPr/>
              <a:lstStyle/>
              <a:p>
                <a:pPr lvl="1"/>
                <a:r>
                  <a:rPr lang="en-US" dirty="0"/>
                  <a:t>As we go through the process of coding and/or spreading bits are converted to chips</a:t>
                </a:r>
              </a:p>
              <a:p>
                <a:pPr lvl="2"/>
                <a:endParaRPr lang="en-US" dirty="0"/>
              </a:p>
              <a:p>
                <a:pPr lvl="1"/>
                <a:r>
                  <a:rPr lang="en-US" dirty="0"/>
                  <a:t>Let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oMath>
                </a14:m>
                <a:r>
                  <a:rPr lang="en-US" dirty="0"/>
                  <a:t> be the chip rate. Since shaping occurs at the chip level we can write</a:t>
                </a:r>
              </a:p>
              <a:p>
                <a:pPr lvl="1"/>
                <a:endParaRPr lang="en-US" dirty="0"/>
              </a:p>
              <a:p>
                <a:pPr marL="0" indent="0">
                  <a:buNone/>
                </a:pPr>
                <a14:m>
                  <m:oMathPara xmlns:m="http://schemas.openxmlformats.org/officeDocument/2006/math">
                    <m:oMathParaPr>
                      <m:jc m:val="centerGroup"/>
                    </m:oMathParaPr>
                    <m:oMath xmlns:m="http://schemas.openxmlformats.org/officeDocument/2006/math">
                      <m:r>
                        <a:rPr lang="en-US" sz="2800" b="0" i="1" dirty="0" smtClean="0">
                          <a:latin typeface="Cambria Math" panose="02040503050406030204" pitchFamily="18" charset="0"/>
                        </a:rPr>
                        <m:t>𝐵</m:t>
                      </m:r>
                      <m:r>
                        <a:rPr lang="en-US" sz="2800" b="0" i="1" dirty="0" smtClean="0">
                          <a:latin typeface="Cambria Math" panose="02040503050406030204" pitchFamily="18" charset="0"/>
                        </a:rPr>
                        <m:t>=</m:t>
                      </m:r>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𝑐</m:t>
                          </m:r>
                        </m:sub>
                      </m:sSub>
                    </m:oMath>
                  </m:oMathPara>
                </a14:m>
                <a:endParaRPr lang="en-US" sz="2800" dirty="0"/>
              </a:p>
            </p:txBody>
          </p:sp>
        </mc:Choice>
        <mc:Fallback>
          <p:sp>
            <p:nvSpPr>
              <p:cNvPr id="3" name="Content Placeholder 2">
                <a:extLst>
                  <a:ext uri="{FF2B5EF4-FFF2-40B4-BE49-F238E27FC236}">
                    <a16:creationId xmlns:a16="http://schemas.microsoft.com/office/drawing/2014/main" id="{47D333F5-D859-416A-8FF2-B9DC40503A77}"/>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0D8A93E-C8BB-4CA7-8E9D-C9E078FD9E87}"/>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D665AE99-A9E6-4CF8-B8DF-7E6840915C30}"/>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C8FD066-CCA8-4AC4-9AC3-D0B52705DFE7}"/>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8</a:t>
            </a:fld>
            <a:endParaRPr lang="en-US" altLang="en-US"/>
          </a:p>
        </p:txBody>
      </p:sp>
    </p:spTree>
    <p:extLst>
      <p:ext uri="{BB962C8B-B14F-4D97-AF65-F5344CB8AC3E}">
        <p14:creationId xmlns:p14="http://schemas.microsoft.com/office/powerpoint/2010/main" val="1319700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D96B799E-E26E-4B74-A8C2-37D27D57FEF1}"/>
                  </a:ext>
                </a:extLst>
              </p:cNvPr>
              <p:cNvSpPr>
                <a:spLocks noGrp="1"/>
              </p:cNvSpPr>
              <p:nvPr>
                <p:ph type="title"/>
              </p:nvPr>
            </p:nvSpPr>
            <p:spPr/>
            <p:txBody>
              <a:bodyPr/>
              <a:lstStyle/>
              <a:p>
                <a:r>
                  <a:rPr lang="en-US" dirty="0"/>
                  <a:t>From </a:t>
                </a:r>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𝐸</m:t>
                        </m:r>
                      </m:e>
                      <m:sub>
                        <m:r>
                          <a:rPr lang="en-US" i="1" dirty="0" smtClean="0">
                            <a:latin typeface="Cambria Math" panose="02040503050406030204" pitchFamily="18" charset="0"/>
                          </a:rPr>
                          <m:t>𝑏</m:t>
                        </m:r>
                      </m:sub>
                    </m:sSub>
                    <m:r>
                      <a:rPr lang="en-US" i="1"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𝑁</m:t>
                        </m:r>
                      </m:e>
                      <m:sub>
                        <m:r>
                          <a:rPr lang="en-US" i="1" dirty="0" smtClean="0">
                            <a:latin typeface="Cambria Math" panose="02040503050406030204" pitchFamily="18" charset="0"/>
                          </a:rPr>
                          <m:t>0</m:t>
                        </m:r>
                      </m:sub>
                    </m:sSub>
                  </m:oMath>
                </a14:m>
                <a:r>
                  <a:rPr lang="en-US" dirty="0"/>
                  <a:t> to SNR</a:t>
                </a:r>
              </a:p>
            </p:txBody>
          </p:sp>
        </mc:Choice>
        <mc:Fallback>
          <p:sp>
            <p:nvSpPr>
              <p:cNvPr id="2" name="Title 1">
                <a:extLst>
                  <a:ext uri="{FF2B5EF4-FFF2-40B4-BE49-F238E27FC236}">
                    <a16:creationId xmlns:a16="http://schemas.microsoft.com/office/drawing/2014/main" id="{D96B799E-E26E-4B74-A8C2-37D27D57FEF1}"/>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A799313-2B44-4CF4-9ACE-78FEF04390ED}"/>
                  </a:ext>
                </a:extLst>
              </p:cNvPr>
              <p:cNvSpPr>
                <a:spLocks noGrp="1"/>
              </p:cNvSpPr>
              <p:nvPr>
                <p:ph idx="1"/>
              </p:nvPr>
            </p:nvSpPr>
            <p:spPr/>
            <p:txBody>
              <a:bodyPr/>
              <a:lstStyle/>
              <a:p>
                <a:pPr lvl="1"/>
                <a:r>
                  <a:rPr lang="en-US" dirty="0"/>
                  <a:t>Let’s now calculate the </a:t>
                </a:r>
                <a14:m>
                  <m:oMath xmlns:m="http://schemas.openxmlformats.org/officeDocument/2006/math">
                    <m:r>
                      <m:rPr>
                        <m:sty m:val="p"/>
                      </m:rPr>
                      <a:rPr lang="en-US" dirty="0">
                        <a:latin typeface="Cambria Math" panose="02040503050406030204" pitchFamily="18" charset="0"/>
                      </a:rPr>
                      <m:t>SNR</m:t>
                    </m:r>
                  </m:oMath>
                </a14:m>
                <a:r>
                  <a:rPr lang="en-US" dirty="0"/>
                  <a:t> at sensitivity </a:t>
                </a:r>
                <a14:m>
                  <m:oMath xmlns:m="http://schemas.openxmlformats.org/officeDocument/2006/math">
                    <m:r>
                      <a:rPr lang="en-US" i="1" dirty="0">
                        <a:latin typeface="Cambria Math" panose="02040503050406030204" pitchFamily="18" charset="0"/>
                      </a:rPr>
                      <m:t>𝑆</m:t>
                    </m:r>
                  </m:oMath>
                </a14:m>
                <a:endParaRPr lang="en-US" dirty="0"/>
              </a:p>
              <a:p>
                <a:pPr marL="2286000" lvl="5" indent="0">
                  <a:buNone/>
                </a:pPr>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sz="2800" b="0" i="0" dirty="0" smtClean="0">
                          <a:latin typeface="Cambria Math" panose="02040503050406030204" pitchFamily="18" charset="0"/>
                        </a:rPr>
                        <m:t>SNR</m:t>
                      </m:r>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r>
                            <a:rPr lang="en-US" sz="2800" b="0" i="1" dirty="0" smtClean="0">
                              <a:latin typeface="Cambria Math" panose="02040503050406030204" pitchFamily="18" charset="0"/>
                            </a:rPr>
                            <m:t>𝑆</m:t>
                          </m:r>
                        </m:num>
                        <m:den>
                          <m:r>
                            <a:rPr lang="en-US" sz="2800" b="0" i="1" dirty="0" smtClean="0">
                              <a:latin typeface="Cambria Math" panose="02040503050406030204" pitchFamily="18" charset="0"/>
                            </a:rPr>
                            <m:t>𝑁</m:t>
                          </m:r>
                        </m:den>
                      </m:f>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𝐸</m:t>
                              </m:r>
                            </m:e>
                            <m:sub>
                              <m:r>
                                <a:rPr lang="en-US" sz="2800" b="0" i="1" dirty="0" smtClean="0">
                                  <a:latin typeface="Cambria Math" panose="02040503050406030204" pitchFamily="18" charset="0"/>
                                </a:rPr>
                                <m:t>𝑏</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𝑏</m:t>
                              </m:r>
                            </m:sub>
                          </m:sSub>
                        </m:num>
                        <m:den>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𝑁</m:t>
                              </m:r>
                            </m:e>
                            <m:sub>
                              <m:r>
                                <a:rPr lang="en-US" sz="2800" b="0" i="1" dirty="0" smtClean="0">
                                  <a:latin typeface="Cambria Math" panose="02040503050406030204" pitchFamily="18" charset="0"/>
                                </a:rPr>
                                <m:t>0</m:t>
                              </m:r>
                            </m:sub>
                          </m:sSub>
                          <m:r>
                            <a:rPr lang="en-US" sz="2800" b="0" i="1" dirty="0" smtClean="0">
                              <a:latin typeface="Cambria Math" panose="02040503050406030204" pitchFamily="18" charset="0"/>
                            </a:rPr>
                            <m:t>𝐵</m:t>
                          </m:r>
                        </m:den>
                      </m:f>
                      <m:r>
                        <a:rPr lang="en-US" sz="2800" b="0" i="1" dirty="0" smtClean="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sSub>
                            <m:sSubPr>
                              <m:ctrlPr>
                                <a:rPr lang="en-US" sz="2800" i="1" dirty="0" smtClean="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𝑐</m:t>
                              </m:r>
                            </m:sub>
                          </m:sSub>
                        </m:den>
                      </m:f>
                      <m:r>
                        <a:rPr lang="en-US" sz="2800" i="1" dirty="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den>
                      </m:f>
                      <m:d>
                        <m:dPr>
                          <m:ctrlPr>
                            <a:rPr lang="en-US" sz="2800" i="1" dirty="0">
                              <a:latin typeface="Cambria Math" panose="02040503050406030204" pitchFamily="18" charset="0"/>
                            </a:rPr>
                          </m:ctrlPr>
                        </m:dPr>
                        <m:e>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𝑐</m:t>
                                  </m:r>
                                </m:sub>
                              </m:sSub>
                            </m:den>
                          </m:f>
                        </m:e>
                      </m:d>
                    </m:oMath>
                  </m:oMathPara>
                </a14:m>
                <a:endParaRPr lang="en-US" i="1" dirty="0">
                  <a:latin typeface="Cambria Math" panose="02040503050406030204" pitchFamily="18" charset="0"/>
                </a:endParaRPr>
              </a:p>
              <a:p>
                <a:pPr lvl="1"/>
                <a:endParaRPr lang="en-US" dirty="0"/>
              </a:p>
              <a:p>
                <a:pPr lvl="1"/>
                <a:r>
                  <a:rPr lang="en-US" dirty="0"/>
                  <a:t>Remember received signal power can be expressed as </a:t>
                </a:r>
                <a14:m>
                  <m:oMath xmlns:m="http://schemas.openxmlformats.org/officeDocument/2006/math">
                    <m:r>
                      <a:rPr lang="en-US" i="1" dirty="0">
                        <a:latin typeface="Cambria Math" panose="02040503050406030204" pitchFamily="18" charset="0"/>
                      </a:rPr>
                      <m:t>𝑆</m:t>
                    </m:r>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i="1" dirty="0">
                            <a:latin typeface="Cambria Math" panose="02040503050406030204" pitchFamily="18" charset="0"/>
                          </a:rPr>
                          <m:t>𝑐</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i="1" dirty="0">
                            <a:latin typeface="Cambria Math" panose="02040503050406030204" pitchFamily="18" charset="0"/>
                          </a:rPr>
                          <m:t>𝑏</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m:t>
                    </m:r>
                  </m:oMath>
                </a14:m>
                <a:endParaRPr lang="en-US" dirty="0"/>
              </a:p>
              <a:p>
                <a:pPr lvl="5"/>
                <a:endParaRPr lang="en-US" dirty="0"/>
              </a:p>
            </p:txBody>
          </p:sp>
        </mc:Choice>
        <mc:Fallback>
          <p:sp>
            <p:nvSpPr>
              <p:cNvPr id="3" name="Content Placeholder 2">
                <a:extLst>
                  <a:ext uri="{FF2B5EF4-FFF2-40B4-BE49-F238E27FC236}">
                    <a16:creationId xmlns:a16="http://schemas.microsoft.com/office/drawing/2014/main" id="{6A799313-2B44-4CF4-9ACE-78FEF04390ED}"/>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71499237-1226-4307-8435-8E8C5FC9570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7183C98-8749-46CA-BCD5-772E60156D58}"/>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0A9CA72-555E-4D39-848A-7AF1A737A79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9</a:t>
            </a:fld>
            <a:endParaRPr lang="en-US" altLang="en-US"/>
          </a:p>
        </p:txBody>
      </p:sp>
    </p:spTree>
    <p:extLst>
      <p:ext uri="{BB962C8B-B14F-4D97-AF65-F5344CB8AC3E}">
        <p14:creationId xmlns:p14="http://schemas.microsoft.com/office/powerpoint/2010/main" val="38125878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3643</TotalTime>
  <Words>1549</Words>
  <Application>Microsoft Office PowerPoint</Application>
  <PresentationFormat>On-screen Show (4:3)</PresentationFormat>
  <Paragraphs>355</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 Math</vt:lpstr>
      <vt:lpstr>Microsoft Sans Serif</vt:lpstr>
      <vt:lpstr>Times New Roman</vt:lpstr>
      <vt:lpstr>Office Theme</vt:lpstr>
      <vt:lpstr>PowerPoint Presentation</vt:lpstr>
      <vt:lpstr>PowerPoint Presentation</vt:lpstr>
      <vt:lpstr>Technologies of interest</vt:lpstr>
      <vt:lpstr>PER as a function of E_b/N_0</vt:lpstr>
      <vt:lpstr>Required E_b/N_0 - uncoded</vt:lpstr>
      <vt:lpstr>Required E_b/N_0, FEC coded</vt:lpstr>
      <vt:lpstr>Required E_b/N_0, coded case </vt:lpstr>
      <vt:lpstr>Bits vs. chips</vt:lpstr>
      <vt:lpstr>From E_b/N_0 to SNR</vt:lpstr>
      <vt:lpstr>Required SNR</vt:lpstr>
      <vt:lpstr>Receiver Sensitivity</vt:lpstr>
      <vt:lpstr>Effect of carrier frequency on path loss</vt:lpstr>
      <vt:lpstr>Link margin so far …</vt:lpstr>
      <vt:lpstr>Effect of fading</vt:lpstr>
      <vt:lpstr>Narrowband transmission</vt:lpstr>
      <vt:lpstr>Ultrawideband transmission</vt:lpstr>
      <vt:lpstr>Multipath can work for you</vt:lpstr>
      <vt:lpstr>Relative Link margin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Koorosh Akhavan</cp:lastModifiedBy>
  <cp:revision>239</cp:revision>
  <cp:lastPrinted>1998-02-10T13:28:06Z</cp:lastPrinted>
  <dcterms:created xsi:type="dcterms:W3CDTF">2021-05-11T15:30:20Z</dcterms:created>
  <dcterms:modified xsi:type="dcterms:W3CDTF">2021-07-15T15:47:11Z</dcterms:modified>
</cp:coreProperties>
</file>