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8"/>
  </p:notesMasterIdLst>
  <p:sldIdLst>
    <p:sldId id="256" r:id="rId2"/>
    <p:sldId id="306" r:id="rId3"/>
    <p:sldId id="340" r:id="rId4"/>
    <p:sldId id="353" r:id="rId5"/>
    <p:sldId id="354" r:id="rId6"/>
    <p:sldId id="346" r:id="rId7"/>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268" autoAdjust="0"/>
  </p:normalViewPr>
  <p:slideViewPr>
    <p:cSldViewPr snapToGrid="0">
      <p:cViewPr varScale="1">
        <p:scale>
          <a:sx n="52" d="100"/>
          <a:sy n="52" d="100"/>
        </p:scale>
        <p:origin x="1252" y="32"/>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24" name="Google Shape;24;p2"/>
          <p:cNvSpPr txBox="1">
            <a:spLocks noGrp="1"/>
          </p:cNvSpPr>
          <p:nvPr>
            <p:ph type="ftr" idx="11"/>
          </p:nvPr>
        </p:nvSpPr>
        <p:spPr>
          <a:xfrm>
            <a:off x="5486400" y="6388913"/>
            <a:ext cx="3124200" cy="382587"/>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M. Hernandez(YRP-IAI), T. Kobayashi(YNU), M. Kim(YRP-IAI), R. Kohno (YNU/YRP-IAI)</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673827" y="2969791"/>
            <a:ext cx="5796344" cy="415498"/>
          </a:xfrm>
          <a:prstGeom prst="rect">
            <a:avLst/>
          </a:prstGeom>
        </p:spPr>
        <p:txBody>
          <a:bodyPr wrap="square" lIns="0" tIns="0" rIns="0" bIns="0">
            <a:spAutoFit/>
          </a:bodyPr>
          <a:lstStyle>
            <a:lvl1pPr>
              <a:defRPr sz="2700" b="0" i="0">
                <a:solidFill>
                  <a:schemeClr val="tx1"/>
                </a:solidFill>
                <a:latin typeface="Arial"/>
                <a:cs typeface="Arial"/>
              </a:defRPr>
            </a:lvl1pPr>
          </a:lstStyle>
          <a:p>
            <a:endParaRPr/>
          </a:p>
        </p:txBody>
      </p:sp>
      <p:sp>
        <p:nvSpPr>
          <p:cNvPr id="3" name="Holder 3"/>
          <p:cNvSpPr>
            <a:spLocks noGrp="1"/>
          </p:cNvSpPr>
          <p:nvPr>
            <p:ph type="subTitle" idx="4"/>
          </p:nvPr>
        </p:nvSpPr>
        <p:spPr>
          <a:xfrm>
            <a:off x="1371600" y="3840480"/>
            <a:ext cx="6400800" cy="5693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altLang="ja-JP"/>
              <a:t>7/14/2021</a:t>
            </a:r>
            <a:endParaRPr lang="en-US" altLang="ja-JP" dirty="0"/>
          </a:p>
        </p:txBody>
      </p:sp>
      <p:sp>
        <p:nvSpPr>
          <p:cNvPr id="5" name="Holder 5"/>
          <p:cNvSpPr>
            <a:spLocks noGrp="1"/>
          </p:cNvSpPr>
          <p:nvPr>
            <p:ph type="dt" sz="half" idx="6"/>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altLang="ja-JP" spc="4"/>
              <a:t>802.1</a:t>
            </a:r>
            <a:endParaRPr lang="en-US" altLang="ja-JP" spc="4" dirty="0"/>
          </a:p>
        </p:txBody>
      </p:sp>
      <p:sp>
        <p:nvSpPr>
          <p:cNvPr id="6" name="Holder 6"/>
          <p:cNvSpPr>
            <a:spLocks noGrp="1"/>
          </p:cNvSpPr>
          <p:nvPr>
            <p:ph type="sldNum" sz="quarter" idx="7"/>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spc="-4"/>
              <a:t>Slide</a:t>
            </a:r>
            <a:r>
              <a:rPr lang="en-US" spc="-19"/>
              <a:t> </a:t>
            </a:r>
            <a:fld id="{81D60167-4931-47E6-BA6A-407CBD079E47}" type="slidenum">
              <a:rPr smtClean="0"/>
              <a:pPr marL="9525">
                <a:lnSpc>
                  <a:spcPts val="1358"/>
                </a:lnSpc>
              </a:pPr>
              <a:t>‹#›</a:t>
            </a:fld>
            <a:endParaRPr dirty="0"/>
          </a:p>
        </p:txBody>
      </p:sp>
    </p:spTree>
    <p:extLst>
      <p:ext uri="{BB962C8B-B14F-4D97-AF65-F5344CB8AC3E}">
        <p14:creationId xmlns:p14="http://schemas.microsoft.com/office/powerpoint/2010/main" val="4238518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685802" y="304014"/>
            <a:ext cx="1282798" cy="303208"/>
          </a:xfrm>
          <a:ln/>
        </p:spPr>
        <p:txBody>
          <a:bodyPr/>
          <a:lstStyle>
            <a:lvl1pPr algn="l">
              <a:defRPr/>
            </a:lvl1pPr>
          </a:lstStyle>
          <a:p>
            <a:r>
              <a:rPr lang="en-US"/>
              <a:t>July 2021</a:t>
            </a:r>
            <a:endParaRPr lang="en-GB" dirty="0"/>
          </a:p>
        </p:txBody>
      </p:sp>
      <p:sp>
        <p:nvSpPr>
          <p:cNvPr id="6" name="Rectangle 5"/>
          <p:cNvSpPr>
            <a:spLocks noGrp="1" noChangeArrowheads="1"/>
          </p:cNvSpPr>
          <p:nvPr>
            <p:ph type="sldNum" idx="12"/>
          </p:nvPr>
        </p:nvSpPr>
        <p:spPr>
          <a:xfrm>
            <a:off x="4344990" y="6475416"/>
            <a:ext cx="659058" cy="382584"/>
          </a:xfrm>
          <a:ln/>
        </p:spPr>
        <p:txBody>
          <a:bodyPr/>
          <a:lstStyle>
            <a:lvl1pPr>
              <a:defRPr/>
            </a:lvl1pPr>
          </a:lstStyle>
          <a:p>
            <a:r>
              <a:rPr lang="en-GB"/>
              <a:t>Slide </a:t>
            </a:r>
            <a:fld id="{440F5867-744E-4AA6-B0ED-4C44D2DFBB7B}" type="slidenum">
              <a:rPr lang="en-GB" smtClean="0"/>
              <a:pPr/>
              <a:t>‹#›</a:t>
            </a:fld>
            <a:endParaRPr lang="en-GB" dirty="0"/>
          </a:p>
        </p:txBody>
      </p:sp>
      <p:sp>
        <p:nvSpPr>
          <p:cNvPr id="7" name="Rectangle 4">
            <a:extLst>
              <a:ext uri="{FF2B5EF4-FFF2-40B4-BE49-F238E27FC236}">
                <a16:creationId xmlns:a16="http://schemas.microsoft.com/office/drawing/2014/main" id="{EF49E223-A5C6-440F-A70A-37A03893B3E7}"/>
              </a:ext>
            </a:extLst>
          </p:cNvPr>
          <p:cNvSpPr>
            <a:spLocks noGrp="1" noChangeArrowheads="1"/>
          </p:cNvSpPr>
          <p:nvPr>
            <p:ph type="ftr" idx="13"/>
          </p:nvPr>
        </p:nvSpPr>
        <p:spPr bwMode="auto">
          <a:xfrm>
            <a:off x="6084168" y="6475416"/>
            <a:ext cx="245817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350">
                <a:solidFill>
                  <a:srgbClr val="000000"/>
                </a:solidFill>
                <a:ea typeface="Arial Unicode MS" pitchFamily="34" charset="-128"/>
                <a:cs typeface="Arial Unicode MS" pitchFamily="34" charset="-128"/>
              </a:defRPr>
            </a:lvl1pPr>
          </a:lstStyle>
          <a:p>
            <a:pPr defTabSz="333926"/>
            <a:r>
              <a:rPr lang="en-GB"/>
              <a:t>Pat Kinney (Kinney Consulting)</a:t>
            </a:r>
            <a:endParaRPr lang="en-GB" dirty="0"/>
          </a:p>
        </p:txBody>
      </p:sp>
    </p:spTree>
    <p:extLst>
      <p:ext uri="{BB962C8B-B14F-4D97-AF65-F5344CB8AC3E}">
        <p14:creationId xmlns:p14="http://schemas.microsoft.com/office/powerpoint/2010/main" val="2511667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36" name="Google Shape;36;p4"/>
          <p:cNvSpPr txBox="1">
            <a:spLocks noGrp="1"/>
          </p:cNvSpPr>
          <p:nvPr>
            <p:ph type="ftr" idx="11"/>
          </p:nvPr>
        </p:nvSpPr>
        <p:spPr>
          <a:xfrm>
            <a:off x="5486400" y="6388914"/>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16" name="Google Shape;16;p1"/>
          <p:cNvSpPr txBox="1">
            <a:spLocks noGrp="1"/>
          </p:cNvSpPr>
          <p:nvPr>
            <p:ph type="ftr" idx="11"/>
          </p:nvPr>
        </p:nvSpPr>
        <p:spPr>
          <a:xfrm>
            <a:off x="5486400" y="6376089"/>
            <a:ext cx="3124200" cy="396359"/>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M. Hernandez(YRP-IAI), T. Kobayashi(YNU), M. Kim(YRP-IAI), R. Kohno (YNU/YRP-IAI)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P802.15-21-0392-04-06a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52759"/>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71" r:id="rId10"/>
    <p:sldLayoutId id="2147483673" r:id="rId11"/>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1/15-21-0260-02-006a-ieee-802-15-6a-csd-draft.docx" TargetMode="External"/><Relationship Id="rId2" Type="http://schemas.openxmlformats.org/officeDocument/2006/relationships/hyperlink" Target="https://mentor.ieee.org/802.15/dcn/21/15-21-0259-03-006a-ieee-802-15-6a-par-draft.pdf" TargetMode="Externa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21/15-21-0260-02-006a-ieee-802-15-6a-csd-draft.docx" TargetMode="External"/><Relationship Id="rId2" Type="http://schemas.openxmlformats.org/officeDocument/2006/relationships/hyperlink" Target="https://mentor.ieee.org/802.15/dcn/21/15-21-0259-03-006a-ieee-802-15-6a-par-draft.pdf" TargetMode="Externa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5/dcn/21/15-21-0260-02-006a-ieee-802-15-6a-csd-draft.docx" TargetMode="Externa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1/15-21-0260-02-006a-ieee-802-15-6a-csd-draft.docx" TargetMode="Externa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altLang="ja-JP" sz="1400" b="1" i="0" u="none" strike="noStrike" cap="none">
                <a:solidFill>
                  <a:schemeClr val="dk1"/>
                </a:solidFill>
                <a:latin typeface="Times New Roman"/>
                <a:ea typeface="Times New Roman"/>
                <a:cs typeface="Times New Roman"/>
                <a:sym typeface="Times New Roman"/>
              </a:rPr>
              <a:t>July 2021</a:t>
            </a:r>
            <a:endParaRPr dirty="0"/>
          </a:p>
        </p:txBody>
      </p:sp>
      <p:sp>
        <p:nvSpPr>
          <p:cNvPr id="175" name="Google Shape;175;p25"/>
          <p:cNvSpPr txBox="1">
            <a:spLocks noGrp="1"/>
          </p:cNvSpPr>
          <p:nvPr>
            <p:ph type="ftr" idx="11"/>
          </p:nvPr>
        </p:nvSpPr>
        <p:spPr>
          <a:xfrm>
            <a:off x="5417574" y="6475412"/>
            <a:ext cx="3193026" cy="30884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M. Hernandez(YRP-IAI), T. Kobayashi(YNU), M. Kim(YRP-IAI), R. Kohno (YNU/YRP-IAI)</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Response to 802.11 comments on 15.6a PAR and CSD</a:t>
            </a:r>
            <a:r>
              <a:rPr lang="en-US" sz="1600" b="0" i="0" u="none" strike="noStrike" cap="none" dirty="0">
                <a:solidFill>
                  <a:schemeClr val="dk2"/>
                </a:solidFill>
                <a:latin typeface="Times New Roman"/>
                <a:ea typeface="Times New Roman"/>
                <a:cs typeface="Times New Roman"/>
                <a:sym typeface="Times New Roman"/>
              </a:rPr>
              <a:t>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July </a:t>
            </a:r>
            <a:r>
              <a:rPr lang="en-US" sz="1600" dirty="0">
                <a:solidFill>
                  <a:schemeClr val="dk2"/>
                </a:solidFill>
                <a:latin typeface="Times New Roman"/>
                <a:ea typeface="Times New Roman"/>
                <a:cs typeface="Times New Roman"/>
                <a:sym typeface="Times New Roman"/>
              </a:rPr>
              <a:t>19</a:t>
            </a:r>
            <a:r>
              <a:rPr lang="en-US" sz="1600" b="0" i="0" u="none" strike="noStrike" cap="none" dirty="0">
                <a:solidFill>
                  <a:schemeClr val="dk2"/>
                </a:solidFill>
                <a:latin typeface="Times New Roman"/>
                <a:ea typeface="Times New Roman"/>
                <a:cs typeface="Times New Roman"/>
                <a:sym typeface="Times New Roman"/>
              </a:rPr>
              <a:t>th, 2021 </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 </a:t>
            </a:r>
            <a:r>
              <a:rPr lang="en-US" sz="1600" dirty="0">
                <a:solidFill>
                  <a:schemeClr val="dk2"/>
                </a:solidFill>
                <a:latin typeface="Times New Roman"/>
                <a:ea typeface="Times New Roman"/>
                <a:cs typeface="Times New Roman"/>
                <a:sym typeface="Times New Roman"/>
              </a:rPr>
              <a:t>Takumi Kobayashi1, Minsoo Kim</a:t>
            </a:r>
            <a:r>
              <a:rPr lang="en-US" sz="1600" dirty="0">
                <a:solidFill>
                  <a:schemeClr val="dk1"/>
                </a:solidFill>
                <a:latin typeface="Times New Roman"/>
                <a:ea typeface="Times New Roman"/>
                <a:cs typeface="Times New Roman"/>
                <a:sym typeface="Times New Roman"/>
              </a:rPr>
              <a:t>2, Ryuji Kohno,1&amp;2</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[1;Yokohama National University(YNU), 2;YRP International Alliance Institute(YRP-IAI)]                                  </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Address [1; 79-5 Tokiwadai, Hodogaya-ku, Yokohama, 240-8501 Japan</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               2; YRP1 </a:t>
            </a:r>
            <a:r>
              <a:rPr lang="en-US" sz="1600" dirty="0" err="1">
                <a:solidFill>
                  <a:schemeClr val="dk2"/>
                </a:solidFill>
                <a:latin typeface="Times New Roman"/>
                <a:ea typeface="Times New Roman"/>
                <a:cs typeface="Times New Roman"/>
                <a:sym typeface="Times New Roman"/>
              </a:rPr>
              <a:t>Blg</a:t>
            </a:r>
            <a:r>
              <a:rPr lang="en-US" sz="1600" dirty="0">
                <a:solidFill>
                  <a:schemeClr val="dk2"/>
                </a:solidFill>
                <a:latin typeface="Times New Roman"/>
                <a:ea typeface="Times New Roman"/>
                <a:cs typeface="Times New Roman"/>
                <a:sym typeface="Times New Roman"/>
              </a:rPr>
              <a:t>., 3-4 </a:t>
            </a:r>
            <a:r>
              <a:rPr lang="en-US" sz="1600" dirty="0" err="1">
                <a:solidFill>
                  <a:schemeClr val="dk2"/>
                </a:solidFill>
                <a:latin typeface="Times New Roman"/>
                <a:ea typeface="Times New Roman"/>
                <a:cs typeface="Times New Roman"/>
                <a:sym typeface="Times New Roman"/>
              </a:rPr>
              <a:t>HikarinoOka</a:t>
            </a:r>
            <a:r>
              <a:rPr lang="en-US" sz="1600" dirty="0">
                <a:solidFill>
                  <a:schemeClr val="dk2"/>
                </a:solidFill>
                <a:latin typeface="Times New Roman"/>
                <a:ea typeface="Times New Roman"/>
                <a:cs typeface="Times New Roman"/>
                <a:sym typeface="Times New Roman"/>
              </a:rPr>
              <a:t>, Yokosuka-City, Kanagawa, 239-0847 Japan]</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Voice:[+81-90-5408-0611], FAX: [+81-45-383-5528], </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Email:[1: kohno@ynu.ac.jp,  2: kohno@yrp-iai.jp] </a:t>
            </a:r>
            <a:r>
              <a:rPr lang="en-US" sz="1600" b="0" i="0" u="none" strike="noStrike" cap="none" dirty="0">
                <a:solidFill>
                  <a:schemeClr val="dk2"/>
                </a:solidFill>
                <a:latin typeface="Times New Roman"/>
                <a:ea typeface="Times New Roman"/>
                <a:cs typeface="Times New Roman"/>
                <a:sym typeface="Times New Roman"/>
              </a:rPr>
              <a:t>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4356" y="375358"/>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dirty="0">
              <a:latin typeface="Calibri"/>
              <a:cs typeface="Calibri"/>
            </a:endParaRPr>
          </a:p>
        </p:txBody>
      </p:sp>
      <p:sp>
        <p:nvSpPr>
          <p:cNvPr id="6" name="object 6"/>
          <p:cNvSpPr txBox="1">
            <a:spLocks noGrp="1"/>
          </p:cNvSpPr>
          <p:nvPr>
            <p:ph type="sldNum" sz="quarter" idx="7"/>
          </p:nvPr>
        </p:nvSpPr>
        <p:spPr>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2</a:t>
            </a:fld>
            <a:endParaRPr dirty="0"/>
          </a:p>
        </p:txBody>
      </p:sp>
      <p:sp>
        <p:nvSpPr>
          <p:cNvPr id="10" name="Title 1">
            <a:extLst>
              <a:ext uri="{FF2B5EF4-FFF2-40B4-BE49-F238E27FC236}">
                <a16:creationId xmlns:a16="http://schemas.microsoft.com/office/drawing/2014/main" id="{45E80927-F078-41CD-ACA2-59293CC9C168}"/>
              </a:ext>
            </a:extLst>
          </p:cNvPr>
          <p:cNvSpPr txBox="1">
            <a:spLocks/>
          </p:cNvSpPr>
          <p:nvPr/>
        </p:nvSpPr>
        <p:spPr bwMode="auto">
          <a:xfrm>
            <a:off x="12032" y="1943100"/>
            <a:ext cx="8954588" cy="1102519"/>
          </a:xfrm>
          <a:prstGeom prst="rect">
            <a:avLst/>
          </a:prstGeom>
          <a:noFill/>
          <a:ln w="9525">
            <a:noFill/>
            <a:round/>
            <a:headEnd/>
            <a:tailEnd/>
          </a:ln>
        </p:spPr>
        <p:txBody>
          <a:bodyPr vert="horz" wrap="square" lIns="69120" tIns="34560" rIns="69120" bIns="34560" numCol="1" anchor="ctr" anchorCtr="0" compatLnSpc="1">
            <a:prstTxWarp prst="textNoShape">
              <a:avLst/>
            </a:prstTxWarp>
            <a:noAutofit/>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3600" b="0" dirty="0">
                <a:latin typeface="Helvetica"/>
                <a:cs typeface="Helvetica"/>
              </a:rPr>
              <a:t>802.15 Response to 802.11 WG</a:t>
            </a:r>
          </a:p>
          <a:p>
            <a:r>
              <a:rPr lang="en-US" sz="3600" b="0" dirty="0">
                <a:latin typeface="Helvetica"/>
                <a:cs typeface="Helvetica"/>
              </a:rPr>
              <a:t>Comments on P802.15.6a PARs &amp; CSDs</a:t>
            </a:r>
          </a:p>
        </p:txBody>
      </p:sp>
      <p:sp>
        <p:nvSpPr>
          <p:cNvPr id="11" name="Subtitle 2">
            <a:extLst>
              <a:ext uri="{FF2B5EF4-FFF2-40B4-BE49-F238E27FC236}">
                <a16:creationId xmlns:a16="http://schemas.microsoft.com/office/drawing/2014/main" id="{8FD711B6-0877-47FD-84F8-EE3BD9A8B9EE}"/>
              </a:ext>
            </a:extLst>
          </p:cNvPr>
          <p:cNvSpPr txBox="1">
            <a:spLocks/>
          </p:cNvSpPr>
          <p:nvPr/>
        </p:nvSpPr>
        <p:spPr bwMode="auto">
          <a:xfrm>
            <a:off x="1370808" y="3408165"/>
            <a:ext cx="6400800" cy="1762125"/>
          </a:xfrm>
          <a:prstGeom prst="rect">
            <a:avLst/>
          </a:prstGeom>
          <a:noFill/>
          <a:ln w="9525">
            <a:noFill/>
            <a:round/>
            <a:headEnd/>
            <a:tailEnd/>
          </a:ln>
        </p:spPr>
        <p:txBody>
          <a:bodyPr vert="horz" wrap="square" lIns="69120" tIns="34560" rIns="69120" bIns="34560" numCol="1" anchor="t" anchorCtr="0" compatLnSpc="1">
            <a:prstTxWarp prst="textNoShape">
              <a:avLst/>
            </a:prstTxWarp>
            <a:noAutofit/>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b="0" dirty="0">
                <a:solidFill>
                  <a:schemeClr val="tx1"/>
                </a:solidFill>
                <a:latin typeface="Helvetica"/>
                <a:cs typeface="Helvetica"/>
              </a:rPr>
              <a:t>Pat Kinney, 802.15 WG Chair</a:t>
            </a:r>
          </a:p>
          <a:p>
            <a:pPr algn="ctr"/>
            <a:r>
              <a:rPr lang="en-US" b="0" dirty="0">
                <a:solidFill>
                  <a:schemeClr val="tx1"/>
                </a:solidFill>
                <a:latin typeface="Helvetica"/>
                <a:cs typeface="Helvetica"/>
              </a:rPr>
              <a:t>Pat Kinney Consulting</a:t>
            </a:r>
          </a:p>
          <a:p>
            <a:pPr algn="ctr"/>
            <a:r>
              <a:rPr lang="en-US" b="0" dirty="0">
                <a:solidFill>
                  <a:schemeClr val="tx1"/>
                </a:solidFill>
                <a:latin typeface="Helvetica"/>
                <a:cs typeface="Helvetica"/>
              </a:rPr>
              <a:t>July Virtual Plenary</a:t>
            </a:r>
          </a:p>
          <a:p>
            <a:pPr algn="ctr"/>
            <a:r>
              <a:rPr lang="en-US" b="0" dirty="0">
                <a:solidFill>
                  <a:schemeClr val="tx1"/>
                </a:solidFill>
                <a:latin typeface="Helvetica"/>
                <a:cs typeface="Helvetica"/>
              </a:rPr>
              <a:t>23 July 2021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A6C9D-2543-4593-9D59-CBA8B4F51717}"/>
              </a:ext>
            </a:extLst>
          </p:cNvPr>
          <p:cNvSpPr>
            <a:spLocks noGrp="1"/>
          </p:cNvSpPr>
          <p:nvPr>
            <p:ph type="title"/>
          </p:nvPr>
        </p:nvSpPr>
        <p:spPr/>
        <p:txBody>
          <a:bodyPr/>
          <a:lstStyle/>
          <a:p>
            <a:r>
              <a:rPr lang="en-US" sz="1500" dirty="0"/>
              <a:t>8. 802.15.6a Amendment: Dependable Human and Vehicle Body Area Networks, </a:t>
            </a:r>
            <a:r>
              <a:rPr lang="en-US" sz="1500" dirty="0">
                <a:hlinkClick r:id="rId2"/>
              </a:rPr>
              <a:t>PAR</a:t>
            </a:r>
            <a:r>
              <a:rPr lang="en-US" sz="1500" dirty="0"/>
              <a:t> and </a:t>
            </a:r>
            <a:r>
              <a:rPr lang="en-US" sz="1500" dirty="0">
                <a:hlinkClick r:id="rId3"/>
              </a:rPr>
              <a:t>CSD</a:t>
            </a:r>
            <a:r>
              <a:rPr lang="en-US" sz="1500" dirty="0"/>
              <a:t> </a:t>
            </a:r>
          </a:p>
        </p:txBody>
      </p:sp>
      <p:sp>
        <p:nvSpPr>
          <p:cNvPr id="3" name="Content Placeholder 2">
            <a:extLst>
              <a:ext uri="{FF2B5EF4-FFF2-40B4-BE49-F238E27FC236}">
                <a16:creationId xmlns:a16="http://schemas.microsoft.com/office/drawing/2014/main" id="{9AE4BBE6-AA16-49F1-91C9-35AD6274FD9F}"/>
              </a:ext>
            </a:extLst>
          </p:cNvPr>
          <p:cNvSpPr>
            <a:spLocks noGrp="1"/>
          </p:cNvSpPr>
          <p:nvPr>
            <p:ph idx="1"/>
          </p:nvPr>
        </p:nvSpPr>
        <p:spPr>
          <a:xfrm>
            <a:off x="789112" y="1470439"/>
            <a:ext cx="7770813" cy="3634962"/>
          </a:xfrm>
        </p:spPr>
        <p:txBody>
          <a:bodyPr/>
          <a:lstStyle/>
          <a:p>
            <a:pPr marL="25400" indent="0">
              <a:buNone/>
            </a:pPr>
            <a:r>
              <a:rPr lang="en-US" sz="1350" dirty="0"/>
              <a:t>5.2.b – expand acronym: “intra-BAN “ </a:t>
            </a:r>
          </a:p>
          <a:p>
            <a:pPr marL="25400" indent="0">
              <a:buNone/>
            </a:pPr>
            <a:r>
              <a:rPr lang="en-US" sz="1350" dirty="0"/>
              <a:t>Response –</a:t>
            </a:r>
            <a:r>
              <a:rPr lang="en-US" sz="1200" dirty="0"/>
              <a:t> </a:t>
            </a:r>
            <a:r>
              <a:rPr kumimoji="0" lang="en-US" altLang="ja-JP" sz="1600" b="0" i="0" u="none" strike="noStrike" kern="0" cap="none" spc="0" normalizeH="0" baseline="0" noProof="0" dirty="0">
                <a:ln>
                  <a:noFill/>
                </a:ln>
                <a:solidFill>
                  <a:srgbClr val="3333CC"/>
                </a:solidFill>
                <a:effectLst/>
                <a:uLnTx/>
                <a:uFillTx/>
                <a:latin typeface="Times New Roman"/>
                <a:ea typeface="MS Gothic"/>
              </a:rPr>
              <a:t>Replaced intra with inter: inter-Body Area Network (BAN) refers to multiple BANs coexisting. In the same manner, inter-PAN refers to multiple PANs and BAN coexisting.</a:t>
            </a:r>
            <a:endParaRPr lang="en-US" sz="1350" dirty="0">
              <a:solidFill>
                <a:schemeClr val="accent2"/>
              </a:solidFill>
            </a:endParaRPr>
          </a:p>
          <a:p>
            <a:pPr marL="25400" indent="0">
              <a:buNone/>
            </a:pPr>
            <a:endParaRPr lang="en-US" sz="1350" dirty="0"/>
          </a:p>
          <a:p>
            <a:pPr marL="25400" indent="0">
              <a:buNone/>
            </a:pPr>
            <a:r>
              <a:rPr lang="en-US" sz="1350" dirty="0"/>
              <a:t>As 802.15.6 is already defined as a Body Area Network, why does the standard need a Vehicle Body Area enhancement?  What is a Vehicle Body Area? Is it in the vehicle, or outside the vehicle?  Is this going to lead to a Home Body Area network amendment? </a:t>
            </a:r>
          </a:p>
          <a:p>
            <a:pPr marL="508000" lvl="1" indent="0">
              <a:buNone/>
            </a:pPr>
            <a:r>
              <a:rPr lang="en-US" sz="1350" dirty="0"/>
              <a:t>Is this only inside the vehicle or is it similar the 802.15.</a:t>
            </a:r>
            <a:r>
              <a:rPr lang="en-US" sz="1350" strike="sngStrike" dirty="0"/>
              <a:t>1</a:t>
            </a:r>
            <a:r>
              <a:rPr lang="en-US" sz="1350" dirty="0"/>
              <a:t>6 Body Area Network that is on the skin or outside the body?</a:t>
            </a:r>
          </a:p>
          <a:p>
            <a:pPr marL="25400" indent="0">
              <a:buNone/>
            </a:pPr>
            <a:r>
              <a:rPr kumimoji="0" lang="en-US" altLang="ja-JP" sz="1600" b="0" i="0" u="none" strike="noStrike" kern="0" cap="none" spc="0" normalizeH="0" baseline="0" noProof="0" dirty="0">
                <a:ln>
                  <a:noFill/>
                </a:ln>
                <a:solidFill>
                  <a:srgbClr val="000000"/>
                </a:solidFill>
                <a:effectLst/>
                <a:uLnTx/>
                <a:uFillTx/>
                <a:latin typeface="Times New Roman"/>
                <a:ea typeface="MS Gothic"/>
              </a:rPr>
              <a:t>Response</a:t>
            </a:r>
            <a:r>
              <a:rPr kumimoji="0" lang="en-US" altLang="ja-JP" sz="1600" b="1" i="0" u="none" strike="noStrike" kern="0" cap="none" spc="0" normalizeH="0" baseline="0" noProof="0" dirty="0">
                <a:ln>
                  <a:noFill/>
                </a:ln>
                <a:solidFill>
                  <a:srgbClr val="000000"/>
                </a:solidFill>
                <a:effectLst/>
                <a:uLnTx/>
                <a:uFillTx/>
                <a:latin typeface="Times New Roman"/>
                <a:ea typeface="MS Gothic"/>
              </a:rPr>
              <a:t> – </a:t>
            </a:r>
            <a:r>
              <a:rPr kumimoji="0" lang="en-US" altLang="ja-JP" sz="1600" b="0" i="0" u="none" strike="noStrike" kern="0" cap="none" spc="0" normalizeH="0" baseline="0" noProof="0" dirty="0">
                <a:ln>
                  <a:noFill/>
                </a:ln>
                <a:solidFill>
                  <a:srgbClr val="3333CC"/>
                </a:solidFill>
                <a:effectLst/>
                <a:uLnTx/>
                <a:uFillTx/>
                <a:latin typeface="Times New Roman"/>
                <a:ea typeface="MS Gothic"/>
              </a:rPr>
              <a:t>The scope of IEEE Std 802.15.6 is not constrained to humans. P802.15.6a aims to extend IEEE Std 802.15.6 to vehicle BAN (VBAN).  The VBAN concept is a coordinator in a car with devices within  the cabin interior. Home Body Area Network is not considered in the project. </a:t>
            </a:r>
          </a:p>
          <a:p>
            <a:pPr marL="25400" indent="0">
              <a:buNone/>
            </a:pPr>
            <a:endParaRPr kumimoji="0" lang="en-US" altLang="ja-JP" sz="1600" b="0" i="0" u="none" strike="noStrike" kern="0" cap="none" spc="0" normalizeH="0" baseline="0" noProof="0" dirty="0">
              <a:ln>
                <a:noFill/>
              </a:ln>
              <a:solidFill>
                <a:srgbClr val="3333CC"/>
              </a:solidFill>
              <a:effectLst/>
              <a:uLnTx/>
              <a:uFillTx/>
              <a:latin typeface="Times New Roman"/>
              <a:ea typeface="MS Gothic"/>
            </a:endParaRPr>
          </a:p>
          <a:p>
            <a:pPr marL="25400" indent="0">
              <a:buNone/>
            </a:pPr>
            <a:r>
              <a:rPr lang="en-US" sz="1350" dirty="0"/>
              <a:t>8.1 - What sections are the first two sentences referencing? </a:t>
            </a:r>
          </a:p>
          <a:p>
            <a:pPr marL="508000" lvl="1" indent="0">
              <a:buNone/>
            </a:pPr>
            <a:r>
              <a:rPr lang="en-US" sz="1350" dirty="0"/>
              <a:t>Include section number.</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lang="en-US" sz="1350" dirty="0"/>
              <a:t>Response – </a:t>
            </a:r>
            <a:r>
              <a:rPr kumimoji="0" lang="en-US" altLang="ja-JP" sz="1600" b="0" i="0" u="none" strike="noStrike" kern="0" cap="none" spc="0" normalizeH="0" baseline="0" noProof="0" dirty="0">
                <a:ln>
                  <a:noFill/>
                </a:ln>
                <a:solidFill>
                  <a:srgbClr val="3333CC"/>
                </a:solidFill>
                <a:effectLst/>
                <a:uLnTx/>
                <a:uFillTx/>
                <a:latin typeface="Times New Roman"/>
                <a:ea typeface="MS Gothic"/>
              </a:rPr>
              <a:t>These two sentences have been deleted.</a:t>
            </a:r>
            <a:endParaRPr kumimoji="0" lang="en-US" altLang="ja-JP" sz="1800" b="0" i="0" u="none" strike="noStrike" kern="0" cap="none" spc="0" normalizeH="0" baseline="0" noProof="0" dirty="0">
              <a:ln>
                <a:noFill/>
              </a:ln>
              <a:solidFill>
                <a:srgbClr val="3333CC"/>
              </a:solidFill>
              <a:effectLst/>
              <a:uLnTx/>
              <a:uFillTx/>
              <a:latin typeface="Times New Roman"/>
              <a:ea typeface="MS Gothic"/>
            </a:endParaRPr>
          </a:p>
          <a:p>
            <a:pPr marL="25400" indent="0">
              <a:buNone/>
            </a:pPr>
            <a:endParaRPr lang="en-US" sz="1350" dirty="0">
              <a:solidFill>
                <a:schemeClr val="accent2"/>
              </a:solidFill>
            </a:endParaRPr>
          </a:p>
          <a:p>
            <a:pPr marL="25400" indent="0">
              <a:buNone/>
            </a:pPr>
            <a:endParaRPr lang="en-US" dirty="0"/>
          </a:p>
        </p:txBody>
      </p:sp>
      <p:sp>
        <p:nvSpPr>
          <p:cNvPr id="4" name="Date Placeholder 3">
            <a:extLst>
              <a:ext uri="{FF2B5EF4-FFF2-40B4-BE49-F238E27FC236}">
                <a16:creationId xmlns:a16="http://schemas.microsoft.com/office/drawing/2014/main" id="{15F0C244-C117-438C-9A0A-7F5EECF4065A}"/>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48CE6170-F134-4C7A-B816-DC1992B75358}"/>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8" name="Google Shape;175;p25">
            <a:extLst>
              <a:ext uri="{FF2B5EF4-FFF2-40B4-BE49-F238E27FC236}">
                <a16:creationId xmlns:a16="http://schemas.microsoft.com/office/drawing/2014/main" id="{2055338E-3543-41C1-B954-70DADC720974}"/>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dirty="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extLst>
      <p:ext uri="{BB962C8B-B14F-4D97-AF65-F5344CB8AC3E}">
        <p14:creationId xmlns:p14="http://schemas.microsoft.com/office/powerpoint/2010/main" val="1961405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A6C9D-2543-4593-9D59-CBA8B4F51717}"/>
              </a:ext>
            </a:extLst>
          </p:cNvPr>
          <p:cNvSpPr>
            <a:spLocks noGrp="1"/>
          </p:cNvSpPr>
          <p:nvPr>
            <p:ph type="title"/>
          </p:nvPr>
        </p:nvSpPr>
        <p:spPr/>
        <p:txBody>
          <a:bodyPr/>
          <a:lstStyle/>
          <a:p>
            <a:r>
              <a:rPr lang="en-US" sz="1500" dirty="0"/>
              <a:t>8. 802.15.6a Amendment: Dependable Human and Vehicle Body Area Networks, </a:t>
            </a:r>
            <a:r>
              <a:rPr lang="en-US" sz="1500" dirty="0">
                <a:hlinkClick r:id="rId2"/>
              </a:rPr>
              <a:t>PAR</a:t>
            </a:r>
            <a:r>
              <a:rPr lang="en-US" sz="1500" dirty="0"/>
              <a:t> and </a:t>
            </a:r>
            <a:r>
              <a:rPr lang="en-US" sz="1500" dirty="0">
                <a:hlinkClick r:id="rId3"/>
              </a:rPr>
              <a:t>CSD</a:t>
            </a:r>
            <a:r>
              <a:rPr lang="en-US" sz="1500" dirty="0"/>
              <a:t> </a:t>
            </a:r>
          </a:p>
        </p:txBody>
      </p:sp>
      <p:sp>
        <p:nvSpPr>
          <p:cNvPr id="3" name="Content Placeholder 2">
            <a:extLst>
              <a:ext uri="{FF2B5EF4-FFF2-40B4-BE49-F238E27FC236}">
                <a16:creationId xmlns:a16="http://schemas.microsoft.com/office/drawing/2014/main" id="{9AE4BBE6-AA16-49F1-91C9-35AD6274FD9F}"/>
              </a:ext>
            </a:extLst>
          </p:cNvPr>
          <p:cNvSpPr>
            <a:spLocks noGrp="1"/>
          </p:cNvSpPr>
          <p:nvPr>
            <p:ph idx="1"/>
          </p:nvPr>
        </p:nvSpPr>
        <p:spPr>
          <a:xfrm>
            <a:off x="685802" y="2078850"/>
            <a:ext cx="7770813" cy="3634962"/>
          </a:xfrm>
        </p:spPr>
        <p:txBody>
          <a:bodyPr/>
          <a:lstStyle/>
          <a:p>
            <a:pPr marL="25400" indent="0">
              <a:buNone/>
            </a:pPr>
            <a:r>
              <a:rPr lang="en-US" sz="1350" dirty="0"/>
              <a:t>8.1 – 5.4 Purpose – Phrases seem left over from crafting 5.4 and are not complete thoughts but fragments.  </a:t>
            </a:r>
          </a:p>
          <a:p>
            <a:pPr marL="508000" lvl="1" indent="0">
              <a:buNone/>
            </a:pPr>
            <a:r>
              <a:rPr lang="en-US" sz="1350" dirty="0"/>
              <a:t>Suggest removal.</a:t>
            </a:r>
          </a:p>
          <a:p>
            <a:pPr marL="25400" indent="0">
              <a:buNone/>
            </a:pPr>
            <a:r>
              <a:rPr lang="en-US" sz="1350" dirty="0"/>
              <a:t>Response – </a:t>
            </a:r>
            <a:r>
              <a:rPr lang="en-US" sz="1350" dirty="0">
                <a:solidFill>
                  <a:schemeClr val="accent2"/>
                </a:solidFill>
              </a:rPr>
              <a:t>Accept.</a:t>
            </a:r>
          </a:p>
          <a:p>
            <a:pPr marL="25400" indent="0">
              <a:buNone/>
            </a:pPr>
            <a:endParaRPr lang="en-US" dirty="0"/>
          </a:p>
        </p:txBody>
      </p:sp>
      <p:sp>
        <p:nvSpPr>
          <p:cNvPr id="4" name="Date Placeholder 3">
            <a:extLst>
              <a:ext uri="{FF2B5EF4-FFF2-40B4-BE49-F238E27FC236}">
                <a16:creationId xmlns:a16="http://schemas.microsoft.com/office/drawing/2014/main" id="{15F0C244-C117-438C-9A0A-7F5EECF4065A}"/>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48CE6170-F134-4C7A-B816-DC1992B7535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Google Shape;175;p25">
            <a:extLst>
              <a:ext uri="{FF2B5EF4-FFF2-40B4-BE49-F238E27FC236}">
                <a16:creationId xmlns:a16="http://schemas.microsoft.com/office/drawing/2014/main" id="{AF3C21F2-B418-4865-B724-909D28D527CE}"/>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dirty="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extLst>
      <p:ext uri="{BB962C8B-B14F-4D97-AF65-F5344CB8AC3E}">
        <p14:creationId xmlns:p14="http://schemas.microsoft.com/office/powerpoint/2010/main" val="251862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7A8F-721B-4A82-B0D8-4F176FC464FC}"/>
              </a:ext>
            </a:extLst>
          </p:cNvPr>
          <p:cNvSpPr>
            <a:spLocks noGrp="1"/>
          </p:cNvSpPr>
          <p:nvPr>
            <p:ph type="title"/>
          </p:nvPr>
        </p:nvSpPr>
        <p:spPr>
          <a:xfrm>
            <a:off x="685801" y="753595"/>
            <a:ext cx="7770813" cy="685797"/>
          </a:xfrm>
        </p:spPr>
        <p:txBody>
          <a:bodyPr/>
          <a:lstStyle/>
          <a:p>
            <a:r>
              <a:rPr lang="en-US" sz="1500" dirty="0"/>
              <a:t>8. 802.15.6a Amendment: Dependable Human and Vehicle Body Area Networks, </a:t>
            </a:r>
            <a:r>
              <a:rPr lang="en-US" sz="1500" dirty="0">
                <a:hlinkClick r:id="rId2"/>
              </a:rPr>
              <a:t>CSD</a:t>
            </a:r>
            <a:r>
              <a:rPr lang="en-US" sz="1500" dirty="0"/>
              <a:t> - Comments</a:t>
            </a:r>
          </a:p>
        </p:txBody>
      </p:sp>
      <p:sp>
        <p:nvSpPr>
          <p:cNvPr id="3" name="Content Placeholder 2">
            <a:extLst>
              <a:ext uri="{FF2B5EF4-FFF2-40B4-BE49-F238E27FC236}">
                <a16:creationId xmlns:a16="http://schemas.microsoft.com/office/drawing/2014/main" id="{E992BCB5-1414-4482-A5F8-C3264BFA08E7}"/>
              </a:ext>
            </a:extLst>
          </p:cNvPr>
          <p:cNvSpPr>
            <a:spLocks noGrp="1"/>
          </p:cNvSpPr>
          <p:nvPr>
            <p:ph idx="1"/>
          </p:nvPr>
        </p:nvSpPr>
        <p:spPr>
          <a:xfrm>
            <a:off x="685801" y="1118115"/>
            <a:ext cx="7770813" cy="4132683"/>
          </a:xfrm>
        </p:spPr>
        <p:txBody>
          <a:bodyPr/>
          <a:lstStyle/>
          <a:p>
            <a:pPr marL="25400" indent="0">
              <a:buNone/>
            </a:pPr>
            <a:r>
              <a:rPr lang="en-US" sz="1400" dirty="0"/>
              <a:t>CSD: </a:t>
            </a:r>
          </a:p>
          <a:p>
            <a:pPr marL="25400" indent="0">
              <a:buNone/>
            </a:pPr>
            <a:r>
              <a:rPr lang="en-US" sz="1400" dirty="0"/>
              <a:t>1. Title page one of the CSD the Description and Abstract indicates that this document is the PAR.</a:t>
            </a:r>
          </a:p>
          <a:p>
            <a:pPr marL="25400" indent="0">
              <a:buNone/>
            </a:pPr>
            <a:r>
              <a:rPr lang="en-US" sz="1400" dirty="0">
                <a:solidFill>
                  <a:schemeClr val="accent2"/>
                </a:solidFill>
              </a:rPr>
              <a:t>Accept revision. </a:t>
            </a:r>
            <a:endParaRPr lang="en-US" sz="1400" dirty="0"/>
          </a:p>
          <a:p>
            <a:pPr marL="25400" indent="0">
              <a:buNone/>
            </a:pPr>
            <a:r>
              <a:rPr lang="en-US" sz="1400" dirty="0"/>
              <a:t>2. Please check the versioning of the document.  History shows R2 was posted on May 18, but it seemed to have a change from July 12 to July 13. </a:t>
            </a:r>
          </a:p>
          <a:p>
            <a:pPr marL="25400" indent="0">
              <a:buNone/>
            </a:pPr>
            <a:r>
              <a:rPr lang="en-US" sz="1400" dirty="0">
                <a:solidFill>
                  <a:schemeClr val="accent2"/>
                </a:solidFill>
              </a:rPr>
              <a:t>Doc 15-21-0260-02 is the latest document.</a:t>
            </a:r>
          </a:p>
          <a:p>
            <a:pPr marL="25400" indent="0">
              <a:buNone/>
            </a:pPr>
            <a:r>
              <a:rPr lang="en-US" sz="1400" dirty="0"/>
              <a:t>3. - Broad sets of applicability. a) suggest change “Enhancements to” –to- “Enhancements by”</a:t>
            </a:r>
          </a:p>
          <a:p>
            <a:pPr marL="990600" lvl="2" indent="0">
              <a:buNone/>
            </a:pPr>
            <a:r>
              <a:rPr lang="en-US" sz="1400" b="1" dirty="0"/>
              <a:t>Same change in Technical Feasibility a) – </a:t>
            </a:r>
            <a:r>
              <a:rPr lang="en-US" sz="1400" dirty="0">
                <a:solidFill>
                  <a:schemeClr val="accent2"/>
                </a:solidFill>
              </a:rPr>
              <a:t>Accept and accept.</a:t>
            </a:r>
          </a:p>
          <a:p>
            <a:pPr marL="25400" indent="0">
              <a:buNone/>
            </a:pPr>
            <a:r>
              <a:rPr lang="en-US" sz="1400" dirty="0"/>
              <a:t>4. Broad sets of applicability. a) “higher dependability “ relative to what?</a:t>
            </a:r>
          </a:p>
          <a:p>
            <a:pPr marL="508000" lvl="1" indent="0">
              <a:buNone/>
            </a:pPr>
            <a:r>
              <a:rPr lang="en-US" sz="1400" dirty="0"/>
              <a:t>Expand or explain. </a:t>
            </a:r>
            <a:r>
              <a:rPr lang="en-US" sz="1400" dirty="0">
                <a:solidFill>
                  <a:schemeClr val="accent2"/>
                </a:solidFill>
              </a:rPr>
              <a:t>Accept, changed to Higher dependability than IEEE Std 802.15.6-2012. </a:t>
            </a:r>
          </a:p>
          <a:p>
            <a:pPr marL="25400" indent="0">
              <a:buNone/>
            </a:pPr>
            <a:r>
              <a:rPr lang="en-US" sz="1400" dirty="0"/>
              <a:t>5. CSD General: expand acronyms on first use: “BAN”, “UWB”,  “HBAN”, and “VBAN”. </a:t>
            </a:r>
            <a:r>
              <a:rPr lang="en-US" sz="1400" dirty="0">
                <a:solidFill>
                  <a:srgbClr val="0000FF"/>
                </a:solidFill>
              </a:rPr>
              <a:t>Accept. </a:t>
            </a:r>
          </a:p>
          <a:p>
            <a:pPr marL="25400" indent="0">
              <a:buNone/>
            </a:pPr>
            <a:r>
              <a:rPr lang="en-US" sz="1400" dirty="0">
                <a:solidFill>
                  <a:schemeClr val="accent2"/>
                </a:solidFill>
              </a:rPr>
              <a:t> </a:t>
            </a:r>
          </a:p>
        </p:txBody>
      </p:sp>
      <p:sp>
        <p:nvSpPr>
          <p:cNvPr id="4" name="Date Placeholder 3">
            <a:extLst>
              <a:ext uri="{FF2B5EF4-FFF2-40B4-BE49-F238E27FC236}">
                <a16:creationId xmlns:a16="http://schemas.microsoft.com/office/drawing/2014/main" id="{68518F69-019C-41D4-BAEF-6D49F4F2FF20}"/>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7765128E-CA16-4BE0-BB10-EC70D5E625B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8" name="Google Shape;175;p25">
            <a:extLst>
              <a:ext uri="{FF2B5EF4-FFF2-40B4-BE49-F238E27FC236}">
                <a16:creationId xmlns:a16="http://schemas.microsoft.com/office/drawing/2014/main" id="{14151B5A-0232-4682-9BF0-5D5072056521}"/>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dirty="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extLst>
      <p:ext uri="{BB962C8B-B14F-4D97-AF65-F5344CB8AC3E}">
        <p14:creationId xmlns:p14="http://schemas.microsoft.com/office/powerpoint/2010/main" val="2979949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7A8F-721B-4A82-B0D8-4F176FC464FC}"/>
              </a:ext>
            </a:extLst>
          </p:cNvPr>
          <p:cNvSpPr>
            <a:spLocks noGrp="1"/>
          </p:cNvSpPr>
          <p:nvPr>
            <p:ph type="title"/>
          </p:nvPr>
        </p:nvSpPr>
        <p:spPr>
          <a:xfrm>
            <a:off x="685801" y="753595"/>
            <a:ext cx="7770813" cy="685797"/>
          </a:xfrm>
        </p:spPr>
        <p:txBody>
          <a:bodyPr/>
          <a:lstStyle/>
          <a:p>
            <a:r>
              <a:rPr lang="en-US" sz="1500" dirty="0"/>
              <a:t>8. 802.15.6a Amendment: Dependable Human and Vehicle Body Area Networks, </a:t>
            </a:r>
            <a:r>
              <a:rPr lang="en-US" sz="1500" dirty="0">
                <a:hlinkClick r:id="rId2"/>
              </a:rPr>
              <a:t>CSD</a:t>
            </a:r>
            <a:r>
              <a:rPr lang="en-US" sz="1500" dirty="0"/>
              <a:t> - Comments</a:t>
            </a:r>
          </a:p>
        </p:txBody>
      </p:sp>
      <p:sp>
        <p:nvSpPr>
          <p:cNvPr id="3" name="Content Placeholder 2">
            <a:extLst>
              <a:ext uri="{FF2B5EF4-FFF2-40B4-BE49-F238E27FC236}">
                <a16:creationId xmlns:a16="http://schemas.microsoft.com/office/drawing/2014/main" id="{E992BCB5-1414-4482-A5F8-C3264BFA08E7}"/>
              </a:ext>
            </a:extLst>
          </p:cNvPr>
          <p:cNvSpPr>
            <a:spLocks noGrp="1"/>
          </p:cNvSpPr>
          <p:nvPr>
            <p:ph idx="1"/>
          </p:nvPr>
        </p:nvSpPr>
        <p:spPr>
          <a:xfrm>
            <a:off x="685801" y="1118115"/>
            <a:ext cx="7770813" cy="4132683"/>
          </a:xfrm>
        </p:spPr>
        <p:txBody>
          <a:bodyPr/>
          <a:lstStyle/>
          <a:p>
            <a:pPr marL="25400" indent="0">
              <a:buNone/>
            </a:pPr>
            <a:r>
              <a:rPr lang="en-US" sz="1350" dirty="0"/>
              <a:t>CSD: </a:t>
            </a:r>
          </a:p>
          <a:p>
            <a:pPr marL="25400" indent="0">
              <a:buNone/>
            </a:pPr>
            <a:endParaRPr lang="en-US" sz="1350" dirty="0">
              <a:solidFill>
                <a:srgbClr val="0000FF"/>
              </a:solidFill>
            </a:endParaRPr>
          </a:p>
          <a:p>
            <a:pPr marL="25400" indent="0">
              <a:buNone/>
            </a:pPr>
            <a:r>
              <a:rPr lang="en-US" sz="1350" dirty="0"/>
              <a:t>6. Economic Feasibility: </a:t>
            </a:r>
          </a:p>
          <a:p>
            <a:pPr marL="508000" lvl="1" indent="0">
              <a:buNone/>
            </a:pPr>
            <a:r>
              <a:rPr lang="en-US" sz="1350" dirty="0"/>
              <a:t>b) Change “802.15.6 UWB technology” to “IEEE 802.15.6 UWB technology” </a:t>
            </a:r>
          </a:p>
          <a:p>
            <a:pPr marL="508000" lvl="1" indent="0">
              <a:buNone/>
            </a:pPr>
            <a:r>
              <a:rPr lang="en-US" sz="1350" dirty="0">
                <a:solidFill>
                  <a:schemeClr val="accent2"/>
                </a:solidFill>
              </a:rPr>
              <a:t>. </a:t>
            </a:r>
            <a:r>
              <a:rPr lang="en-US" sz="1350" dirty="0">
                <a:solidFill>
                  <a:schemeClr val="tx1"/>
                </a:solidFill>
              </a:rPr>
              <a:t>Response - </a:t>
            </a:r>
            <a:r>
              <a:rPr lang="en-US" sz="1350" dirty="0">
                <a:solidFill>
                  <a:schemeClr val="accent2"/>
                </a:solidFill>
              </a:rPr>
              <a:t>Accept</a:t>
            </a:r>
          </a:p>
          <a:p>
            <a:pPr marL="508000" lvl="1" indent="0">
              <a:buNone/>
            </a:pPr>
            <a:r>
              <a:rPr lang="en-US" sz="1350" dirty="0"/>
              <a:t>d) suggest change to “UWB technology incurs a very small energy consumption cost as compared to IEEE 802.15.4 devices. “ but add some clarification or explanation of what “very small” means.</a:t>
            </a:r>
          </a:p>
          <a:p>
            <a:pPr marL="0" marR="0" lvl="1" indent="0" algn="l" defTabSz="449263" rtl="0" eaLnBrk="1" fontAlgn="base" latinLnBrk="0" hangingPunct="1">
              <a:lnSpc>
                <a:spcPct val="100000"/>
              </a:lnSpc>
              <a:spcBef>
                <a:spcPts val="500"/>
              </a:spcBef>
              <a:spcAft>
                <a:spcPct val="0"/>
              </a:spcAft>
              <a:buClr>
                <a:srgbClr val="000000"/>
              </a:buClr>
              <a:buSzPct val="100000"/>
              <a:buFont typeface="Times New Roman" pitchFamily="18" charset="0"/>
              <a:buNone/>
              <a:tabLst/>
              <a:defRPr/>
            </a:pPr>
            <a:r>
              <a:rPr kumimoji="0" lang="en-US" altLang="ja-JP" sz="1600" i="0" u="none" strike="noStrike" kern="0" cap="none" spc="0" normalizeH="0" baseline="0" noProof="0" dirty="0">
                <a:ln>
                  <a:noFill/>
                </a:ln>
                <a:solidFill>
                  <a:srgbClr val="000000"/>
                </a:solidFill>
                <a:effectLst/>
                <a:uLnTx/>
                <a:uFillTx/>
                <a:latin typeface="Times New Roman"/>
                <a:ea typeface="MS Gothic"/>
              </a:rPr>
              <a:t>            Response - </a:t>
            </a:r>
            <a:r>
              <a:rPr kumimoji="0" lang="en-US" altLang="ja-JP" sz="1600" i="0" u="none" strike="noStrike" kern="0" cap="none" spc="0" normalizeH="0" baseline="0" noProof="0" dirty="0">
                <a:ln>
                  <a:noFill/>
                </a:ln>
                <a:solidFill>
                  <a:srgbClr val="3333CC"/>
                </a:solidFill>
                <a:effectLst/>
                <a:uLnTx/>
                <a:uFillTx/>
                <a:latin typeface="Times New Roman"/>
                <a:ea typeface="MS Gothic"/>
              </a:rPr>
              <a:t>Accept revision of “very small”:  UWB devices operate with lower power consumption than the radio interfaces define in IEEE Std 802.15.6-2012.</a:t>
            </a:r>
            <a:endParaRPr lang="en-US" sz="1350" dirty="0">
              <a:solidFill>
                <a:schemeClr val="accent2"/>
              </a:solidFill>
            </a:endParaRPr>
          </a:p>
        </p:txBody>
      </p:sp>
      <p:sp>
        <p:nvSpPr>
          <p:cNvPr id="4" name="Date Placeholder 3">
            <a:extLst>
              <a:ext uri="{FF2B5EF4-FFF2-40B4-BE49-F238E27FC236}">
                <a16:creationId xmlns:a16="http://schemas.microsoft.com/office/drawing/2014/main" id="{68518F69-019C-41D4-BAEF-6D49F4F2FF20}"/>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7765128E-CA16-4BE0-BB10-EC70D5E625B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 name="Google Shape;175;p25">
            <a:extLst>
              <a:ext uri="{FF2B5EF4-FFF2-40B4-BE49-F238E27FC236}">
                <a16:creationId xmlns:a16="http://schemas.microsoft.com/office/drawing/2014/main" id="{14151B5A-0232-4682-9BF0-5D5072056521}"/>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dirty="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extLst>
      <p:ext uri="{BB962C8B-B14F-4D97-AF65-F5344CB8AC3E}">
        <p14:creationId xmlns:p14="http://schemas.microsoft.com/office/powerpoint/2010/main" val="2429351162"/>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6159</TotalTime>
  <Words>980</Words>
  <Application>Microsoft Office PowerPoint</Application>
  <PresentationFormat>画面に合わせる (4:3)</PresentationFormat>
  <Paragraphs>78</Paragraphs>
  <Slides>6</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Arial</vt:lpstr>
      <vt:lpstr>Calibri</vt:lpstr>
      <vt:lpstr>Helvetica</vt:lpstr>
      <vt:lpstr>Times New Roman</vt:lpstr>
      <vt:lpstr>Default Design</vt:lpstr>
      <vt:lpstr>PowerPoint プレゼンテーション</vt:lpstr>
      <vt:lpstr>PowerPoint プレゼンテーション</vt:lpstr>
      <vt:lpstr>8. 802.15.6a Amendment: Dependable Human and Vehicle Body Area Networks, PAR and CSD </vt:lpstr>
      <vt:lpstr>8. 802.15.6a Amendment: Dependable Human and Vehicle Body Area Networks, PAR and CSD </vt:lpstr>
      <vt:lpstr>8. 802.15.6a Amendment: Dependable Human and Vehicle Body Area Networks, CSD - Comments</vt:lpstr>
      <vt:lpstr>8. 802.15.6a Amendment: Dependable Human and Vehicle Body Area Networks, CSD -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Kohno Ryuji</cp:lastModifiedBy>
  <cp:revision>284</cp:revision>
  <dcterms:modified xsi:type="dcterms:W3CDTF">2021-07-19T17:50:53Z</dcterms:modified>
</cp:coreProperties>
</file>