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7"/>
  </p:notesMasterIdLst>
  <p:sldIdLst>
    <p:sldId id="256" r:id="rId2"/>
    <p:sldId id="306" r:id="rId3"/>
    <p:sldId id="340" r:id="rId4"/>
    <p:sldId id="353" r:id="rId5"/>
    <p:sldId id="346" r:id="rId6"/>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52" d="100"/>
          <a:sy n="52" d="100"/>
        </p:scale>
        <p:origin x="1252" y="3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685802" y="304014"/>
            <a:ext cx="1282798" cy="303208"/>
          </a:xfrm>
          <a:ln/>
        </p:spPr>
        <p:txBody>
          <a:bodyPr/>
          <a:lstStyle>
            <a:lvl1pPr algn="l">
              <a:defRPr/>
            </a:lvl1pPr>
          </a:lstStyle>
          <a:p>
            <a:r>
              <a:rPr lang="en-US"/>
              <a:t>July 2021</a:t>
            </a:r>
            <a:endParaRPr lang="en-GB" dirty="0"/>
          </a:p>
        </p:txBody>
      </p:sp>
      <p:sp>
        <p:nvSpPr>
          <p:cNvPr id="6" name="Rectangle 5"/>
          <p:cNvSpPr>
            <a:spLocks noGrp="1" noChangeArrowheads="1"/>
          </p:cNvSpPr>
          <p:nvPr>
            <p:ph type="sldNum" idx="12"/>
          </p:nvPr>
        </p:nvSpPr>
        <p:spPr>
          <a:xfrm>
            <a:off x="4344990" y="6475416"/>
            <a:ext cx="659058" cy="382584"/>
          </a:xfrm>
          <a:ln/>
        </p:spPr>
        <p:txBody>
          <a:bodyPr/>
          <a:lstStyle>
            <a:lvl1pPr>
              <a:defRPr/>
            </a:lvl1pPr>
          </a:lstStyle>
          <a:p>
            <a:r>
              <a:rPr lang="en-GB"/>
              <a:t>Slide </a:t>
            </a:r>
            <a:fld id="{440F5867-744E-4AA6-B0ED-4C44D2DFBB7B}" type="slidenum">
              <a:rPr lang="en-GB" smtClean="0"/>
              <a:pPr/>
              <a:t>‹#›</a:t>
            </a:fld>
            <a:endParaRPr lang="en-GB" dirty="0"/>
          </a:p>
        </p:txBody>
      </p:sp>
      <p:sp>
        <p:nvSpPr>
          <p:cNvPr id="7" name="Rectangle 4">
            <a:extLst>
              <a:ext uri="{FF2B5EF4-FFF2-40B4-BE49-F238E27FC236}">
                <a16:creationId xmlns:a16="http://schemas.microsoft.com/office/drawing/2014/main" id="{EF49E223-A5C6-440F-A70A-37A03893B3E7}"/>
              </a:ext>
            </a:extLst>
          </p:cNvPr>
          <p:cNvSpPr>
            <a:spLocks noGrp="1" noChangeArrowheads="1"/>
          </p:cNvSpPr>
          <p:nvPr>
            <p:ph type="ftr" idx="13"/>
          </p:nvPr>
        </p:nvSpPr>
        <p:spPr bwMode="auto">
          <a:xfrm>
            <a:off x="6084168" y="6475416"/>
            <a:ext cx="245817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350">
                <a:solidFill>
                  <a:srgbClr val="000000"/>
                </a:solidFill>
                <a:ea typeface="Arial Unicode MS" pitchFamily="34" charset="-128"/>
                <a:cs typeface="Arial Unicode MS" pitchFamily="34" charset="-128"/>
              </a:defRPr>
            </a:lvl1pPr>
          </a:lstStyle>
          <a:p>
            <a:pPr defTabSz="333926"/>
            <a:r>
              <a:rPr lang="en-GB"/>
              <a:t>Pat Kinney (Kinney Consulting)</a:t>
            </a:r>
            <a:endParaRPr lang="en-GB" dirty="0"/>
          </a:p>
        </p:txBody>
      </p:sp>
    </p:spTree>
    <p:extLst>
      <p:ext uri="{BB962C8B-B14F-4D97-AF65-F5344CB8AC3E}">
        <p14:creationId xmlns:p14="http://schemas.microsoft.com/office/powerpoint/2010/main" val="251166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P802.15-21-0392-02-06a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3"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to 802.11 comments on 15.6a PAR and CSD</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a:t>
            </a:r>
            <a:r>
              <a:rPr lang="en-US" sz="1600" dirty="0">
                <a:solidFill>
                  <a:schemeClr val="dk2"/>
                </a:solidFill>
                <a:latin typeface="Times New Roman"/>
                <a:ea typeface="Times New Roman"/>
                <a:cs typeface="Times New Roman"/>
                <a:sym typeface="Times New Roman"/>
              </a:rPr>
              <a:t>19</a:t>
            </a:r>
            <a:r>
              <a:rPr lang="en-US" sz="1600" b="0" i="0" u="none" strike="noStrike" cap="none" dirty="0">
                <a:solidFill>
                  <a:schemeClr val="dk2"/>
                </a:solidFill>
                <a:latin typeface="Times New Roman"/>
                <a:ea typeface="Times New Roman"/>
                <a:cs typeface="Times New Roman"/>
                <a:sym typeface="Times New Roman"/>
              </a:rPr>
              <a:t>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802.11 WG</a:t>
            </a:r>
          </a:p>
          <a:p>
            <a:r>
              <a:rPr lang="en-US" sz="3600" b="0" dirty="0">
                <a:latin typeface="Helvetica"/>
                <a:cs typeface="Helvetica"/>
              </a:rPr>
              <a:t>Comments on P802.15.6a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0" y="1752600"/>
            <a:ext cx="7770813" cy="3634962"/>
          </a:xfrm>
        </p:spPr>
        <p:txBody>
          <a:bodyPr/>
          <a:lstStyle/>
          <a:p>
            <a:pPr marL="25400" indent="0">
              <a:buNone/>
            </a:pPr>
            <a:r>
              <a:rPr lang="en-US" sz="1350" dirty="0"/>
              <a:t>5.2.b – expand acronym: “intra-BAN “ </a:t>
            </a:r>
          </a:p>
          <a:p>
            <a:pPr marL="25400" indent="0">
              <a:buNone/>
            </a:pPr>
            <a:r>
              <a:rPr lang="en-US" sz="1350" dirty="0"/>
              <a:t>Response –</a:t>
            </a:r>
            <a:r>
              <a:rPr lang="en-US" sz="1200" dirty="0"/>
              <a:t>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Change intra by inter:  inter-BAN refers to multiple BANs coexisting. In the same manner, inter-PAN refers to multiple PANs and BAN coexisting.</a:t>
            </a:r>
            <a:endParaRPr lang="en-US" sz="1350" dirty="0">
              <a:solidFill>
                <a:schemeClr val="accent2"/>
              </a:solidFill>
            </a:endParaRPr>
          </a:p>
          <a:p>
            <a:pPr marL="25400" indent="0">
              <a:buNone/>
            </a:pPr>
            <a:endParaRPr lang="en-US" sz="1350" dirty="0"/>
          </a:p>
          <a:p>
            <a:pPr marL="25400" indent="0">
              <a:buNone/>
            </a:pPr>
            <a:r>
              <a:rPr lang="en-US" sz="1350" dirty="0"/>
              <a:t>As 802.15.6 is already defined as a Body Area Network, why does the standard need a Vehicle Body Area enhancement?  What is a Vehicle Body Area? Is it in the vehicle, or outside the vehicle?  Is this going to lead to a Home Body Area network amendment? </a:t>
            </a:r>
          </a:p>
          <a:p>
            <a:pPr marL="508000" lvl="1" indent="0">
              <a:buNone/>
            </a:pPr>
            <a:r>
              <a:rPr lang="en-US" sz="1350" dirty="0"/>
              <a:t>Is this only inside the vehicle or is it similar the 802.15.</a:t>
            </a:r>
            <a:r>
              <a:rPr lang="en-US" sz="1350" strike="sngStrike" dirty="0"/>
              <a:t>1</a:t>
            </a:r>
            <a:r>
              <a:rPr lang="en-US" sz="1350" dirty="0"/>
              <a:t>6 Body Area Network that is on the skin or outside the body?</a:t>
            </a:r>
          </a:p>
          <a:p>
            <a:pPr marL="25400" indent="0">
              <a:buNone/>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Response</a:t>
            </a:r>
            <a:r>
              <a:rPr kumimoji="0" lang="en-US" altLang="ja-JP" sz="1600" b="1" i="0" u="none" strike="noStrike" kern="0" cap="none" spc="0" normalizeH="0" baseline="0" noProof="0" dirty="0">
                <a:ln>
                  <a:noFill/>
                </a:ln>
                <a:solidFill>
                  <a:srgbClr val="000000"/>
                </a:solidFill>
                <a:effectLst/>
                <a:uLnTx/>
                <a:uFillTx/>
                <a:latin typeface="Times New Roman"/>
                <a:ea typeface="MS Gothic"/>
              </a:rPr>
              <a:t>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The scope of IEEE Std 802.15.6 is not constrain to humans. 15.6a aims to extend Std 15.6 to vehicle BAN (VBAN).  The VBAN concept is a coordinator in a car with devices around the cabin room. Home Body Area Network is not considered in the project.</a:t>
            </a:r>
            <a:endParaRPr lang="en-US" sz="1350" dirty="0">
              <a:solidFill>
                <a:schemeClr val="accent2"/>
              </a:solidFill>
            </a:endParaRPr>
          </a:p>
          <a:p>
            <a:pPr marL="25400" indent="0">
              <a:buNone/>
            </a:pPr>
            <a:endParaRPr lang="en-US" sz="1350" dirty="0">
              <a:solidFill>
                <a:schemeClr val="accent2"/>
              </a:solidFill>
            </a:endParaRPr>
          </a:p>
          <a:p>
            <a:pPr marL="25400" indent="0">
              <a:buNone/>
            </a:pPr>
            <a:r>
              <a:rPr lang="en-US" sz="1350" dirty="0"/>
              <a:t>8.1 - What sections are the first two sentences referencing? </a:t>
            </a:r>
          </a:p>
          <a:p>
            <a:pPr marL="508000" lvl="1" indent="0">
              <a:buNone/>
            </a:pPr>
            <a:r>
              <a:rPr lang="en-US" sz="1350" dirty="0"/>
              <a:t>Include section number.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lang="en-US" sz="1350" dirty="0"/>
              <a:t>Response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5.2.b Scope of the project.</a:t>
            </a:r>
            <a:endParaRPr kumimoji="0" lang="en-US" altLang="ja-JP" sz="1800" b="0" i="0" u="none" strike="noStrike" kern="0" cap="none" spc="0" normalizeH="0" baseline="0" noProof="0" dirty="0">
              <a:ln>
                <a:noFill/>
              </a:ln>
              <a:solidFill>
                <a:srgbClr val="3333CC"/>
              </a:solidFill>
              <a:effectLst/>
              <a:uLnTx/>
              <a:uFillTx/>
              <a:latin typeface="Times New Roman"/>
              <a:ea typeface="MS Gothic"/>
            </a:endParaRPr>
          </a:p>
          <a:p>
            <a:pPr marL="25400" indent="0">
              <a:buNone/>
            </a:pPr>
            <a:endParaRPr lang="en-US" sz="1350" dirty="0">
              <a:solidFill>
                <a:schemeClr val="accent2"/>
              </a:solidFill>
            </a:endParaRP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Google Shape;175;p25">
            <a:extLst>
              <a:ext uri="{FF2B5EF4-FFF2-40B4-BE49-F238E27FC236}">
                <a16:creationId xmlns:a16="http://schemas.microsoft.com/office/drawing/2014/main" id="{2055338E-3543-41C1-B954-70DADC720974}"/>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196140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2" y="2078850"/>
            <a:ext cx="7770813" cy="3634962"/>
          </a:xfrm>
        </p:spPr>
        <p:txBody>
          <a:bodyPr/>
          <a:lstStyle/>
          <a:p>
            <a:pPr marL="25400" indent="0">
              <a:buNone/>
            </a:pPr>
            <a:r>
              <a:rPr lang="en-US" sz="1350" dirty="0"/>
              <a:t>8.1 – 5.4 Purpose – Phrases seem left over from crafting 5.4 and are not complete thoughts but fragments.  </a:t>
            </a:r>
          </a:p>
          <a:p>
            <a:pPr marL="508000" lvl="1" indent="0">
              <a:buNone/>
            </a:pPr>
            <a:r>
              <a:rPr lang="en-US" sz="1350" dirty="0"/>
              <a:t>Suggest removal.</a:t>
            </a:r>
          </a:p>
          <a:p>
            <a:pPr marL="25400" indent="0">
              <a:buNone/>
            </a:pPr>
            <a:r>
              <a:rPr lang="en-US" sz="1350" dirty="0"/>
              <a:t>Response – </a:t>
            </a:r>
            <a:r>
              <a:rPr lang="en-US" sz="1350" dirty="0">
                <a:solidFill>
                  <a:schemeClr val="accent2"/>
                </a:solidFill>
              </a:rPr>
              <a:t>Accept.</a:t>
            </a: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Google Shape;175;p25">
            <a:extLst>
              <a:ext uri="{FF2B5EF4-FFF2-40B4-BE49-F238E27FC236}">
                <a16:creationId xmlns:a16="http://schemas.microsoft.com/office/drawing/2014/main" id="{AF3C21F2-B418-4865-B724-909D28D527CE}"/>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51862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118115"/>
            <a:ext cx="7770813" cy="4132683"/>
          </a:xfrm>
        </p:spPr>
        <p:txBody>
          <a:bodyPr/>
          <a:lstStyle/>
          <a:p>
            <a:pPr marL="25400" indent="0">
              <a:buNone/>
            </a:pPr>
            <a:r>
              <a:rPr lang="en-US" sz="1350" dirty="0"/>
              <a:t>CSD: </a:t>
            </a:r>
          </a:p>
          <a:p>
            <a:pPr marL="25400" indent="0">
              <a:buNone/>
            </a:pPr>
            <a:r>
              <a:rPr lang="en-US" sz="1350" dirty="0"/>
              <a:t>1. Title page one of the CSD the Description and Abstract indicates that this document is the PAR.</a:t>
            </a:r>
          </a:p>
          <a:p>
            <a:pPr marL="25400" indent="0">
              <a:buNone/>
            </a:pPr>
            <a:r>
              <a:rPr lang="en-US" sz="1350" dirty="0">
                <a:solidFill>
                  <a:schemeClr val="accent2"/>
                </a:solidFill>
              </a:rPr>
              <a:t>Accept revision. </a:t>
            </a:r>
            <a:endParaRPr lang="en-US" sz="1350" dirty="0"/>
          </a:p>
          <a:p>
            <a:pPr marL="25400" indent="0">
              <a:buNone/>
            </a:pPr>
            <a:r>
              <a:rPr lang="en-US" sz="1350" dirty="0"/>
              <a:t>2. Please check the versioning of the document.  History shows R2 was posted on May 18, but it seemed to have a change from July 12 to July 13. </a:t>
            </a:r>
          </a:p>
          <a:p>
            <a:pPr marL="25400" indent="0">
              <a:buNone/>
            </a:pPr>
            <a:r>
              <a:rPr lang="en-US" sz="1350" dirty="0">
                <a:solidFill>
                  <a:schemeClr val="accent2"/>
                </a:solidFill>
              </a:rPr>
              <a:t>Doc 21-0260-02 has not changed since May 18th.</a:t>
            </a:r>
          </a:p>
          <a:p>
            <a:pPr marL="25400" indent="0">
              <a:buNone/>
            </a:pPr>
            <a:r>
              <a:rPr lang="en-US" sz="1350" dirty="0"/>
              <a:t>3. - Broad sets of applicability. a) suggest change “Enhancements to” –to- “Enhancements by”</a:t>
            </a:r>
          </a:p>
          <a:p>
            <a:pPr marL="990600" lvl="2" indent="0">
              <a:buNone/>
            </a:pPr>
            <a:r>
              <a:rPr lang="en-US" sz="1200" b="1" dirty="0"/>
              <a:t>Same change in Technical Feasibility a) – </a:t>
            </a:r>
            <a:r>
              <a:rPr lang="en-US" sz="1200" dirty="0">
                <a:solidFill>
                  <a:schemeClr val="accent2"/>
                </a:solidFill>
              </a:rPr>
              <a:t>Accept and accept.</a:t>
            </a:r>
          </a:p>
          <a:p>
            <a:pPr marL="25400" indent="0">
              <a:buNone/>
            </a:pPr>
            <a:r>
              <a:rPr lang="en-US" sz="1350" dirty="0"/>
              <a:t>4. Broad sets of applicability. a) “higher dependability “ relative to what?</a:t>
            </a:r>
          </a:p>
          <a:p>
            <a:pPr marL="508000" lvl="1" indent="0">
              <a:buNone/>
            </a:pPr>
            <a:r>
              <a:rPr lang="en-US" sz="1350" dirty="0"/>
              <a:t>Expand or explain. </a:t>
            </a:r>
            <a:r>
              <a:rPr lang="en-US" sz="1350" dirty="0">
                <a:solidFill>
                  <a:schemeClr val="accent2"/>
                </a:solidFill>
              </a:rPr>
              <a:t>Higher dependability than IEEE Std 802.15.6.  </a:t>
            </a:r>
          </a:p>
          <a:p>
            <a:pPr marL="25400" indent="0">
              <a:buNone/>
            </a:pPr>
            <a:r>
              <a:rPr lang="en-US" sz="1350" dirty="0"/>
              <a:t>5. CSD General: expand acronyms on first use: “BAN”, “UWB”,  “HBAN”, and “VBAN”. </a:t>
            </a:r>
            <a:r>
              <a:rPr lang="en-US" sz="1350" dirty="0">
                <a:solidFill>
                  <a:schemeClr val="accent2"/>
                </a:solidFill>
              </a:rPr>
              <a:t>Accept.</a:t>
            </a:r>
            <a:r>
              <a:rPr lang="en-US" sz="1350" dirty="0"/>
              <a:t> </a:t>
            </a:r>
          </a:p>
          <a:p>
            <a:pPr marL="25400" indent="0">
              <a:buNone/>
            </a:pPr>
            <a:r>
              <a:rPr lang="en-US" sz="1350" dirty="0"/>
              <a:t>6. Economic Feasibility: </a:t>
            </a:r>
          </a:p>
          <a:p>
            <a:pPr marL="508000" lvl="1" indent="0">
              <a:buNone/>
            </a:pPr>
            <a:r>
              <a:rPr lang="en-US" sz="1350" dirty="0"/>
              <a:t>b) Change “802.15.6 UWB technology” to “IEEE 802.15.6 UWB technology” </a:t>
            </a:r>
            <a:r>
              <a:rPr lang="en-US" sz="1350" dirty="0">
                <a:solidFill>
                  <a:schemeClr val="accent2"/>
                </a:solidFill>
              </a:rPr>
              <a:t>Accept.</a:t>
            </a:r>
          </a:p>
          <a:p>
            <a:pPr marL="508000" lvl="1" indent="0">
              <a:buNone/>
            </a:pPr>
            <a:r>
              <a:rPr lang="en-US" sz="1350" dirty="0"/>
              <a:t>d) suggest change to “UWB technology incurs a very small energy consumption cost as compared to IEEE 802.15.4 devices. “ but add some clarification or explanation of what “very small” means.</a:t>
            </a:r>
          </a:p>
          <a:p>
            <a:pPr marL="0" marR="0" lvl="1" indent="0" algn="l" defTabSz="449263" rtl="0" eaLnBrk="1" fontAlgn="base" latinLnBrk="0" hangingPunct="1">
              <a:lnSpc>
                <a:spcPct val="100000"/>
              </a:lnSpc>
              <a:spcBef>
                <a:spcPts val="500"/>
              </a:spcBef>
              <a:spcAft>
                <a:spcPct val="0"/>
              </a:spcAft>
              <a:buClr>
                <a:srgbClr val="000000"/>
              </a:buClr>
              <a:buSzPct val="100000"/>
              <a:buFont typeface="Times New Roman" pitchFamily="18" charset="0"/>
              <a:buNone/>
              <a:tabLst/>
              <a:defRPr/>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Response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Accept revision of “very small”:  UWB devices operate with lower power consumption than other radio interfaces. </a:t>
            </a:r>
          </a:p>
          <a:p>
            <a:pPr marL="0" marR="0" lvl="1" indent="0" algn="l" defTabSz="449263" rtl="0" eaLnBrk="1" fontAlgn="base" latinLnBrk="0" hangingPunct="1">
              <a:lnSpc>
                <a:spcPct val="100000"/>
              </a:lnSpc>
              <a:spcBef>
                <a:spcPts val="500"/>
              </a:spcBef>
              <a:spcAft>
                <a:spcPct val="0"/>
              </a:spcAft>
              <a:buClr>
                <a:srgbClr val="000000"/>
              </a:buClr>
              <a:buSzPct val="100000"/>
              <a:buFont typeface="Times New Roman" pitchFamily="18" charset="0"/>
              <a:buNone/>
              <a:tabLst/>
              <a:defRPr/>
            </a:pPr>
            <a:r>
              <a:rPr kumimoji="0" lang="en-US" altLang="ja-JP" sz="1600" b="0" i="0" u="none" strike="noStrike" kern="0" cap="none" spc="0" normalizeH="0" baseline="0" noProof="0" dirty="0">
                <a:ln>
                  <a:noFill/>
                </a:ln>
                <a:solidFill>
                  <a:srgbClr val="3333CC"/>
                </a:solidFill>
                <a:effectLst/>
                <a:uLnTx/>
                <a:uFillTx/>
                <a:latin typeface="Times New Roman"/>
                <a:ea typeface="MS Gothic"/>
              </a:rPr>
              <a:t>There is no statement “as compared to IEEE 802.15.4 devices. “ in CSD Doc 260-02.</a:t>
            </a:r>
            <a:r>
              <a:rPr lang="en-US" sz="1200" dirty="0">
                <a:solidFill>
                  <a:schemeClr val="accent2"/>
                </a:solidFill>
              </a:rPr>
              <a:t>   </a:t>
            </a:r>
            <a:endParaRPr lang="en-US" sz="1350" dirty="0">
              <a:solidFill>
                <a:schemeClr val="accent2"/>
              </a:solidFill>
            </a:endParaRP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4293511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5966</TotalTime>
  <Words>934</Words>
  <Application>Microsoft Office PowerPoint</Application>
  <PresentationFormat>画面に合わせる (4:3)</PresentationFormat>
  <Paragraphs>71</Paragraphs>
  <Slides>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Arial</vt:lpstr>
      <vt:lpstr>Calibri</vt:lpstr>
      <vt:lpstr>Helvetica</vt:lpstr>
      <vt:lpstr>Times New Roman</vt:lpstr>
      <vt:lpstr>Default Design</vt:lpstr>
      <vt:lpstr>PowerPoint プレゼンテーション</vt:lpstr>
      <vt:lpstr>PowerPoint プレゼンテーション</vt:lpstr>
      <vt:lpstr>8. 802.15.6a Amendment: Dependable Human and Vehicle Body Area Networks, PAR and CSD </vt:lpstr>
      <vt:lpstr>8. 802.15.6a Amendment: Dependable Human and Vehicle Body Area Networks, PAR and CSD </vt:lpstr>
      <vt:lpstr>8. 802.15.6a Amendment: Dependable Human and Vehicle Body Area Networks, CSD -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 Ryuji</cp:lastModifiedBy>
  <cp:revision>281</cp:revision>
  <dcterms:modified xsi:type="dcterms:W3CDTF">2021-07-19T14:38:38Z</dcterms:modified>
</cp:coreProperties>
</file>