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10"/>
  </p:notesMasterIdLst>
  <p:sldIdLst>
    <p:sldId id="256" r:id="rId2"/>
    <p:sldId id="306" r:id="rId3"/>
    <p:sldId id="259" r:id="rId4"/>
    <p:sldId id="260" r:id="rId5"/>
    <p:sldId id="261" r:id="rId6"/>
    <p:sldId id="262" r:id="rId7"/>
    <p:sldId id="307" r:id="rId8"/>
    <p:sldId id="264" r:id="rId9"/>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o Hernandez" initials="MH" lastIdx="0" clrIdx="0">
    <p:extLst>
      <p:ext uri="{19B8F6BF-5375-455C-9EA6-DF929625EA0E}">
        <p15:presenceInfo xmlns:p15="http://schemas.microsoft.com/office/powerpoint/2012/main" userId="1b6a26482b8577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68" autoAdjust="0"/>
  </p:normalViewPr>
  <p:slideViewPr>
    <p:cSldViewPr snapToGrid="0">
      <p:cViewPr varScale="1">
        <p:scale>
          <a:sx n="86" d="100"/>
          <a:sy n="86" d="100"/>
        </p:scale>
        <p:origin x="1354" y="5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24" name="Google Shape;24;p2"/>
          <p:cNvSpPr txBox="1">
            <a:spLocks noGrp="1"/>
          </p:cNvSpPr>
          <p:nvPr>
            <p:ph type="ftr" idx="11"/>
          </p:nvPr>
        </p:nvSpPr>
        <p:spPr>
          <a:xfrm>
            <a:off x="5486400" y="6388913"/>
            <a:ext cx="3124200" cy="382587"/>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M. Hernandez(YRP-IAI), T. Kobayashi(YNU), M. Kim(YRP-IAI), R. Kohno (YNU/YRP-IAI)</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1_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673827" y="2969791"/>
            <a:ext cx="5796344" cy="415498"/>
          </a:xfrm>
          <a:prstGeom prst="rect">
            <a:avLst/>
          </a:prstGeom>
        </p:spPr>
        <p:txBody>
          <a:bodyPr wrap="square" lIns="0" tIns="0" rIns="0" bIns="0">
            <a:spAutoFit/>
          </a:bodyPr>
          <a:lstStyle>
            <a:lvl1pPr>
              <a:defRPr sz="2700" b="0" i="0">
                <a:solidFill>
                  <a:schemeClr val="tx1"/>
                </a:solidFill>
                <a:latin typeface="Arial"/>
                <a:cs typeface="Arial"/>
              </a:defRPr>
            </a:lvl1pPr>
          </a:lstStyle>
          <a:p>
            <a:endParaRPr/>
          </a:p>
        </p:txBody>
      </p:sp>
      <p:sp>
        <p:nvSpPr>
          <p:cNvPr id="3" name="Holder 3"/>
          <p:cNvSpPr>
            <a:spLocks noGrp="1"/>
          </p:cNvSpPr>
          <p:nvPr>
            <p:ph type="subTitle" idx="4"/>
          </p:nvPr>
        </p:nvSpPr>
        <p:spPr>
          <a:xfrm>
            <a:off x="1371600" y="3840480"/>
            <a:ext cx="6400800" cy="569387"/>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350" b="0" i="0">
                <a:solidFill>
                  <a:schemeClr val="tx1"/>
                </a:solidFill>
                <a:latin typeface="Calibri"/>
                <a:cs typeface="Calibri"/>
              </a:defRPr>
            </a:lvl1pPr>
          </a:lstStyle>
          <a:p>
            <a:pPr marL="9525">
              <a:lnSpc>
                <a:spcPts val="1358"/>
              </a:lnSpc>
            </a:pPr>
            <a:r>
              <a:rPr lang="en-US" altLang="ja-JP"/>
              <a:t>7/14/2021</a:t>
            </a:r>
            <a:endParaRPr lang="en-US" altLang="ja-JP" dirty="0"/>
          </a:p>
        </p:txBody>
      </p:sp>
      <p:sp>
        <p:nvSpPr>
          <p:cNvPr id="5" name="Holder 5"/>
          <p:cNvSpPr>
            <a:spLocks noGrp="1"/>
          </p:cNvSpPr>
          <p:nvPr>
            <p:ph type="dt" sz="half" idx="6"/>
          </p:nvPr>
        </p:nvSpPr>
        <p:spPr/>
        <p:txBody>
          <a:bodyPr lIns="0" tIns="0" rIns="0" bIns="0"/>
          <a:lstStyle>
            <a:lvl1pPr>
              <a:defRPr sz="1350" b="0" i="0">
                <a:solidFill>
                  <a:schemeClr val="tx1"/>
                </a:solidFill>
                <a:latin typeface="Calibri"/>
                <a:cs typeface="Calibri"/>
              </a:defRPr>
            </a:lvl1pPr>
          </a:lstStyle>
          <a:p>
            <a:pPr marL="9525">
              <a:lnSpc>
                <a:spcPts val="1358"/>
              </a:lnSpc>
            </a:pPr>
            <a:r>
              <a:rPr lang="en-US" altLang="ja-JP" spc="4"/>
              <a:t>802.1</a:t>
            </a:r>
            <a:endParaRPr lang="en-US" altLang="ja-JP" spc="4" dirty="0"/>
          </a:p>
        </p:txBody>
      </p:sp>
      <p:sp>
        <p:nvSpPr>
          <p:cNvPr id="6" name="Holder 6"/>
          <p:cNvSpPr>
            <a:spLocks noGrp="1"/>
          </p:cNvSpPr>
          <p:nvPr>
            <p:ph type="sldNum" sz="quarter" idx="7"/>
          </p:nvPr>
        </p:nvSpPr>
        <p:spPr/>
        <p:txBody>
          <a:bodyPr lIns="0" tIns="0" rIns="0" bIns="0"/>
          <a:lstStyle>
            <a:lvl1pPr>
              <a:defRPr sz="1350" b="0" i="0">
                <a:solidFill>
                  <a:schemeClr val="tx1"/>
                </a:solidFill>
                <a:latin typeface="Calibri"/>
                <a:cs typeface="Calibri"/>
              </a:defRPr>
            </a:lvl1pPr>
          </a:lstStyle>
          <a:p>
            <a:pPr marL="9525">
              <a:lnSpc>
                <a:spcPts val="1358"/>
              </a:lnSpc>
            </a:pPr>
            <a:r>
              <a:rPr lang="en-US" spc="-4"/>
              <a:t>Slide</a:t>
            </a:r>
            <a:r>
              <a:rPr lang="en-US" spc="-19"/>
              <a:t> </a:t>
            </a:r>
            <a:fld id="{81D60167-4931-47E6-BA6A-407CBD079E47}" type="slidenum">
              <a:rPr smtClean="0"/>
              <a:pPr marL="9525">
                <a:lnSpc>
                  <a:spcPts val="1358"/>
                </a:lnSpc>
              </a:pPr>
              <a:t>‹#›</a:t>
            </a:fld>
            <a:endParaRPr dirty="0"/>
          </a:p>
        </p:txBody>
      </p:sp>
    </p:spTree>
    <p:extLst>
      <p:ext uri="{BB962C8B-B14F-4D97-AF65-F5344CB8AC3E}">
        <p14:creationId xmlns:p14="http://schemas.microsoft.com/office/powerpoint/2010/main" val="4238518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1_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350" b="0" i="0">
                <a:solidFill>
                  <a:schemeClr val="tx1"/>
                </a:solidFill>
                <a:latin typeface="Calibri"/>
                <a:cs typeface="Calibri"/>
              </a:defRPr>
            </a:lvl1pPr>
          </a:lstStyle>
          <a:p>
            <a:pPr marL="9525">
              <a:lnSpc>
                <a:spcPts val="1358"/>
              </a:lnSpc>
            </a:pPr>
            <a:r>
              <a:rPr lang="en-US" altLang="ja-JP"/>
              <a:t>7/14/2021</a:t>
            </a:r>
            <a:endParaRPr lang="en-US" altLang="ja-JP" dirty="0"/>
          </a:p>
        </p:txBody>
      </p:sp>
      <p:sp>
        <p:nvSpPr>
          <p:cNvPr id="3" name="Holder 3"/>
          <p:cNvSpPr>
            <a:spLocks noGrp="1"/>
          </p:cNvSpPr>
          <p:nvPr>
            <p:ph type="dt" sz="half" idx="6"/>
          </p:nvPr>
        </p:nvSpPr>
        <p:spPr/>
        <p:txBody>
          <a:bodyPr lIns="0" tIns="0" rIns="0" bIns="0"/>
          <a:lstStyle>
            <a:lvl1pPr>
              <a:defRPr sz="1350" b="0" i="0">
                <a:solidFill>
                  <a:schemeClr val="tx1"/>
                </a:solidFill>
                <a:latin typeface="Calibri"/>
                <a:cs typeface="Calibri"/>
              </a:defRPr>
            </a:lvl1pPr>
          </a:lstStyle>
          <a:p>
            <a:pPr marL="9525">
              <a:lnSpc>
                <a:spcPts val="1358"/>
              </a:lnSpc>
            </a:pPr>
            <a:r>
              <a:rPr lang="en-US" altLang="ja-JP" spc="4"/>
              <a:t>802.1</a:t>
            </a:r>
            <a:endParaRPr lang="en-US" altLang="ja-JP" spc="4" dirty="0"/>
          </a:p>
        </p:txBody>
      </p:sp>
      <p:sp>
        <p:nvSpPr>
          <p:cNvPr id="4" name="Holder 4"/>
          <p:cNvSpPr>
            <a:spLocks noGrp="1"/>
          </p:cNvSpPr>
          <p:nvPr>
            <p:ph type="sldNum" sz="quarter" idx="7"/>
          </p:nvPr>
        </p:nvSpPr>
        <p:spPr/>
        <p:txBody>
          <a:bodyPr lIns="0" tIns="0" rIns="0" bIns="0"/>
          <a:lstStyle>
            <a:lvl1pPr>
              <a:defRPr sz="1350" b="0" i="0">
                <a:solidFill>
                  <a:schemeClr val="tx1"/>
                </a:solidFill>
                <a:latin typeface="Calibri"/>
                <a:cs typeface="Calibri"/>
              </a:defRPr>
            </a:lvl1pPr>
          </a:lstStyle>
          <a:p>
            <a:pPr marL="9525">
              <a:lnSpc>
                <a:spcPts val="1358"/>
              </a:lnSpc>
            </a:pPr>
            <a:r>
              <a:rPr lang="en-US" spc="-4"/>
              <a:t>Slide</a:t>
            </a:r>
            <a:r>
              <a:rPr lang="en-US" spc="-19"/>
              <a:t> </a:t>
            </a:r>
            <a:fld id="{81D60167-4931-47E6-BA6A-407CBD079E47}" type="slidenum">
              <a:rPr smtClean="0"/>
              <a:pPr marL="9525">
                <a:lnSpc>
                  <a:spcPts val="1358"/>
                </a:lnSpc>
              </a:pPr>
              <a:t>‹#›</a:t>
            </a:fld>
            <a:endParaRPr dirty="0"/>
          </a:p>
        </p:txBody>
      </p:sp>
    </p:spTree>
    <p:extLst>
      <p:ext uri="{BB962C8B-B14F-4D97-AF65-F5344CB8AC3E}">
        <p14:creationId xmlns:p14="http://schemas.microsoft.com/office/powerpoint/2010/main" val="528591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685800" y="2130426"/>
            <a:ext cx="77724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4"/>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36" name="Google Shape;36;p4"/>
          <p:cNvSpPr txBox="1">
            <a:spLocks noGrp="1"/>
          </p:cNvSpPr>
          <p:nvPr>
            <p:ph type="ftr" idx="11"/>
          </p:nvPr>
        </p:nvSpPr>
        <p:spPr>
          <a:xfrm>
            <a:off x="5486400" y="6388914"/>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37" name="Google Shape;37;p4"/>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722313" y="2906714"/>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42" name="Google Shape;42;p5"/>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43" name="Google Shape;43;p5"/>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49" name="Google Shape;49;p6"/>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58" name="Google Shape;58;p7"/>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70" name="Google Shape;70;p9"/>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77" name="Google Shape;77;p10"/>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83" name="Google Shape;83;p1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89" name="Google Shape;89;p1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5" name="Google Shape;15;p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16" name="Google Shape;16;p1"/>
          <p:cNvSpPr txBox="1">
            <a:spLocks noGrp="1"/>
          </p:cNvSpPr>
          <p:nvPr>
            <p:ph type="ftr" idx="11"/>
          </p:nvPr>
        </p:nvSpPr>
        <p:spPr>
          <a:xfrm>
            <a:off x="5486400" y="6376089"/>
            <a:ext cx="3124200" cy="396359"/>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M. Hernandez(YRP-IAI), T. Kobayashi(YNU), M. Kim(YRP-IAI), R. Kohno (YNU/YRP-IAI)</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P802.15-21-0391-03-06a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685800"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52759"/>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71" r:id="rId10"/>
    <p:sldLayoutId id="2147483672" r:id="rId11"/>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5"/>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Clr>
                <a:schemeClr val="dk1"/>
              </a:buClr>
              <a:buFont typeface="Times New Roman"/>
              <a:buNone/>
            </a:pPr>
            <a:r>
              <a:rPr lang="en-US" altLang="ja-JP" sz="1400" b="1" i="0" u="none" strike="noStrike" cap="none">
                <a:solidFill>
                  <a:schemeClr val="dk1"/>
                </a:solidFill>
                <a:latin typeface="Times New Roman"/>
                <a:ea typeface="Times New Roman"/>
                <a:cs typeface="Times New Roman"/>
                <a:sym typeface="Times New Roman"/>
              </a:rPr>
              <a:t>July 2021</a:t>
            </a:r>
            <a:endParaRPr dirty="0"/>
          </a:p>
        </p:txBody>
      </p:sp>
      <p:sp>
        <p:nvSpPr>
          <p:cNvPr id="175" name="Google Shape;175;p25"/>
          <p:cNvSpPr txBox="1">
            <a:spLocks noGrp="1"/>
          </p:cNvSpPr>
          <p:nvPr>
            <p:ph type="ftr" idx="11"/>
          </p:nvPr>
        </p:nvSpPr>
        <p:spPr>
          <a:xfrm>
            <a:off x="5417574" y="6475412"/>
            <a:ext cx="3193026" cy="30884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M. Hernandez(YRP-IAI), T. Kobayashi(YNU), M. Kim(YRP-IAI), R. Kohno (YNU/YRP-IAI)</a:t>
            </a:r>
            <a:endParaRPr dirty="0"/>
          </a:p>
        </p:txBody>
      </p:sp>
      <p:sp>
        <p:nvSpPr>
          <p:cNvPr id="176" name="Google Shape;176;p25"/>
          <p:cNvSpPr txBox="1">
            <a:spLocks noGrp="1"/>
          </p:cNvSpPr>
          <p:nvPr>
            <p:ph type="sldNum" idx="12"/>
          </p:nvPr>
        </p:nvSpPr>
        <p:spPr>
          <a:xfrm>
            <a:off x="4394200" y="6475413"/>
            <a:ext cx="431800" cy="18415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7" name="Google Shape;177;p25"/>
          <p:cNvSpPr/>
          <p:nvPr/>
        </p:nvSpPr>
        <p:spPr>
          <a:xfrm>
            <a:off x="152400" y="609600"/>
            <a:ext cx="8991600" cy="477043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endParaRPr lang="en-US" sz="1800" b="1" i="0" u="sng" strike="noStrike" cap="none" dirty="0">
              <a:solidFill>
                <a:schemeClr val="dk2"/>
              </a:solidFill>
              <a:latin typeface="Times New Roman"/>
              <a:ea typeface="Times New Roman"/>
              <a:cs typeface="Times New Roman"/>
              <a:sym typeface="Times New Roman"/>
            </a:endParaRPr>
          </a:p>
          <a:p>
            <a:pPr lvl="0" algn="ctr">
              <a:buClr>
                <a:schemeClr val="dk2"/>
              </a:buClr>
            </a:pPr>
            <a:r>
              <a:rPr lang="en-US" sz="1800" b="1" i="0" u="sng" strike="noStrike" cap="none" dirty="0">
                <a:solidFill>
                  <a:schemeClr val="dk2"/>
                </a:solidFill>
                <a:latin typeface="Times New Roman"/>
                <a:ea typeface="Times New Roman"/>
                <a:cs typeface="Times New Roman"/>
                <a:sym typeface="Times New Roman"/>
              </a:rPr>
              <a:t>Project: </a:t>
            </a:r>
            <a:r>
              <a:rPr lang="en-US" sz="1800" b="1" u="sng" dirty="0">
                <a:solidFill>
                  <a:schemeClr val="dk2"/>
                </a:solidFill>
                <a:latin typeface="Times New Roman"/>
                <a:ea typeface="Times New Roman"/>
                <a:cs typeface="Times New Roman"/>
                <a:sym typeface="Times New Roman"/>
              </a:rPr>
              <a:t>P802.15 Working Group for Wireless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sz="1600" b="0"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 Response to Comments from 802.1 on 15.6a PAR and CSD</a:t>
            </a:r>
            <a:r>
              <a:rPr lang="en-US" sz="1600" b="0" i="0" u="none" strike="noStrike" cap="none" dirty="0">
                <a:solidFill>
                  <a:schemeClr val="dk2"/>
                </a:solidFill>
                <a:latin typeface="Times New Roman"/>
                <a:ea typeface="Times New Roman"/>
                <a:cs typeface="Times New Roman"/>
                <a:sym typeface="Times New Roman"/>
              </a:rPr>
              <a:t>	</a:t>
            </a:r>
            <a:endParaRPr lang="en-US"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Date Submitted: </a:t>
            </a:r>
            <a:r>
              <a:rPr lang="en-US" sz="1600" b="0" i="0" u="none" strike="noStrike" cap="none" dirty="0">
                <a:solidFill>
                  <a:schemeClr val="dk2"/>
                </a:solidFill>
                <a:latin typeface="Times New Roman"/>
                <a:ea typeface="Times New Roman"/>
                <a:cs typeface="Times New Roman"/>
                <a:sym typeface="Times New Roman"/>
              </a:rPr>
              <a:t> July 15th, 2021 </a:t>
            </a:r>
            <a:endParaRPr lang="en-US"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Source:</a:t>
            </a:r>
            <a:r>
              <a:rPr lang="en-US" sz="1600" b="0" i="0" u="none" strike="noStrike" cap="none" dirty="0">
                <a:solidFill>
                  <a:schemeClr val="dk2"/>
                </a:solidFill>
                <a:latin typeface="Times New Roman"/>
                <a:ea typeface="Times New Roman"/>
                <a:cs typeface="Times New Roman"/>
                <a:sym typeface="Times New Roman"/>
              </a:rPr>
              <a:t>  Marco Hernandez2, </a:t>
            </a:r>
            <a:r>
              <a:rPr lang="en-US" sz="1600" dirty="0">
                <a:solidFill>
                  <a:schemeClr val="dk2"/>
                </a:solidFill>
                <a:latin typeface="Times New Roman"/>
                <a:ea typeface="Times New Roman"/>
                <a:cs typeface="Times New Roman"/>
                <a:sym typeface="Times New Roman"/>
              </a:rPr>
              <a:t>Takumi Kobayashi1, Minsoo Kim</a:t>
            </a:r>
            <a:r>
              <a:rPr lang="en-US" sz="1600" dirty="0">
                <a:solidFill>
                  <a:schemeClr val="dk1"/>
                </a:solidFill>
                <a:latin typeface="Times New Roman"/>
                <a:ea typeface="Times New Roman"/>
                <a:cs typeface="Times New Roman"/>
                <a:sym typeface="Times New Roman"/>
              </a:rPr>
              <a:t>2, Ryuji Kohno,1&amp;2</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 [1;Yokohama National University(YNU), 2;YRP International Alliance Institute(YRP-IAI)]                                  </a:t>
            </a:r>
          </a:p>
          <a:p>
            <a:pPr marL="0" marR="0" lvl="0" indent="0" algn="l" rtl="0">
              <a:spcBef>
                <a:spcPts val="0"/>
              </a:spcBef>
              <a:spcAft>
                <a:spcPts val="0"/>
              </a:spcAft>
              <a:buClr>
                <a:schemeClr val="dk2"/>
              </a:buClr>
              <a:buFont typeface="Times New Roman"/>
              <a:buNone/>
            </a:pPr>
            <a:r>
              <a:rPr lang="en-US" sz="1600" dirty="0">
                <a:solidFill>
                  <a:schemeClr val="dk2"/>
                </a:solidFill>
                <a:latin typeface="Times New Roman"/>
                <a:ea typeface="Times New Roman"/>
                <a:cs typeface="Times New Roman"/>
                <a:sym typeface="Times New Roman"/>
              </a:rPr>
              <a:t>Address [1; 79-5 Tokiwadai, Hodogaya-ku, Yokohama, 240-8501 Japan</a:t>
            </a:r>
          </a:p>
          <a:p>
            <a:pPr marL="0" marR="0" lvl="0" indent="0" algn="l" rtl="0">
              <a:spcBef>
                <a:spcPts val="0"/>
              </a:spcBef>
              <a:spcAft>
                <a:spcPts val="0"/>
              </a:spcAft>
              <a:buClr>
                <a:schemeClr val="dk2"/>
              </a:buClr>
              <a:buFont typeface="Times New Roman"/>
              <a:buNone/>
            </a:pPr>
            <a:r>
              <a:rPr lang="en-US" sz="1600" dirty="0">
                <a:solidFill>
                  <a:schemeClr val="dk2"/>
                </a:solidFill>
                <a:latin typeface="Times New Roman"/>
                <a:ea typeface="Times New Roman"/>
                <a:cs typeface="Times New Roman"/>
                <a:sym typeface="Times New Roman"/>
              </a:rPr>
              <a:t>               2; YRP1 </a:t>
            </a:r>
            <a:r>
              <a:rPr lang="en-US" sz="1600" dirty="0" err="1">
                <a:solidFill>
                  <a:schemeClr val="dk2"/>
                </a:solidFill>
                <a:latin typeface="Times New Roman"/>
                <a:ea typeface="Times New Roman"/>
                <a:cs typeface="Times New Roman"/>
                <a:sym typeface="Times New Roman"/>
              </a:rPr>
              <a:t>Blg</a:t>
            </a:r>
            <a:r>
              <a:rPr lang="en-US" sz="1600" dirty="0">
                <a:solidFill>
                  <a:schemeClr val="dk2"/>
                </a:solidFill>
                <a:latin typeface="Times New Roman"/>
                <a:ea typeface="Times New Roman"/>
                <a:cs typeface="Times New Roman"/>
                <a:sym typeface="Times New Roman"/>
              </a:rPr>
              <a:t>., 3-4 </a:t>
            </a:r>
            <a:r>
              <a:rPr lang="en-US" sz="1600" dirty="0" err="1">
                <a:solidFill>
                  <a:schemeClr val="dk2"/>
                </a:solidFill>
                <a:latin typeface="Times New Roman"/>
                <a:ea typeface="Times New Roman"/>
                <a:cs typeface="Times New Roman"/>
                <a:sym typeface="Times New Roman"/>
              </a:rPr>
              <a:t>HikarinoOka</a:t>
            </a:r>
            <a:r>
              <a:rPr lang="en-US" sz="1600" dirty="0">
                <a:solidFill>
                  <a:schemeClr val="dk2"/>
                </a:solidFill>
                <a:latin typeface="Times New Roman"/>
                <a:ea typeface="Times New Roman"/>
                <a:cs typeface="Times New Roman"/>
                <a:sym typeface="Times New Roman"/>
              </a:rPr>
              <a:t>, Yokosuka-City, Kanagawa, 239-0847 Japan]</a:t>
            </a:r>
          </a:p>
          <a:p>
            <a:pPr marL="0" marR="0" lvl="0" indent="0" algn="l" rtl="0">
              <a:spcBef>
                <a:spcPts val="0"/>
              </a:spcBef>
              <a:spcAft>
                <a:spcPts val="0"/>
              </a:spcAft>
              <a:buClr>
                <a:schemeClr val="dk2"/>
              </a:buClr>
              <a:buFont typeface="Times New Roman"/>
              <a:buNone/>
            </a:pPr>
            <a:r>
              <a:rPr lang="en-US" sz="1600" dirty="0">
                <a:solidFill>
                  <a:schemeClr val="dk2"/>
                </a:solidFill>
                <a:latin typeface="Times New Roman"/>
                <a:ea typeface="Times New Roman"/>
                <a:cs typeface="Times New Roman"/>
                <a:sym typeface="Times New Roman"/>
              </a:rPr>
              <a:t>Voice:[+81-90-5408-0611], FAX: [+81-45-383-5528], </a:t>
            </a:r>
          </a:p>
          <a:p>
            <a:pPr marL="0" marR="0" lvl="0" indent="0" algn="l" rtl="0">
              <a:spcBef>
                <a:spcPts val="0"/>
              </a:spcBef>
              <a:spcAft>
                <a:spcPts val="0"/>
              </a:spcAft>
              <a:buClr>
                <a:schemeClr val="dk2"/>
              </a:buClr>
              <a:buFont typeface="Times New Roman"/>
              <a:buNone/>
            </a:pPr>
            <a:r>
              <a:rPr lang="en-US" sz="1600" dirty="0">
                <a:solidFill>
                  <a:schemeClr val="dk2"/>
                </a:solidFill>
                <a:latin typeface="Times New Roman"/>
                <a:ea typeface="Times New Roman"/>
                <a:cs typeface="Times New Roman"/>
                <a:sym typeface="Times New Roman"/>
              </a:rPr>
              <a:t>Email:[1: kohno@ynu.ac.jp,  2: kohno@yrp-iai.jp] </a:t>
            </a:r>
            <a:r>
              <a:rPr lang="en-US" sz="1600" b="0" i="0" u="none" strike="noStrike" cap="none" dirty="0">
                <a:solidFill>
                  <a:schemeClr val="dk2"/>
                </a:solidFill>
                <a:latin typeface="Times New Roman"/>
                <a:ea typeface="Times New Roman"/>
                <a:cs typeface="Times New Roman"/>
                <a:sym typeface="Times New Roman"/>
              </a:rPr>
              <a:t>	</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Re:</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In response to call for technical contributions </a:t>
            </a:r>
            <a:endParaRPr sz="1200" b="0" i="0" u="none" strike="noStrike" cap="none" dirty="0">
              <a:solidFill>
                <a:schemeClr val="dk2"/>
              </a:solidFill>
              <a:latin typeface="Times New Roman"/>
              <a:ea typeface="Times New Roman"/>
              <a:cs typeface="Times New Roman"/>
              <a:sym typeface="Times New Roman"/>
            </a:endParaRPr>
          </a:p>
          <a:p>
            <a:pPr marL="0" marR="0" lvl="0" indent="0" algn="l" rtl="0">
              <a:spcBef>
                <a:spcPts val="12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Abstract:</a:t>
            </a:r>
            <a:endParaRPr dirty="0"/>
          </a:p>
          <a:p>
            <a:pPr lvl="0">
              <a:spcBef>
                <a:spcPts val="1200"/>
              </a:spcBef>
              <a:buClr>
                <a:schemeClr val="dk2"/>
              </a:buClr>
            </a:pPr>
            <a:r>
              <a:rPr lang="en-US" sz="1600" b="1" i="0" u="none" strike="noStrike" cap="none" dirty="0">
                <a:solidFill>
                  <a:schemeClr val="dk2"/>
                </a:solidFill>
                <a:latin typeface="Times New Roman"/>
                <a:ea typeface="Times New Roman"/>
                <a:cs typeface="Times New Roman"/>
                <a:sym typeface="Times New Roman"/>
              </a:rPr>
              <a:t>Purpose:</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In response to call for technical contributions </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b="0" i="0" u="none" strike="noStrike" cap="none" dirty="0">
                <a:solidFill>
                  <a:schemeClr val="dk2"/>
                </a:solidFill>
                <a:latin typeface="Times New Roman"/>
                <a:ea typeface="Times New Roman"/>
                <a:cs typeface="Times New Roman"/>
                <a:sym typeface="Times New Roman"/>
              </a:rPr>
              <a:t>	This document has been prepared to assist </a:t>
            </a:r>
            <a:r>
              <a:rPr lang="en-US" sz="1600" dirty="0">
                <a:solidFill>
                  <a:schemeClr val="dk1"/>
                </a:solidFill>
                <a:latin typeface="Times New Roman"/>
                <a:ea typeface="Times New Roman"/>
                <a:cs typeface="Times New Roman"/>
                <a:sym typeface="Times New Roman"/>
              </a:rPr>
              <a:t>P802.15.6a</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sz="1600" dirty="0">
                <a:solidFill>
                  <a:schemeClr val="dk1"/>
                </a:solidFill>
                <a:latin typeface="Times New Roman"/>
                <a:ea typeface="Times New Roman"/>
                <a:cs typeface="Times New Roman"/>
                <a:sym typeface="Times New Roman"/>
              </a:rPr>
              <a:t>P802.15.6a</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54356" y="375358"/>
            <a:ext cx="679133" cy="217367"/>
          </a:xfrm>
          <a:prstGeom prst="rect">
            <a:avLst/>
          </a:prstGeom>
        </p:spPr>
        <p:txBody>
          <a:bodyPr vert="horz" wrap="square" lIns="0" tIns="9525" rIns="0" bIns="0" rtlCol="0">
            <a:spAutoFit/>
          </a:bodyPr>
          <a:lstStyle/>
          <a:p>
            <a:pPr marL="9525">
              <a:spcBef>
                <a:spcPts val="75"/>
              </a:spcBef>
            </a:pPr>
            <a:r>
              <a:rPr sz="1350" b="1" spc="-4" dirty="0">
                <a:latin typeface="Calibri"/>
                <a:cs typeface="Calibri"/>
              </a:rPr>
              <a:t>July</a:t>
            </a:r>
            <a:r>
              <a:rPr sz="1350" b="1" spc="-53" dirty="0">
                <a:latin typeface="Calibri"/>
                <a:cs typeface="Calibri"/>
              </a:rPr>
              <a:t> </a:t>
            </a:r>
            <a:r>
              <a:rPr sz="1350" b="1" dirty="0">
                <a:latin typeface="Calibri"/>
                <a:cs typeface="Calibri"/>
              </a:rPr>
              <a:t>2021</a:t>
            </a:r>
            <a:endParaRPr sz="1350" dirty="0">
              <a:latin typeface="Calibri"/>
              <a:cs typeface="Calibri"/>
            </a:endParaRPr>
          </a:p>
        </p:txBody>
      </p:sp>
      <p:sp>
        <p:nvSpPr>
          <p:cNvPr id="6" name="object 6"/>
          <p:cNvSpPr txBox="1">
            <a:spLocks noGrp="1"/>
          </p:cNvSpPr>
          <p:nvPr>
            <p:ph type="sldNum" sz="quarter" idx="7"/>
          </p:nvPr>
        </p:nvSpPr>
        <p:spPr>
          <a:prstGeom prst="rect">
            <a:avLst/>
          </a:prstGeom>
        </p:spPr>
        <p:txBody>
          <a:bodyPr spcFirstLastPara="1" vert="horz" wrap="square" lIns="0" tIns="0" rIns="0" bIns="0" rtlCol="0" anchor="t" anchorCtr="0">
            <a:spAutoFit/>
          </a:bodyPr>
          <a:lstStyle/>
          <a:p>
            <a:pPr marL="9525">
              <a:lnSpc>
                <a:spcPts val="1358"/>
              </a:lnSpc>
            </a:pPr>
            <a:r>
              <a:rPr spc="-4" dirty="0"/>
              <a:t>Slide</a:t>
            </a:r>
            <a:r>
              <a:rPr spc="-19" dirty="0"/>
              <a:t> </a:t>
            </a:r>
            <a:fld id="{81D60167-4931-47E6-BA6A-407CBD079E47}" type="slidenum">
              <a:rPr dirty="0"/>
              <a:pPr marL="9525">
                <a:lnSpc>
                  <a:spcPts val="1358"/>
                </a:lnSpc>
              </a:pPr>
              <a:t>2</a:t>
            </a:fld>
            <a:endParaRPr dirty="0"/>
          </a:p>
        </p:txBody>
      </p:sp>
      <p:sp>
        <p:nvSpPr>
          <p:cNvPr id="10" name="Title 1">
            <a:extLst>
              <a:ext uri="{FF2B5EF4-FFF2-40B4-BE49-F238E27FC236}">
                <a16:creationId xmlns:a16="http://schemas.microsoft.com/office/drawing/2014/main" id="{45E80927-F078-41CD-ACA2-59293CC9C168}"/>
              </a:ext>
            </a:extLst>
          </p:cNvPr>
          <p:cNvSpPr txBox="1">
            <a:spLocks/>
          </p:cNvSpPr>
          <p:nvPr/>
        </p:nvSpPr>
        <p:spPr bwMode="auto">
          <a:xfrm>
            <a:off x="12032" y="1943100"/>
            <a:ext cx="8954588" cy="1102519"/>
          </a:xfrm>
          <a:prstGeom prst="rect">
            <a:avLst/>
          </a:prstGeom>
          <a:noFill/>
          <a:ln w="9525">
            <a:noFill/>
            <a:round/>
            <a:headEnd/>
            <a:tailEnd/>
          </a:ln>
        </p:spPr>
        <p:txBody>
          <a:bodyPr vert="horz" wrap="square" lIns="69120" tIns="34560" rIns="69120" bIns="34560" numCol="1" anchor="ctr" anchorCtr="0" compatLnSpc="1">
            <a:prstTxWarp prst="textNoShape">
              <a:avLst/>
            </a:prstTxWarp>
            <a:noAutofit/>
          </a:bodyPr>
          <a:lst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3600" b="0" dirty="0">
                <a:latin typeface="Helvetica"/>
                <a:cs typeface="Helvetica"/>
              </a:rPr>
              <a:t>802.15 Response to 802.1 WG</a:t>
            </a:r>
          </a:p>
          <a:p>
            <a:r>
              <a:rPr lang="en-US" sz="3600" b="0" dirty="0">
                <a:latin typeface="Helvetica"/>
                <a:cs typeface="Helvetica"/>
              </a:rPr>
              <a:t>Comments on P802.15.6a PARs &amp; CSDs</a:t>
            </a:r>
          </a:p>
        </p:txBody>
      </p:sp>
      <p:sp>
        <p:nvSpPr>
          <p:cNvPr id="11" name="Subtitle 2">
            <a:extLst>
              <a:ext uri="{FF2B5EF4-FFF2-40B4-BE49-F238E27FC236}">
                <a16:creationId xmlns:a16="http://schemas.microsoft.com/office/drawing/2014/main" id="{8FD711B6-0877-47FD-84F8-EE3BD9A8B9EE}"/>
              </a:ext>
            </a:extLst>
          </p:cNvPr>
          <p:cNvSpPr txBox="1">
            <a:spLocks/>
          </p:cNvSpPr>
          <p:nvPr/>
        </p:nvSpPr>
        <p:spPr bwMode="auto">
          <a:xfrm>
            <a:off x="1370808" y="3408165"/>
            <a:ext cx="6400800" cy="1762125"/>
          </a:xfrm>
          <a:prstGeom prst="rect">
            <a:avLst/>
          </a:prstGeom>
          <a:noFill/>
          <a:ln w="9525">
            <a:noFill/>
            <a:round/>
            <a:headEnd/>
            <a:tailEnd/>
          </a:ln>
        </p:spPr>
        <p:txBody>
          <a:bodyPr vert="horz" wrap="square" lIns="69120" tIns="34560" rIns="69120" bIns="34560" numCol="1" anchor="t" anchorCtr="0" compatLnSpc="1">
            <a:prstTxWarp prst="textNoShape">
              <a:avLst/>
            </a:prstTxWarp>
            <a:noAutofit/>
          </a:bodyPr>
          <a:lst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r>
              <a:rPr lang="en-US" b="0" dirty="0">
                <a:solidFill>
                  <a:schemeClr val="tx1"/>
                </a:solidFill>
                <a:latin typeface="Helvetica"/>
                <a:cs typeface="Helvetica"/>
              </a:rPr>
              <a:t>Pat Kinney, 802.15 WG Chair</a:t>
            </a:r>
          </a:p>
          <a:p>
            <a:pPr algn="ctr"/>
            <a:r>
              <a:rPr lang="en-US" b="0" dirty="0">
                <a:solidFill>
                  <a:schemeClr val="tx1"/>
                </a:solidFill>
                <a:latin typeface="Helvetica"/>
                <a:cs typeface="Helvetica"/>
              </a:rPr>
              <a:t>Pat Kinney Consulting</a:t>
            </a:r>
          </a:p>
          <a:p>
            <a:pPr algn="ctr"/>
            <a:r>
              <a:rPr lang="en-US" b="0" dirty="0">
                <a:solidFill>
                  <a:schemeClr val="tx1"/>
                </a:solidFill>
                <a:latin typeface="Helvetica"/>
                <a:cs typeface="Helvetica"/>
              </a:rPr>
              <a:t>July Virtual Plenary</a:t>
            </a:r>
          </a:p>
          <a:p>
            <a:pPr algn="ctr"/>
            <a:r>
              <a:rPr lang="en-US" b="0" dirty="0">
                <a:solidFill>
                  <a:schemeClr val="tx1"/>
                </a:solidFill>
                <a:latin typeface="Helvetica"/>
                <a:cs typeface="Helvetica"/>
              </a:rPr>
              <a:t>23 July 2021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59594" y="395711"/>
            <a:ext cx="679133" cy="217367"/>
          </a:xfrm>
          <a:prstGeom prst="rect">
            <a:avLst/>
          </a:prstGeom>
        </p:spPr>
        <p:txBody>
          <a:bodyPr vert="horz" wrap="square" lIns="0" tIns="9525" rIns="0" bIns="0" rtlCol="0">
            <a:spAutoFit/>
          </a:bodyPr>
          <a:lstStyle/>
          <a:p>
            <a:pPr marL="9525">
              <a:spcBef>
                <a:spcPts val="75"/>
              </a:spcBef>
            </a:pPr>
            <a:r>
              <a:rPr sz="1350" b="1" spc="-4" dirty="0">
                <a:latin typeface="Calibri"/>
                <a:cs typeface="Calibri"/>
              </a:rPr>
              <a:t>July</a:t>
            </a:r>
            <a:r>
              <a:rPr sz="1350" b="1" spc="-53" dirty="0">
                <a:latin typeface="Calibri"/>
                <a:cs typeface="Calibri"/>
              </a:rPr>
              <a:t> </a:t>
            </a:r>
            <a:r>
              <a:rPr sz="1350" b="1" dirty="0">
                <a:latin typeface="Calibri"/>
                <a:cs typeface="Calibri"/>
              </a:rPr>
              <a:t>2021</a:t>
            </a:r>
            <a:endParaRPr sz="1350">
              <a:latin typeface="Calibri"/>
              <a:cs typeface="Calibri"/>
            </a:endParaRPr>
          </a:p>
        </p:txBody>
      </p:sp>
      <p:sp>
        <p:nvSpPr>
          <p:cNvPr id="4" name="object 4"/>
          <p:cNvSpPr txBox="1"/>
          <p:nvPr/>
        </p:nvSpPr>
        <p:spPr>
          <a:xfrm>
            <a:off x="4010501" y="1019175"/>
            <a:ext cx="4511040" cy="217367"/>
          </a:xfrm>
          <a:prstGeom prst="rect">
            <a:avLst/>
          </a:prstGeom>
        </p:spPr>
        <p:txBody>
          <a:bodyPr vert="horz" wrap="square" lIns="0" tIns="9525" rIns="0" bIns="0" rtlCol="0">
            <a:spAutoFit/>
          </a:bodyPr>
          <a:lstStyle/>
          <a:p>
            <a:pPr marL="9525">
              <a:spcBef>
                <a:spcPts val="75"/>
              </a:spcBef>
            </a:pPr>
            <a:r>
              <a:rPr sz="1350" b="1" spc="-4" dirty="0"/>
              <a:t>Comments</a:t>
            </a:r>
            <a:r>
              <a:rPr sz="1350" b="1" dirty="0"/>
              <a:t> on</a:t>
            </a:r>
            <a:r>
              <a:rPr sz="1350" b="1" spc="4" dirty="0"/>
              <a:t> </a:t>
            </a:r>
            <a:r>
              <a:rPr sz="1350" b="1" spc="-4" dirty="0"/>
              <a:t>P802.15.4ab</a:t>
            </a:r>
            <a:r>
              <a:rPr sz="1350" b="1" dirty="0"/>
              <a:t> </a:t>
            </a:r>
            <a:r>
              <a:rPr sz="1350" b="1" spc="-49" dirty="0"/>
              <a:t>PAR</a:t>
            </a:r>
            <a:r>
              <a:rPr sz="1350" b="1" spc="30" dirty="0"/>
              <a:t> </a:t>
            </a:r>
            <a:r>
              <a:rPr sz="1350" b="1" spc="-4" dirty="0"/>
              <a:t>&amp;</a:t>
            </a:r>
            <a:r>
              <a:rPr sz="1350" b="1" spc="4" dirty="0"/>
              <a:t> </a:t>
            </a:r>
            <a:r>
              <a:rPr sz="1350" b="1" spc="-4" dirty="0"/>
              <a:t>CSD</a:t>
            </a:r>
            <a:r>
              <a:rPr sz="1350" b="1" dirty="0"/>
              <a:t> from</a:t>
            </a:r>
            <a:r>
              <a:rPr sz="1350" b="1" spc="4" dirty="0"/>
              <a:t> </a:t>
            </a:r>
            <a:r>
              <a:rPr sz="1350" b="1" dirty="0"/>
              <a:t>IEEE</a:t>
            </a:r>
            <a:r>
              <a:rPr sz="1350" b="1" spc="4" dirty="0"/>
              <a:t> </a:t>
            </a:r>
            <a:r>
              <a:rPr sz="1350" b="1" spc="-4" dirty="0"/>
              <a:t>802.1</a:t>
            </a:r>
            <a:endParaRPr sz="1350"/>
          </a:p>
        </p:txBody>
      </p:sp>
      <p:sp>
        <p:nvSpPr>
          <p:cNvPr id="11" name="object 11"/>
          <p:cNvSpPr txBox="1">
            <a:spLocks noGrp="1"/>
          </p:cNvSpPr>
          <p:nvPr>
            <p:ph type="sldNum" sz="quarter" idx="7"/>
          </p:nvPr>
        </p:nvSpPr>
        <p:spPr>
          <a:prstGeom prst="rect">
            <a:avLst/>
          </a:prstGeom>
        </p:spPr>
        <p:txBody>
          <a:bodyPr spcFirstLastPara="1" vert="horz" wrap="square" lIns="0" tIns="0" rIns="0" bIns="0" rtlCol="0" anchor="t" anchorCtr="0">
            <a:spAutoFit/>
          </a:bodyPr>
          <a:lstStyle/>
          <a:p>
            <a:pPr marL="9525">
              <a:lnSpc>
                <a:spcPts val="1358"/>
              </a:lnSpc>
            </a:pPr>
            <a:r>
              <a:rPr spc="-4" dirty="0"/>
              <a:t>Slide</a:t>
            </a:r>
            <a:r>
              <a:rPr spc="-19" dirty="0"/>
              <a:t> </a:t>
            </a:r>
            <a:fld id="{81D60167-4931-47E6-BA6A-407CBD079E47}" type="slidenum">
              <a:rPr dirty="0"/>
              <a:pPr marL="9525">
                <a:lnSpc>
                  <a:spcPts val="1358"/>
                </a:lnSpc>
              </a:pPr>
              <a:t>3</a:t>
            </a:fld>
            <a:endParaRPr dirty="0"/>
          </a:p>
        </p:txBody>
      </p:sp>
      <p:sp>
        <p:nvSpPr>
          <p:cNvPr id="5" name="object 5"/>
          <p:cNvSpPr txBox="1"/>
          <p:nvPr/>
        </p:nvSpPr>
        <p:spPr>
          <a:xfrm>
            <a:off x="635317" y="1502378"/>
            <a:ext cx="7736205" cy="1247136"/>
          </a:xfrm>
          <a:prstGeom prst="rect">
            <a:avLst/>
          </a:prstGeom>
        </p:spPr>
        <p:txBody>
          <a:bodyPr vert="horz" wrap="square" lIns="0" tIns="9525" rIns="0" bIns="0" rtlCol="0">
            <a:spAutoFit/>
          </a:bodyPr>
          <a:lstStyle/>
          <a:p>
            <a:pPr marL="9525">
              <a:spcBef>
                <a:spcPts val="75"/>
              </a:spcBef>
            </a:pPr>
            <a:r>
              <a:rPr sz="2100" b="1" spc="-4" dirty="0"/>
              <a:t>CSD</a:t>
            </a:r>
            <a:endParaRPr sz="2100" dirty="0"/>
          </a:p>
          <a:p>
            <a:pPr>
              <a:spcBef>
                <a:spcPts val="19"/>
              </a:spcBef>
            </a:pPr>
            <a:endParaRPr sz="2475" dirty="0"/>
          </a:p>
          <a:p>
            <a:pPr marL="352425"/>
            <a:r>
              <a:rPr sz="1800" b="1" spc="-4" dirty="0"/>
              <a:t>1.2.2</a:t>
            </a:r>
            <a:r>
              <a:rPr sz="1800" b="1" spc="-15" dirty="0"/>
              <a:t> </a:t>
            </a:r>
            <a:r>
              <a:rPr sz="1800" b="1" spc="-4" dirty="0"/>
              <a:t>Compatibility</a:t>
            </a:r>
            <a:endParaRPr sz="1800" dirty="0"/>
          </a:p>
          <a:p>
            <a:pPr marL="352425">
              <a:spcBef>
                <a:spcPts val="210"/>
              </a:spcBef>
              <a:tabLst>
                <a:tab pos="694849" algn="l"/>
              </a:tabLst>
            </a:pPr>
            <a:r>
              <a:rPr sz="1500" dirty="0"/>
              <a:t>a)	</a:t>
            </a:r>
            <a:r>
              <a:rPr sz="1500" spc="4" dirty="0"/>
              <a:t>Will</a:t>
            </a:r>
            <a:r>
              <a:rPr sz="1500" spc="-26" dirty="0"/>
              <a:t> </a:t>
            </a:r>
            <a:r>
              <a:rPr sz="1500" dirty="0"/>
              <a:t>the</a:t>
            </a:r>
            <a:r>
              <a:rPr sz="1500" spc="-4" dirty="0"/>
              <a:t> </a:t>
            </a:r>
            <a:r>
              <a:rPr sz="1500" dirty="0"/>
              <a:t>proposed</a:t>
            </a:r>
            <a:r>
              <a:rPr sz="1500" spc="-30" dirty="0"/>
              <a:t> </a:t>
            </a:r>
            <a:r>
              <a:rPr sz="1500" dirty="0"/>
              <a:t>standard</a:t>
            </a:r>
            <a:r>
              <a:rPr sz="1500" spc="-38" dirty="0"/>
              <a:t> </a:t>
            </a:r>
            <a:r>
              <a:rPr sz="1500" dirty="0"/>
              <a:t>comply</a:t>
            </a:r>
            <a:r>
              <a:rPr sz="1500" spc="-15" dirty="0"/>
              <a:t> </a:t>
            </a:r>
            <a:r>
              <a:rPr sz="1500" spc="-8" dirty="0"/>
              <a:t>with</a:t>
            </a:r>
            <a:r>
              <a:rPr sz="1500" spc="11" dirty="0"/>
              <a:t> </a:t>
            </a:r>
            <a:r>
              <a:rPr sz="1500" dirty="0"/>
              <a:t>IEEE</a:t>
            </a:r>
            <a:r>
              <a:rPr sz="1500" spc="-4" dirty="0"/>
              <a:t> </a:t>
            </a:r>
            <a:r>
              <a:rPr sz="1500" dirty="0"/>
              <a:t>Std</a:t>
            </a:r>
            <a:r>
              <a:rPr sz="1500" spc="-15" dirty="0"/>
              <a:t> </a:t>
            </a:r>
            <a:r>
              <a:rPr sz="1500" dirty="0"/>
              <a:t>802,</a:t>
            </a:r>
            <a:r>
              <a:rPr sz="1500" spc="-23" dirty="0"/>
              <a:t> </a:t>
            </a:r>
            <a:r>
              <a:rPr sz="1500" dirty="0"/>
              <a:t>IEEE</a:t>
            </a:r>
            <a:r>
              <a:rPr sz="1500" spc="-4" dirty="0"/>
              <a:t> </a:t>
            </a:r>
            <a:r>
              <a:rPr sz="1500" dirty="0"/>
              <a:t>Std</a:t>
            </a:r>
            <a:r>
              <a:rPr sz="1500" spc="-15" dirty="0"/>
              <a:t> </a:t>
            </a:r>
            <a:r>
              <a:rPr sz="1500" dirty="0"/>
              <a:t>802.1AC</a:t>
            </a:r>
            <a:r>
              <a:rPr sz="1500" spc="-23" dirty="0"/>
              <a:t> </a:t>
            </a:r>
            <a:r>
              <a:rPr sz="1500" dirty="0"/>
              <a:t>and IEEE</a:t>
            </a:r>
          </a:p>
        </p:txBody>
      </p:sp>
      <p:sp>
        <p:nvSpPr>
          <p:cNvPr id="6" name="object 6"/>
          <p:cNvSpPr txBox="1"/>
          <p:nvPr/>
        </p:nvSpPr>
        <p:spPr>
          <a:xfrm>
            <a:off x="1321117" y="2693384"/>
            <a:ext cx="1091565" cy="240450"/>
          </a:xfrm>
          <a:prstGeom prst="rect">
            <a:avLst/>
          </a:prstGeom>
        </p:spPr>
        <p:txBody>
          <a:bodyPr vert="horz" wrap="square" lIns="0" tIns="9525" rIns="0" bIns="0" rtlCol="0">
            <a:spAutoFit/>
          </a:bodyPr>
          <a:lstStyle/>
          <a:p>
            <a:pPr marL="9525">
              <a:spcBef>
                <a:spcPts val="75"/>
              </a:spcBef>
            </a:pPr>
            <a:r>
              <a:rPr sz="1500" dirty="0"/>
              <a:t>Std</a:t>
            </a:r>
            <a:r>
              <a:rPr sz="1500" spc="-53" dirty="0"/>
              <a:t> </a:t>
            </a:r>
            <a:r>
              <a:rPr sz="1500" dirty="0"/>
              <a:t>802.1Q?</a:t>
            </a:r>
            <a:endParaRPr sz="1500"/>
          </a:p>
        </p:txBody>
      </p:sp>
      <p:sp>
        <p:nvSpPr>
          <p:cNvPr id="7" name="object 7"/>
          <p:cNvSpPr txBox="1"/>
          <p:nvPr/>
        </p:nvSpPr>
        <p:spPr>
          <a:xfrm>
            <a:off x="2503932" y="2721101"/>
            <a:ext cx="5756910" cy="218008"/>
          </a:xfrm>
          <a:prstGeom prst="rect">
            <a:avLst/>
          </a:prstGeom>
          <a:solidFill>
            <a:srgbClr val="FFFF00"/>
          </a:solidFill>
        </p:spPr>
        <p:txBody>
          <a:bodyPr vert="horz" wrap="square" lIns="0" tIns="0" rIns="0" bIns="0" rtlCol="0">
            <a:spAutoFit/>
          </a:bodyPr>
          <a:lstStyle/>
          <a:p>
            <a:pPr>
              <a:lnSpc>
                <a:spcPts val="1658"/>
              </a:lnSpc>
            </a:pPr>
            <a:r>
              <a:rPr sz="1500" spc="-4" dirty="0"/>
              <a:t>No. </a:t>
            </a:r>
            <a:r>
              <a:rPr sz="1500" spc="4" dirty="0"/>
              <a:t>While</a:t>
            </a:r>
            <a:r>
              <a:rPr sz="1500" spc="-34" dirty="0"/>
              <a:t> </a:t>
            </a:r>
            <a:r>
              <a:rPr sz="1500" dirty="0"/>
              <a:t>the</a:t>
            </a:r>
            <a:r>
              <a:rPr sz="1500" spc="-19" dirty="0"/>
              <a:t> </a:t>
            </a:r>
            <a:r>
              <a:rPr sz="1500" dirty="0"/>
              <a:t>amendment</a:t>
            </a:r>
            <a:r>
              <a:rPr sz="1500" spc="-53" dirty="0"/>
              <a:t> </a:t>
            </a:r>
            <a:r>
              <a:rPr sz="1500" dirty="0"/>
              <a:t>shall</a:t>
            </a:r>
            <a:r>
              <a:rPr sz="1500" spc="-4" dirty="0"/>
              <a:t> </a:t>
            </a:r>
            <a:r>
              <a:rPr sz="1500" dirty="0"/>
              <a:t>comply</a:t>
            </a:r>
            <a:r>
              <a:rPr sz="1500" spc="-26" dirty="0"/>
              <a:t> </a:t>
            </a:r>
            <a:r>
              <a:rPr sz="1500" spc="-8" dirty="0"/>
              <a:t>with</a:t>
            </a:r>
            <a:r>
              <a:rPr sz="1500" spc="23" dirty="0"/>
              <a:t> </a:t>
            </a:r>
            <a:r>
              <a:rPr sz="1500" dirty="0"/>
              <a:t>IEEE</a:t>
            </a:r>
            <a:r>
              <a:rPr sz="1500" spc="-4" dirty="0"/>
              <a:t> </a:t>
            </a:r>
            <a:r>
              <a:rPr sz="1500" dirty="0"/>
              <a:t>Std</a:t>
            </a:r>
            <a:r>
              <a:rPr sz="1500" spc="-19" dirty="0"/>
              <a:t> </a:t>
            </a:r>
            <a:r>
              <a:rPr sz="1500" dirty="0"/>
              <a:t>802,</a:t>
            </a:r>
            <a:r>
              <a:rPr sz="1500" spc="-23" dirty="0"/>
              <a:t> </a:t>
            </a:r>
            <a:r>
              <a:rPr sz="1500" dirty="0"/>
              <a:t>it</a:t>
            </a:r>
            <a:r>
              <a:rPr sz="1500" spc="-11" dirty="0"/>
              <a:t> </a:t>
            </a:r>
            <a:r>
              <a:rPr sz="1500" dirty="0"/>
              <a:t>cannot</a:t>
            </a:r>
          </a:p>
        </p:txBody>
      </p:sp>
      <p:sp>
        <p:nvSpPr>
          <p:cNvPr id="8" name="object 8"/>
          <p:cNvSpPr txBox="1"/>
          <p:nvPr/>
        </p:nvSpPr>
        <p:spPr>
          <a:xfrm>
            <a:off x="1330451" y="2936366"/>
            <a:ext cx="6930390" cy="205184"/>
          </a:xfrm>
          <a:prstGeom prst="rect">
            <a:avLst/>
          </a:prstGeom>
          <a:solidFill>
            <a:srgbClr val="FFFF00"/>
          </a:solidFill>
        </p:spPr>
        <p:txBody>
          <a:bodyPr vert="horz" wrap="square" lIns="0" tIns="0" rIns="0" bIns="0" rtlCol="0">
            <a:spAutoFit/>
          </a:bodyPr>
          <a:lstStyle/>
          <a:p>
            <a:pPr>
              <a:lnSpc>
                <a:spcPts val="1583"/>
              </a:lnSpc>
            </a:pPr>
            <a:r>
              <a:rPr sz="1500" dirty="0"/>
              <a:t>comply</a:t>
            </a:r>
            <a:r>
              <a:rPr sz="1500" spc="-26" dirty="0"/>
              <a:t> </a:t>
            </a:r>
            <a:r>
              <a:rPr sz="1500" spc="-8" dirty="0"/>
              <a:t>with</a:t>
            </a:r>
            <a:r>
              <a:rPr sz="1500" spc="23" dirty="0"/>
              <a:t> </a:t>
            </a:r>
            <a:r>
              <a:rPr sz="1500" dirty="0"/>
              <a:t>IEEE</a:t>
            </a:r>
            <a:r>
              <a:rPr sz="1500" spc="-4" dirty="0"/>
              <a:t> </a:t>
            </a:r>
            <a:r>
              <a:rPr sz="1500" dirty="0"/>
              <a:t>Std</a:t>
            </a:r>
            <a:r>
              <a:rPr sz="1500" spc="-19" dirty="0"/>
              <a:t> </a:t>
            </a:r>
            <a:r>
              <a:rPr sz="1500" dirty="0"/>
              <a:t>802.1Q</a:t>
            </a:r>
            <a:r>
              <a:rPr sz="1500" spc="-38" dirty="0"/>
              <a:t> </a:t>
            </a:r>
            <a:r>
              <a:rPr sz="1500" dirty="0"/>
              <a:t>and</a:t>
            </a:r>
            <a:r>
              <a:rPr sz="1500" spc="-4" dirty="0"/>
              <a:t> </a:t>
            </a:r>
            <a:r>
              <a:rPr sz="1500" dirty="0"/>
              <a:t>IEEE</a:t>
            </a:r>
            <a:r>
              <a:rPr sz="1500" spc="-19" dirty="0"/>
              <a:t> </a:t>
            </a:r>
            <a:r>
              <a:rPr sz="1500" dirty="0"/>
              <a:t>Std</a:t>
            </a:r>
            <a:r>
              <a:rPr sz="1500" spc="-4" dirty="0"/>
              <a:t> </a:t>
            </a:r>
            <a:r>
              <a:rPr sz="1500" dirty="0"/>
              <a:t>802.1AC</a:t>
            </a:r>
            <a:r>
              <a:rPr sz="1500" spc="-23" dirty="0"/>
              <a:t> </a:t>
            </a:r>
            <a:r>
              <a:rPr sz="1500" dirty="0"/>
              <a:t>because</a:t>
            </a:r>
            <a:r>
              <a:rPr sz="1500" spc="-34" dirty="0"/>
              <a:t> </a:t>
            </a:r>
            <a:r>
              <a:rPr sz="1500" dirty="0"/>
              <a:t>IEEE</a:t>
            </a:r>
            <a:r>
              <a:rPr sz="1500" spc="-4" dirty="0"/>
              <a:t> </a:t>
            </a:r>
            <a:r>
              <a:rPr sz="1500" dirty="0"/>
              <a:t>Std</a:t>
            </a:r>
            <a:r>
              <a:rPr sz="1500" spc="-19" dirty="0"/>
              <a:t> </a:t>
            </a:r>
            <a:r>
              <a:rPr sz="1500" dirty="0"/>
              <a:t>802.15.</a:t>
            </a:r>
            <a:r>
              <a:rPr lang="en-US" sz="1500" dirty="0"/>
              <a:t>6</a:t>
            </a:r>
            <a:endParaRPr sz="1500" dirty="0"/>
          </a:p>
        </p:txBody>
      </p:sp>
      <p:sp>
        <p:nvSpPr>
          <p:cNvPr id="9" name="object 9"/>
          <p:cNvSpPr txBox="1"/>
          <p:nvPr/>
        </p:nvSpPr>
        <p:spPr>
          <a:xfrm>
            <a:off x="1330451" y="3142107"/>
            <a:ext cx="2394585" cy="205184"/>
          </a:xfrm>
          <a:prstGeom prst="rect">
            <a:avLst/>
          </a:prstGeom>
          <a:solidFill>
            <a:srgbClr val="FFFF00"/>
          </a:solidFill>
        </p:spPr>
        <p:txBody>
          <a:bodyPr vert="horz" wrap="square" lIns="0" tIns="0" rIns="0" bIns="0" rtlCol="0">
            <a:spAutoFit/>
          </a:bodyPr>
          <a:lstStyle/>
          <a:p>
            <a:pPr>
              <a:lnSpc>
                <a:spcPts val="1583"/>
              </a:lnSpc>
            </a:pPr>
            <a:r>
              <a:rPr sz="1500" dirty="0"/>
              <a:t>uses</a:t>
            </a:r>
            <a:r>
              <a:rPr sz="1500" spc="-23" dirty="0"/>
              <a:t> </a:t>
            </a:r>
            <a:r>
              <a:rPr sz="1500" dirty="0"/>
              <a:t>64-bit</a:t>
            </a:r>
            <a:r>
              <a:rPr sz="1500" spc="-34" dirty="0"/>
              <a:t> </a:t>
            </a:r>
            <a:r>
              <a:rPr sz="1500" dirty="0"/>
              <a:t>MAC</a:t>
            </a:r>
            <a:r>
              <a:rPr sz="1500" spc="-8" dirty="0"/>
              <a:t> </a:t>
            </a:r>
            <a:r>
              <a:rPr sz="1500" dirty="0"/>
              <a:t>addresses.</a:t>
            </a:r>
          </a:p>
        </p:txBody>
      </p:sp>
      <p:sp>
        <p:nvSpPr>
          <p:cNvPr id="10" name="object 10"/>
          <p:cNvSpPr txBox="1"/>
          <p:nvPr/>
        </p:nvSpPr>
        <p:spPr>
          <a:xfrm>
            <a:off x="978217" y="3611880"/>
            <a:ext cx="7402354" cy="2074607"/>
          </a:xfrm>
          <a:prstGeom prst="rect">
            <a:avLst/>
          </a:prstGeom>
        </p:spPr>
        <p:txBody>
          <a:bodyPr vert="horz" wrap="square" lIns="0" tIns="35243" rIns="0" bIns="0" rtlCol="0">
            <a:spAutoFit/>
          </a:bodyPr>
          <a:lstStyle/>
          <a:p>
            <a:pPr marL="180975" marR="273844" indent="-171450" algn="just">
              <a:lnSpc>
                <a:spcPts val="1620"/>
              </a:lnSpc>
              <a:spcBef>
                <a:spcPts val="278"/>
              </a:spcBef>
              <a:buChar char="•"/>
              <a:tabLst>
                <a:tab pos="180975" algn="l"/>
              </a:tabLst>
            </a:pPr>
            <a:r>
              <a:rPr sz="1500" spc="-4" dirty="0"/>
              <a:t>Provide a </a:t>
            </a:r>
            <a:r>
              <a:rPr sz="1500" dirty="0"/>
              <a:t>complete </a:t>
            </a:r>
            <a:r>
              <a:rPr sz="1500" spc="-4" dirty="0"/>
              <a:t>list </a:t>
            </a:r>
            <a:r>
              <a:rPr sz="1500" dirty="0"/>
              <a:t>of all aspects of IEEE Std 802.15.4 that do not comply </a:t>
            </a:r>
            <a:r>
              <a:rPr sz="1500" spc="-8" dirty="0"/>
              <a:t>with </a:t>
            </a:r>
            <a:r>
              <a:rPr sz="1500" spc="-409" dirty="0"/>
              <a:t> </a:t>
            </a:r>
            <a:r>
              <a:rPr sz="1500" dirty="0"/>
              <a:t>IEEE</a:t>
            </a:r>
            <a:r>
              <a:rPr sz="1500" spc="-8" dirty="0"/>
              <a:t> </a:t>
            </a:r>
            <a:r>
              <a:rPr sz="1500" dirty="0"/>
              <a:t>Std</a:t>
            </a:r>
            <a:r>
              <a:rPr sz="1500" spc="-26" dirty="0"/>
              <a:t> </a:t>
            </a:r>
            <a:r>
              <a:rPr sz="1500" dirty="0"/>
              <a:t>802.1Q</a:t>
            </a:r>
            <a:r>
              <a:rPr sz="1500" spc="-38" dirty="0"/>
              <a:t> </a:t>
            </a:r>
            <a:r>
              <a:rPr sz="1500" dirty="0"/>
              <a:t>and</a:t>
            </a:r>
            <a:r>
              <a:rPr sz="1500" spc="-11" dirty="0"/>
              <a:t> </a:t>
            </a:r>
            <a:r>
              <a:rPr sz="1500" dirty="0"/>
              <a:t>IEEE</a:t>
            </a:r>
            <a:r>
              <a:rPr sz="1500" spc="-19" dirty="0"/>
              <a:t> </a:t>
            </a:r>
            <a:r>
              <a:rPr sz="1500" dirty="0"/>
              <a:t>Std</a:t>
            </a:r>
            <a:r>
              <a:rPr sz="1500" spc="19" dirty="0"/>
              <a:t> </a:t>
            </a:r>
            <a:r>
              <a:rPr sz="1500" dirty="0"/>
              <a:t>802.1AC.</a:t>
            </a:r>
            <a:r>
              <a:rPr sz="1500" spc="-41" dirty="0"/>
              <a:t> </a:t>
            </a:r>
            <a:r>
              <a:rPr sz="1500" dirty="0"/>
              <a:t>IEEE</a:t>
            </a:r>
            <a:r>
              <a:rPr sz="1500" spc="8" dirty="0"/>
              <a:t> </a:t>
            </a:r>
            <a:r>
              <a:rPr sz="1500" dirty="0"/>
              <a:t>802.1</a:t>
            </a:r>
            <a:r>
              <a:rPr sz="1500" spc="-38" dirty="0"/>
              <a:t> </a:t>
            </a:r>
            <a:r>
              <a:rPr sz="1500" spc="-4" dirty="0"/>
              <a:t>believes</a:t>
            </a:r>
            <a:r>
              <a:rPr sz="1500" spc="4" dirty="0"/>
              <a:t> </a:t>
            </a:r>
            <a:r>
              <a:rPr sz="1500" dirty="0"/>
              <a:t>there</a:t>
            </a:r>
            <a:r>
              <a:rPr sz="1500" spc="-26" dirty="0"/>
              <a:t> </a:t>
            </a:r>
            <a:r>
              <a:rPr sz="1500" spc="-4" dirty="0"/>
              <a:t>are</a:t>
            </a:r>
            <a:r>
              <a:rPr sz="1500" spc="-11" dirty="0"/>
              <a:t> </a:t>
            </a:r>
            <a:r>
              <a:rPr sz="1500" dirty="0"/>
              <a:t>additional </a:t>
            </a:r>
            <a:r>
              <a:rPr sz="1500" spc="-405" dirty="0"/>
              <a:t> </a:t>
            </a:r>
            <a:r>
              <a:rPr sz="1500" dirty="0"/>
              <a:t>issues</a:t>
            </a:r>
            <a:r>
              <a:rPr sz="1500" spc="-15" dirty="0"/>
              <a:t> </a:t>
            </a:r>
            <a:r>
              <a:rPr sz="1500" spc="-8" dirty="0"/>
              <a:t>with</a:t>
            </a:r>
            <a:r>
              <a:rPr sz="1500" spc="19" dirty="0"/>
              <a:t> </a:t>
            </a:r>
            <a:r>
              <a:rPr sz="1500" dirty="0"/>
              <a:t>compatibility</a:t>
            </a:r>
            <a:r>
              <a:rPr sz="1500" spc="-30" dirty="0"/>
              <a:t> </a:t>
            </a:r>
            <a:r>
              <a:rPr sz="1500" dirty="0"/>
              <a:t>that</a:t>
            </a:r>
            <a:r>
              <a:rPr sz="1500" spc="-26" dirty="0"/>
              <a:t> </a:t>
            </a:r>
            <a:r>
              <a:rPr sz="1500" dirty="0"/>
              <a:t>are</a:t>
            </a:r>
            <a:r>
              <a:rPr sz="1500" spc="-11" dirty="0"/>
              <a:t> </a:t>
            </a:r>
            <a:r>
              <a:rPr sz="1500" dirty="0"/>
              <a:t>not</a:t>
            </a:r>
            <a:r>
              <a:rPr sz="1500" spc="-26" dirty="0"/>
              <a:t> </a:t>
            </a:r>
            <a:r>
              <a:rPr sz="1500" dirty="0"/>
              <a:t>listed.</a:t>
            </a:r>
            <a:r>
              <a:rPr sz="1500" spc="405" dirty="0"/>
              <a:t> </a:t>
            </a:r>
            <a:r>
              <a:rPr sz="1500" dirty="0"/>
              <a:t>In</a:t>
            </a:r>
            <a:r>
              <a:rPr sz="1500" spc="-23" dirty="0"/>
              <a:t> </a:t>
            </a:r>
            <a:r>
              <a:rPr sz="1500" dirty="0"/>
              <a:t>particular:</a:t>
            </a:r>
          </a:p>
          <a:p>
            <a:pPr marL="523399" marR="3810" lvl="1" indent="-171450">
              <a:lnSpc>
                <a:spcPts val="1290"/>
              </a:lnSpc>
              <a:spcBef>
                <a:spcPts val="386"/>
              </a:spcBef>
              <a:buChar char="•"/>
              <a:tabLst>
                <a:tab pos="523399" algn="l"/>
                <a:tab pos="523875" algn="l"/>
              </a:tabLst>
            </a:pPr>
            <a:r>
              <a:rPr sz="1200" spc="-8" dirty="0"/>
              <a:t>802.15.4</a:t>
            </a:r>
            <a:r>
              <a:rPr sz="1200" spc="49" dirty="0"/>
              <a:t> </a:t>
            </a:r>
            <a:r>
              <a:rPr sz="1200" spc="-8" dirty="0"/>
              <a:t>has</a:t>
            </a:r>
            <a:r>
              <a:rPr sz="1200" spc="19" dirty="0"/>
              <a:t> </a:t>
            </a:r>
            <a:r>
              <a:rPr sz="1200" spc="-4" dirty="0"/>
              <a:t>a</a:t>
            </a:r>
            <a:r>
              <a:rPr sz="1200" spc="8" dirty="0"/>
              <a:t> </a:t>
            </a:r>
            <a:r>
              <a:rPr sz="1200" spc="-4" dirty="0"/>
              <a:t>restricted</a:t>
            </a:r>
            <a:r>
              <a:rPr sz="1200" spc="26" dirty="0"/>
              <a:t> </a:t>
            </a:r>
            <a:r>
              <a:rPr sz="1200" spc="4" dirty="0"/>
              <a:t>MTU</a:t>
            </a:r>
            <a:r>
              <a:rPr sz="1200" spc="-26" dirty="0"/>
              <a:t> </a:t>
            </a:r>
            <a:r>
              <a:rPr sz="1200" spc="-4" dirty="0"/>
              <a:t>size</a:t>
            </a:r>
            <a:r>
              <a:rPr sz="1200" spc="23" dirty="0"/>
              <a:t> </a:t>
            </a:r>
            <a:r>
              <a:rPr sz="1200" spc="-8" dirty="0"/>
              <a:t>which</a:t>
            </a:r>
            <a:r>
              <a:rPr sz="1200" spc="11" dirty="0"/>
              <a:t> </a:t>
            </a:r>
            <a:r>
              <a:rPr sz="1200" spc="-4" dirty="0"/>
              <a:t>makes</a:t>
            </a:r>
            <a:r>
              <a:rPr sz="1200" spc="11" dirty="0"/>
              <a:t> </a:t>
            </a:r>
            <a:r>
              <a:rPr sz="1200" spc="-4" dirty="0"/>
              <a:t>bridging</a:t>
            </a:r>
            <a:r>
              <a:rPr sz="1200" spc="11" dirty="0"/>
              <a:t> </a:t>
            </a:r>
            <a:r>
              <a:rPr sz="1200" dirty="0"/>
              <a:t>to</a:t>
            </a:r>
            <a:r>
              <a:rPr sz="1200" spc="19" dirty="0"/>
              <a:t> </a:t>
            </a:r>
            <a:r>
              <a:rPr sz="1200" spc="-8" dirty="0"/>
              <a:t>other</a:t>
            </a:r>
            <a:r>
              <a:rPr sz="1200" spc="38" dirty="0"/>
              <a:t> </a:t>
            </a:r>
            <a:r>
              <a:rPr sz="1200" spc="-4" dirty="0"/>
              <a:t>IEEE</a:t>
            </a:r>
            <a:r>
              <a:rPr sz="1200" spc="8" dirty="0"/>
              <a:t> </a:t>
            </a:r>
            <a:r>
              <a:rPr sz="1200" spc="-8" dirty="0"/>
              <a:t>802</a:t>
            </a:r>
            <a:r>
              <a:rPr sz="1200" spc="26" dirty="0"/>
              <a:t> </a:t>
            </a:r>
            <a:r>
              <a:rPr sz="1200" spc="-4" dirty="0"/>
              <a:t>media</a:t>
            </a:r>
            <a:r>
              <a:rPr sz="1200" spc="8" dirty="0"/>
              <a:t> </a:t>
            </a:r>
            <a:r>
              <a:rPr sz="1200" spc="-4" dirty="0"/>
              <a:t>impossible</a:t>
            </a:r>
            <a:r>
              <a:rPr sz="1200" dirty="0"/>
              <a:t> </a:t>
            </a:r>
            <a:r>
              <a:rPr sz="1200" spc="-8" dirty="0"/>
              <a:t>without </a:t>
            </a:r>
            <a:r>
              <a:rPr sz="1200" spc="-323" dirty="0"/>
              <a:t> </a:t>
            </a:r>
            <a:r>
              <a:rPr sz="1200" spc="-4" dirty="0"/>
              <a:t>suitable</a:t>
            </a:r>
            <a:r>
              <a:rPr sz="1200" spc="15" dirty="0"/>
              <a:t> </a:t>
            </a:r>
            <a:r>
              <a:rPr sz="1200" spc="-4" dirty="0"/>
              <a:t>fragmentation/reassembly</a:t>
            </a:r>
            <a:r>
              <a:rPr sz="1200" spc="56" dirty="0"/>
              <a:t> </a:t>
            </a:r>
            <a:r>
              <a:rPr sz="1200" spc="-4" dirty="0"/>
              <a:t>support</a:t>
            </a:r>
            <a:endParaRPr sz="1200" dirty="0"/>
          </a:p>
          <a:p>
            <a:pPr marL="523399" marR="95250" lvl="1" indent="-171450">
              <a:lnSpc>
                <a:spcPts val="1304"/>
              </a:lnSpc>
              <a:spcBef>
                <a:spcPts val="363"/>
              </a:spcBef>
              <a:buChar char="•"/>
              <a:tabLst>
                <a:tab pos="523399" algn="l"/>
                <a:tab pos="523875" algn="l"/>
              </a:tabLst>
            </a:pPr>
            <a:r>
              <a:rPr sz="1200" dirty="0"/>
              <a:t>The</a:t>
            </a:r>
            <a:r>
              <a:rPr sz="1200" spc="-4" dirty="0"/>
              <a:t> </a:t>
            </a:r>
            <a:r>
              <a:rPr sz="1200" spc="-8" dirty="0"/>
              <a:t>use</a:t>
            </a:r>
            <a:r>
              <a:rPr sz="1200" spc="11" dirty="0"/>
              <a:t> </a:t>
            </a:r>
            <a:r>
              <a:rPr sz="1200" spc="-4" dirty="0"/>
              <a:t>of</a:t>
            </a:r>
            <a:r>
              <a:rPr sz="1200" spc="26" dirty="0"/>
              <a:t> </a:t>
            </a:r>
            <a:r>
              <a:rPr sz="1200" spc="-8" dirty="0"/>
              <a:t>other</a:t>
            </a:r>
            <a:r>
              <a:rPr sz="1200" spc="-38" dirty="0"/>
              <a:t> </a:t>
            </a:r>
            <a:r>
              <a:rPr sz="1200" spc="-4" dirty="0"/>
              <a:t>Addressing</a:t>
            </a:r>
            <a:r>
              <a:rPr sz="1200" spc="26" dirty="0"/>
              <a:t> </a:t>
            </a:r>
            <a:r>
              <a:rPr sz="1200" spc="-8" dirty="0"/>
              <a:t>Modes</a:t>
            </a:r>
            <a:r>
              <a:rPr sz="1200" spc="34" dirty="0"/>
              <a:t> </a:t>
            </a:r>
            <a:r>
              <a:rPr sz="1200" spc="-11" dirty="0"/>
              <a:t>beyond</a:t>
            </a:r>
            <a:r>
              <a:rPr sz="1200" spc="41" dirty="0"/>
              <a:t> </a:t>
            </a:r>
            <a:r>
              <a:rPr sz="1200" spc="-8" dirty="0"/>
              <a:t>the</a:t>
            </a:r>
            <a:r>
              <a:rPr sz="1200" spc="26" dirty="0"/>
              <a:t> </a:t>
            </a:r>
            <a:r>
              <a:rPr sz="1200" spc="-4" dirty="0"/>
              <a:t>extended</a:t>
            </a:r>
            <a:r>
              <a:rPr sz="1200" spc="26" dirty="0"/>
              <a:t> </a:t>
            </a:r>
            <a:r>
              <a:rPr sz="1200" spc="-8" dirty="0"/>
              <a:t>address</a:t>
            </a:r>
            <a:r>
              <a:rPr sz="1200" spc="34" dirty="0"/>
              <a:t> </a:t>
            </a:r>
            <a:r>
              <a:rPr sz="1200" spc="-15" dirty="0"/>
              <a:t>(64-bit)</a:t>
            </a:r>
            <a:r>
              <a:rPr sz="1200" spc="19" dirty="0"/>
              <a:t> </a:t>
            </a:r>
            <a:r>
              <a:rPr sz="1200" spc="-4" dirty="0"/>
              <a:t>are</a:t>
            </a:r>
            <a:r>
              <a:rPr sz="1200" spc="11" dirty="0"/>
              <a:t> </a:t>
            </a:r>
            <a:r>
              <a:rPr sz="1200" spc="-4" dirty="0"/>
              <a:t>also</a:t>
            </a:r>
            <a:r>
              <a:rPr sz="1200" spc="8" dirty="0"/>
              <a:t> </a:t>
            </a:r>
            <a:r>
              <a:rPr sz="1200" spc="-4" dirty="0"/>
              <a:t>incompatible</a:t>
            </a:r>
            <a:r>
              <a:rPr sz="1200" spc="23" dirty="0"/>
              <a:t> </a:t>
            </a:r>
            <a:r>
              <a:rPr sz="1200" spc="-8" dirty="0"/>
              <a:t>with </a:t>
            </a:r>
            <a:r>
              <a:rPr sz="1200" spc="-323" dirty="0"/>
              <a:t> </a:t>
            </a:r>
            <a:r>
              <a:rPr sz="1200" spc="-4" dirty="0"/>
              <a:t>IEEE</a:t>
            </a:r>
            <a:r>
              <a:rPr sz="1200" dirty="0"/>
              <a:t> </a:t>
            </a:r>
            <a:r>
              <a:rPr sz="1200" spc="-4" dirty="0"/>
              <a:t>Std</a:t>
            </a:r>
            <a:r>
              <a:rPr sz="1200" spc="19" dirty="0"/>
              <a:t> </a:t>
            </a:r>
            <a:r>
              <a:rPr sz="1200" spc="-8" dirty="0"/>
              <a:t>802.1Q</a:t>
            </a:r>
            <a:r>
              <a:rPr sz="1200" spc="38" dirty="0"/>
              <a:t> </a:t>
            </a:r>
            <a:r>
              <a:rPr sz="1200" spc="-8" dirty="0"/>
              <a:t>and</a:t>
            </a:r>
            <a:r>
              <a:rPr sz="1200" spc="19" dirty="0"/>
              <a:t> </a:t>
            </a:r>
            <a:r>
              <a:rPr sz="1200" spc="-4" dirty="0"/>
              <a:t>IEEE</a:t>
            </a:r>
            <a:r>
              <a:rPr sz="1200" spc="4" dirty="0"/>
              <a:t> </a:t>
            </a:r>
            <a:r>
              <a:rPr sz="1200" spc="-4" dirty="0"/>
              <a:t>Std</a:t>
            </a:r>
            <a:r>
              <a:rPr sz="1200" spc="4" dirty="0"/>
              <a:t> </a:t>
            </a:r>
            <a:r>
              <a:rPr sz="1200" spc="-8" dirty="0"/>
              <a:t>802.1AC</a:t>
            </a:r>
            <a:endParaRPr lang="en-US" sz="1200" spc="-8" dirty="0"/>
          </a:p>
          <a:p>
            <a:pPr marL="351949" marR="95250" lvl="1">
              <a:lnSpc>
                <a:spcPts val="1304"/>
              </a:lnSpc>
              <a:spcBef>
                <a:spcPts val="363"/>
              </a:spcBef>
              <a:tabLst>
                <a:tab pos="523399" algn="l"/>
                <a:tab pos="523875" algn="l"/>
              </a:tabLst>
            </a:pPr>
            <a:endParaRPr lang="en-US" sz="1200" spc="-8" dirty="0"/>
          </a:p>
          <a:p>
            <a:pPr marR="95250" lvl="1">
              <a:lnSpc>
                <a:spcPts val="1304"/>
              </a:lnSpc>
              <a:spcBef>
                <a:spcPts val="363"/>
              </a:spcBef>
              <a:tabLst>
                <a:tab pos="523399" algn="l"/>
                <a:tab pos="523875" algn="l"/>
              </a:tabLst>
            </a:pPr>
            <a:r>
              <a:rPr lang="en-US" sz="1500" dirty="0"/>
              <a:t>Response - </a:t>
            </a:r>
          </a:p>
          <a:p>
            <a:pPr marL="523399" marR="95250" lvl="1" indent="-171450">
              <a:lnSpc>
                <a:spcPts val="1304"/>
              </a:lnSpc>
              <a:spcBef>
                <a:spcPts val="363"/>
              </a:spcBef>
              <a:buChar char="•"/>
              <a:tabLst>
                <a:tab pos="523399" algn="l"/>
                <a:tab pos="523875" algn="l"/>
              </a:tabLst>
            </a:pPr>
            <a:endParaRPr lang="en-US" sz="1200" spc="-8" dirty="0"/>
          </a:p>
        </p:txBody>
      </p:sp>
      <p:sp>
        <p:nvSpPr>
          <p:cNvPr id="16" name="Google Shape;175;p25">
            <a:extLst>
              <a:ext uri="{FF2B5EF4-FFF2-40B4-BE49-F238E27FC236}">
                <a16:creationId xmlns:a16="http://schemas.microsoft.com/office/drawing/2014/main" id="{518075B2-9A10-4742-B2AB-112E621C0BCC}"/>
              </a:ext>
            </a:extLst>
          </p:cNvPr>
          <p:cNvSpPr txBox="1">
            <a:spLocks/>
          </p:cNvSpPr>
          <p:nvPr/>
        </p:nvSpPr>
        <p:spPr>
          <a:xfrm>
            <a:off x="5417574" y="6475412"/>
            <a:ext cx="3193026" cy="308845"/>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buClr>
                <a:schemeClr val="dk1"/>
              </a:buClr>
              <a:buFont typeface="Times New Roman"/>
              <a:buNone/>
            </a:pPr>
            <a:r>
              <a:rPr lang="en-US" sz="1200">
                <a:solidFill>
                  <a:schemeClr val="dk1"/>
                </a:solidFill>
                <a:latin typeface="Times New Roman"/>
                <a:ea typeface="Times New Roman"/>
                <a:cs typeface="Times New Roman"/>
                <a:sym typeface="Times New Roman"/>
              </a:rPr>
              <a:t>M. Hernandez(YRP-IAI), T. Kobayashi(YNU), M. Kim(YRP-IAI), R. Kohno (YNU/YRP-IAI)</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59594" y="346546"/>
            <a:ext cx="679133" cy="217367"/>
          </a:xfrm>
          <a:prstGeom prst="rect">
            <a:avLst/>
          </a:prstGeom>
        </p:spPr>
        <p:txBody>
          <a:bodyPr vert="horz" wrap="square" lIns="0" tIns="9525" rIns="0" bIns="0" rtlCol="0">
            <a:spAutoFit/>
          </a:bodyPr>
          <a:lstStyle/>
          <a:p>
            <a:pPr marL="9525">
              <a:spcBef>
                <a:spcPts val="75"/>
              </a:spcBef>
            </a:pPr>
            <a:r>
              <a:rPr sz="1350" b="1" spc="-4" dirty="0">
                <a:latin typeface="Calibri"/>
                <a:cs typeface="Calibri"/>
              </a:rPr>
              <a:t>July</a:t>
            </a:r>
            <a:r>
              <a:rPr sz="1350" b="1" spc="-53" dirty="0">
                <a:latin typeface="Calibri"/>
                <a:cs typeface="Calibri"/>
              </a:rPr>
              <a:t> </a:t>
            </a:r>
            <a:r>
              <a:rPr sz="1350" b="1" dirty="0">
                <a:latin typeface="Calibri"/>
                <a:cs typeface="Calibri"/>
              </a:rPr>
              <a:t>2021</a:t>
            </a:r>
            <a:endParaRPr sz="1350">
              <a:latin typeface="Calibri"/>
              <a:cs typeface="Calibri"/>
            </a:endParaRPr>
          </a:p>
        </p:txBody>
      </p:sp>
      <p:sp>
        <p:nvSpPr>
          <p:cNvPr id="4" name="object 4"/>
          <p:cNvSpPr txBox="1"/>
          <p:nvPr/>
        </p:nvSpPr>
        <p:spPr>
          <a:xfrm>
            <a:off x="4115276" y="1019175"/>
            <a:ext cx="4406741" cy="217367"/>
          </a:xfrm>
          <a:prstGeom prst="rect">
            <a:avLst/>
          </a:prstGeom>
        </p:spPr>
        <p:txBody>
          <a:bodyPr vert="horz" wrap="square" lIns="0" tIns="9525" rIns="0" bIns="0" rtlCol="0">
            <a:spAutoFit/>
          </a:bodyPr>
          <a:lstStyle/>
          <a:p>
            <a:pPr marL="9525">
              <a:spcBef>
                <a:spcPts val="75"/>
              </a:spcBef>
            </a:pPr>
            <a:r>
              <a:rPr sz="1350" b="1" spc="-4" dirty="0"/>
              <a:t>Comments</a:t>
            </a:r>
            <a:r>
              <a:rPr sz="1350" b="1" dirty="0"/>
              <a:t> on</a:t>
            </a:r>
            <a:r>
              <a:rPr sz="1350" b="1" spc="4" dirty="0"/>
              <a:t> </a:t>
            </a:r>
            <a:r>
              <a:rPr sz="1350" b="1" spc="-4" dirty="0"/>
              <a:t>P802.15.6a</a:t>
            </a:r>
            <a:r>
              <a:rPr sz="1350" b="1" dirty="0"/>
              <a:t> </a:t>
            </a:r>
            <a:r>
              <a:rPr sz="1350" b="1" spc="-49" dirty="0"/>
              <a:t>PAR</a:t>
            </a:r>
            <a:r>
              <a:rPr sz="1350" b="1" spc="30" dirty="0"/>
              <a:t> </a:t>
            </a:r>
            <a:r>
              <a:rPr sz="1350" b="1" spc="-4" dirty="0"/>
              <a:t>&amp;</a:t>
            </a:r>
            <a:r>
              <a:rPr sz="1350" b="1" dirty="0"/>
              <a:t> </a:t>
            </a:r>
            <a:r>
              <a:rPr sz="1350" b="1" spc="-4" dirty="0"/>
              <a:t>CSD</a:t>
            </a:r>
            <a:r>
              <a:rPr sz="1350" b="1" spc="4" dirty="0"/>
              <a:t> </a:t>
            </a:r>
            <a:r>
              <a:rPr sz="1350" b="1" dirty="0"/>
              <a:t>from IEEE</a:t>
            </a:r>
            <a:r>
              <a:rPr sz="1350" b="1" spc="4" dirty="0"/>
              <a:t> </a:t>
            </a:r>
            <a:r>
              <a:rPr sz="1350" b="1" spc="-4" dirty="0"/>
              <a:t>802.1</a:t>
            </a:r>
            <a:endParaRPr sz="1350"/>
          </a:p>
        </p:txBody>
      </p:sp>
      <p:sp>
        <p:nvSpPr>
          <p:cNvPr id="6" name="object 6"/>
          <p:cNvSpPr txBox="1">
            <a:spLocks noGrp="1"/>
          </p:cNvSpPr>
          <p:nvPr>
            <p:ph type="sldNum" sz="quarter" idx="7"/>
          </p:nvPr>
        </p:nvSpPr>
        <p:spPr>
          <a:prstGeom prst="rect">
            <a:avLst/>
          </a:prstGeom>
        </p:spPr>
        <p:txBody>
          <a:bodyPr spcFirstLastPara="1" vert="horz" wrap="square" lIns="0" tIns="0" rIns="0" bIns="0" rtlCol="0" anchor="t" anchorCtr="0">
            <a:spAutoFit/>
          </a:bodyPr>
          <a:lstStyle/>
          <a:p>
            <a:pPr marL="9525">
              <a:lnSpc>
                <a:spcPts val="1358"/>
              </a:lnSpc>
            </a:pPr>
            <a:r>
              <a:rPr spc="-4" dirty="0"/>
              <a:t>Slide</a:t>
            </a:r>
            <a:r>
              <a:rPr spc="-19" dirty="0"/>
              <a:t> </a:t>
            </a:r>
            <a:fld id="{81D60167-4931-47E6-BA6A-407CBD079E47}" type="slidenum">
              <a:rPr dirty="0"/>
              <a:pPr marL="9525">
                <a:lnSpc>
                  <a:spcPts val="1358"/>
                </a:lnSpc>
              </a:pPr>
              <a:t>4</a:t>
            </a:fld>
            <a:endParaRPr dirty="0"/>
          </a:p>
        </p:txBody>
      </p:sp>
      <p:sp>
        <p:nvSpPr>
          <p:cNvPr id="5" name="object 5"/>
          <p:cNvSpPr txBox="1"/>
          <p:nvPr/>
        </p:nvSpPr>
        <p:spPr>
          <a:xfrm>
            <a:off x="635317" y="1345063"/>
            <a:ext cx="7760494" cy="4589590"/>
          </a:xfrm>
          <a:prstGeom prst="rect">
            <a:avLst/>
          </a:prstGeom>
        </p:spPr>
        <p:txBody>
          <a:bodyPr vert="horz" wrap="square" lIns="0" tIns="9525" rIns="0" bIns="0" rtlCol="0">
            <a:spAutoFit/>
          </a:bodyPr>
          <a:lstStyle/>
          <a:p>
            <a:pPr marL="9525">
              <a:spcBef>
                <a:spcPts val="75"/>
              </a:spcBef>
            </a:pPr>
            <a:r>
              <a:rPr sz="2100" b="1" spc="-83" dirty="0"/>
              <a:t>PAR</a:t>
            </a:r>
            <a:endParaRPr sz="2100" dirty="0"/>
          </a:p>
          <a:p>
            <a:pPr>
              <a:spcBef>
                <a:spcPts val="19"/>
              </a:spcBef>
            </a:pPr>
            <a:endParaRPr sz="2475" dirty="0"/>
          </a:p>
          <a:p>
            <a:pPr marL="352425"/>
            <a:r>
              <a:rPr sz="1800" b="1" dirty="0"/>
              <a:t>5.2.b</a:t>
            </a:r>
            <a:r>
              <a:rPr sz="1800" b="1" spc="-19" dirty="0"/>
              <a:t> </a:t>
            </a:r>
            <a:r>
              <a:rPr sz="1800" b="1" spc="-4" dirty="0"/>
              <a:t>Scope</a:t>
            </a:r>
            <a:r>
              <a:rPr sz="1800" b="1" spc="-8" dirty="0"/>
              <a:t> </a:t>
            </a:r>
            <a:r>
              <a:rPr sz="1800" b="1" spc="-4" dirty="0"/>
              <a:t>of </a:t>
            </a:r>
            <a:r>
              <a:rPr sz="1800" b="1" dirty="0"/>
              <a:t>the</a:t>
            </a:r>
            <a:r>
              <a:rPr sz="1800" b="1" spc="-15" dirty="0"/>
              <a:t> </a:t>
            </a:r>
            <a:r>
              <a:rPr sz="1800" b="1" spc="-4" dirty="0"/>
              <a:t>project:</a:t>
            </a:r>
            <a:endParaRPr sz="1800" dirty="0"/>
          </a:p>
          <a:p>
            <a:pPr marL="523875" marR="104775" indent="-171450">
              <a:lnSpc>
                <a:spcPct val="90000"/>
              </a:lnSpc>
              <a:spcBef>
                <a:spcPts val="382"/>
              </a:spcBef>
              <a:buChar char="•"/>
              <a:tabLst>
                <a:tab pos="523875" algn="l"/>
                <a:tab pos="5082063" algn="l"/>
              </a:tabLst>
            </a:pPr>
            <a:r>
              <a:rPr sz="1800" spc="-4" dirty="0"/>
              <a:t>The</a:t>
            </a:r>
            <a:r>
              <a:rPr sz="1800" dirty="0"/>
              <a:t> sentence starting</a:t>
            </a:r>
            <a:r>
              <a:rPr sz="1800" spc="-4" dirty="0"/>
              <a:t> </a:t>
            </a:r>
            <a:r>
              <a:rPr sz="1800" spc="-11" dirty="0"/>
              <a:t>with</a:t>
            </a:r>
            <a:r>
              <a:rPr sz="1800" spc="8" dirty="0"/>
              <a:t> </a:t>
            </a:r>
            <a:r>
              <a:rPr sz="1800" dirty="0"/>
              <a:t>“Areas</a:t>
            </a:r>
            <a:r>
              <a:rPr sz="1800" spc="4" dirty="0"/>
              <a:t> </a:t>
            </a:r>
            <a:r>
              <a:rPr sz="1800" spc="-4" dirty="0"/>
              <a:t>of</a:t>
            </a:r>
            <a:r>
              <a:rPr sz="1800" spc="-8" dirty="0"/>
              <a:t> </a:t>
            </a:r>
            <a:r>
              <a:rPr sz="1800" spc="-4" dirty="0"/>
              <a:t>enhancement:”</a:t>
            </a:r>
            <a:r>
              <a:rPr sz="1800" spc="-8" dirty="0"/>
              <a:t> </a:t>
            </a:r>
            <a:r>
              <a:rPr sz="1800" spc="-4" dirty="0"/>
              <a:t>appears</a:t>
            </a:r>
            <a:r>
              <a:rPr sz="1800" spc="-15" dirty="0"/>
              <a:t> </a:t>
            </a:r>
            <a:r>
              <a:rPr sz="1800" spc="-4" dirty="0"/>
              <a:t>to</a:t>
            </a:r>
            <a:r>
              <a:rPr sz="1800" spc="4" dirty="0"/>
              <a:t> </a:t>
            </a:r>
            <a:r>
              <a:rPr sz="1800" spc="-4" dirty="0"/>
              <a:t>be</a:t>
            </a:r>
            <a:r>
              <a:rPr sz="1800" dirty="0"/>
              <a:t> a </a:t>
            </a:r>
            <a:r>
              <a:rPr sz="1800" spc="4" dirty="0"/>
              <a:t> </a:t>
            </a:r>
            <a:r>
              <a:rPr sz="1800" spc="-4" dirty="0"/>
              <a:t>list, </a:t>
            </a:r>
            <a:r>
              <a:rPr sz="1800" dirty="0"/>
              <a:t>but</a:t>
            </a:r>
            <a:r>
              <a:rPr sz="1800" spc="-4" dirty="0"/>
              <a:t> </a:t>
            </a:r>
            <a:r>
              <a:rPr sz="1800" dirty="0"/>
              <a:t>the</a:t>
            </a:r>
            <a:r>
              <a:rPr sz="1800" spc="8" dirty="0"/>
              <a:t> </a:t>
            </a:r>
            <a:r>
              <a:rPr sz="1800" dirty="0"/>
              <a:t>items</a:t>
            </a:r>
            <a:r>
              <a:rPr sz="1800" spc="8" dirty="0"/>
              <a:t> </a:t>
            </a:r>
            <a:r>
              <a:rPr sz="1800" spc="-4" dirty="0"/>
              <a:t>are</a:t>
            </a:r>
            <a:r>
              <a:rPr sz="1800" spc="11" dirty="0"/>
              <a:t> </a:t>
            </a:r>
            <a:r>
              <a:rPr sz="1800" spc="-4" dirty="0"/>
              <a:t>separated</a:t>
            </a:r>
            <a:r>
              <a:rPr sz="1800" spc="8" dirty="0"/>
              <a:t> </a:t>
            </a:r>
            <a:r>
              <a:rPr sz="1800" spc="-4" dirty="0"/>
              <a:t>by</a:t>
            </a:r>
            <a:r>
              <a:rPr sz="1800" dirty="0"/>
              <a:t> periods.	</a:t>
            </a:r>
            <a:r>
              <a:rPr sz="1800" spc="-4" dirty="0"/>
              <a:t>Make</a:t>
            </a:r>
            <a:r>
              <a:rPr sz="1800" dirty="0"/>
              <a:t> </a:t>
            </a:r>
            <a:r>
              <a:rPr sz="1800" spc="-4" dirty="0"/>
              <a:t>this</a:t>
            </a:r>
            <a:r>
              <a:rPr sz="1800" spc="-19" dirty="0"/>
              <a:t> </a:t>
            </a:r>
            <a:r>
              <a:rPr sz="1800" dirty="0"/>
              <a:t>sentence</a:t>
            </a:r>
            <a:r>
              <a:rPr sz="1800" spc="-4" dirty="0"/>
              <a:t> a</a:t>
            </a:r>
            <a:r>
              <a:rPr sz="1800" spc="-15" dirty="0"/>
              <a:t> </a:t>
            </a:r>
            <a:r>
              <a:rPr sz="1800" spc="-4" dirty="0"/>
              <a:t>list, </a:t>
            </a:r>
            <a:r>
              <a:rPr sz="1800" spc="-491" dirty="0"/>
              <a:t> </a:t>
            </a:r>
            <a:r>
              <a:rPr sz="1800" dirty="0"/>
              <a:t>for</a:t>
            </a:r>
            <a:r>
              <a:rPr sz="1800" spc="-11" dirty="0"/>
              <a:t> </a:t>
            </a:r>
            <a:r>
              <a:rPr sz="1800" spc="-4" dirty="0"/>
              <a:t>example</a:t>
            </a:r>
            <a:r>
              <a:rPr sz="1800" spc="11" dirty="0"/>
              <a:t> </a:t>
            </a:r>
            <a:r>
              <a:rPr sz="1800" spc="-4" dirty="0"/>
              <a:t>by </a:t>
            </a:r>
            <a:r>
              <a:rPr sz="1800" dirty="0"/>
              <a:t>replacing</a:t>
            </a:r>
            <a:r>
              <a:rPr sz="1800" spc="-15" dirty="0"/>
              <a:t> </a:t>
            </a:r>
            <a:r>
              <a:rPr sz="1800" dirty="0"/>
              <a:t>the periods</a:t>
            </a:r>
            <a:r>
              <a:rPr sz="1800" spc="-23" dirty="0"/>
              <a:t> </a:t>
            </a:r>
            <a:r>
              <a:rPr sz="1800" spc="-4" dirty="0"/>
              <a:t>by</a:t>
            </a:r>
            <a:r>
              <a:rPr sz="1800" spc="-8" dirty="0"/>
              <a:t> </a:t>
            </a:r>
            <a:r>
              <a:rPr sz="1800" dirty="0"/>
              <a:t>semicolons.</a:t>
            </a:r>
            <a:r>
              <a:rPr lang="en-US" sz="1800" dirty="0"/>
              <a:t> </a:t>
            </a:r>
            <a:r>
              <a:rPr lang="en-US" sz="1800" dirty="0">
                <a:solidFill>
                  <a:schemeClr val="accent2"/>
                </a:solidFill>
              </a:rPr>
              <a:t>Accept.</a:t>
            </a:r>
            <a:endParaRPr sz="1800" dirty="0">
              <a:solidFill>
                <a:schemeClr val="accent2"/>
              </a:solidFill>
            </a:endParaRPr>
          </a:p>
          <a:p>
            <a:pPr marL="523875" marR="175259" indent="-171450">
              <a:lnSpc>
                <a:spcPct val="90000"/>
              </a:lnSpc>
              <a:spcBef>
                <a:spcPts val="379"/>
              </a:spcBef>
              <a:buChar char="•"/>
              <a:tabLst>
                <a:tab pos="523875" algn="l"/>
                <a:tab pos="5537835" algn="l"/>
              </a:tabLst>
            </a:pPr>
            <a:r>
              <a:rPr sz="1800" spc="-4" dirty="0"/>
              <a:t>The</a:t>
            </a:r>
            <a:r>
              <a:rPr sz="1800" dirty="0"/>
              <a:t> sentence</a:t>
            </a:r>
            <a:r>
              <a:rPr sz="1800" spc="4" dirty="0"/>
              <a:t> </a:t>
            </a:r>
            <a:r>
              <a:rPr sz="1800" spc="-4" dirty="0"/>
              <a:t>starting</a:t>
            </a:r>
            <a:r>
              <a:rPr sz="1800" dirty="0"/>
              <a:t> </a:t>
            </a:r>
            <a:r>
              <a:rPr sz="1800" spc="-11" dirty="0"/>
              <a:t>with</a:t>
            </a:r>
            <a:r>
              <a:rPr sz="1800" spc="11" dirty="0"/>
              <a:t> </a:t>
            </a:r>
            <a:r>
              <a:rPr sz="1800" spc="-4" dirty="0"/>
              <a:t>“Enhancements</a:t>
            </a:r>
            <a:r>
              <a:rPr sz="1800" spc="-11" dirty="0"/>
              <a:t> </a:t>
            </a:r>
            <a:r>
              <a:rPr sz="1800" spc="-4" dirty="0"/>
              <a:t>to</a:t>
            </a:r>
            <a:r>
              <a:rPr sz="1800" spc="4" dirty="0"/>
              <a:t> </a:t>
            </a:r>
            <a:r>
              <a:rPr sz="1800" spc="-4" dirty="0"/>
              <a:t>dependability”</a:t>
            </a:r>
            <a:r>
              <a:rPr sz="1800" spc="19" dirty="0"/>
              <a:t> </a:t>
            </a:r>
            <a:r>
              <a:rPr sz="1800" spc="-4" dirty="0"/>
              <a:t>is</a:t>
            </a:r>
            <a:r>
              <a:rPr sz="1800" spc="30" dirty="0"/>
              <a:t> </a:t>
            </a:r>
            <a:r>
              <a:rPr sz="1800" dirty="0"/>
              <a:t>not</a:t>
            </a:r>
            <a:r>
              <a:rPr sz="1800" spc="-11" dirty="0"/>
              <a:t> </a:t>
            </a:r>
            <a:r>
              <a:rPr sz="1800" dirty="0"/>
              <a:t>a </a:t>
            </a:r>
            <a:r>
              <a:rPr sz="1800" spc="4" dirty="0"/>
              <a:t> </a:t>
            </a:r>
            <a:r>
              <a:rPr sz="1800" dirty="0"/>
              <a:t>complete</a:t>
            </a:r>
            <a:r>
              <a:rPr sz="1800" spc="4" dirty="0"/>
              <a:t> </a:t>
            </a:r>
            <a:r>
              <a:rPr sz="1800" spc="-4" dirty="0"/>
              <a:t>sentence</a:t>
            </a:r>
            <a:r>
              <a:rPr sz="1800" spc="-8" dirty="0"/>
              <a:t> </a:t>
            </a:r>
            <a:r>
              <a:rPr sz="1800" dirty="0"/>
              <a:t>and</a:t>
            </a:r>
            <a:r>
              <a:rPr sz="1800" spc="8" dirty="0"/>
              <a:t> </a:t>
            </a:r>
            <a:r>
              <a:rPr sz="1800" spc="-4" dirty="0"/>
              <a:t>is</a:t>
            </a:r>
            <a:r>
              <a:rPr sz="1800" spc="8" dirty="0"/>
              <a:t> </a:t>
            </a:r>
            <a:r>
              <a:rPr sz="1800" spc="-4" dirty="0"/>
              <a:t>difficult </a:t>
            </a:r>
            <a:r>
              <a:rPr sz="1800" dirty="0"/>
              <a:t>to</a:t>
            </a:r>
            <a:r>
              <a:rPr sz="1800" spc="-4" dirty="0"/>
              <a:t> </a:t>
            </a:r>
            <a:r>
              <a:rPr sz="1800" dirty="0"/>
              <a:t>understand.	We</a:t>
            </a:r>
            <a:r>
              <a:rPr sz="1800" spc="-71" dirty="0"/>
              <a:t> </a:t>
            </a:r>
            <a:r>
              <a:rPr sz="1800" dirty="0"/>
              <a:t>suggest</a:t>
            </a:r>
            <a:r>
              <a:rPr sz="1800" spc="-34" dirty="0"/>
              <a:t> </a:t>
            </a:r>
            <a:r>
              <a:rPr sz="1800" spc="-4" dirty="0"/>
              <a:t>splitting </a:t>
            </a:r>
            <a:r>
              <a:rPr sz="1800" spc="-488" dirty="0"/>
              <a:t> </a:t>
            </a:r>
            <a:r>
              <a:rPr sz="1800" spc="-4" dirty="0"/>
              <a:t>this</a:t>
            </a:r>
            <a:r>
              <a:rPr sz="1800" spc="-11" dirty="0"/>
              <a:t> </a:t>
            </a:r>
            <a:r>
              <a:rPr sz="1800" spc="-4" dirty="0"/>
              <a:t>into</a:t>
            </a:r>
            <a:r>
              <a:rPr sz="1800" dirty="0"/>
              <a:t> multiple</a:t>
            </a:r>
            <a:r>
              <a:rPr sz="1800" spc="-15" dirty="0"/>
              <a:t> </a:t>
            </a:r>
            <a:r>
              <a:rPr sz="1800" dirty="0"/>
              <a:t>sentences.</a:t>
            </a:r>
            <a:r>
              <a:rPr lang="en-US" sz="1800" dirty="0"/>
              <a:t> </a:t>
            </a:r>
            <a:r>
              <a:rPr lang="en-US" sz="1800" dirty="0">
                <a:solidFill>
                  <a:schemeClr val="accent2"/>
                </a:solidFill>
              </a:rPr>
              <a:t>Accept.</a:t>
            </a:r>
            <a:endParaRPr sz="1800" dirty="0">
              <a:solidFill>
                <a:schemeClr val="accent2"/>
              </a:solidFill>
            </a:endParaRPr>
          </a:p>
          <a:p>
            <a:pPr marL="523875" marR="3810" indent="-171450">
              <a:lnSpc>
                <a:spcPts val="1950"/>
              </a:lnSpc>
              <a:spcBef>
                <a:spcPts val="394"/>
              </a:spcBef>
              <a:buChar char="•"/>
              <a:tabLst>
                <a:tab pos="523875" algn="l"/>
                <a:tab pos="5582126" algn="l"/>
              </a:tabLst>
            </a:pPr>
            <a:r>
              <a:rPr sz="1800" dirty="0"/>
              <a:t>“Support for </a:t>
            </a:r>
            <a:r>
              <a:rPr sz="1800" spc="-4" dirty="0"/>
              <a:t>station-to-infrastructure </a:t>
            </a:r>
            <a:r>
              <a:rPr sz="1800" dirty="0"/>
              <a:t>protocols and </a:t>
            </a:r>
            <a:r>
              <a:rPr sz="1800" spc="-4" dirty="0"/>
              <a:t>infrastructure </a:t>
            </a:r>
            <a:r>
              <a:rPr sz="1800" dirty="0"/>
              <a:t> </a:t>
            </a:r>
            <a:r>
              <a:rPr sz="1800" spc="-4" dirty="0"/>
              <a:t>synchronization</a:t>
            </a:r>
            <a:r>
              <a:rPr sz="1800" spc="30" dirty="0"/>
              <a:t> </a:t>
            </a:r>
            <a:r>
              <a:rPr sz="1800" dirty="0"/>
              <a:t>mechanisms.”</a:t>
            </a:r>
            <a:r>
              <a:rPr sz="1800" spc="-8" dirty="0"/>
              <a:t> </a:t>
            </a:r>
            <a:r>
              <a:rPr sz="1800" dirty="0"/>
              <a:t>is</a:t>
            </a:r>
            <a:r>
              <a:rPr sz="1800" spc="-4" dirty="0"/>
              <a:t> </a:t>
            </a:r>
            <a:r>
              <a:rPr sz="1800" dirty="0"/>
              <a:t>not</a:t>
            </a:r>
            <a:r>
              <a:rPr sz="1800" spc="-11" dirty="0"/>
              <a:t> </a:t>
            </a:r>
            <a:r>
              <a:rPr sz="1800" dirty="0"/>
              <a:t>a sentence.	</a:t>
            </a:r>
            <a:r>
              <a:rPr sz="1800" spc="-8" dirty="0"/>
              <a:t>It</a:t>
            </a:r>
            <a:r>
              <a:rPr sz="1800" spc="-23" dirty="0"/>
              <a:t> </a:t>
            </a:r>
            <a:r>
              <a:rPr sz="1800" dirty="0"/>
              <a:t>is</a:t>
            </a:r>
            <a:r>
              <a:rPr sz="1800" spc="-19" dirty="0"/>
              <a:t> </a:t>
            </a:r>
            <a:r>
              <a:rPr sz="1800" dirty="0"/>
              <a:t>not</a:t>
            </a:r>
            <a:r>
              <a:rPr sz="1800" spc="-23" dirty="0"/>
              <a:t> </a:t>
            </a:r>
            <a:r>
              <a:rPr sz="1800" dirty="0"/>
              <a:t>clear</a:t>
            </a:r>
            <a:r>
              <a:rPr sz="1800" spc="-11" dirty="0"/>
              <a:t> </a:t>
            </a:r>
            <a:r>
              <a:rPr sz="1800" spc="-8" dirty="0"/>
              <a:t>whether </a:t>
            </a:r>
            <a:r>
              <a:rPr sz="1800" spc="-491" dirty="0"/>
              <a:t> </a:t>
            </a:r>
            <a:r>
              <a:rPr sz="1800" spc="-4" dirty="0"/>
              <a:t>this</a:t>
            </a:r>
            <a:r>
              <a:rPr sz="1800" spc="-8" dirty="0"/>
              <a:t> </a:t>
            </a:r>
            <a:r>
              <a:rPr sz="1800" dirty="0"/>
              <a:t>standard</a:t>
            </a:r>
            <a:r>
              <a:rPr sz="1800" spc="-4" dirty="0"/>
              <a:t> </a:t>
            </a:r>
            <a:r>
              <a:rPr sz="1800" spc="-8" dirty="0"/>
              <a:t>will</a:t>
            </a:r>
            <a:r>
              <a:rPr sz="1800" spc="11" dirty="0"/>
              <a:t> </a:t>
            </a:r>
            <a:r>
              <a:rPr sz="1800" spc="-4" dirty="0"/>
              <a:t>provide</a:t>
            </a:r>
            <a:r>
              <a:rPr sz="1800" spc="11" dirty="0"/>
              <a:t> </a:t>
            </a:r>
            <a:r>
              <a:rPr sz="1800" dirty="0"/>
              <a:t>or utilize</a:t>
            </a:r>
            <a:r>
              <a:rPr sz="1800" spc="-19" dirty="0"/>
              <a:t> </a:t>
            </a:r>
            <a:r>
              <a:rPr sz="1800" spc="-4" dirty="0"/>
              <a:t>this</a:t>
            </a:r>
            <a:r>
              <a:rPr sz="1800" spc="-8" dirty="0"/>
              <a:t> </a:t>
            </a:r>
            <a:r>
              <a:rPr sz="1800" dirty="0"/>
              <a:t>support.</a:t>
            </a:r>
            <a:endParaRPr lang="en-US" sz="1050" dirty="0"/>
          </a:p>
          <a:p>
            <a:pPr marL="352425" marR="3810">
              <a:lnSpc>
                <a:spcPts val="1950"/>
              </a:lnSpc>
              <a:spcBef>
                <a:spcPts val="394"/>
              </a:spcBef>
              <a:tabLst>
                <a:tab pos="523875" algn="l"/>
                <a:tab pos="5582126" algn="l"/>
              </a:tabLst>
            </a:pPr>
            <a:r>
              <a:rPr lang="en-US" sz="1500" dirty="0"/>
              <a:t>Response </a:t>
            </a:r>
            <a:r>
              <a:rPr lang="en-US" sz="1500" dirty="0">
                <a:solidFill>
                  <a:schemeClr val="accent2"/>
                </a:solidFill>
              </a:rPr>
              <a:t>- </a:t>
            </a:r>
            <a:r>
              <a:rPr lang="en-US" sz="1600" dirty="0">
                <a:solidFill>
                  <a:schemeClr val="accent2"/>
                </a:solidFill>
              </a:rPr>
              <a:t>Revise sentence “Support for </a:t>
            </a:r>
            <a:r>
              <a:rPr lang="en-US" sz="1600" spc="-4" dirty="0">
                <a:solidFill>
                  <a:schemeClr val="accent2"/>
                </a:solidFill>
              </a:rPr>
              <a:t>station-to-infrastructure </a:t>
            </a:r>
            <a:r>
              <a:rPr lang="en-US" sz="1600" dirty="0">
                <a:solidFill>
                  <a:schemeClr val="accent2"/>
                </a:solidFill>
              </a:rPr>
              <a:t>protocols and </a:t>
            </a:r>
            <a:r>
              <a:rPr lang="en-US" sz="1600" spc="-4" dirty="0">
                <a:solidFill>
                  <a:schemeClr val="accent2"/>
                </a:solidFill>
              </a:rPr>
              <a:t>infrastructure </a:t>
            </a:r>
            <a:r>
              <a:rPr lang="en-US" sz="1600" dirty="0">
                <a:solidFill>
                  <a:schemeClr val="accent2"/>
                </a:solidFill>
              </a:rPr>
              <a:t> </a:t>
            </a:r>
            <a:r>
              <a:rPr lang="en-US" sz="1600" spc="-4" dirty="0">
                <a:solidFill>
                  <a:schemeClr val="accent2"/>
                </a:solidFill>
              </a:rPr>
              <a:t>synchronization</a:t>
            </a:r>
            <a:r>
              <a:rPr lang="en-US" sz="1600" spc="30" dirty="0">
                <a:solidFill>
                  <a:schemeClr val="accent2"/>
                </a:solidFill>
              </a:rPr>
              <a:t> </a:t>
            </a:r>
            <a:r>
              <a:rPr lang="en-US" sz="1600" dirty="0">
                <a:solidFill>
                  <a:schemeClr val="accent2"/>
                </a:solidFill>
              </a:rPr>
              <a:t>mechanisms.”</a:t>
            </a:r>
            <a:r>
              <a:rPr lang="en-US" sz="1600" spc="-8" dirty="0">
                <a:solidFill>
                  <a:schemeClr val="accent2"/>
                </a:solidFill>
              </a:rPr>
              <a:t> </a:t>
            </a:r>
            <a:endParaRPr lang="en-US" sz="1600" dirty="0">
              <a:solidFill>
                <a:schemeClr val="accent2"/>
              </a:solidFill>
            </a:endParaRPr>
          </a:p>
          <a:p>
            <a:pPr marL="352425" marR="3810">
              <a:lnSpc>
                <a:spcPts val="1950"/>
              </a:lnSpc>
              <a:spcBef>
                <a:spcPts val="394"/>
              </a:spcBef>
              <a:tabLst>
                <a:tab pos="523875" algn="l"/>
                <a:tab pos="5582126" algn="l"/>
              </a:tabLst>
            </a:pPr>
            <a:endParaRPr lang="en-US" sz="1500" dirty="0"/>
          </a:p>
          <a:p>
            <a:pPr marL="523875" marR="3810" indent="-171450">
              <a:lnSpc>
                <a:spcPts val="1950"/>
              </a:lnSpc>
              <a:spcBef>
                <a:spcPts val="394"/>
              </a:spcBef>
              <a:buChar char="•"/>
              <a:tabLst>
                <a:tab pos="523875" algn="l"/>
                <a:tab pos="5582126" algn="l"/>
              </a:tabLst>
            </a:pPr>
            <a:endParaRPr sz="1800" dirty="0"/>
          </a:p>
        </p:txBody>
      </p:sp>
      <p:sp>
        <p:nvSpPr>
          <p:cNvPr id="11" name="Google Shape;175;p25">
            <a:extLst>
              <a:ext uri="{FF2B5EF4-FFF2-40B4-BE49-F238E27FC236}">
                <a16:creationId xmlns:a16="http://schemas.microsoft.com/office/drawing/2014/main" id="{EC391477-F137-4DE0-B9FD-BBBA903F1C46}"/>
              </a:ext>
            </a:extLst>
          </p:cNvPr>
          <p:cNvSpPr txBox="1">
            <a:spLocks/>
          </p:cNvSpPr>
          <p:nvPr/>
        </p:nvSpPr>
        <p:spPr>
          <a:xfrm>
            <a:off x="5417574" y="6475412"/>
            <a:ext cx="3193026" cy="308845"/>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buClr>
                <a:schemeClr val="dk1"/>
              </a:buClr>
              <a:buFont typeface="Times New Roman"/>
              <a:buNone/>
            </a:pPr>
            <a:r>
              <a:rPr lang="en-US" sz="1200">
                <a:solidFill>
                  <a:schemeClr val="dk1"/>
                </a:solidFill>
                <a:latin typeface="Times New Roman"/>
                <a:ea typeface="Times New Roman"/>
                <a:cs typeface="Times New Roman"/>
                <a:sym typeface="Times New Roman"/>
              </a:rPr>
              <a:t>M. Hernandez(YRP-IAI), T. Kobayashi(YNU), M. Kim(YRP-IAI), R. Kohno (YNU/YRP-IAI)</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59594" y="385877"/>
            <a:ext cx="679133" cy="217367"/>
          </a:xfrm>
          <a:prstGeom prst="rect">
            <a:avLst/>
          </a:prstGeom>
        </p:spPr>
        <p:txBody>
          <a:bodyPr vert="horz" wrap="square" lIns="0" tIns="9525" rIns="0" bIns="0" rtlCol="0">
            <a:spAutoFit/>
          </a:bodyPr>
          <a:lstStyle/>
          <a:p>
            <a:pPr marL="9525">
              <a:spcBef>
                <a:spcPts val="75"/>
              </a:spcBef>
            </a:pPr>
            <a:r>
              <a:rPr sz="1350" b="1" spc="-4" dirty="0">
                <a:latin typeface="Calibri"/>
                <a:cs typeface="Calibri"/>
              </a:rPr>
              <a:t>July</a:t>
            </a:r>
            <a:r>
              <a:rPr sz="1350" b="1" spc="-53" dirty="0">
                <a:latin typeface="Calibri"/>
                <a:cs typeface="Calibri"/>
              </a:rPr>
              <a:t> </a:t>
            </a:r>
            <a:r>
              <a:rPr sz="1350" b="1" dirty="0">
                <a:latin typeface="Calibri"/>
                <a:cs typeface="Calibri"/>
              </a:rPr>
              <a:t>2021</a:t>
            </a:r>
            <a:endParaRPr sz="1350" dirty="0">
              <a:latin typeface="Calibri"/>
              <a:cs typeface="Calibri"/>
            </a:endParaRPr>
          </a:p>
        </p:txBody>
      </p:sp>
      <p:sp>
        <p:nvSpPr>
          <p:cNvPr id="4" name="object 4"/>
          <p:cNvSpPr txBox="1"/>
          <p:nvPr/>
        </p:nvSpPr>
        <p:spPr>
          <a:xfrm>
            <a:off x="4115276" y="1019175"/>
            <a:ext cx="4406741" cy="217367"/>
          </a:xfrm>
          <a:prstGeom prst="rect">
            <a:avLst/>
          </a:prstGeom>
        </p:spPr>
        <p:txBody>
          <a:bodyPr vert="horz" wrap="square" lIns="0" tIns="9525" rIns="0" bIns="0" rtlCol="0">
            <a:spAutoFit/>
          </a:bodyPr>
          <a:lstStyle/>
          <a:p>
            <a:pPr marL="9525">
              <a:spcBef>
                <a:spcPts val="75"/>
              </a:spcBef>
            </a:pPr>
            <a:r>
              <a:rPr sz="1350" b="1" spc="-4" dirty="0"/>
              <a:t>Comments</a:t>
            </a:r>
            <a:r>
              <a:rPr sz="1350" b="1" dirty="0"/>
              <a:t> on</a:t>
            </a:r>
            <a:r>
              <a:rPr sz="1350" b="1" spc="4" dirty="0"/>
              <a:t> </a:t>
            </a:r>
            <a:r>
              <a:rPr sz="1350" b="1" spc="-4" dirty="0"/>
              <a:t>P802.15.6a</a:t>
            </a:r>
            <a:r>
              <a:rPr sz="1350" b="1" dirty="0"/>
              <a:t> </a:t>
            </a:r>
            <a:r>
              <a:rPr sz="1350" b="1" spc="-49" dirty="0"/>
              <a:t>PAR</a:t>
            </a:r>
            <a:r>
              <a:rPr sz="1350" b="1" spc="30" dirty="0"/>
              <a:t> </a:t>
            </a:r>
            <a:r>
              <a:rPr sz="1350" b="1" spc="-4" dirty="0"/>
              <a:t>&amp;</a:t>
            </a:r>
            <a:r>
              <a:rPr sz="1350" b="1" dirty="0"/>
              <a:t> </a:t>
            </a:r>
            <a:r>
              <a:rPr sz="1350" b="1" spc="-4" dirty="0"/>
              <a:t>CSD</a:t>
            </a:r>
            <a:r>
              <a:rPr sz="1350" b="1" spc="4" dirty="0"/>
              <a:t> </a:t>
            </a:r>
            <a:r>
              <a:rPr sz="1350" b="1" dirty="0"/>
              <a:t>from IEEE</a:t>
            </a:r>
            <a:r>
              <a:rPr sz="1350" b="1" spc="4" dirty="0"/>
              <a:t> </a:t>
            </a:r>
            <a:r>
              <a:rPr sz="1350" b="1" spc="-4" dirty="0"/>
              <a:t>802.1</a:t>
            </a:r>
            <a:endParaRPr sz="1350"/>
          </a:p>
        </p:txBody>
      </p:sp>
      <p:sp>
        <p:nvSpPr>
          <p:cNvPr id="6" name="object 6"/>
          <p:cNvSpPr txBox="1">
            <a:spLocks noGrp="1"/>
          </p:cNvSpPr>
          <p:nvPr>
            <p:ph type="sldNum" sz="quarter" idx="7"/>
          </p:nvPr>
        </p:nvSpPr>
        <p:spPr>
          <a:prstGeom prst="rect">
            <a:avLst/>
          </a:prstGeom>
        </p:spPr>
        <p:txBody>
          <a:bodyPr spcFirstLastPara="1" vert="horz" wrap="square" lIns="0" tIns="0" rIns="0" bIns="0" rtlCol="0" anchor="t" anchorCtr="0">
            <a:spAutoFit/>
          </a:bodyPr>
          <a:lstStyle/>
          <a:p>
            <a:pPr marL="9525">
              <a:lnSpc>
                <a:spcPts val="1358"/>
              </a:lnSpc>
            </a:pPr>
            <a:r>
              <a:rPr spc="-4" dirty="0"/>
              <a:t>Slide</a:t>
            </a:r>
            <a:r>
              <a:rPr spc="-19" dirty="0"/>
              <a:t> </a:t>
            </a:r>
            <a:fld id="{81D60167-4931-47E6-BA6A-407CBD079E47}" type="slidenum">
              <a:rPr dirty="0"/>
              <a:pPr marL="9525">
                <a:lnSpc>
                  <a:spcPts val="1358"/>
                </a:lnSpc>
              </a:pPr>
              <a:t>5</a:t>
            </a:fld>
            <a:endParaRPr dirty="0"/>
          </a:p>
        </p:txBody>
      </p:sp>
      <p:sp>
        <p:nvSpPr>
          <p:cNvPr id="5" name="object 5"/>
          <p:cNvSpPr txBox="1"/>
          <p:nvPr/>
        </p:nvSpPr>
        <p:spPr>
          <a:xfrm>
            <a:off x="621983" y="1223580"/>
            <a:ext cx="7756684" cy="4353308"/>
          </a:xfrm>
          <a:prstGeom prst="rect">
            <a:avLst/>
          </a:prstGeom>
        </p:spPr>
        <p:txBody>
          <a:bodyPr vert="horz" wrap="square" lIns="0" tIns="9525" rIns="0" bIns="0" rtlCol="0">
            <a:spAutoFit/>
          </a:bodyPr>
          <a:lstStyle/>
          <a:p>
            <a:pPr marL="9525">
              <a:spcBef>
                <a:spcPts val="75"/>
              </a:spcBef>
            </a:pPr>
            <a:r>
              <a:rPr sz="2100" b="1" spc="-83" dirty="0"/>
              <a:t>PAR</a:t>
            </a:r>
            <a:endParaRPr sz="2100" dirty="0"/>
          </a:p>
          <a:p>
            <a:pPr>
              <a:spcBef>
                <a:spcPts val="11"/>
              </a:spcBef>
            </a:pPr>
            <a:endParaRPr sz="2063" dirty="0"/>
          </a:p>
          <a:p>
            <a:pPr marL="352425">
              <a:spcBef>
                <a:spcPts val="4"/>
              </a:spcBef>
            </a:pPr>
            <a:r>
              <a:rPr sz="1800" b="1" spc="-4" dirty="0"/>
              <a:t>8.1</a:t>
            </a:r>
            <a:r>
              <a:rPr sz="1800" b="1" spc="-64" dirty="0"/>
              <a:t> </a:t>
            </a:r>
            <a:r>
              <a:rPr sz="1800" b="1" spc="-11" dirty="0"/>
              <a:t>Additional</a:t>
            </a:r>
            <a:r>
              <a:rPr sz="1800" b="1" spc="64" dirty="0"/>
              <a:t> </a:t>
            </a:r>
            <a:r>
              <a:rPr sz="1800" b="1" spc="-4" dirty="0"/>
              <a:t>Explanatory</a:t>
            </a:r>
            <a:r>
              <a:rPr sz="1800" b="1" dirty="0"/>
              <a:t> </a:t>
            </a:r>
            <a:r>
              <a:rPr sz="1800" b="1" spc="-4" dirty="0"/>
              <a:t>Notes:</a:t>
            </a:r>
            <a:endParaRPr sz="1800" dirty="0"/>
          </a:p>
          <a:p>
            <a:pPr marL="523875" indent="-171450">
              <a:lnSpc>
                <a:spcPts val="1710"/>
              </a:lnSpc>
              <a:spcBef>
                <a:spcPts val="194"/>
              </a:spcBef>
              <a:buChar char="•"/>
              <a:tabLst>
                <a:tab pos="523399" algn="l"/>
                <a:tab pos="523875" algn="l"/>
              </a:tabLst>
            </a:pPr>
            <a:r>
              <a:rPr sz="1500" dirty="0"/>
              <a:t>None</a:t>
            </a:r>
            <a:r>
              <a:rPr sz="1500" spc="-8" dirty="0"/>
              <a:t> </a:t>
            </a:r>
            <a:r>
              <a:rPr sz="1500" dirty="0"/>
              <a:t>of</a:t>
            </a:r>
            <a:r>
              <a:rPr sz="1500" spc="-8" dirty="0"/>
              <a:t> </a:t>
            </a:r>
            <a:r>
              <a:rPr sz="1500" dirty="0"/>
              <a:t>the</a:t>
            </a:r>
            <a:r>
              <a:rPr sz="1500" spc="-23" dirty="0"/>
              <a:t> </a:t>
            </a:r>
            <a:r>
              <a:rPr sz="1500" dirty="0"/>
              <a:t>explanatory</a:t>
            </a:r>
            <a:r>
              <a:rPr sz="1500" spc="-30" dirty="0"/>
              <a:t> </a:t>
            </a:r>
            <a:r>
              <a:rPr sz="1500" dirty="0"/>
              <a:t>notes</a:t>
            </a:r>
            <a:r>
              <a:rPr sz="1500" spc="-30" dirty="0"/>
              <a:t> </a:t>
            </a:r>
            <a:r>
              <a:rPr sz="1500" dirty="0"/>
              <a:t>seem</a:t>
            </a:r>
            <a:r>
              <a:rPr sz="1500" spc="-15" dirty="0"/>
              <a:t> </a:t>
            </a:r>
            <a:r>
              <a:rPr sz="1500" dirty="0"/>
              <a:t>to</a:t>
            </a:r>
            <a:r>
              <a:rPr sz="1500" spc="-8" dirty="0"/>
              <a:t> </a:t>
            </a:r>
            <a:r>
              <a:rPr sz="1500" spc="-4" dirty="0"/>
              <a:t>have a</a:t>
            </a:r>
            <a:r>
              <a:rPr sz="1500" spc="-8" dirty="0"/>
              <a:t> </a:t>
            </a:r>
            <a:r>
              <a:rPr sz="1500" dirty="0"/>
              <a:t>purpose</a:t>
            </a:r>
            <a:r>
              <a:rPr sz="1500" spc="-19" dirty="0"/>
              <a:t> </a:t>
            </a:r>
            <a:r>
              <a:rPr sz="1500" dirty="0"/>
              <a:t>and</a:t>
            </a:r>
            <a:r>
              <a:rPr sz="1500" spc="-23" dirty="0"/>
              <a:t> </a:t>
            </a:r>
            <a:r>
              <a:rPr sz="1500" dirty="0"/>
              <a:t>perhaps</a:t>
            </a:r>
            <a:r>
              <a:rPr sz="1500" spc="-26" dirty="0"/>
              <a:t> </a:t>
            </a:r>
            <a:r>
              <a:rPr sz="1500" dirty="0"/>
              <a:t>should</a:t>
            </a:r>
            <a:r>
              <a:rPr sz="1500" spc="-26" dirty="0"/>
              <a:t> </a:t>
            </a:r>
            <a:r>
              <a:rPr sz="1500" dirty="0"/>
              <a:t>be</a:t>
            </a:r>
          </a:p>
          <a:p>
            <a:pPr marL="523875">
              <a:lnSpc>
                <a:spcPts val="1710"/>
              </a:lnSpc>
            </a:pPr>
            <a:r>
              <a:rPr sz="1500" spc="-4" dirty="0"/>
              <a:t>removed.</a:t>
            </a:r>
            <a:endParaRPr sz="1500" dirty="0"/>
          </a:p>
          <a:p>
            <a:pPr marL="523875" indent="-171450">
              <a:spcBef>
                <a:spcPts val="195"/>
              </a:spcBef>
              <a:buChar char="•"/>
              <a:tabLst>
                <a:tab pos="523399" algn="l"/>
                <a:tab pos="523875" algn="l"/>
              </a:tabLst>
            </a:pPr>
            <a:r>
              <a:rPr sz="1500" dirty="0"/>
              <a:t>If</a:t>
            </a:r>
            <a:r>
              <a:rPr sz="1500" spc="-15" dirty="0"/>
              <a:t> </a:t>
            </a:r>
            <a:r>
              <a:rPr sz="1500" dirty="0"/>
              <a:t>not</a:t>
            </a:r>
            <a:r>
              <a:rPr sz="1500" spc="-23" dirty="0"/>
              <a:t> </a:t>
            </a:r>
            <a:r>
              <a:rPr sz="1500" dirty="0"/>
              <a:t>removed,</a:t>
            </a:r>
            <a:r>
              <a:rPr sz="1500" spc="-23" dirty="0"/>
              <a:t> </a:t>
            </a:r>
            <a:r>
              <a:rPr sz="1500" spc="-11" dirty="0"/>
              <a:t>we</a:t>
            </a:r>
            <a:r>
              <a:rPr sz="1500" spc="11" dirty="0"/>
              <a:t> </a:t>
            </a:r>
            <a:r>
              <a:rPr sz="1500" spc="-4" dirty="0"/>
              <a:t>have</a:t>
            </a:r>
            <a:r>
              <a:rPr sz="1500" spc="8" dirty="0"/>
              <a:t> </a:t>
            </a:r>
            <a:r>
              <a:rPr sz="1500" dirty="0"/>
              <a:t>the</a:t>
            </a:r>
            <a:r>
              <a:rPr sz="1500" spc="-23" dirty="0"/>
              <a:t> </a:t>
            </a:r>
            <a:r>
              <a:rPr sz="1500" spc="-4" dirty="0"/>
              <a:t>following</a:t>
            </a:r>
            <a:r>
              <a:rPr sz="1500" dirty="0"/>
              <a:t> </a:t>
            </a:r>
            <a:r>
              <a:rPr sz="1500" spc="4" dirty="0"/>
              <a:t>comments:</a:t>
            </a:r>
            <a:endParaRPr sz="1500" dirty="0"/>
          </a:p>
          <a:p>
            <a:pPr marL="866775" lvl="1" indent="-171926">
              <a:lnSpc>
                <a:spcPts val="1379"/>
              </a:lnSpc>
              <a:spcBef>
                <a:spcPts val="240"/>
              </a:spcBef>
              <a:buChar char="•"/>
              <a:tabLst>
                <a:tab pos="866299" algn="l"/>
                <a:tab pos="866775" algn="l"/>
              </a:tabLst>
            </a:pPr>
            <a:r>
              <a:rPr sz="1200" dirty="0"/>
              <a:t>The</a:t>
            </a:r>
            <a:r>
              <a:rPr sz="1200" spc="-11" dirty="0"/>
              <a:t> </a:t>
            </a:r>
            <a:r>
              <a:rPr sz="1200" dirty="0"/>
              <a:t>first</a:t>
            </a:r>
            <a:r>
              <a:rPr sz="1200" spc="4" dirty="0"/>
              <a:t> </a:t>
            </a:r>
            <a:r>
              <a:rPr sz="1200" spc="-8" dirty="0"/>
              <a:t>sentence,</a:t>
            </a:r>
            <a:r>
              <a:rPr sz="1200" spc="41" dirty="0"/>
              <a:t> </a:t>
            </a:r>
            <a:r>
              <a:rPr sz="1200" dirty="0"/>
              <a:t>“</a:t>
            </a:r>
            <a:r>
              <a:rPr sz="1050" i="1" dirty="0">
                <a:latin typeface="Verdana"/>
                <a:cs typeface="Verdana"/>
              </a:rPr>
              <a:t>P802.15.6a</a:t>
            </a:r>
            <a:r>
              <a:rPr sz="1050" i="1" spc="-34" dirty="0">
                <a:latin typeface="Verdana"/>
                <a:cs typeface="Verdana"/>
              </a:rPr>
              <a:t> </a:t>
            </a:r>
            <a:r>
              <a:rPr sz="1050" i="1" spc="-4" dirty="0">
                <a:latin typeface="Verdana"/>
                <a:cs typeface="Verdana"/>
              </a:rPr>
              <a:t>addresses</a:t>
            </a:r>
            <a:r>
              <a:rPr sz="1050" i="1" dirty="0">
                <a:latin typeface="Verdana"/>
                <a:cs typeface="Verdana"/>
              </a:rPr>
              <a:t> </a:t>
            </a:r>
            <a:r>
              <a:rPr sz="1050" i="1" spc="-4" dirty="0">
                <a:latin typeface="Verdana"/>
                <a:cs typeface="Verdana"/>
              </a:rPr>
              <a:t>EMC</a:t>
            </a:r>
            <a:r>
              <a:rPr sz="1050" i="1" dirty="0">
                <a:latin typeface="Verdana"/>
                <a:cs typeface="Verdana"/>
              </a:rPr>
              <a:t> </a:t>
            </a:r>
            <a:r>
              <a:rPr sz="1050" i="1" spc="-4" dirty="0">
                <a:latin typeface="Verdana"/>
                <a:cs typeface="Verdana"/>
              </a:rPr>
              <a:t>and</a:t>
            </a:r>
            <a:r>
              <a:rPr sz="1050" i="1" dirty="0">
                <a:latin typeface="Verdana"/>
                <a:cs typeface="Verdana"/>
              </a:rPr>
              <a:t> </a:t>
            </a:r>
            <a:r>
              <a:rPr sz="1050" i="1" spc="-4" dirty="0">
                <a:latin typeface="Verdana"/>
                <a:cs typeface="Verdana"/>
              </a:rPr>
              <a:t>EMI</a:t>
            </a:r>
            <a:r>
              <a:rPr sz="1050" i="1" spc="4" dirty="0">
                <a:latin typeface="Verdana"/>
                <a:cs typeface="Verdana"/>
              </a:rPr>
              <a:t> </a:t>
            </a:r>
            <a:r>
              <a:rPr sz="1050" i="1" spc="-4" dirty="0">
                <a:latin typeface="Verdana"/>
                <a:cs typeface="Verdana"/>
              </a:rPr>
              <a:t>for</a:t>
            </a:r>
            <a:r>
              <a:rPr sz="1050" i="1" dirty="0">
                <a:latin typeface="Verdana"/>
                <a:cs typeface="Verdana"/>
              </a:rPr>
              <a:t> both</a:t>
            </a:r>
            <a:r>
              <a:rPr sz="1050" i="1" spc="8" dirty="0">
                <a:latin typeface="Verdana"/>
                <a:cs typeface="Verdana"/>
              </a:rPr>
              <a:t> </a:t>
            </a:r>
            <a:r>
              <a:rPr sz="1050" i="1" dirty="0">
                <a:latin typeface="Verdana"/>
                <a:cs typeface="Verdana"/>
              </a:rPr>
              <a:t>HBAN</a:t>
            </a:r>
            <a:r>
              <a:rPr sz="1050" i="1" spc="-4" dirty="0">
                <a:latin typeface="Verdana"/>
                <a:cs typeface="Verdana"/>
              </a:rPr>
              <a:t> and</a:t>
            </a:r>
            <a:r>
              <a:rPr sz="1050" i="1" dirty="0">
                <a:latin typeface="Verdana"/>
                <a:cs typeface="Verdana"/>
              </a:rPr>
              <a:t> </a:t>
            </a:r>
            <a:r>
              <a:rPr sz="1050" i="1" spc="-19" dirty="0">
                <a:latin typeface="Verdana"/>
                <a:cs typeface="Verdana"/>
              </a:rPr>
              <a:t>VBAN</a:t>
            </a:r>
            <a:r>
              <a:rPr sz="1050" spc="-19" dirty="0">
                <a:latin typeface="Verdana"/>
                <a:cs typeface="Verdana"/>
              </a:rPr>
              <a:t>.”</a:t>
            </a:r>
            <a:r>
              <a:rPr sz="1050" spc="8" dirty="0">
                <a:latin typeface="Verdana"/>
                <a:cs typeface="Verdana"/>
              </a:rPr>
              <a:t> </a:t>
            </a:r>
            <a:r>
              <a:rPr sz="1050" spc="-4" dirty="0">
                <a:latin typeface="Verdana"/>
                <a:cs typeface="Verdana"/>
              </a:rPr>
              <a:t>does</a:t>
            </a:r>
            <a:r>
              <a:rPr sz="1050" spc="-11" dirty="0">
                <a:latin typeface="Verdana"/>
                <a:cs typeface="Verdana"/>
              </a:rPr>
              <a:t> </a:t>
            </a:r>
            <a:r>
              <a:rPr sz="1050" spc="-8" dirty="0">
                <a:latin typeface="Verdana"/>
                <a:cs typeface="Verdana"/>
              </a:rPr>
              <a:t>not</a:t>
            </a:r>
            <a:r>
              <a:rPr sz="1050" spc="15" dirty="0">
                <a:latin typeface="Verdana"/>
                <a:cs typeface="Verdana"/>
              </a:rPr>
              <a:t> </a:t>
            </a:r>
            <a:r>
              <a:rPr sz="1050" spc="-4" dirty="0">
                <a:latin typeface="Verdana"/>
                <a:cs typeface="Verdana"/>
              </a:rPr>
              <a:t>reference</a:t>
            </a:r>
            <a:endParaRPr sz="1050" dirty="0">
              <a:latin typeface="Verdana"/>
              <a:cs typeface="Verdana"/>
            </a:endParaRPr>
          </a:p>
          <a:p>
            <a:pPr marL="866299">
              <a:lnSpc>
                <a:spcPts val="1200"/>
              </a:lnSpc>
            </a:pPr>
            <a:r>
              <a:rPr sz="1050" dirty="0">
                <a:latin typeface="Verdana"/>
                <a:cs typeface="Verdana"/>
              </a:rPr>
              <a:t>a</a:t>
            </a:r>
            <a:r>
              <a:rPr sz="1050" spc="-8" dirty="0">
                <a:latin typeface="Verdana"/>
                <a:cs typeface="Verdana"/>
              </a:rPr>
              <a:t> </a:t>
            </a:r>
            <a:r>
              <a:rPr sz="1050" spc="-4" dirty="0">
                <a:latin typeface="Verdana"/>
                <a:cs typeface="Verdana"/>
              </a:rPr>
              <a:t>previous</a:t>
            </a:r>
            <a:r>
              <a:rPr sz="1050" spc="15" dirty="0">
                <a:latin typeface="Verdana"/>
                <a:cs typeface="Verdana"/>
              </a:rPr>
              <a:t> </a:t>
            </a:r>
            <a:r>
              <a:rPr sz="1050" spc="-4" dirty="0">
                <a:latin typeface="Verdana"/>
                <a:cs typeface="Verdana"/>
              </a:rPr>
              <a:t>section</a:t>
            </a:r>
            <a:r>
              <a:rPr sz="1050" spc="19" dirty="0">
                <a:latin typeface="Verdana"/>
                <a:cs typeface="Verdana"/>
              </a:rPr>
              <a:t> </a:t>
            </a:r>
            <a:r>
              <a:rPr sz="1050" spc="-4" dirty="0">
                <a:latin typeface="Verdana"/>
                <a:cs typeface="Verdana"/>
              </a:rPr>
              <a:t>for </a:t>
            </a:r>
            <a:r>
              <a:rPr sz="1050" spc="-8" dirty="0">
                <a:latin typeface="Verdana"/>
                <a:cs typeface="Verdana"/>
              </a:rPr>
              <a:t>which</a:t>
            </a:r>
            <a:r>
              <a:rPr sz="1050" spc="19" dirty="0">
                <a:latin typeface="Verdana"/>
                <a:cs typeface="Verdana"/>
              </a:rPr>
              <a:t> </a:t>
            </a:r>
            <a:r>
              <a:rPr sz="1050" spc="-4" dirty="0">
                <a:latin typeface="Verdana"/>
                <a:cs typeface="Verdana"/>
              </a:rPr>
              <a:t>it</a:t>
            </a:r>
            <a:r>
              <a:rPr sz="1050" spc="-8" dirty="0">
                <a:latin typeface="Verdana"/>
                <a:cs typeface="Verdana"/>
              </a:rPr>
              <a:t> </a:t>
            </a:r>
            <a:r>
              <a:rPr sz="1050" spc="-4" dirty="0">
                <a:latin typeface="Verdana"/>
                <a:cs typeface="Verdana"/>
              </a:rPr>
              <a:t>is</a:t>
            </a:r>
            <a:r>
              <a:rPr sz="1050" dirty="0">
                <a:latin typeface="Verdana"/>
                <a:cs typeface="Verdana"/>
              </a:rPr>
              <a:t> </a:t>
            </a:r>
            <a:r>
              <a:rPr sz="1050" spc="-8" dirty="0">
                <a:latin typeface="Verdana"/>
                <a:cs typeface="Verdana"/>
              </a:rPr>
              <a:t>providing</a:t>
            </a:r>
            <a:r>
              <a:rPr sz="1050" spc="26" dirty="0">
                <a:latin typeface="Verdana"/>
                <a:cs typeface="Verdana"/>
              </a:rPr>
              <a:t> </a:t>
            </a:r>
            <a:r>
              <a:rPr sz="1050" spc="-4" dirty="0">
                <a:latin typeface="Verdana"/>
                <a:cs typeface="Verdana"/>
              </a:rPr>
              <a:t>explanatory</a:t>
            </a:r>
            <a:r>
              <a:rPr sz="1050" spc="4" dirty="0">
                <a:latin typeface="Verdana"/>
                <a:cs typeface="Verdana"/>
              </a:rPr>
              <a:t> </a:t>
            </a:r>
            <a:r>
              <a:rPr sz="1050" spc="-4" dirty="0">
                <a:latin typeface="Verdana"/>
                <a:cs typeface="Verdana"/>
              </a:rPr>
              <a:t>notes.</a:t>
            </a:r>
            <a:endParaRPr sz="1050" dirty="0">
              <a:latin typeface="Verdana"/>
              <a:cs typeface="Verdana"/>
            </a:endParaRPr>
          </a:p>
          <a:p>
            <a:pPr marL="866299" marR="185738" lvl="1" indent="-171450">
              <a:lnSpc>
                <a:spcPct val="90100"/>
              </a:lnSpc>
              <a:spcBef>
                <a:spcPts val="371"/>
              </a:spcBef>
              <a:buChar char="•"/>
              <a:tabLst>
                <a:tab pos="866299" algn="l"/>
                <a:tab pos="866775" algn="l"/>
              </a:tabLst>
            </a:pPr>
            <a:r>
              <a:rPr sz="1200" dirty="0"/>
              <a:t>The</a:t>
            </a:r>
            <a:r>
              <a:rPr sz="1200" spc="-4" dirty="0"/>
              <a:t> </a:t>
            </a:r>
            <a:r>
              <a:rPr sz="1200" spc="-8" dirty="0"/>
              <a:t>sentence</a:t>
            </a:r>
            <a:r>
              <a:rPr sz="1200" spc="38" dirty="0"/>
              <a:t> </a:t>
            </a:r>
            <a:r>
              <a:rPr sz="1200" spc="-8" dirty="0"/>
              <a:t>“</a:t>
            </a:r>
            <a:r>
              <a:rPr sz="1200" i="1" spc="-8" dirty="0"/>
              <a:t>Support</a:t>
            </a:r>
            <a:r>
              <a:rPr sz="1200" i="1" spc="23" dirty="0"/>
              <a:t> </a:t>
            </a:r>
            <a:r>
              <a:rPr sz="1200" i="1" spc="-4" dirty="0"/>
              <a:t>for</a:t>
            </a:r>
            <a:r>
              <a:rPr sz="1200" i="1" spc="34" dirty="0"/>
              <a:t> </a:t>
            </a:r>
            <a:r>
              <a:rPr sz="1200" i="1" spc="-8" dirty="0"/>
              <a:t>synchronization</a:t>
            </a:r>
            <a:r>
              <a:rPr sz="1200" i="1" spc="49" dirty="0"/>
              <a:t> </a:t>
            </a:r>
            <a:r>
              <a:rPr sz="1200" i="1" spc="-4" dirty="0"/>
              <a:t>infrastructure,</a:t>
            </a:r>
            <a:r>
              <a:rPr sz="1200" i="1" spc="53" dirty="0"/>
              <a:t> </a:t>
            </a:r>
            <a:r>
              <a:rPr sz="1200" i="1" spc="-4" dirty="0"/>
              <a:t>for</a:t>
            </a:r>
            <a:r>
              <a:rPr sz="1200" i="1" spc="19" dirty="0"/>
              <a:t> </a:t>
            </a:r>
            <a:r>
              <a:rPr sz="1200" i="1" spc="-4" dirty="0"/>
              <a:t>instance</a:t>
            </a:r>
            <a:r>
              <a:rPr sz="1200" i="1" spc="23" dirty="0"/>
              <a:t> </a:t>
            </a:r>
            <a:r>
              <a:rPr sz="1200" i="1" spc="-8" dirty="0"/>
              <a:t>802.1</a:t>
            </a:r>
            <a:r>
              <a:rPr sz="1200" i="1" spc="15" dirty="0"/>
              <a:t> </a:t>
            </a:r>
            <a:r>
              <a:rPr sz="1200" i="1" dirty="0"/>
              <a:t>TSN</a:t>
            </a:r>
            <a:r>
              <a:rPr sz="1200" i="1" spc="4" dirty="0"/>
              <a:t> </a:t>
            </a:r>
            <a:r>
              <a:rPr sz="1200" i="1" dirty="0"/>
              <a:t>MAC</a:t>
            </a:r>
            <a:r>
              <a:rPr sz="1200" i="1" spc="4" dirty="0"/>
              <a:t> </a:t>
            </a:r>
            <a:r>
              <a:rPr sz="1200" i="1" spc="-8" dirty="0"/>
              <a:t>Bridge,</a:t>
            </a:r>
            <a:r>
              <a:rPr sz="1200" i="1" spc="23" dirty="0"/>
              <a:t> </a:t>
            </a:r>
            <a:r>
              <a:rPr sz="1200" i="1" dirty="0"/>
              <a:t>to </a:t>
            </a:r>
            <a:r>
              <a:rPr sz="1200" i="1" spc="4" dirty="0"/>
              <a:t> </a:t>
            </a:r>
            <a:r>
              <a:rPr sz="1200" i="1" spc="-8" dirty="0"/>
              <a:t>enhance</a:t>
            </a:r>
            <a:r>
              <a:rPr sz="1200" i="1" spc="38" dirty="0"/>
              <a:t> </a:t>
            </a:r>
            <a:r>
              <a:rPr sz="1200" i="1" spc="-8" dirty="0"/>
              <a:t>dependability</a:t>
            </a:r>
            <a:r>
              <a:rPr sz="1200" i="1" spc="30" dirty="0"/>
              <a:t> </a:t>
            </a:r>
            <a:r>
              <a:rPr sz="1200" i="1" spc="-8" dirty="0"/>
              <a:t>and</a:t>
            </a:r>
            <a:r>
              <a:rPr sz="1200" i="1" spc="26" dirty="0"/>
              <a:t> </a:t>
            </a:r>
            <a:r>
              <a:rPr sz="1200" i="1" spc="-4" dirty="0"/>
              <a:t>reliable </a:t>
            </a:r>
            <a:r>
              <a:rPr sz="1200" i="1" spc="-15" dirty="0"/>
              <a:t>latency.”</a:t>
            </a:r>
            <a:r>
              <a:rPr sz="1200" i="1" spc="-19" dirty="0"/>
              <a:t> </a:t>
            </a:r>
            <a:r>
              <a:rPr sz="1200" spc="-4" dirty="0"/>
              <a:t>seems</a:t>
            </a:r>
            <a:r>
              <a:rPr sz="1200" spc="15" dirty="0"/>
              <a:t> </a:t>
            </a:r>
            <a:r>
              <a:rPr sz="1200" spc="-8" dirty="0"/>
              <a:t>out</a:t>
            </a:r>
            <a:r>
              <a:rPr sz="1200" spc="26" dirty="0"/>
              <a:t> </a:t>
            </a:r>
            <a:r>
              <a:rPr sz="1200" spc="-4" dirty="0"/>
              <a:t>of</a:t>
            </a:r>
            <a:r>
              <a:rPr sz="1200" spc="23" dirty="0"/>
              <a:t> </a:t>
            </a:r>
            <a:r>
              <a:rPr sz="1200" spc="-4" dirty="0"/>
              <a:t>context</a:t>
            </a:r>
            <a:r>
              <a:rPr sz="1200" spc="11" dirty="0"/>
              <a:t> </a:t>
            </a:r>
            <a:r>
              <a:rPr sz="1200" spc="-4" dirty="0"/>
              <a:t>in</a:t>
            </a:r>
            <a:r>
              <a:rPr sz="1200" spc="8" dirty="0"/>
              <a:t> </a:t>
            </a:r>
            <a:r>
              <a:rPr sz="1200" spc="-8" dirty="0"/>
              <a:t>Section</a:t>
            </a:r>
            <a:r>
              <a:rPr sz="1200" spc="11" dirty="0"/>
              <a:t> </a:t>
            </a:r>
            <a:r>
              <a:rPr sz="1200" spc="-8" dirty="0"/>
              <a:t>8.1.</a:t>
            </a:r>
            <a:r>
              <a:rPr sz="1200" spc="56" dirty="0"/>
              <a:t> </a:t>
            </a:r>
            <a:r>
              <a:rPr sz="1200" spc="-4" dirty="0"/>
              <a:t>Is</a:t>
            </a:r>
            <a:r>
              <a:rPr sz="1200" spc="15" dirty="0"/>
              <a:t> </a:t>
            </a:r>
            <a:r>
              <a:rPr sz="1200" spc="-4" dirty="0"/>
              <a:t>this</a:t>
            </a:r>
            <a:r>
              <a:rPr sz="1200" spc="11" dirty="0"/>
              <a:t> </a:t>
            </a:r>
            <a:r>
              <a:rPr sz="1200" spc="-8" dirty="0"/>
              <a:t>intended</a:t>
            </a:r>
            <a:r>
              <a:rPr sz="1200" spc="41" dirty="0"/>
              <a:t> </a:t>
            </a:r>
            <a:r>
              <a:rPr sz="1200" dirty="0"/>
              <a:t>to </a:t>
            </a:r>
            <a:r>
              <a:rPr sz="1200" spc="-323" dirty="0"/>
              <a:t> </a:t>
            </a:r>
            <a:r>
              <a:rPr sz="1200" spc="-8" dirty="0"/>
              <a:t>be</a:t>
            </a:r>
            <a:r>
              <a:rPr sz="1200" spc="4" dirty="0"/>
              <a:t> </a:t>
            </a:r>
            <a:r>
              <a:rPr sz="1200" spc="-4" dirty="0"/>
              <a:t>part</a:t>
            </a:r>
            <a:r>
              <a:rPr sz="1200" spc="19" dirty="0"/>
              <a:t> </a:t>
            </a:r>
            <a:r>
              <a:rPr sz="1200" spc="-4" dirty="0"/>
              <a:t>of</a:t>
            </a:r>
            <a:r>
              <a:rPr sz="1200" spc="11" dirty="0"/>
              <a:t> </a:t>
            </a:r>
            <a:r>
              <a:rPr sz="1200" spc="-8" dirty="0"/>
              <a:t>5.2.b</a:t>
            </a:r>
            <a:r>
              <a:rPr sz="1200" spc="30" dirty="0"/>
              <a:t> </a:t>
            </a:r>
            <a:r>
              <a:rPr sz="1200" spc="-4" dirty="0"/>
              <a:t>Scope</a:t>
            </a:r>
            <a:r>
              <a:rPr sz="1200" spc="19" dirty="0"/>
              <a:t> </a:t>
            </a:r>
            <a:r>
              <a:rPr sz="1200" spc="-4" dirty="0"/>
              <a:t>of</a:t>
            </a:r>
            <a:r>
              <a:rPr sz="1200" spc="11" dirty="0"/>
              <a:t> </a:t>
            </a:r>
            <a:r>
              <a:rPr sz="1200" spc="-8" dirty="0"/>
              <a:t>the</a:t>
            </a:r>
            <a:r>
              <a:rPr sz="1200" spc="19" dirty="0"/>
              <a:t> </a:t>
            </a:r>
            <a:r>
              <a:rPr sz="1200" spc="-11" dirty="0"/>
              <a:t>project?</a:t>
            </a:r>
            <a:r>
              <a:rPr sz="1200" spc="53" dirty="0"/>
              <a:t> </a:t>
            </a:r>
            <a:r>
              <a:rPr sz="1200" spc="-4" dirty="0"/>
              <a:t>In</a:t>
            </a:r>
            <a:r>
              <a:rPr sz="1200" spc="19" dirty="0"/>
              <a:t> </a:t>
            </a:r>
            <a:r>
              <a:rPr sz="1200" spc="-8" dirty="0"/>
              <a:t>addition,</a:t>
            </a:r>
            <a:r>
              <a:rPr sz="1200" spc="19" dirty="0"/>
              <a:t> </a:t>
            </a:r>
            <a:r>
              <a:rPr sz="1200" spc="-4" dirty="0"/>
              <a:t>this</a:t>
            </a:r>
            <a:r>
              <a:rPr sz="1200" spc="8" dirty="0"/>
              <a:t> </a:t>
            </a:r>
            <a:r>
              <a:rPr sz="1200" spc="-4" dirty="0"/>
              <a:t>is</a:t>
            </a:r>
            <a:r>
              <a:rPr sz="1200" dirty="0"/>
              <a:t> </a:t>
            </a:r>
            <a:r>
              <a:rPr sz="1200" spc="-8" dirty="0"/>
              <a:t>not</a:t>
            </a:r>
            <a:r>
              <a:rPr sz="1200" spc="19" dirty="0"/>
              <a:t> </a:t>
            </a:r>
            <a:r>
              <a:rPr sz="1200" spc="-4" dirty="0"/>
              <a:t>a complete</a:t>
            </a:r>
            <a:r>
              <a:rPr sz="1200" spc="11" dirty="0"/>
              <a:t> </a:t>
            </a:r>
            <a:r>
              <a:rPr sz="1200" spc="-8" dirty="0"/>
              <a:t>sentence.</a:t>
            </a:r>
            <a:endParaRPr sz="1200" dirty="0"/>
          </a:p>
          <a:p>
            <a:pPr marL="866775" lvl="1" indent="-171926">
              <a:spcBef>
                <a:spcPts val="225"/>
              </a:spcBef>
              <a:buChar char="•"/>
              <a:tabLst>
                <a:tab pos="866299" algn="l"/>
                <a:tab pos="866775" algn="l"/>
              </a:tabLst>
            </a:pPr>
            <a:r>
              <a:rPr sz="1200" dirty="0"/>
              <a:t>The</a:t>
            </a:r>
            <a:r>
              <a:rPr sz="1200" spc="-8" dirty="0"/>
              <a:t> acronym</a:t>
            </a:r>
            <a:r>
              <a:rPr sz="1200" spc="15" dirty="0"/>
              <a:t> </a:t>
            </a:r>
            <a:r>
              <a:rPr sz="1200" spc="4" dirty="0"/>
              <a:t>TSN</a:t>
            </a:r>
            <a:r>
              <a:rPr sz="1200" spc="-19" dirty="0"/>
              <a:t> </a:t>
            </a:r>
            <a:r>
              <a:rPr sz="1200" spc="-4" dirty="0"/>
              <a:t>should</a:t>
            </a:r>
            <a:r>
              <a:rPr sz="1200" spc="4" dirty="0"/>
              <a:t> </a:t>
            </a:r>
            <a:r>
              <a:rPr sz="1200" spc="-8" dirty="0"/>
              <a:t>be</a:t>
            </a:r>
            <a:r>
              <a:rPr sz="1200" spc="23" dirty="0"/>
              <a:t> </a:t>
            </a:r>
            <a:r>
              <a:rPr sz="1200" spc="-4" dirty="0"/>
              <a:t>spelled</a:t>
            </a:r>
            <a:r>
              <a:rPr sz="1200" spc="4" dirty="0"/>
              <a:t> </a:t>
            </a:r>
            <a:r>
              <a:rPr sz="1200" spc="-8" dirty="0"/>
              <a:t>out</a:t>
            </a:r>
            <a:r>
              <a:rPr sz="1200" spc="4" dirty="0"/>
              <a:t> </a:t>
            </a:r>
            <a:r>
              <a:rPr sz="1200" spc="-8" dirty="0"/>
              <a:t>on</a:t>
            </a:r>
            <a:r>
              <a:rPr sz="1200" spc="19" dirty="0"/>
              <a:t> </a:t>
            </a:r>
            <a:r>
              <a:rPr sz="1200" dirty="0"/>
              <a:t>first</a:t>
            </a:r>
            <a:r>
              <a:rPr sz="1200" spc="-23" dirty="0"/>
              <a:t> </a:t>
            </a:r>
            <a:r>
              <a:rPr sz="1200" spc="-19" dirty="0"/>
              <a:t>use.</a:t>
            </a:r>
            <a:endParaRPr sz="1200" dirty="0"/>
          </a:p>
          <a:p>
            <a:pPr marL="866299" marR="176213" lvl="1" indent="-171450" algn="just">
              <a:lnSpc>
                <a:spcPct val="90100"/>
              </a:lnSpc>
              <a:spcBef>
                <a:spcPts val="382"/>
              </a:spcBef>
              <a:buChar char="•"/>
              <a:tabLst>
                <a:tab pos="866775" algn="l"/>
              </a:tabLst>
            </a:pPr>
            <a:r>
              <a:rPr sz="1200" dirty="0"/>
              <a:t>The </a:t>
            </a:r>
            <a:r>
              <a:rPr sz="1200" spc="-4" dirty="0"/>
              <a:t>term “802.1 </a:t>
            </a:r>
            <a:r>
              <a:rPr sz="1200" dirty="0"/>
              <a:t>TSN </a:t>
            </a:r>
            <a:r>
              <a:rPr sz="1200" spc="-4" dirty="0"/>
              <a:t>MAC Bridge” </a:t>
            </a:r>
            <a:r>
              <a:rPr sz="1200" dirty="0"/>
              <a:t>is </a:t>
            </a:r>
            <a:r>
              <a:rPr sz="1200" spc="-8" dirty="0"/>
              <a:t>ambiguous and not </a:t>
            </a:r>
            <a:r>
              <a:rPr sz="1200" spc="-4" dirty="0"/>
              <a:t>defined </a:t>
            </a:r>
            <a:r>
              <a:rPr sz="1200" spc="-8" dirty="0"/>
              <a:t>by 802.1 standards.</a:t>
            </a:r>
            <a:r>
              <a:rPr sz="1200" spc="-4" dirty="0"/>
              <a:t> </a:t>
            </a:r>
            <a:r>
              <a:rPr sz="1200" spc="-8" dirty="0"/>
              <a:t>Perhaps </a:t>
            </a:r>
            <a:r>
              <a:rPr sz="1200" spc="-11" dirty="0"/>
              <a:t>you </a:t>
            </a:r>
            <a:r>
              <a:rPr sz="1200" spc="-8" dirty="0"/>
              <a:t> intend </a:t>
            </a:r>
            <a:r>
              <a:rPr sz="1200" dirty="0"/>
              <a:t>to </a:t>
            </a:r>
            <a:r>
              <a:rPr sz="1200" spc="-4" dirty="0"/>
              <a:t>refer </a:t>
            </a:r>
            <a:r>
              <a:rPr sz="1200" dirty="0"/>
              <a:t>to </a:t>
            </a:r>
            <a:r>
              <a:rPr sz="1200" spc="-4" dirty="0"/>
              <a:t>IEEE </a:t>
            </a:r>
            <a:r>
              <a:rPr sz="1200" spc="-8" dirty="0"/>
              <a:t>802.1 </a:t>
            </a:r>
            <a:r>
              <a:rPr sz="1200" spc="4" dirty="0"/>
              <a:t>TSN </a:t>
            </a:r>
            <a:r>
              <a:rPr sz="1200" spc="-4" dirty="0"/>
              <a:t>functionality </a:t>
            </a:r>
            <a:r>
              <a:rPr sz="1200" spc="-8" dirty="0"/>
              <a:t>as </a:t>
            </a:r>
            <a:r>
              <a:rPr sz="1200" spc="-4" dirty="0"/>
              <a:t>specified </a:t>
            </a:r>
            <a:r>
              <a:rPr sz="1200" spc="-8" dirty="0"/>
              <a:t>by </a:t>
            </a:r>
            <a:r>
              <a:rPr sz="1200" spc="-4" dirty="0"/>
              <a:t>IEEE Std </a:t>
            </a:r>
            <a:r>
              <a:rPr sz="1200" spc="-8" dirty="0"/>
              <a:t>802.1Q, </a:t>
            </a:r>
            <a:r>
              <a:rPr sz="1200" spc="-4" dirty="0"/>
              <a:t>IEEE Std </a:t>
            </a:r>
            <a:r>
              <a:rPr sz="1200" spc="-8" dirty="0"/>
              <a:t>802.1AS </a:t>
            </a:r>
            <a:r>
              <a:rPr sz="1200" spc="-4" dirty="0"/>
              <a:t> </a:t>
            </a:r>
            <a:r>
              <a:rPr sz="1200" spc="-8" dirty="0"/>
              <a:t>and</a:t>
            </a:r>
            <a:r>
              <a:rPr sz="1200" spc="15" dirty="0"/>
              <a:t> </a:t>
            </a:r>
            <a:r>
              <a:rPr sz="1200" spc="-4" dirty="0"/>
              <a:t>IEEE</a:t>
            </a:r>
            <a:r>
              <a:rPr sz="1200" spc="4" dirty="0"/>
              <a:t> </a:t>
            </a:r>
            <a:r>
              <a:rPr sz="1200" spc="-4" dirty="0"/>
              <a:t>Std</a:t>
            </a:r>
            <a:r>
              <a:rPr sz="1200" spc="19" dirty="0"/>
              <a:t> </a:t>
            </a:r>
            <a:r>
              <a:rPr sz="1200" spc="-8" dirty="0"/>
              <a:t>802.1CB?</a:t>
            </a:r>
            <a:endParaRPr sz="1200" dirty="0"/>
          </a:p>
          <a:p>
            <a:pPr marL="866299" marR="166211" lvl="1" indent="-171450">
              <a:lnSpc>
                <a:spcPts val="1290"/>
              </a:lnSpc>
              <a:spcBef>
                <a:spcPts val="394"/>
              </a:spcBef>
              <a:buChar char="•"/>
              <a:tabLst>
                <a:tab pos="866299" algn="l"/>
                <a:tab pos="866775" algn="l"/>
              </a:tabLst>
            </a:pPr>
            <a:r>
              <a:rPr sz="1200" dirty="0"/>
              <a:t>The</a:t>
            </a:r>
            <a:r>
              <a:rPr sz="1200" spc="-8" dirty="0"/>
              <a:t> </a:t>
            </a:r>
            <a:r>
              <a:rPr sz="1200" dirty="0"/>
              <a:t>text</a:t>
            </a:r>
            <a:r>
              <a:rPr sz="1200" spc="8" dirty="0"/>
              <a:t> </a:t>
            </a:r>
            <a:r>
              <a:rPr sz="1200" spc="-4" dirty="0"/>
              <a:t>at</a:t>
            </a:r>
            <a:r>
              <a:rPr sz="1200" spc="4" dirty="0"/>
              <a:t> </a:t>
            </a:r>
            <a:r>
              <a:rPr sz="1200" spc="-8" dirty="0"/>
              <a:t>the</a:t>
            </a:r>
            <a:r>
              <a:rPr sz="1200" spc="23" dirty="0"/>
              <a:t> </a:t>
            </a:r>
            <a:r>
              <a:rPr sz="1200" spc="-8" dirty="0"/>
              <a:t>end</a:t>
            </a:r>
            <a:r>
              <a:rPr sz="1200" spc="23" dirty="0"/>
              <a:t> </a:t>
            </a:r>
            <a:r>
              <a:rPr sz="1200" spc="-4" dirty="0"/>
              <a:t>of</a:t>
            </a:r>
            <a:r>
              <a:rPr sz="1200" spc="8" dirty="0"/>
              <a:t> </a:t>
            </a:r>
            <a:r>
              <a:rPr sz="1200" spc="-8" dirty="0"/>
              <a:t>this</a:t>
            </a:r>
            <a:r>
              <a:rPr sz="1200" spc="15" dirty="0"/>
              <a:t> </a:t>
            </a:r>
            <a:r>
              <a:rPr sz="1200" spc="-4" dirty="0"/>
              <a:t>section</a:t>
            </a:r>
            <a:r>
              <a:rPr sz="1200" spc="19" dirty="0"/>
              <a:t> </a:t>
            </a:r>
            <a:r>
              <a:rPr sz="1200" spc="-4" dirty="0"/>
              <a:t>regarding</a:t>
            </a:r>
            <a:r>
              <a:rPr sz="1200" spc="23" dirty="0"/>
              <a:t> </a:t>
            </a:r>
            <a:r>
              <a:rPr sz="1200" spc="-4" dirty="0"/>
              <a:t>5.4</a:t>
            </a:r>
            <a:r>
              <a:rPr sz="1200" spc="4" dirty="0"/>
              <a:t> </a:t>
            </a:r>
            <a:r>
              <a:rPr sz="1200" spc="-4" dirty="0"/>
              <a:t>Purpose</a:t>
            </a:r>
            <a:r>
              <a:rPr sz="1200" spc="19" dirty="0"/>
              <a:t> </a:t>
            </a:r>
            <a:r>
              <a:rPr sz="1200" spc="-4" dirty="0"/>
              <a:t>is</a:t>
            </a:r>
            <a:r>
              <a:rPr sz="1200" spc="4" dirty="0"/>
              <a:t> </a:t>
            </a:r>
            <a:r>
              <a:rPr sz="1200" spc="-8" dirty="0"/>
              <a:t>not</a:t>
            </a:r>
            <a:r>
              <a:rPr sz="1200" spc="19" dirty="0"/>
              <a:t> </a:t>
            </a:r>
            <a:r>
              <a:rPr sz="1200" spc="-4" dirty="0"/>
              <a:t>written</a:t>
            </a:r>
            <a:r>
              <a:rPr sz="1200" spc="23" dirty="0"/>
              <a:t> </a:t>
            </a:r>
            <a:r>
              <a:rPr sz="1200" spc="-4" dirty="0"/>
              <a:t>in</a:t>
            </a:r>
            <a:r>
              <a:rPr sz="1200" spc="8" dirty="0"/>
              <a:t> </a:t>
            </a:r>
            <a:r>
              <a:rPr sz="1200" spc="-4" dirty="0"/>
              <a:t>complete</a:t>
            </a:r>
            <a:r>
              <a:rPr sz="1200" dirty="0"/>
              <a:t> </a:t>
            </a:r>
            <a:r>
              <a:rPr sz="1200" spc="-4" dirty="0"/>
              <a:t>sentences</a:t>
            </a:r>
            <a:r>
              <a:rPr sz="1200" spc="41" dirty="0"/>
              <a:t> </a:t>
            </a:r>
            <a:r>
              <a:rPr sz="1200" spc="-8" dirty="0"/>
              <a:t>and</a:t>
            </a:r>
            <a:r>
              <a:rPr sz="1200" spc="19" dirty="0"/>
              <a:t> </a:t>
            </a:r>
            <a:r>
              <a:rPr sz="1200" spc="-4" dirty="0"/>
              <a:t>is </a:t>
            </a:r>
            <a:r>
              <a:rPr sz="1200" spc="-319" dirty="0"/>
              <a:t> </a:t>
            </a:r>
            <a:r>
              <a:rPr sz="1200" spc="-8" dirty="0"/>
              <a:t>unclear</a:t>
            </a:r>
            <a:r>
              <a:rPr sz="1200" spc="11" dirty="0"/>
              <a:t> </a:t>
            </a:r>
            <a:r>
              <a:rPr sz="1200" spc="-8" dirty="0"/>
              <a:t>what</a:t>
            </a:r>
            <a:r>
              <a:rPr sz="1200" spc="34" dirty="0"/>
              <a:t> </a:t>
            </a:r>
            <a:r>
              <a:rPr sz="1200" spc="-4" dirty="0"/>
              <a:t>is</a:t>
            </a:r>
            <a:r>
              <a:rPr sz="1200" dirty="0"/>
              <a:t> </a:t>
            </a:r>
            <a:r>
              <a:rPr sz="1200" spc="-8" dirty="0"/>
              <a:t>being</a:t>
            </a:r>
            <a:r>
              <a:rPr sz="1200" spc="4" dirty="0"/>
              <a:t> </a:t>
            </a:r>
            <a:r>
              <a:rPr sz="1200" spc="-8" dirty="0"/>
              <a:t>explained.</a:t>
            </a:r>
            <a:endParaRPr lang="en-US" sz="1200" spc="-8" dirty="0"/>
          </a:p>
          <a:p>
            <a:pPr marL="351949" marR="166211">
              <a:lnSpc>
                <a:spcPts val="1290"/>
              </a:lnSpc>
              <a:spcBef>
                <a:spcPts val="394"/>
              </a:spcBef>
              <a:tabLst>
                <a:tab pos="866299" algn="l"/>
                <a:tab pos="866775" algn="l"/>
              </a:tabLst>
            </a:pPr>
            <a:endParaRPr lang="en-US" sz="1200" dirty="0"/>
          </a:p>
          <a:p>
            <a:pPr marL="351235" marR="166211">
              <a:lnSpc>
                <a:spcPts val="1290"/>
              </a:lnSpc>
              <a:spcBef>
                <a:spcPts val="394"/>
              </a:spcBef>
              <a:tabLst>
                <a:tab pos="866299" algn="l"/>
                <a:tab pos="866775" algn="l"/>
              </a:tabLst>
            </a:pPr>
            <a:r>
              <a:rPr lang="en-US" sz="1500" dirty="0"/>
              <a:t>Response</a:t>
            </a:r>
            <a:r>
              <a:rPr lang="en-US" sz="1200" dirty="0"/>
              <a:t> – </a:t>
            </a:r>
            <a:r>
              <a:rPr lang="en-US" sz="1600" dirty="0">
                <a:solidFill>
                  <a:schemeClr val="accent2"/>
                </a:solidFill>
              </a:rPr>
              <a:t>Accept to remove all explanatory notes in 8.1</a:t>
            </a:r>
            <a:endParaRPr lang="en-US" dirty="0">
              <a:solidFill>
                <a:schemeClr val="accent2"/>
              </a:solidFill>
            </a:endParaRPr>
          </a:p>
          <a:p>
            <a:pPr marL="694849" marR="166211" lvl="1">
              <a:lnSpc>
                <a:spcPts val="1290"/>
              </a:lnSpc>
              <a:spcBef>
                <a:spcPts val="394"/>
              </a:spcBef>
              <a:tabLst>
                <a:tab pos="866299" algn="l"/>
                <a:tab pos="866775" algn="l"/>
              </a:tabLst>
            </a:pPr>
            <a:endParaRPr lang="ja-JP" altLang="en-US" sz="1200" dirty="0"/>
          </a:p>
        </p:txBody>
      </p:sp>
      <p:sp>
        <p:nvSpPr>
          <p:cNvPr id="10" name="Google Shape;175;p25">
            <a:extLst>
              <a:ext uri="{FF2B5EF4-FFF2-40B4-BE49-F238E27FC236}">
                <a16:creationId xmlns:a16="http://schemas.microsoft.com/office/drawing/2014/main" id="{6FECD776-82AA-4C63-AE60-18624D969532}"/>
              </a:ext>
            </a:extLst>
          </p:cNvPr>
          <p:cNvSpPr txBox="1">
            <a:spLocks/>
          </p:cNvSpPr>
          <p:nvPr/>
        </p:nvSpPr>
        <p:spPr>
          <a:xfrm>
            <a:off x="5417574" y="6475412"/>
            <a:ext cx="3193026" cy="308845"/>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buClr>
                <a:schemeClr val="dk1"/>
              </a:buClr>
              <a:buFont typeface="Times New Roman"/>
              <a:buNone/>
            </a:pPr>
            <a:r>
              <a:rPr lang="en-US" sz="1200">
                <a:solidFill>
                  <a:schemeClr val="dk1"/>
                </a:solidFill>
                <a:latin typeface="Times New Roman"/>
                <a:ea typeface="Times New Roman"/>
                <a:cs typeface="Times New Roman"/>
                <a:sym typeface="Times New Roman"/>
              </a:rPr>
              <a:t>M. Hernandez(YRP-IAI), T. Kobayashi(YNU), M. Kim(YRP-IAI), R. Kohno (YNU/YRP-IAI)</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59594" y="376045"/>
            <a:ext cx="679133" cy="217367"/>
          </a:xfrm>
          <a:prstGeom prst="rect">
            <a:avLst/>
          </a:prstGeom>
        </p:spPr>
        <p:txBody>
          <a:bodyPr vert="horz" wrap="square" lIns="0" tIns="9525" rIns="0" bIns="0" rtlCol="0">
            <a:spAutoFit/>
          </a:bodyPr>
          <a:lstStyle/>
          <a:p>
            <a:pPr marL="9525">
              <a:spcBef>
                <a:spcPts val="75"/>
              </a:spcBef>
            </a:pPr>
            <a:r>
              <a:rPr sz="1350" b="1" spc="-4" dirty="0">
                <a:latin typeface="Calibri"/>
                <a:cs typeface="Calibri"/>
              </a:rPr>
              <a:t>July</a:t>
            </a:r>
            <a:r>
              <a:rPr sz="1350" b="1" spc="-53" dirty="0">
                <a:latin typeface="Calibri"/>
                <a:cs typeface="Calibri"/>
              </a:rPr>
              <a:t> </a:t>
            </a:r>
            <a:r>
              <a:rPr sz="1350" b="1" dirty="0">
                <a:latin typeface="Calibri"/>
                <a:cs typeface="Calibri"/>
              </a:rPr>
              <a:t>2021</a:t>
            </a:r>
            <a:endParaRPr sz="1350">
              <a:latin typeface="Calibri"/>
              <a:cs typeface="Calibri"/>
            </a:endParaRPr>
          </a:p>
        </p:txBody>
      </p:sp>
      <p:sp>
        <p:nvSpPr>
          <p:cNvPr id="4" name="object 4"/>
          <p:cNvSpPr txBox="1"/>
          <p:nvPr/>
        </p:nvSpPr>
        <p:spPr>
          <a:xfrm>
            <a:off x="4115275" y="1019175"/>
            <a:ext cx="4407218" cy="217367"/>
          </a:xfrm>
          <a:prstGeom prst="rect">
            <a:avLst/>
          </a:prstGeom>
        </p:spPr>
        <p:txBody>
          <a:bodyPr vert="horz" wrap="square" lIns="0" tIns="9525" rIns="0" bIns="0" rtlCol="0">
            <a:spAutoFit/>
          </a:bodyPr>
          <a:lstStyle/>
          <a:p>
            <a:pPr marL="9525">
              <a:spcBef>
                <a:spcPts val="75"/>
              </a:spcBef>
            </a:pPr>
            <a:r>
              <a:rPr sz="1350" b="1" spc="-4" dirty="0"/>
              <a:t>Comments </a:t>
            </a:r>
            <a:r>
              <a:rPr sz="1350" b="1" dirty="0"/>
              <a:t>on </a:t>
            </a:r>
            <a:r>
              <a:rPr sz="1350" b="1" spc="-4" dirty="0"/>
              <a:t>P802.15.6a </a:t>
            </a:r>
            <a:r>
              <a:rPr sz="1350" b="1" spc="-49" dirty="0"/>
              <a:t>PAR</a:t>
            </a:r>
            <a:r>
              <a:rPr sz="1350" b="1" spc="26" dirty="0"/>
              <a:t> </a:t>
            </a:r>
            <a:r>
              <a:rPr sz="1350" b="1" spc="-4" dirty="0"/>
              <a:t>&amp;</a:t>
            </a:r>
            <a:r>
              <a:rPr sz="1350" b="1" dirty="0"/>
              <a:t> </a:t>
            </a:r>
            <a:r>
              <a:rPr sz="1350" b="1" spc="-4" dirty="0"/>
              <a:t>CSD</a:t>
            </a:r>
            <a:r>
              <a:rPr sz="1350" b="1" dirty="0"/>
              <a:t> from IEEE </a:t>
            </a:r>
            <a:r>
              <a:rPr sz="1350" b="1" spc="-4" dirty="0"/>
              <a:t>802.1</a:t>
            </a:r>
            <a:endParaRPr sz="1350"/>
          </a:p>
        </p:txBody>
      </p:sp>
      <p:sp>
        <p:nvSpPr>
          <p:cNvPr id="6" name="object 6"/>
          <p:cNvSpPr txBox="1">
            <a:spLocks noGrp="1"/>
          </p:cNvSpPr>
          <p:nvPr>
            <p:ph type="sldNum" sz="quarter" idx="7"/>
          </p:nvPr>
        </p:nvSpPr>
        <p:spPr>
          <a:prstGeom prst="rect">
            <a:avLst/>
          </a:prstGeom>
        </p:spPr>
        <p:txBody>
          <a:bodyPr spcFirstLastPara="1" vert="horz" wrap="square" lIns="0" tIns="0" rIns="0" bIns="0" rtlCol="0" anchor="t" anchorCtr="0">
            <a:spAutoFit/>
          </a:bodyPr>
          <a:lstStyle/>
          <a:p>
            <a:pPr marL="9525">
              <a:lnSpc>
                <a:spcPts val="1358"/>
              </a:lnSpc>
            </a:pPr>
            <a:r>
              <a:rPr spc="-4" dirty="0"/>
              <a:t>Slide</a:t>
            </a:r>
            <a:r>
              <a:rPr spc="-19" dirty="0"/>
              <a:t> </a:t>
            </a:r>
            <a:fld id="{81D60167-4931-47E6-BA6A-407CBD079E47}" type="slidenum">
              <a:rPr dirty="0"/>
              <a:pPr marL="9525">
                <a:lnSpc>
                  <a:spcPts val="1358"/>
                </a:lnSpc>
              </a:pPr>
              <a:t>6</a:t>
            </a:fld>
            <a:endParaRPr dirty="0"/>
          </a:p>
        </p:txBody>
      </p:sp>
      <p:sp>
        <p:nvSpPr>
          <p:cNvPr id="5" name="object 5"/>
          <p:cNvSpPr txBox="1"/>
          <p:nvPr/>
        </p:nvSpPr>
        <p:spPr>
          <a:xfrm>
            <a:off x="635317" y="1502379"/>
            <a:ext cx="7612856" cy="2248693"/>
          </a:xfrm>
          <a:prstGeom prst="rect">
            <a:avLst/>
          </a:prstGeom>
        </p:spPr>
        <p:txBody>
          <a:bodyPr vert="horz" wrap="square" lIns="0" tIns="9525" rIns="0" bIns="0" rtlCol="0">
            <a:spAutoFit/>
          </a:bodyPr>
          <a:lstStyle/>
          <a:p>
            <a:pPr marL="9525">
              <a:spcBef>
                <a:spcPts val="75"/>
              </a:spcBef>
            </a:pPr>
            <a:r>
              <a:rPr sz="2100" b="1" spc="-4" dirty="0"/>
              <a:t>CSD</a:t>
            </a:r>
            <a:endParaRPr sz="2100" dirty="0"/>
          </a:p>
          <a:p>
            <a:pPr>
              <a:spcBef>
                <a:spcPts val="8"/>
              </a:spcBef>
            </a:pPr>
            <a:endParaRPr sz="3000" dirty="0"/>
          </a:p>
          <a:p>
            <a:pPr marL="180975" marR="3810" indent="-171450">
              <a:lnSpc>
                <a:spcPct val="90000"/>
              </a:lnSpc>
              <a:buChar char="•"/>
              <a:tabLst>
                <a:tab pos="180975" algn="l"/>
                <a:tab pos="2264093" algn="l"/>
              </a:tabLst>
            </a:pPr>
            <a:r>
              <a:rPr sz="1800" dirty="0"/>
              <a:t>The</a:t>
            </a:r>
            <a:r>
              <a:rPr sz="1800" spc="-4" dirty="0"/>
              <a:t> CSD</a:t>
            </a:r>
            <a:r>
              <a:rPr sz="1800" spc="11" dirty="0"/>
              <a:t> </a:t>
            </a:r>
            <a:r>
              <a:rPr sz="1800" dirty="0"/>
              <a:t>needs</a:t>
            </a:r>
            <a:r>
              <a:rPr sz="1800" spc="4" dirty="0"/>
              <a:t> </a:t>
            </a:r>
            <a:r>
              <a:rPr sz="1800" spc="-4" dirty="0"/>
              <a:t>to</a:t>
            </a:r>
            <a:r>
              <a:rPr sz="1800" spc="4" dirty="0"/>
              <a:t> </a:t>
            </a:r>
            <a:r>
              <a:rPr sz="1800" spc="-4" dirty="0"/>
              <a:t>be</a:t>
            </a:r>
            <a:r>
              <a:rPr sz="1800" spc="8" dirty="0"/>
              <a:t> </a:t>
            </a:r>
            <a:r>
              <a:rPr sz="1800" spc="-4" dirty="0"/>
              <a:t>provided</a:t>
            </a:r>
            <a:r>
              <a:rPr sz="1800" spc="4" dirty="0"/>
              <a:t> </a:t>
            </a:r>
            <a:r>
              <a:rPr sz="1800" spc="-4" dirty="0"/>
              <a:t>as</a:t>
            </a:r>
            <a:r>
              <a:rPr sz="1800" spc="4" dirty="0"/>
              <a:t> </a:t>
            </a:r>
            <a:r>
              <a:rPr sz="1800" spc="-4" dirty="0"/>
              <a:t>a</a:t>
            </a:r>
            <a:r>
              <a:rPr sz="1800" spc="4" dirty="0"/>
              <a:t> </a:t>
            </a:r>
            <a:r>
              <a:rPr sz="1800" spc="-4" dirty="0"/>
              <a:t>final</a:t>
            </a:r>
            <a:r>
              <a:rPr sz="1800" spc="8" dirty="0"/>
              <a:t> </a:t>
            </a:r>
            <a:r>
              <a:rPr sz="1800" dirty="0"/>
              <a:t>document</a:t>
            </a:r>
            <a:r>
              <a:rPr sz="1800" spc="-26" dirty="0"/>
              <a:t> </a:t>
            </a:r>
            <a:r>
              <a:rPr sz="1800" spc="-8" dirty="0"/>
              <a:t>with</a:t>
            </a:r>
            <a:r>
              <a:rPr sz="1800" spc="23" dirty="0"/>
              <a:t> </a:t>
            </a:r>
            <a:r>
              <a:rPr sz="1800" spc="-4" dirty="0"/>
              <a:t>no</a:t>
            </a:r>
            <a:r>
              <a:rPr sz="1800" spc="11" dirty="0"/>
              <a:t> </a:t>
            </a:r>
            <a:r>
              <a:rPr sz="1800" spc="-4" dirty="0"/>
              <a:t>strike</a:t>
            </a:r>
            <a:r>
              <a:rPr sz="1800" spc="4" dirty="0"/>
              <a:t> </a:t>
            </a:r>
            <a:r>
              <a:rPr sz="1800" spc="-4" dirty="0"/>
              <a:t>through </a:t>
            </a:r>
            <a:r>
              <a:rPr sz="1800" spc="-488" dirty="0"/>
              <a:t> </a:t>
            </a:r>
            <a:r>
              <a:rPr sz="1800" dirty="0"/>
              <a:t>or</a:t>
            </a:r>
            <a:r>
              <a:rPr sz="1800" spc="4" dirty="0"/>
              <a:t> </a:t>
            </a:r>
            <a:r>
              <a:rPr sz="1800" dirty="0"/>
              <a:t>editorial</a:t>
            </a:r>
            <a:r>
              <a:rPr sz="1800" spc="-11" dirty="0"/>
              <a:t> </a:t>
            </a:r>
            <a:r>
              <a:rPr sz="1800" dirty="0"/>
              <a:t>markup.	</a:t>
            </a:r>
            <a:r>
              <a:rPr sz="1800" spc="-4" dirty="0"/>
              <a:t>For</a:t>
            </a:r>
            <a:r>
              <a:rPr sz="1800" spc="15" dirty="0"/>
              <a:t> </a:t>
            </a:r>
            <a:r>
              <a:rPr sz="1800" spc="-4" dirty="0"/>
              <a:t>example,</a:t>
            </a:r>
            <a:r>
              <a:rPr sz="1800" spc="-8" dirty="0"/>
              <a:t> </a:t>
            </a:r>
            <a:r>
              <a:rPr sz="1800" spc="-4" dirty="0"/>
              <a:t>after</a:t>
            </a:r>
            <a:r>
              <a:rPr sz="1800" spc="8" dirty="0"/>
              <a:t> </a:t>
            </a:r>
            <a:r>
              <a:rPr sz="1800" spc="-4" dirty="0"/>
              <a:t>removing</a:t>
            </a:r>
            <a:r>
              <a:rPr sz="1800" spc="15" dirty="0"/>
              <a:t> </a:t>
            </a:r>
            <a:r>
              <a:rPr sz="1800" dirty="0"/>
              <a:t>editorial</a:t>
            </a:r>
            <a:r>
              <a:rPr sz="1800" spc="-11" dirty="0"/>
              <a:t> </a:t>
            </a:r>
            <a:r>
              <a:rPr sz="1800" dirty="0"/>
              <a:t>markup,</a:t>
            </a:r>
            <a:r>
              <a:rPr sz="1800" spc="-8" dirty="0"/>
              <a:t> </a:t>
            </a:r>
            <a:r>
              <a:rPr sz="1800" spc="-4" dirty="0"/>
              <a:t>strike </a:t>
            </a:r>
            <a:r>
              <a:rPr sz="1800" dirty="0"/>
              <a:t> through</a:t>
            </a:r>
            <a:r>
              <a:rPr sz="1800" spc="4" dirty="0"/>
              <a:t> </a:t>
            </a:r>
            <a:r>
              <a:rPr sz="1800" spc="-4" dirty="0"/>
              <a:t>is</a:t>
            </a:r>
            <a:r>
              <a:rPr sz="1800" spc="-8" dirty="0"/>
              <a:t> </a:t>
            </a:r>
            <a:r>
              <a:rPr sz="1800" spc="-4" dirty="0"/>
              <a:t>still</a:t>
            </a:r>
            <a:r>
              <a:rPr sz="1800" spc="4" dirty="0"/>
              <a:t> </a:t>
            </a:r>
            <a:r>
              <a:rPr sz="1800" spc="-8" dirty="0"/>
              <a:t>shown</a:t>
            </a:r>
            <a:r>
              <a:rPr sz="1800" spc="11" dirty="0"/>
              <a:t> </a:t>
            </a:r>
            <a:r>
              <a:rPr sz="1800" spc="-4" dirty="0"/>
              <a:t>in</a:t>
            </a:r>
            <a:r>
              <a:rPr sz="1800" dirty="0"/>
              <a:t> 1.2.1 </a:t>
            </a:r>
            <a:r>
              <a:rPr sz="1800" spc="-4" dirty="0"/>
              <a:t>Broad</a:t>
            </a:r>
            <a:r>
              <a:rPr sz="1800" spc="4" dirty="0"/>
              <a:t> </a:t>
            </a:r>
            <a:r>
              <a:rPr sz="1800" dirty="0"/>
              <a:t>Market</a:t>
            </a:r>
            <a:r>
              <a:rPr sz="1800" spc="-8" dirty="0"/>
              <a:t> </a:t>
            </a:r>
            <a:r>
              <a:rPr sz="1800" dirty="0"/>
              <a:t>Potential.</a:t>
            </a:r>
            <a:endParaRPr lang="en-US" sz="1800" dirty="0"/>
          </a:p>
          <a:p>
            <a:pPr marL="180975" marR="3810" indent="-171450">
              <a:lnSpc>
                <a:spcPct val="90000"/>
              </a:lnSpc>
              <a:buFontTx/>
              <a:buChar char="•"/>
              <a:tabLst>
                <a:tab pos="180975" algn="l"/>
                <a:tab pos="2264093" algn="l"/>
              </a:tabLst>
            </a:pPr>
            <a:endParaRPr lang="en-US" sz="1800" dirty="0"/>
          </a:p>
          <a:p>
            <a:pPr marR="3810">
              <a:lnSpc>
                <a:spcPct val="90000"/>
              </a:lnSpc>
              <a:tabLst>
                <a:tab pos="2263379" algn="l"/>
              </a:tabLst>
            </a:pPr>
            <a:r>
              <a:rPr lang="en-US" sz="1500" dirty="0"/>
              <a:t>Response – </a:t>
            </a:r>
            <a:r>
              <a:rPr lang="en-US" sz="1500" dirty="0">
                <a:solidFill>
                  <a:schemeClr val="accent2"/>
                </a:solidFill>
              </a:rPr>
              <a:t>Accept.</a:t>
            </a:r>
          </a:p>
          <a:p>
            <a:pPr marL="180975" marR="3810" indent="-171450">
              <a:lnSpc>
                <a:spcPct val="90000"/>
              </a:lnSpc>
              <a:buChar char="•"/>
              <a:tabLst>
                <a:tab pos="180975" algn="l"/>
                <a:tab pos="2264093" algn="l"/>
              </a:tabLst>
            </a:pPr>
            <a:endParaRPr sz="1800" dirty="0"/>
          </a:p>
        </p:txBody>
      </p:sp>
      <p:sp>
        <p:nvSpPr>
          <p:cNvPr id="11" name="Google Shape;175;p25">
            <a:extLst>
              <a:ext uri="{FF2B5EF4-FFF2-40B4-BE49-F238E27FC236}">
                <a16:creationId xmlns:a16="http://schemas.microsoft.com/office/drawing/2014/main" id="{7D4E1F03-D87E-4CD0-90B8-0DF1C436297D}"/>
              </a:ext>
            </a:extLst>
          </p:cNvPr>
          <p:cNvSpPr txBox="1">
            <a:spLocks/>
          </p:cNvSpPr>
          <p:nvPr/>
        </p:nvSpPr>
        <p:spPr>
          <a:xfrm>
            <a:off x="5417574" y="6475412"/>
            <a:ext cx="3193026" cy="308845"/>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buClr>
                <a:schemeClr val="dk1"/>
              </a:buClr>
              <a:buFont typeface="Times New Roman"/>
              <a:buNone/>
            </a:pPr>
            <a:r>
              <a:rPr lang="en-US" sz="1200">
                <a:solidFill>
                  <a:schemeClr val="dk1"/>
                </a:solidFill>
                <a:latin typeface="Times New Roman"/>
                <a:ea typeface="Times New Roman"/>
                <a:cs typeface="Times New Roman"/>
                <a:sym typeface="Times New Roman"/>
              </a:rPr>
              <a:t>M. Hernandez(YRP-IAI), T. Kobayashi(YNU), M. Kim(YRP-IAI), R. Kohno (YNU/YRP-IAI)</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59594" y="385879"/>
            <a:ext cx="679133" cy="217367"/>
          </a:xfrm>
          <a:prstGeom prst="rect">
            <a:avLst/>
          </a:prstGeom>
        </p:spPr>
        <p:txBody>
          <a:bodyPr vert="horz" wrap="square" lIns="0" tIns="9525" rIns="0" bIns="0" rtlCol="0">
            <a:spAutoFit/>
          </a:bodyPr>
          <a:lstStyle/>
          <a:p>
            <a:pPr marL="9525">
              <a:spcBef>
                <a:spcPts val="75"/>
              </a:spcBef>
            </a:pPr>
            <a:r>
              <a:rPr sz="1350" b="1" spc="-4" dirty="0">
                <a:latin typeface="Calibri"/>
                <a:cs typeface="Calibri"/>
              </a:rPr>
              <a:t>July</a:t>
            </a:r>
            <a:r>
              <a:rPr sz="1350" b="1" spc="-53" dirty="0">
                <a:latin typeface="Calibri"/>
                <a:cs typeface="Calibri"/>
              </a:rPr>
              <a:t> </a:t>
            </a:r>
            <a:r>
              <a:rPr sz="1350" b="1" dirty="0">
                <a:latin typeface="Calibri"/>
                <a:cs typeface="Calibri"/>
              </a:rPr>
              <a:t>2021</a:t>
            </a:r>
            <a:endParaRPr sz="1350">
              <a:latin typeface="Calibri"/>
              <a:cs typeface="Calibri"/>
            </a:endParaRPr>
          </a:p>
        </p:txBody>
      </p:sp>
      <p:sp>
        <p:nvSpPr>
          <p:cNvPr id="4" name="object 4"/>
          <p:cNvSpPr txBox="1"/>
          <p:nvPr/>
        </p:nvSpPr>
        <p:spPr>
          <a:xfrm>
            <a:off x="4115275" y="1019175"/>
            <a:ext cx="4407218" cy="217367"/>
          </a:xfrm>
          <a:prstGeom prst="rect">
            <a:avLst/>
          </a:prstGeom>
        </p:spPr>
        <p:txBody>
          <a:bodyPr vert="horz" wrap="square" lIns="0" tIns="9525" rIns="0" bIns="0" rtlCol="0">
            <a:spAutoFit/>
          </a:bodyPr>
          <a:lstStyle/>
          <a:p>
            <a:pPr marL="9525">
              <a:spcBef>
                <a:spcPts val="75"/>
              </a:spcBef>
            </a:pPr>
            <a:r>
              <a:rPr sz="1350" b="1" spc="-4" dirty="0"/>
              <a:t>Comments </a:t>
            </a:r>
            <a:r>
              <a:rPr sz="1350" b="1" dirty="0"/>
              <a:t>on </a:t>
            </a:r>
            <a:r>
              <a:rPr sz="1350" b="1" spc="-4" dirty="0"/>
              <a:t>P802.15.6a </a:t>
            </a:r>
            <a:r>
              <a:rPr sz="1350" b="1" spc="-49" dirty="0"/>
              <a:t>PAR</a:t>
            </a:r>
            <a:r>
              <a:rPr sz="1350" b="1" spc="26" dirty="0"/>
              <a:t> </a:t>
            </a:r>
            <a:r>
              <a:rPr sz="1350" b="1" spc="-4" dirty="0"/>
              <a:t>&amp;</a:t>
            </a:r>
            <a:r>
              <a:rPr sz="1350" b="1" dirty="0"/>
              <a:t> </a:t>
            </a:r>
            <a:r>
              <a:rPr sz="1350" b="1" spc="-4" dirty="0"/>
              <a:t>CSD</a:t>
            </a:r>
            <a:r>
              <a:rPr sz="1350" b="1" dirty="0"/>
              <a:t> from IEEE </a:t>
            </a:r>
            <a:r>
              <a:rPr sz="1350" b="1" spc="-4" dirty="0"/>
              <a:t>802.1</a:t>
            </a:r>
            <a:endParaRPr sz="1350"/>
          </a:p>
        </p:txBody>
      </p:sp>
      <p:sp>
        <p:nvSpPr>
          <p:cNvPr id="9" name="object 9"/>
          <p:cNvSpPr txBox="1">
            <a:spLocks noGrp="1"/>
          </p:cNvSpPr>
          <p:nvPr>
            <p:ph type="sldNum" sz="quarter" idx="7"/>
          </p:nvPr>
        </p:nvSpPr>
        <p:spPr>
          <a:prstGeom prst="rect">
            <a:avLst/>
          </a:prstGeom>
        </p:spPr>
        <p:txBody>
          <a:bodyPr spcFirstLastPara="1" vert="horz" wrap="square" lIns="0" tIns="0" rIns="0" bIns="0" rtlCol="0" anchor="t" anchorCtr="0">
            <a:spAutoFit/>
          </a:bodyPr>
          <a:lstStyle/>
          <a:p>
            <a:pPr marL="9525">
              <a:lnSpc>
                <a:spcPts val="1358"/>
              </a:lnSpc>
            </a:pPr>
            <a:r>
              <a:rPr spc="-4" dirty="0"/>
              <a:t>Slide</a:t>
            </a:r>
            <a:r>
              <a:rPr spc="-19" dirty="0"/>
              <a:t> </a:t>
            </a:r>
            <a:fld id="{81D60167-4931-47E6-BA6A-407CBD079E47}" type="slidenum">
              <a:rPr dirty="0"/>
              <a:pPr marL="9525">
                <a:lnSpc>
                  <a:spcPts val="1358"/>
                </a:lnSpc>
              </a:pPr>
              <a:t>7</a:t>
            </a:fld>
            <a:endParaRPr dirty="0"/>
          </a:p>
        </p:txBody>
      </p:sp>
      <p:sp>
        <p:nvSpPr>
          <p:cNvPr id="5" name="object 5"/>
          <p:cNvSpPr txBox="1"/>
          <p:nvPr/>
        </p:nvSpPr>
        <p:spPr>
          <a:xfrm>
            <a:off x="614124" y="1501568"/>
            <a:ext cx="7736205" cy="1247136"/>
          </a:xfrm>
          <a:prstGeom prst="rect">
            <a:avLst/>
          </a:prstGeom>
        </p:spPr>
        <p:txBody>
          <a:bodyPr vert="horz" wrap="square" lIns="0" tIns="9525" rIns="0" bIns="0" rtlCol="0">
            <a:spAutoFit/>
          </a:bodyPr>
          <a:lstStyle/>
          <a:p>
            <a:pPr marL="9525">
              <a:spcBef>
                <a:spcPts val="75"/>
              </a:spcBef>
            </a:pPr>
            <a:r>
              <a:rPr sz="2100" b="1" spc="-4" dirty="0"/>
              <a:t>CSD</a:t>
            </a:r>
            <a:endParaRPr sz="2100" dirty="0"/>
          </a:p>
          <a:p>
            <a:pPr>
              <a:spcBef>
                <a:spcPts val="23"/>
              </a:spcBef>
            </a:pPr>
            <a:endParaRPr sz="2475" dirty="0"/>
          </a:p>
          <a:p>
            <a:pPr marL="351949"/>
            <a:r>
              <a:rPr sz="1800" b="1" spc="-4" dirty="0"/>
              <a:t>1.2.2</a:t>
            </a:r>
            <a:r>
              <a:rPr sz="1800" b="1" spc="-19" dirty="0"/>
              <a:t> </a:t>
            </a:r>
            <a:r>
              <a:rPr sz="1800" b="1" spc="-4" dirty="0"/>
              <a:t>Compatibility</a:t>
            </a:r>
            <a:endParaRPr sz="1800" dirty="0"/>
          </a:p>
          <a:p>
            <a:pPr marL="351949">
              <a:spcBef>
                <a:spcPts val="210"/>
              </a:spcBef>
              <a:tabLst>
                <a:tab pos="694849" algn="l"/>
              </a:tabLst>
            </a:pPr>
            <a:r>
              <a:rPr sz="1500" dirty="0"/>
              <a:t>a)	</a:t>
            </a:r>
            <a:r>
              <a:rPr sz="1500" spc="4" dirty="0"/>
              <a:t>Will</a:t>
            </a:r>
            <a:r>
              <a:rPr sz="1500" spc="-26" dirty="0"/>
              <a:t> </a:t>
            </a:r>
            <a:r>
              <a:rPr sz="1500" dirty="0"/>
              <a:t>the</a:t>
            </a:r>
            <a:r>
              <a:rPr sz="1500" spc="-4" dirty="0"/>
              <a:t> </a:t>
            </a:r>
            <a:r>
              <a:rPr sz="1500" dirty="0"/>
              <a:t>proposed</a:t>
            </a:r>
            <a:r>
              <a:rPr sz="1500" spc="-30" dirty="0"/>
              <a:t> </a:t>
            </a:r>
            <a:r>
              <a:rPr sz="1500" dirty="0"/>
              <a:t>standard</a:t>
            </a:r>
            <a:r>
              <a:rPr sz="1500" spc="-38" dirty="0"/>
              <a:t> </a:t>
            </a:r>
            <a:r>
              <a:rPr sz="1500" dirty="0"/>
              <a:t>comply</a:t>
            </a:r>
            <a:r>
              <a:rPr sz="1500" spc="-15" dirty="0"/>
              <a:t> </a:t>
            </a:r>
            <a:r>
              <a:rPr sz="1500" spc="-8" dirty="0"/>
              <a:t>with</a:t>
            </a:r>
            <a:r>
              <a:rPr sz="1500" spc="11" dirty="0"/>
              <a:t> </a:t>
            </a:r>
            <a:r>
              <a:rPr sz="1500" dirty="0"/>
              <a:t>IEEE</a:t>
            </a:r>
            <a:r>
              <a:rPr sz="1500" spc="-4" dirty="0"/>
              <a:t> </a:t>
            </a:r>
            <a:r>
              <a:rPr sz="1500" dirty="0"/>
              <a:t>Std</a:t>
            </a:r>
            <a:r>
              <a:rPr sz="1500" spc="-15" dirty="0"/>
              <a:t> </a:t>
            </a:r>
            <a:r>
              <a:rPr sz="1500" dirty="0"/>
              <a:t>802,</a:t>
            </a:r>
            <a:r>
              <a:rPr sz="1500" spc="-23" dirty="0"/>
              <a:t> </a:t>
            </a:r>
            <a:r>
              <a:rPr sz="1500" dirty="0"/>
              <a:t>IEEE</a:t>
            </a:r>
            <a:r>
              <a:rPr sz="1500" spc="-4" dirty="0"/>
              <a:t> </a:t>
            </a:r>
            <a:r>
              <a:rPr sz="1500" dirty="0"/>
              <a:t>Std</a:t>
            </a:r>
            <a:r>
              <a:rPr sz="1500" spc="-15" dirty="0"/>
              <a:t> </a:t>
            </a:r>
            <a:r>
              <a:rPr sz="1500" dirty="0"/>
              <a:t>802.1AC</a:t>
            </a:r>
            <a:r>
              <a:rPr sz="1500" spc="-23" dirty="0"/>
              <a:t> </a:t>
            </a:r>
            <a:r>
              <a:rPr sz="1500" dirty="0"/>
              <a:t>and IEEE</a:t>
            </a:r>
          </a:p>
        </p:txBody>
      </p:sp>
      <p:sp>
        <p:nvSpPr>
          <p:cNvPr id="6" name="object 6"/>
          <p:cNvSpPr txBox="1"/>
          <p:nvPr/>
        </p:nvSpPr>
        <p:spPr>
          <a:xfrm>
            <a:off x="1299877" y="2693003"/>
            <a:ext cx="1091565" cy="240450"/>
          </a:xfrm>
          <a:prstGeom prst="rect">
            <a:avLst/>
          </a:prstGeom>
        </p:spPr>
        <p:txBody>
          <a:bodyPr vert="horz" wrap="square" lIns="0" tIns="9525" rIns="0" bIns="0" rtlCol="0">
            <a:spAutoFit/>
          </a:bodyPr>
          <a:lstStyle/>
          <a:p>
            <a:pPr marL="9525">
              <a:spcBef>
                <a:spcPts val="75"/>
              </a:spcBef>
            </a:pPr>
            <a:r>
              <a:rPr sz="1500" dirty="0"/>
              <a:t>Std</a:t>
            </a:r>
            <a:r>
              <a:rPr sz="1500" spc="-53" dirty="0"/>
              <a:t> </a:t>
            </a:r>
            <a:r>
              <a:rPr sz="1500" dirty="0"/>
              <a:t>802.1Q?</a:t>
            </a:r>
          </a:p>
        </p:txBody>
      </p:sp>
      <p:sp>
        <p:nvSpPr>
          <p:cNvPr id="8" name="object 8"/>
          <p:cNvSpPr txBox="1"/>
          <p:nvPr/>
        </p:nvSpPr>
        <p:spPr>
          <a:xfrm>
            <a:off x="953058" y="3808456"/>
            <a:ext cx="7414260" cy="2055852"/>
          </a:xfrm>
          <a:prstGeom prst="rect">
            <a:avLst/>
          </a:prstGeom>
        </p:spPr>
        <p:txBody>
          <a:bodyPr vert="horz" wrap="square" lIns="0" tIns="31909" rIns="0" bIns="0" rtlCol="0">
            <a:spAutoFit/>
          </a:bodyPr>
          <a:lstStyle/>
          <a:p>
            <a:pPr marL="180975" marR="3810" indent="-171450">
              <a:lnSpc>
                <a:spcPct val="90100"/>
              </a:lnSpc>
              <a:spcBef>
                <a:spcPts val="251"/>
              </a:spcBef>
              <a:buChar char="•"/>
              <a:tabLst>
                <a:tab pos="180499" algn="l"/>
                <a:tab pos="180975" algn="l"/>
                <a:tab pos="4592479" algn="l"/>
              </a:tabLst>
            </a:pPr>
            <a:r>
              <a:rPr sz="1500" dirty="0"/>
              <a:t>Is the 802.15.6 MAC substantially the same as the 802.15.3 MAC </a:t>
            </a:r>
            <a:r>
              <a:rPr sz="1500" spc="-4" dirty="0"/>
              <a:t>which is currently </a:t>
            </a:r>
            <a:r>
              <a:rPr sz="1500" dirty="0"/>
              <a:t> being</a:t>
            </a:r>
            <a:r>
              <a:rPr sz="1500" spc="-8" dirty="0"/>
              <a:t> </a:t>
            </a:r>
            <a:r>
              <a:rPr sz="1500" dirty="0"/>
              <a:t>added</a:t>
            </a:r>
            <a:r>
              <a:rPr sz="1500" spc="-34" dirty="0"/>
              <a:t> </a:t>
            </a:r>
            <a:r>
              <a:rPr sz="1500" dirty="0"/>
              <a:t>to IEEE Std 802.1AC</a:t>
            </a:r>
            <a:r>
              <a:rPr sz="1500" spc="-23" dirty="0"/>
              <a:t> </a:t>
            </a:r>
            <a:r>
              <a:rPr sz="1500" dirty="0"/>
              <a:t>by</a:t>
            </a:r>
            <a:r>
              <a:rPr sz="1500" spc="-15" dirty="0"/>
              <a:t> </a:t>
            </a:r>
            <a:r>
              <a:rPr sz="1500" dirty="0"/>
              <a:t>P802.1ACct?	If it is </a:t>
            </a:r>
            <a:r>
              <a:rPr sz="1500" spc="-4" dirty="0"/>
              <a:t>different, </a:t>
            </a:r>
            <a:r>
              <a:rPr sz="1500" dirty="0"/>
              <a:t>a </a:t>
            </a:r>
            <a:r>
              <a:rPr sz="1500" spc="-4" dirty="0"/>
              <a:t>project </a:t>
            </a:r>
            <a:r>
              <a:rPr sz="1500" spc="-8" dirty="0"/>
              <a:t>will </a:t>
            </a:r>
            <a:r>
              <a:rPr sz="1500" dirty="0"/>
              <a:t>need </a:t>
            </a:r>
            <a:r>
              <a:rPr sz="1500" spc="-409" dirty="0"/>
              <a:t> </a:t>
            </a:r>
            <a:r>
              <a:rPr sz="1500" dirty="0"/>
              <a:t>to</a:t>
            </a:r>
            <a:r>
              <a:rPr sz="1500" spc="-8" dirty="0"/>
              <a:t> </a:t>
            </a:r>
            <a:r>
              <a:rPr sz="1500" dirty="0"/>
              <a:t>be</a:t>
            </a:r>
            <a:r>
              <a:rPr sz="1500" spc="-23" dirty="0"/>
              <a:t> </a:t>
            </a:r>
            <a:r>
              <a:rPr sz="1500" dirty="0"/>
              <a:t>created</a:t>
            </a:r>
            <a:r>
              <a:rPr sz="1500" spc="-23" dirty="0"/>
              <a:t> </a:t>
            </a:r>
            <a:r>
              <a:rPr sz="1500" dirty="0"/>
              <a:t>to</a:t>
            </a:r>
            <a:r>
              <a:rPr sz="1500" spc="8" dirty="0"/>
              <a:t> </a:t>
            </a:r>
            <a:r>
              <a:rPr sz="1500" dirty="0"/>
              <a:t>add</a:t>
            </a:r>
            <a:r>
              <a:rPr sz="1500" spc="-23" dirty="0"/>
              <a:t> </a:t>
            </a:r>
            <a:r>
              <a:rPr sz="1500" dirty="0"/>
              <a:t>MAC </a:t>
            </a:r>
            <a:r>
              <a:rPr sz="1500" spc="-4" dirty="0"/>
              <a:t>service</a:t>
            </a:r>
            <a:r>
              <a:rPr sz="1500" spc="4" dirty="0"/>
              <a:t> </a:t>
            </a:r>
            <a:r>
              <a:rPr sz="1500" dirty="0"/>
              <a:t>definitions</a:t>
            </a:r>
            <a:r>
              <a:rPr sz="1500" spc="-30" dirty="0"/>
              <a:t> </a:t>
            </a:r>
            <a:r>
              <a:rPr sz="1500" dirty="0"/>
              <a:t>to</a:t>
            </a:r>
            <a:r>
              <a:rPr sz="1500" spc="-23" dirty="0"/>
              <a:t> </a:t>
            </a:r>
            <a:r>
              <a:rPr sz="1500" dirty="0"/>
              <a:t>IEEE</a:t>
            </a:r>
            <a:r>
              <a:rPr sz="1500" spc="-8" dirty="0"/>
              <a:t> </a:t>
            </a:r>
            <a:r>
              <a:rPr sz="1500" dirty="0"/>
              <a:t>Std</a:t>
            </a:r>
            <a:r>
              <a:rPr sz="1500" spc="4" dirty="0"/>
              <a:t> </a:t>
            </a:r>
            <a:r>
              <a:rPr sz="1500" dirty="0"/>
              <a:t>802.1AC.</a:t>
            </a:r>
            <a:endParaRPr lang="en-US" sz="1500" dirty="0"/>
          </a:p>
          <a:p>
            <a:pPr marL="180975" marR="3810" indent="-171450">
              <a:lnSpc>
                <a:spcPct val="90100"/>
              </a:lnSpc>
              <a:spcBef>
                <a:spcPts val="251"/>
              </a:spcBef>
              <a:buChar char="•"/>
              <a:tabLst>
                <a:tab pos="180499" algn="l"/>
                <a:tab pos="180975" algn="l"/>
                <a:tab pos="4592479" algn="l"/>
              </a:tabLst>
            </a:pPr>
            <a:endParaRPr lang="en-US" sz="1500" dirty="0"/>
          </a:p>
          <a:p>
            <a:pPr marL="9525" marR="3810">
              <a:lnSpc>
                <a:spcPct val="90100"/>
              </a:lnSpc>
              <a:spcBef>
                <a:spcPts val="251"/>
              </a:spcBef>
              <a:tabLst>
                <a:tab pos="180499" algn="l"/>
                <a:tab pos="180975" algn="l"/>
                <a:tab pos="4592479" algn="l"/>
              </a:tabLst>
            </a:pPr>
            <a:r>
              <a:rPr lang="en-US" sz="1500" dirty="0"/>
              <a:t>Response </a:t>
            </a:r>
            <a:r>
              <a:rPr lang="en-US" sz="1500" dirty="0">
                <a:solidFill>
                  <a:schemeClr val="accent2"/>
                </a:solidFill>
              </a:rPr>
              <a:t>– </a:t>
            </a:r>
            <a:r>
              <a:rPr lang="en-US" dirty="0">
                <a:solidFill>
                  <a:schemeClr val="accent2"/>
                </a:solidFill>
              </a:rPr>
              <a:t>The 802.15.6 MAC, using EUI-48, is substantially different than the 802.15.3 MAC</a:t>
            </a:r>
            <a:r>
              <a:rPr lang="en-US" sz="1500" dirty="0">
                <a:solidFill>
                  <a:schemeClr val="accent2"/>
                </a:solidFill>
              </a:rPr>
              <a:t>. </a:t>
            </a:r>
          </a:p>
          <a:p>
            <a:pPr marL="9525" marR="3810">
              <a:lnSpc>
                <a:spcPct val="90100"/>
              </a:lnSpc>
              <a:spcBef>
                <a:spcPts val="251"/>
              </a:spcBef>
              <a:tabLst>
                <a:tab pos="180499" algn="l"/>
                <a:tab pos="180975" algn="l"/>
                <a:tab pos="4592479" algn="l"/>
              </a:tabLst>
            </a:pPr>
            <a:r>
              <a:rPr lang="en-US" sz="1500" dirty="0">
                <a:solidFill>
                  <a:schemeClr val="accent2"/>
                </a:solidFill>
              </a:rPr>
              <a:t>We refer to 802.1 WG Chair to address the need to create a project in 802.1 to add MAC </a:t>
            </a:r>
            <a:r>
              <a:rPr lang="en-US" sz="1500" spc="-4" dirty="0">
                <a:solidFill>
                  <a:schemeClr val="accent2"/>
                </a:solidFill>
              </a:rPr>
              <a:t>service</a:t>
            </a:r>
            <a:r>
              <a:rPr lang="en-US" sz="1500" spc="4" dirty="0">
                <a:solidFill>
                  <a:schemeClr val="accent2"/>
                </a:solidFill>
              </a:rPr>
              <a:t> </a:t>
            </a:r>
            <a:r>
              <a:rPr lang="en-US" sz="1500" dirty="0">
                <a:solidFill>
                  <a:schemeClr val="accent2"/>
                </a:solidFill>
              </a:rPr>
              <a:t>definitions</a:t>
            </a:r>
            <a:r>
              <a:rPr lang="en-US" sz="1500" spc="-30" dirty="0">
                <a:solidFill>
                  <a:schemeClr val="accent2"/>
                </a:solidFill>
              </a:rPr>
              <a:t> </a:t>
            </a:r>
            <a:r>
              <a:rPr lang="en-US" sz="1500" dirty="0">
                <a:solidFill>
                  <a:schemeClr val="accent2"/>
                </a:solidFill>
              </a:rPr>
              <a:t>to</a:t>
            </a:r>
            <a:r>
              <a:rPr lang="en-US" sz="1500" spc="-23" dirty="0">
                <a:solidFill>
                  <a:schemeClr val="accent2"/>
                </a:solidFill>
              </a:rPr>
              <a:t> </a:t>
            </a:r>
            <a:r>
              <a:rPr lang="en-US" sz="1500" dirty="0">
                <a:solidFill>
                  <a:schemeClr val="accent2"/>
                </a:solidFill>
              </a:rPr>
              <a:t>IEEE</a:t>
            </a:r>
            <a:r>
              <a:rPr lang="en-US" sz="1500" spc="-8" dirty="0">
                <a:solidFill>
                  <a:schemeClr val="accent2"/>
                </a:solidFill>
              </a:rPr>
              <a:t> </a:t>
            </a:r>
            <a:r>
              <a:rPr lang="en-US" sz="1500" dirty="0">
                <a:solidFill>
                  <a:schemeClr val="accent2"/>
                </a:solidFill>
              </a:rPr>
              <a:t>Std</a:t>
            </a:r>
            <a:r>
              <a:rPr lang="en-US" sz="1500" spc="4" dirty="0">
                <a:solidFill>
                  <a:schemeClr val="accent2"/>
                </a:solidFill>
              </a:rPr>
              <a:t> </a:t>
            </a:r>
            <a:r>
              <a:rPr lang="en-US" sz="1500" dirty="0">
                <a:solidFill>
                  <a:schemeClr val="accent2"/>
                </a:solidFill>
              </a:rPr>
              <a:t>802.1AC.</a:t>
            </a:r>
          </a:p>
          <a:p>
            <a:pPr marL="180975" marR="3810" indent="-171450">
              <a:lnSpc>
                <a:spcPct val="90100"/>
              </a:lnSpc>
              <a:spcBef>
                <a:spcPts val="251"/>
              </a:spcBef>
              <a:buChar char="•"/>
              <a:tabLst>
                <a:tab pos="180499" algn="l"/>
                <a:tab pos="180975" algn="l"/>
                <a:tab pos="4592479" algn="l"/>
              </a:tabLst>
            </a:pPr>
            <a:endParaRPr sz="1500" dirty="0"/>
          </a:p>
        </p:txBody>
      </p:sp>
      <p:sp>
        <p:nvSpPr>
          <p:cNvPr id="14" name="Google Shape;175;p25">
            <a:extLst>
              <a:ext uri="{FF2B5EF4-FFF2-40B4-BE49-F238E27FC236}">
                <a16:creationId xmlns:a16="http://schemas.microsoft.com/office/drawing/2014/main" id="{4D4177FB-5FC8-4BF8-BDAF-4978B103B5AD}"/>
              </a:ext>
            </a:extLst>
          </p:cNvPr>
          <p:cNvSpPr txBox="1">
            <a:spLocks/>
          </p:cNvSpPr>
          <p:nvPr/>
        </p:nvSpPr>
        <p:spPr>
          <a:xfrm>
            <a:off x="5417574" y="6475412"/>
            <a:ext cx="3193026" cy="308845"/>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buClr>
                <a:schemeClr val="dk1"/>
              </a:buClr>
              <a:buFont typeface="Times New Roman"/>
              <a:buNone/>
            </a:pPr>
            <a:r>
              <a:rPr lang="en-US" sz="1200">
                <a:solidFill>
                  <a:schemeClr val="dk1"/>
                </a:solidFill>
                <a:latin typeface="Times New Roman"/>
                <a:ea typeface="Times New Roman"/>
                <a:cs typeface="Times New Roman"/>
                <a:sym typeface="Times New Roman"/>
              </a:rPr>
              <a:t>M. Hernandez(YRP-IAI), T. Kobayashi(YNU), M. Kim(YRP-IAI), R. Kohno (YNU/YRP-IAI)</a:t>
            </a:r>
            <a:endParaRPr lang="en-US" dirty="0"/>
          </a:p>
        </p:txBody>
      </p:sp>
      <p:sp>
        <p:nvSpPr>
          <p:cNvPr id="3" name="TextBox 2">
            <a:extLst>
              <a:ext uri="{FF2B5EF4-FFF2-40B4-BE49-F238E27FC236}">
                <a16:creationId xmlns:a16="http://schemas.microsoft.com/office/drawing/2014/main" id="{2BEFADAD-2510-450C-99BA-30442890614E}"/>
              </a:ext>
            </a:extLst>
          </p:cNvPr>
          <p:cNvSpPr txBox="1"/>
          <p:nvPr/>
        </p:nvSpPr>
        <p:spPr>
          <a:xfrm>
            <a:off x="1238727" y="2933453"/>
            <a:ext cx="1598515" cy="307777"/>
          </a:xfrm>
          <a:prstGeom prst="rect">
            <a:avLst/>
          </a:prstGeom>
          <a:noFill/>
        </p:spPr>
        <p:txBody>
          <a:bodyPr wrap="none" rtlCol="0">
            <a:spAutoFit/>
          </a:bodyPr>
          <a:lstStyle/>
          <a:p>
            <a:r>
              <a:rPr lang="en-US" dirty="0"/>
              <a:t>Response –</a:t>
            </a:r>
            <a:r>
              <a:rPr lang="en-US" dirty="0">
                <a:solidFill>
                  <a:schemeClr val="accent2"/>
                </a:solidFill>
              </a:rPr>
              <a:t> Yes.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59594" y="385879"/>
            <a:ext cx="679133" cy="217367"/>
          </a:xfrm>
          <a:prstGeom prst="rect">
            <a:avLst/>
          </a:prstGeom>
        </p:spPr>
        <p:txBody>
          <a:bodyPr vert="horz" wrap="square" lIns="0" tIns="9525" rIns="0" bIns="0" rtlCol="0">
            <a:spAutoFit/>
          </a:bodyPr>
          <a:lstStyle/>
          <a:p>
            <a:pPr marL="9525">
              <a:spcBef>
                <a:spcPts val="75"/>
              </a:spcBef>
            </a:pPr>
            <a:r>
              <a:rPr sz="1350" b="1" spc="-4" dirty="0">
                <a:latin typeface="Calibri"/>
                <a:cs typeface="Calibri"/>
              </a:rPr>
              <a:t>July</a:t>
            </a:r>
            <a:r>
              <a:rPr sz="1350" b="1" spc="-53" dirty="0">
                <a:latin typeface="Calibri"/>
                <a:cs typeface="Calibri"/>
              </a:rPr>
              <a:t> </a:t>
            </a:r>
            <a:r>
              <a:rPr sz="1350" b="1" dirty="0">
                <a:latin typeface="Calibri"/>
                <a:cs typeface="Calibri"/>
              </a:rPr>
              <a:t>2021</a:t>
            </a:r>
            <a:endParaRPr sz="1350">
              <a:latin typeface="Calibri"/>
              <a:cs typeface="Calibri"/>
            </a:endParaRPr>
          </a:p>
        </p:txBody>
      </p:sp>
      <p:sp>
        <p:nvSpPr>
          <p:cNvPr id="4" name="object 4"/>
          <p:cNvSpPr txBox="1"/>
          <p:nvPr/>
        </p:nvSpPr>
        <p:spPr>
          <a:xfrm>
            <a:off x="4115275" y="1019175"/>
            <a:ext cx="4407218" cy="217367"/>
          </a:xfrm>
          <a:prstGeom prst="rect">
            <a:avLst/>
          </a:prstGeom>
        </p:spPr>
        <p:txBody>
          <a:bodyPr vert="horz" wrap="square" lIns="0" tIns="9525" rIns="0" bIns="0" rtlCol="0">
            <a:spAutoFit/>
          </a:bodyPr>
          <a:lstStyle/>
          <a:p>
            <a:pPr marL="9525">
              <a:spcBef>
                <a:spcPts val="75"/>
              </a:spcBef>
            </a:pPr>
            <a:r>
              <a:rPr sz="1350" b="1" spc="-4" dirty="0"/>
              <a:t>Comments </a:t>
            </a:r>
            <a:r>
              <a:rPr sz="1350" b="1" dirty="0"/>
              <a:t>on </a:t>
            </a:r>
            <a:r>
              <a:rPr sz="1350" b="1" spc="-4" dirty="0"/>
              <a:t>P802.15.6a </a:t>
            </a:r>
            <a:r>
              <a:rPr sz="1350" b="1" spc="-49" dirty="0"/>
              <a:t>PAR</a:t>
            </a:r>
            <a:r>
              <a:rPr sz="1350" b="1" spc="26" dirty="0"/>
              <a:t> </a:t>
            </a:r>
            <a:r>
              <a:rPr sz="1350" b="1" spc="-4" dirty="0"/>
              <a:t>&amp;</a:t>
            </a:r>
            <a:r>
              <a:rPr sz="1350" b="1" dirty="0"/>
              <a:t> </a:t>
            </a:r>
            <a:r>
              <a:rPr sz="1350" b="1" spc="-4" dirty="0"/>
              <a:t>CSD</a:t>
            </a:r>
            <a:r>
              <a:rPr sz="1350" b="1" dirty="0"/>
              <a:t> from IEEE </a:t>
            </a:r>
            <a:r>
              <a:rPr sz="1350" b="1" spc="-4" dirty="0"/>
              <a:t>802.1</a:t>
            </a:r>
            <a:endParaRPr sz="1350"/>
          </a:p>
        </p:txBody>
      </p:sp>
      <p:sp>
        <p:nvSpPr>
          <p:cNvPr id="6" name="object 6"/>
          <p:cNvSpPr txBox="1">
            <a:spLocks noGrp="1"/>
          </p:cNvSpPr>
          <p:nvPr>
            <p:ph type="sldNum" sz="quarter" idx="7"/>
          </p:nvPr>
        </p:nvSpPr>
        <p:spPr>
          <a:xfrm>
            <a:off x="4267201" y="6475412"/>
            <a:ext cx="611188" cy="179536"/>
          </a:xfrm>
          <a:prstGeom prst="rect">
            <a:avLst/>
          </a:prstGeom>
        </p:spPr>
        <p:txBody>
          <a:bodyPr spcFirstLastPara="1" vert="horz" wrap="square" lIns="0" tIns="0" rIns="0" bIns="0" rtlCol="0" anchor="t" anchorCtr="0">
            <a:spAutoFit/>
          </a:bodyPr>
          <a:lstStyle/>
          <a:p>
            <a:pPr marL="9525">
              <a:lnSpc>
                <a:spcPts val="1358"/>
              </a:lnSpc>
            </a:pPr>
            <a:r>
              <a:rPr spc="-4" dirty="0"/>
              <a:t>Slide</a:t>
            </a:r>
            <a:r>
              <a:rPr spc="-19" dirty="0"/>
              <a:t> </a:t>
            </a:r>
            <a:fld id="{81D60167-4931-47E6-BA6A-407CBD079E47}" type="slidenum">
              <a:rPr dirty="0"/>
              <a:pPr marL="9525">
                <a:lnSpc>
                  <a:spcPts val="1358"/>
                </a:lnSpc>
              </a:pPr>
              <a:t>8</a:t>
            </a:fld>
            <a:endParaRPr dirty="0"/>
          </a:p>
        </p:txBody>
      </p:sp>
      <p:sp>
        <p:nvSpPr>
          <p:cNvPr id="5" name="object 5"/>
          <p:cNvSpPr txBox="1"/>
          <p:nvPr/>
        </p:nvSpPr>
        <p:spPr>
          <a:xfrm>
            <a:off x="614124" y="1501569"/>
            <a:ext cx="7709535" cy="4180696"/>
          </a:xfrm>
          <a:prstGeom prst="rect">
            <a:avLst/>
          </a:prstGeom>
        </p:spPr>
        <p:txBody>
          <a:bodyPr vert="horz" wrap="square" lIns="0" tIns="9525" rIns="0" bIns="0" rtlCol="0">
            <a:spAutoFit/>
          </a:bodyPr>
          <a:lstStyle/>
          <a:p>
            <a:pPr marL="9525">
              <a:spcBef>
                <a:spcPts val="75"/>
              </a:spcBef>
            </a:pPr>
            <a:r>
              <a:rPr sz="2100" b="1" spc="-4" dirty="0"/>
              <a:t>CSD</a:t>
            </a:r>
            <a:endParaRPr sz="2100" dirty="0"/>
          </a:p>
          <a:p>
            <a:pPr>
              <a:spcBef>
                <a:spcPts val="23"/>
              </a:spcBef>
            </a:pPr>
            <a:endParaRPr sz="2475" dirty="0"/>
          </a:p>
          <a:p>
            <a:pPr marL="351949"/>
            <a:r>
              <a:rPr sz="1800" b="1" spc="-4" dirty="0"/>
              <a:t>1.2.4</a:t>
            </a:r>
            <a:r>
              <a:rPr sz="1800" b="1" spc="-15" dirty="0"/>
              <a:t> </a:t>
            </a:r>
            <a:r>
              <a:rPr sz="1800" b="1" spc="-19" dirty="0"/>
              <a:t>Technical</a:t>
            </a:r>
            <a:r>
              <a:rPr sz="1800" b="1" spc="-15" dirty="0"/>
              <a:t> </a:t>
            </a:r>
            <a:r>
              <a:rPr sz="1800" b="1" spc="-4" dirty="0"/>
              <a:t>Feasibility</a:t>
            </a:r>
            <a:endParaRPr sz="1800" dirty="0"/>
          </a:p>
          <a:p>
            <a:pPr>
              <a:spcBef>
                <a:spcPts val="38"/>
              </a:spcBef>
            </a:pPr>
            <a:endParaRPr sz="2063" dirty="0"/>
          </a:p>
          <a:p>
            <a:pPr marL="523399" marR="3810" indent="-171450">
              <a:lnSpc>
                <a:spcPts val="1620"/>
              </a:lnSpc>
              <a:buChar char="•"/>
              <a:tabLst>
                <a:tab pos="523399" algn="l"/>
                <a:tab pos="523875" algn="l"/>
              </a:tabLst>
            </a:pPr>
            <a:r>
              <a:rPr sz="1500" dirty="0"/>
              <a:t>The </a:t>
            </a:r>
            <a:r>
              <a:rPr sz="1500" spc="-38" dirty="0"/>
              <a:t>PAR </a:t>
            </a:r>
            <a:r>
              <a:rPr sz="1500" dirty="0"/>
              <a:t>mentions support </a:t>
            </a:r>
            <a:r>
              <a:rPr sz="1500" spc="4" dirty="0"/>
              <a:t>for </a:t>
            </a:r>
            <a:r>
              <a:rPr sz="1500" spc="-4" dirty="0"/>
              <a:t>synchronization </a:t>
            </a:r>
            <a:r>
              <a:rPr sz="1500" dirty="0"/>
              <a:t>infrastructure and IEEE 802.1 </a:t>
            </a:r>
            <a:r>
              <a:rPr sz="1500" spc="4" dirty="0"/>
              <a:t>TSN </a:t>
            </a:r>
            <a:r>
              <a:rPr sz="1500" spc="8" dirty="0"/>
              <a:t> </a:t>
            </a:r>
            <a:r>
              <a:rPr sz="1500" dirty="0"/>
              <a:t>functionality;</a:t>
            </a:r>
            <a:r>
              <a:rPr sz="1500" spc="-38" dirty="0"/>
              <a:t> </a:t>
            </a:r>
            <a:r>
              <a:rPr sz="1500" spc="-15" dirty="0"/>
              <a:t>however,</a:t>
            </a:r>
            <a:r>
              <a:rPr sz="1500" spc="23" dirty="0"/>
              <a:t> </a:t>
            </a:r>
            <a:r>
              <a:rPr sz="1500" dirty="0"/>
              <a:t>there</a:t>
            </a:r>
            <a:r>
              <a:rPr sz="1500" spc="-23" dirty="0"/>
              <a:t> </a:t>
            </a:r>
            <a:r>
              <a:rPr sz="1500" spc="-4" dirty="0"/>
              <a:t>is</a:t>
            </a:r>
            <a:r>
              <a:rPr sz="1500" spc="4" dirty="0"/>
              <a:t> </a:t>
            </a:r>
            <a:r>
              <a:rPr sz="1500" dirty="0"/>
              <a:t>no</a:t>
            </a:r>
            <a:r>
              <a:rPr sz="1500" spc="-19" dirty="0"/>
              <a:t> </a:t>
            </a:r>
            <a:r>
              <a:rPr sz="1500" dirty="0"/>
              <a:t>mention</a:t>
            </a:r>
            <a:r>
              <a:rPr sz="1500" spc="-19" dirty="0"/>
              <a:t> </a:t>
            </a:r>
            <a:r>
              <a:rPr sz="1500" dirty="0"/>
              <a:t>of</a:t>
            </a:r>
            <a:r>
              <a:rPr sz="1500" spc="-23" dirty="0"/>
              <a:t> </a:t>
            </a:r>
            <a:r>
              <a:rPr sz="1500" dirty="0"/>
              <a:t>demonstrating</a:t>
            </a:r>
            <a:r>
              <a:rPr sz="1500" spc="-49" dirty="0"/>
              <a:t> </a:t>
            </a:r>
            <a:r>
              <a:rPr sz="1500" dirty="0"/>
              <a:t>the</a:t>
            </a:r>
            <a:r>
              <a:rPr sz="1500" spc="-19" dirty="0"/>
              <a:t> </a:t>
            </a:r>
            <a:r>
              <a:rPr sz="1500" dirty="0"/>
              <a:t>technical</a:t>
            </a:r>
            <a:r>
              <a:rPr sz="1500" spc="-11" dirty="0"/>
              <a:t> </a:t>
            </a:r>
            <a:r>
              <a:rPr sz="1500" dirty="0"/>
              <a:t>feasibility</a:t>
            </a:r>
            <a:r>
              <a:rPr sz="1500" spc="-23" dirty="0"/>
              <a:t> </a:t>
            </a:r>
            <a:r>
              <a:rPr sz="1500" dirty="0"/>
              <a:t>of </a:t>
            </a:r>
            <a:r>
              <a:rPr sz="1500" spc="-405" dirty="0"/>
              <a:t> </a:t>
            </a:r>
            <a:r>
              <a:rPr sz="1500" dirty="0"/>
              <a:t>these.</a:t>
            </a:r>
            <a:endParaRPr lang="en-US" sz="1500" dirty="0"/>
          </a:p>
          <a:p>
            <a:pPr marL="351949" marR="3810">
              <a:lnSpc>
                <a:spcPts val="1620"/>
              </a:lnSpc>
              <a:tabLst>
                <a:tab pos="523399" algn="l"/>
                <a:tab pos="523875" algn="l"/>
              </a:tabLst>
            </a:pPr>
            <a:endParaRPr lang="en-US" sz="1500" dirty="0"/>
          </a:p>
          <a:p>
            <a:r>
              <a:rPr lang="en-US" sz="1500" dirty="0"/>
              <a:t>Response – </a:t>
            </a:r>
            <a:r>
              <a:rPr lang="en-US" sz="1500" dirty="0">
                <a:solidFill>
                  <a:schemeClr val="accent2"/>
                </a:solidFill>
              </a:rPr>
              <a:t>The IEEE Std 802.15.6 allows a link between a BAN coordinator to an Access Point. Hence, the AP can interconnect to a TSN domain or other synchronization infrastructure. </a:t>
            </a:r>
          </a:p>
          <a:p>
            <a:r>
              <a:rPr lang="en-US" sz="1500" dirty="0">
                <a:solidFill>
                  <a:schemeClr val="accent2"/>
                </a:solidFill>
              </a:rPr>
              <a:t>15.6a is looking at supporting synchronization infrastructure to control and manage interference between multiple BANs and other piconets, especially in the case where such multiple BANs are spatially dense or in proximity. Thereby allowing better operation and coexistence with enhanced dependability.</a:t>
            </a:r>
          </a:p>
          <a:p>
            <a:r>
              <a:rPr lang="en-US" sz="1500" dirty="0">
                <a:solidFill>
                  <a:schemeClr val="accent2"/>
                </a:solidFill>
              </a:rPr>
              <a:t> </a:t>
            </a:r>
          </a:p>
          <a:p>
            <a:pPr marL="351949" marR="3810">
              <a:lnSpc>
                <a:spcPts val="1620"/>
              </a:lnSpc>
              <a:tabLst>
                <a:tab pos="523399" algn="l"/>
                <a:tab pos="523875" algn="l"/>
              </a:tabLst>
            </a:pPr>
            <a:endParaRPr lang="en-US" sz="1500" dirty="0"/>
          </a:p>
        </p:txBody>
      </p:sp>
      <p:sp>
        <p:nvSpPr>
          <p:cNvPr id="11" name="Google Shape;175;p25">
            <a:extLst>
              <a:ext uri="{FF2B5EF4-FFF2-40B4-BE49-F238E27FC236}">
                <a16:creationId xmlns:a16="http://schemas.microsoft.com/office/drawing/2014/main" id="{EAD677E0-CA45-43D8-AA2E-A537D929E38F}"/>
              </a:ext>
            </a:extLst>
          </p:cNvPr>
          <p:cNvSpPr txBox="1">
            <a:spLocks/>
          </p:cNvSpPr>
          <p:nvPr/>
        </p:nvSpPr>
        <p:spPr>
          <a:xfrm>
            <a:off x="5417574" y="6475412"/>
            <a:ext cx="3193026" cy="308845"/>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buClr>
                <a:schemeClr val="dk1"/>
              </a:buClr>
              <a:buFont typeface="Times New Roman"/>
              <a:buNone/>
            </a:pPr>
            <a:r>
              <a:rPr lang="en-US" sz="1200">
                <a:solidFill>
                  <a:schemeClr val="dk1"/>
                </a:solidFill>
                <a:latin typeface="Times New Roman"/>
                <a:ea typeface="Times New Roman"/>
                <a:cs typeface="Times New Roman"/>
                <a:sym typeface="Times New Roman"/>
              </a:rPr>
              <a:t>M. Hernandez(YRP-IAI), T. Kobayashi(YNU), M. Kim(YRP-IAI), R. Kohno (YNU/YRP-IAI)</a:t>
            </a:r>
            <a:endParaRPr lang="en-US" dirty="0"/>
          </a:p>
        </p:txBody>
      </p:sp>
    </p:spTree>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6470</TotalTime>
  <Words>818</Words>
  <Application>Microsoft Office PowerPoint</Application>
  <PresentationFormat>On-screen Show (4:3)</PresentationFormat>
  <Paragraphs>113</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Helvetica</vt:lpstr>
      <vt:lpstr>Times New Roman</vt:lpstr>
      <vt:lpstr>Verdana</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Marco Hernandez</cp:lastModifiedBy>
  <cp:revision>295</cp:revision>
  <dcterms:modified xsi:type="dcterms:W3CDTF">2021-07-19T16:11:57Z</dcterms:modified>
</cp:coreProperties>
</file>