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3"/>
  </p:notesMasterIdLst>
  <p:sldIdLst>
    <p:sldId id="256" r:id="rId2"/>
    <p:sldId id="294" r:id="rId3"/>
    <p:sldId id="295" r:id="rId4"/>
    <p:sldId id="306" r:id="rId5"/>
    <p:sldId id="296" r:id="rId6"/>
    <p:sldId id="298" r:id="rId7"/>
    <p:sldId id="304" r:id="rId8"/>
    <p:sldId id="302" r:id="rId9"/>
    <p:sldId id="299" r:id="rId10"/>
    <p:sldId id="300" r:id="rId11"/>
    <p:sldId id="305" r:id="rId12"/>
  </p:sldIdLst>
  <p:sldSz cx="9144000" cy="6858000" type="screen4x3"/>
  <p:notesSz cx="9280525"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Hernandez" initials="MH" lastIdx="0" clrIdx="0">
    <p:extLst>
      <p:ext uri="{19B8F6BF-5375-455C-9EA6-DF929625EA0E}">
        <p15:presenceInfo xmlns:p15="http://schemas.microsoft.com/office/powerpoint/2012/main" userId="1b6a26482b8577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65" d="100"/>
          <a:sy n="65" d="100"/>
        </p:scale>
        <p:origin x="87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640263" y="17463"/>
            <a:ext cx="3767137" cy="214312"/>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4" name="Google Shape;4;n"/>
          <p:cNvSpPr txBox="1">
            <a:spLocks noGrp="1"/>
          </p:cNvSpPr>
          <p:nvPr>
            <p:ph type="dt" idx="10"/>
          </p:nvPr>
        </p:nvSpPr>
        <p:spPr>
          <a:xfrm>
            <a:off x="874713" y="17463"/>
            <a:ext cx="3663950" cy="214312"/>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5" name="Google Shape;5;n"/>
          <p:cNvSpPr>
            <a:spLocks noGrp="1" noRot="1" noChangeAspect="1"/>
          </p:cNvSpPr>
          <p:nvPr>
            <p:ph type="sldImg" idx="3"/>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6" name="Google Shape;6;n"/>
          <p:cNvSpPr txBox="1">
            <a:spLocks noGrp="1"/>
          </p:cNvSpPr>
          <p:nvPr>
            <p:ph type="body" idx="1"/>
          </p:nvPr>
        </p:nvSpPr>
        <p:spPr>
          <a:xfrm>
            <a:off x="1236663" y="3294063"/>
            <a:ext cx="6807200" cy="31210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048250" y="6713538"/>
            <a:ext cx="3359150" cy="18415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457200" marR="0" lvl="4"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8" name="Google Shape;8;n"/>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dirty="0">
              <a:solidFill>
                <a:schemeClr val="dk1"/>
              </a:solidFill>
              <a:latin typeface="Times New Roman"/>
              <a:ea typeface="Times New Roman"/>
              <a:cs typeface="Times New Roman"/>
              <a:sym typeface="Times New Roman"/>
            </a:endParaRPr>
          </a:p>
        </p:txBody>
      </p:sp>
      <p:sp>
        <p:nvSpPr>
          <p:cNvPr id="9" name="Google Shape;9;n"/>
          <p:cNvSpPr/>
          <p:nvPr/>
        </p:nvSpPr>
        <p:spPr>
          <a:xfrm>
            <a:off x="968375" y="6713538"/>
            <a:ext cx="9525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10" name="Google Shape;10;n"/>
          <p:cNvCxnSpPr/>
          <p:nvPr/>
        </p:nvCxnSpPr>
        <p:spPr>
          <a:xfrm>
            <a:off x="968375" y="6711950"/>
            <a:ext cx="7343775"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866775" y="222250"/>
            <a:ext cx="7546975"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&lt;month year&gt;</a:t>
            </a:r>
            <a:endParaRPr dirty="0"/>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&lt;author&gt;, &lt;company&gt;</a:t>
            </a:r>
            <a:endParaRPr dirty="0"/>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&lt;doc.: IEEE 802.15-doc&gt;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24" name="Google Shape;24;p2"/>
          <p:cNvSpPr txBox="1">
            <a:spLocks noGrp="1"/>
          </p:cNvSpPr>
          <p:nvPr>
            <p:ph type="ftr" idx="11"/>
          </p:nvPr>
        </p:nvSpPr>
        <p:spPr>
          <a:xfrm>
            <a:off x="5486400" y="6388325"/>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30" name="Google Shape;30;p3"/>
          <p:cNvSpPr txBox="1">
            <a:spLocks noGrp="1"/>
          </p:cNvSpPr>
          <p:nvPr>
            <p:ph type="ftr" idx="11"/>
          </p:nvPr>
        </p:nvSpPr>
        <p:spPr>
          <a:xfrm>
            <a:off x="5486400" y="6399211"/>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36" name="Google Shape;36;p4"/>
          <p:cNvSpPr txBox="1">
            <a:spLocks noGrp="1"/>
          </p:cNvSpPr>
          <p:nvPr>
            <p:ph type="ftr" idx="11"/>
          </p:nvPr>
        </p:nvSpPr>
        <p:spPr>
          <a:xfrm>
            <a:off x="5486400" y="6399211"/>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42" name="Google Shape;42;p5"/>
          <p:cNvSpPr txBox="1">
            <a:spLocks noGrp="1"/>
          </p:cNvSpPr>
          <p:nvPr>
            <p:ph type="ftr" idx="11"/>
          </p:nvPr>
        </p:nvSpPr>
        <p:spPr>
          <a:xfrm>
            <a:off x="5486400" y="6410097"/>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49" name="Google Shape;49;p6"/>
          <p:cNvSpPr txBox="1">
            <a:spLocks noGrp="1"/>
          </p:cNvSpPr>
          <p:nvPr>
            <p:ph type="ftr" idx="11"/>
          </p:nvPr>
        </p:nvSpPr>
        <p:spPr>
          <a:xfrm>
            <a:off x="5486400" y="6399211"/>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83" name="Google Shape;83;p11"/>
          <p:cNvSpPr txBox="1">
            <a:spLocks noGrp="1"/>
          </p:cNvSpPr>
          <p:nvPr>
            <p:ph type="ftr" idx="11"/>
          </p:nvPr>
        </p:nvSpPr>
        <p:spPr>
          <a:xfrm>
            <a:off x="5486400" y="6399211"/>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16" name="Google Shape;16;p1"/>
          <p:cNvSpPr txBox="1">
            <a:spLocks noGrp="1"/>
          </p:cNvSpPr>
          <p:nvPr>
            <p:ph type="ftr" idx="11"/>
          </p:nvPr>
        </p:nvSpPr>
        <p:spPr>
          <a:xfrm>
            <a:off x="5486400" y="6368143"/>
            <a:ext cx="3124200" cy="29142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P802.15-21-0384-04-06a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entor.ieee.org/802.15/dcn/21/15-21-0259-03-006a-ieee-802-15-6a-par-draf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ieee802.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cn/21/15-21-0260-02-006a-ieee-802-15-6a-csd-draft.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Clr>
                <a:schemeClr val="dk1"/>
              </a:buClr>
              <a:buFont typeface="Times New Roman"/>
              <a:buNone/>
            </a:pPr>
            <a:r>
              <a:rPr lang="en-US" altLang="ja-JP" sz="1400" b="1" i="0" u="none" strike="noStrike" cap="none">
                <a:solidFill>
                  <a:schemeClr val="dk1"/>
                </a:solidFill>
                <a:latin typeface="Times New Roman"/>
                <a:ea typeface="Times New Roman"/>
                <a:cs typeface="Times New Roman"/>
                <a:sym typeface="Times New Roman"/>
              </a:rPr>
              <a:t>July 2021</a:t>
            </a:r>
            <a:endParaRPr dirty="0"/>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lang="en-US" sz="1200" b="0" i="0" u="none" strike="noStrike" cap="none">
                <a:solidFill>
                  <a:schemeClr val="dk1"/>
                </a:solidFill>
                <a:latin typeface="Times New Roman"/>
                <a:ea typeface="Times New Roman"/>
                <a:cs typeface="Times New Roman"/>
                <a:sym typeface="Times New Roman"/>
              </a:rPr>
              <a:t>M. Hernandez(YRP-IAI), T. Kobayashi(YNU), M. Kim(YRP-IAI), R. Kohno (YNU/YRP-IAI)</a:t>
            </a:r>
            <a:endParaRPr dirty="0"/>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Times New Roman"/>
              <a:buNone/>
            </a:pPr>
            <a:endParaRPr lang="en-US" sz="1800" b="1" i="0" u="sng" strike="noStrike" cap="none" dirty="0">
              <a:solidFill>
                <a:schemeClr val="dk2"/>
              </a:solidFill>
              <a:latin typeface="Times New Roman"/>
              <a:ea typeface="Times New Roman"/>
              <a:cs typeface="Times New Roman"/>
              <a:sym typeface="Times New Roman"/>
            </a:endParaRPr>
          </a:p>
          <a:p>
            <a:pPr lvl="0" algn="ctr">
              <a:buClr>
                <a:schemeClr val="dk2"/>
              </a:buClr>
            </a:pPr>
            <a:r>
              <a:rPr lang="en-US" sz="1800" b="1" i="0" u="sng" strike="noStrike" cap="none" dirty="0">
                <a:solidFill>
                  <a:schemeClr val="dk2"/>
                </a:solidFill>
                <a:latin typeface="Times New Roman"/>
                <a:ea typeface="Times New Roman"/>
                <a:cs typeface="Times New Roman"/>
                <a:sym typeface="Times New Roman"/>
              </a:rPr>
              <a:t>Project: </a:t>
            </a:r>
            <a:r>
              <a:rPr lang="en-US" sz="1800" b="1" u="sng" dirty="0">
                <a:solidFill>
                  <a:schemeClr val="dk2"/>
                </a:solidFill>
                <a:latin typeface="Times New Roman"/>
                <a:ea typeface="Times New Roman"/>
                <a:cs typeface="Times New Roman"/>
                <a:sym typeface="Times New Roman"/>
              </a:rPr>
              <a:t>P802.15 Working Group for Wireless Specialty Networks</a:t>
            </a:r>
            <a:endParaRPr sz="1600" b="1"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1600" b="0" i="0" u="none" strike="noStrike" cap="none" dirty="0">
              <a:solidFill>
                <a:schemeClr val="dk2"/>
              </a:solidFill>
              <a:latin typeface="Times New Roman"/>
              <a:ea typeface="Times New Roman"/>
              <a:cs typeface="Times New Roman"/>
              <a:sym typeface="Times New Roman"/>
            </a:endParaRPr>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Submission Title:</a:t>
            </a:r>
            <a:r>
              <a:rPr lang="en-US" sz="1600" dirty="0">
                <a:solidFill>
                  <a:schemeClr val="dk2"/>
                </a:solidFill>
                <a:latin typeface="Times New Roman"/>
                <a:ea typeface="Times New Roman"/>
                <a:cs typeface="Times New Roman"/>
                <a:sym typeface="Times New Roman"/>
              </a:rPr>
              <a:t> Response to 802.3 comments on SG 15.6a PAR</a:t>
            </a:r>
            <a:r>
              <a:rPr lang="en-US" sz="1600" b="0" i="0" u="none" strike="noStrike" cap="none" dirty="0">
                <a:solidFill>
                  <a:schemeClr val="dk2"/>
                </a:solidFill>
                <a:latin typeface="Times New Roman"/>
                <a:ea typeface="Times New Roman"/>
                <a:cs typeface="Times New Roman"/>
                <a:sym typeface="Times New Roman"/>
              </a:rPr>
              <a:t> and CSD	</a:t>
            </a:r>
            <a:endParaRPr lang="en-US"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Date Submitted: </a:t>
            </a:r>
            <a:r>
              <a:rPr lang="en-US" sz="1600" b="0" i="0" u="none" strike="noStrike" cap="none" dirty="0">
                <a:solidFill>
                  <a:schemeClr val="dk2"/>
                </a:solidFill>
                <a:latin typeface="Times New Roman"/>
                <a:ea typeface="Times New Roman"/>
                <a:cs typeface="Times New Roman"/>
                <a:sym typeface="Times New Roman"/>
              </a:rPr>
              <a:t> July 19th, 2021 </a:t>
            </a:r>
            <a:endParaRPr lang="en-US"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Source:</a:t>
            </a:r>
            <a:r>
              <a:rPr lang="en-US" sz="1600" b="0" i="0" u="none" strike="noStrike" cap="none" dirty="0">
                <a:solidFill>
                  <a:schemeClr val="dk2"/>
                </a:solidFill>
                <a:latin typeface="Times New Roman"/>
                <a:ea typeface="Times New Roman"/>
                <a:cs typeface="Times New Roman"/>
                <a:sym typeface="Times New Roman"/>
              </a:rPr>
              <a:t>  M. Hernandez(YRP-IAI), T. Kobayashi(YNU), M. Kim(YRP-IAI), R. Kohno (YNU/YRP-IAI)</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Company:</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[1;Yokohama National University(YNU), 2;YRP International Alliance Institute(YRP-IAI)]                                  </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Address [1; 79-5 Tokiwadai, Hodogaya-ku, Yokohama, 240-8501 Japan</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               2; YRP1 </a:t>
            </a:r>
            <a:r>
              <a:rPr lang="en-US" sz="1600" dirty="0" err="1">
                <a:solidFill>
                  <a:schemeClr val="dk2"/>
                </a:solidFill>
                <a:latin typeface="Times New Roman"/>
                <a:ea typeface="Times New Roman"/>
                <a:cs typeface="Times New Roman"/>
                <a:sym typeface="Times New Roman"/>
              </a:rPr>
              <a:t>Blg</a:t>
            </a:r>
            <a:r>
              <a:rPr lang="en-US" sz="1600" dirty="0">
                <a:solidFill>
                  <a:schemeClr val="dk2"/>
                </a:solidFill>
                <a:latin typeface="Times New Roman"/>
                <a:ea typeface="Times New Roman"/>
                <a:cs typeface="Times New Roman"/>
                <a:sym typeface="Times New Roman"/>
              </a:rPr>
              <a:t>., 3-4 </a:t>
            </a:r>
            <a:r>
              <a:rPr lang="en-US" sz="1600" dirty="0" err="1">
                <a:solidFill>
                  <a:schemeClr val="dk2"/>
                </a:solidFill>
                <a:latin typeface="Times New Roman"/>
                <a:ea typeface="Times New Roman"/>
                <a:cs typeface="Times New Roman"/>
                <a:sym typeface="Times New Roman"/>
              </a:rPr>
              <a:t>HikarinoOka</a:t>
            </a:r>
            <a:r>
              <a:rPr lang="en-US" sz="1600" dirty="0">
                <a:solidFill>
                  <a:schemeClr val="dk2"/>
                </a:solidFill>
                <a:latin typeface="Times New Roman"/>
                <a:ea typeface="Times New Roman"/>
                <a:cs typeface="Times New Roman"/>
                <a:sym typeface="Times New Roman"/>
              </a:rPr>
              <a:t>, Yokosuka-City, Kanagawa, 239-0847 Japan]</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Voice:[+81-90-5408-0611], FAX: [+81-45-383-5528], </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Email:[1: kohno@ynu.ac.jp,  2: kohno@yrp-iai.jp] 	</a:t>
            </a:r>
            <a:r>
              <a:rPr lang="en-US" sz="1600" b="0" i="0" u="none" strike="noStrike" cap="none" dirty="0">
                <a:solidFill>
                  <a:schemeClr val="dk2"/>
                </a:solidFill>
                <a:latin typeface="Times New Roman"/>
                <a:ea typeface="Times New Roman"/>
                <a:cs typeface="Times New Roman"/>
                <a:sym typeface="Times New Roman"/>
              </a:rPr>
              <a:t>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Re:</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sz="1200" b="0" i="0" u="none" strike="noStrike" cap="none" dirty="0">
              <a:solidFill>
                <a:schemeClr val="dk2"/>
              </a:solidFill>
              <a:latin typeface="Times New Roman"/>
              <a:ea typeface="Times New Roman"/>
              <a:cs typeface="Times New Roman"/>
              <a:sym typeface="Times New Roman"/>
            </a:endParaRPr>
          </a:p>
          <a:p>
            <a:pPr marL="0" marR="0" lvl="0" indent="0" algn="l" rtl="0">
              <a:spcBef>
                <a:spcPts val="120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Abstract:</a:t>
            </a:r>
            <a:endParaRPr dirty="0"/>
          </a:p>
          <a:p>
            <a:pPr lvl="0">
              <a:spcBef>
                <a:spcPts val="1200"/>
              </a:spcBef>
              <a:buClr>
                <a:schemeClr val="dk2"/>
              </a:buClr>
            </a:pPr>
            <a:r>
              <a:rPr lang="en-US" sz="1600" b="1" i="0" u="none" strike="noStrike" cap="none" dirty="0">
                <a:solidFill>
                  <a:schemeClr val="dk2"/>
                </a:solidFill>
                <a:latin typeface="Times New Roman"/>
                <a:ea typeface="Times New Roman"/>
                <a:cs typeface="Times New Roman"/>
                <a:sym typeface="Times New Roman"/>
              </a:rPr>
              <a:t>Purpose:</a:t>
            </a:r>
            <a:r>
              <a:rPr lang="en-US" sz="1600"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Notice:</a:t>
            </a:r>
            <a:r>
              <a:rPr lang="en-US" sz="1600" b="0" i="0" u="none" strike="noStrike" cap="none" dirty="0">
                <a:solidFill>
                  <a:schemeClr val="dk2"/>
                </a:solidFill>
                <a:latin typeface="Times New Roman"/>
                <a:ea typeface="Times New Roman"/>
                <a:cs typeface="Times New Roman"/>
                <a:sym typeface="Times New Roman"/>
              </a:rPr>
              <a:t>	This document has been prepared to assist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Release:</a:t>
            </a:r>
            <a:r>
              <a:rPr lang="en-US" sz="1600" b="0" i="0" u="none" strike="noStrike" cap="none" dirty="0">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EBC1-F1A6-4E4D-8957-1F63D537B77A}"/>
              </a:ext>
            </a:extLst>
          </p:cNvPr>
          <p:cNvSpPr>
            <a:spLocks noGrp="1"/>
          </p:cNvSpPr>
          <p:nvPr>
            <p:ph type="title"/>
          </p:nvPr>
        </p:nvSpPr>
        <p:spPr/>
        <p:txBody>
          <a:bodyPr/>
          <a:lstStyle/>
          <a:p>
            <a:r>
              <a:rPr lang="en-US" kern="1200" dirty="0">
                <a:solidFill>
                  <a:schemeClr val="tx1"/>
                </a:solidFill>
              </a:rPr>
              <a:t>Draft P802.15.6a (5)</a:t>
            </a:r>
            <a:endParaRPr lang="en-US" dirty="0"/>
          </a:p>
        </p:txBody>
      </p:sp>
      <p:sp>
        <p:nvSpPr>
          <p:cNvPr id="3" name="Text Placeholder 2">
            <a:extLst>
              <a:ext uri="{FF2B5EF4-FFF2-40B4-BE49-F238E27FC236}">
                <a16:creationId xmlns:a16="http://schemas.microsoft.com/office/drawing/2014/main" id="{F5D1279B-B04D-43A0-BB9C-31CBD9BB30E2}"/>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a – It is not clear what is meant by “interact”, does this mean that the body area network of a passenger would bridge into the vehicle body network?  Or, is the interaction only referring to radio interference?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0000FF"/>
                </a:solidFill>
                <a:latin typeface="Helvetica" pitchFamily="2" charset="0"/>
              </a:rPr>
              <a:t>See next slide.</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b – Our participants that have attended some of your meetings do not see planned participation from individuals affiliated with automotive OEMs and suppliers – please provide.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0000FF"/>
                </a:solidFill>
                <a:latin typeface="Helvetica" pitchFamily="2" charset="0"/>
              </a:rPr>
              <a:t>Tier 1: Denso, Bosch, </a:t>
            </a:r>
            <a:r>
              <a:rPr lang="en-US" sz="1800" dirty="0" err="1">
                <a:solidFill>
                  <a:srgbClr val="0000FF"/>
                </a:solidFill>
                <a:latin typeface="Helvetica" pitchFamily="2" charset="0"/>
              </a:rPr>
              <a:t>Mahle</a:t>
            </a:r>
            <a:r>
              <a:rPr lang="en-US" sz="1800" dirty="0">
                <a:solidFill>
                  <a:srgbClr val="0000FF"/>
                </a:solidFill>
                <a:latin typeface="Helvetica" pitchFamily="2" charset="0"/>
              </a:rPr>
              <a:t>. Tier 2: Infineon, NXP, Qorvo. Car manufacturer: Nissan, VW, Ford.</a:t>
            </a:r>
          </a:p>
          <a:p>
            <a:endParaRPr lang="en-US" dirty="0"/>
          </a:p>
        </p:txBody>
      </p:sp>
      <p:sp>
        <p:nvSpPr>
          <p:cNvPr id="4" name="Date Placeholder 3">
            <a:extLst>
              <a:ext uri="{FF2B5EF4-FFF2-40B4-BE49-F238E27FC236}">
                <a16:creationId xmlns:a16="http://schemas.microsoft.com/office/drawing/2014/main" id="{201085EB-3380-40E8-9279-BDB10C89A226}"/>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A3649B50-978F-46C0-951F-D57CB95011C8}"/>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1CB1C07F-49D9-4726-B0BD-F02D5E234D9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Tree>
    <p:extLst>
      <p:ext uri="{BB962C8B-B14F-4D97-AF65-F5344CB8AC3E}">
        <p14:creationId xmlns:p14="http://schemas.microsoft.com/office/powerpoint/2010/main" val="342789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A76F-EB02-4AAF-83EA-30BA1E6A71BB}"/>
              </a:ext>
            </a:extLst>
          </p:cNvPr>
          <p:cNvSpPr>
            <a:spLocks noGrp="1"/>
          </p:cNvSpPr>
          <p:nvPr>
            <p:ph type="title"/>
          </p:nvPr>
        </p:nvSpPr>
        <p:spPr/>
        <p:txBody>
          <a:bodyPr/>
          <a:lstStyle/>
          <a:p>
            <a:r>
              <a:rPr lang="en-US" dirty="0"/>
              <a:t>Continue</a:t>
            </a:r>
          </a:p>
        </p:txBody>
      </p:sp>
      <p:sp>
        <p:nvSpPr>
          <p:cNvPr id="3" name="Text Placeholder 2">
            <a:extLst>
              <a:ext uri="{FF2B5EF4-FFF2-40B4-BE49-F238E27FC236}">
                <a16:creationId xmlns:a16="http://schemas.microsoft.com/office/drawing/2014/main" id="{4AB343E4-D041-41B7-AF86-20110EC1E03D}"/>
              </a:ext>
            </a:extLst>
          </p:cNvPr>
          <p:cNvSpPr>
            <a:spLocks noGrp="1"/>
          </p:cNvSpPr>
          <p:nvPr>
            <p:ph type="body" idx="1"/>
          </p:nvPr>
        </p:nvSpPr>
        <p:spPr>
          <a:xfrm>
            <a:off x="685800" y="1499287"/>
            <a:ext cx="7772400" cy="4114800"/>
          </a:xfrm>
        </p:spPr>
        <p:txBody>
          <a:bodyPr/>
          <a:lstStyle/>
          <a:p>
            <a:pPr marL="457200" marR="0" lvl="0" indent="-431800" algn="l" defTabSz="914400" rtl="0" eaLnBrk="1" fontAlgn="auto" latinLnBrk="0" hangingPunct="1">
              <a:lnSpc>
                <a:spcPct val="100000"/>
              </a:lnSpc>
              <a:spcBef>
                <a:spcPts val="0"/>
              </a:spcBef>
              <a:spcAft>
                <a:spcPts val="450"/>
              </a:spcAft>
              <a:buClr>
                <a:srgbClr val="000000"/>
              </a:buClr>
              <a:buSzPts val="3200"/>
              <a:buFont typeface="Wingdings" pitchFamily="2" charset="2"/>
              <a:buChar char="Ø"/>
              <a:tabLst/>
              <a:defRPr/>
            </a:pPr>
            <a:r>
              <a:rPr kumimoji="0" lang="en-US" altLang="ja-JP" sz="2000" b="0" i="0" u="none" strike="noStrike" kern="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sym typeface="Arial"/>
              </a:rPr>
              <a:t> </a:t>
            </a:r>
            <a:r>
              <a:rPr kumimoji="0" lang="en-US" altLang="ja-JP" sz="20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Arial"/>
              </a:rPr>
              <a:t>Response – </a:t>
            </a:r>
            <a:r>
              <a:rPr kumimoji="0" lang="en-US" altLang="ja-JP" sz="2000" b="0" i="0" u="none" strike="noStrike" kern="0" cap="none" spc="0" normalizeH="0" baseline="0" noProof="0" dirty="0">
                <a:ln>
                  <a:noFill/>
                </a:ln>
                <a:solidFill>
                  <a:srgbClr val="0000FF"/>
                </a:solidFill>
                <a:effectLst/>
                <a:uLnTx/>
                <a:uFillTx/>
                <a:latin typeface="Helvetica" panose="020B0604020202020204" pitchFamily="34" charset="0"/>
                <a:ea typeface="+mn-ea"/>
                <a:cs typeface="Helvetica" panose="020B0604020202020204" pitchFamily="34" charset="0"/>
                <a:sym typeface="Arial"/>
              </a:rPr>
              <a:t>We consider the case when a HBAN coordinator talks to another VBAN coordinator as this is a target use case. An example use case is about a senior car driver, monitoring health (HBAN) and safety for preventing car incidents (VBAN). That is what we mean by  “interact”.  A HBAN coordinator can communicate with a VBAN coordinator as they are part of the same 15.6a design.</a:t>
            </a:r>
            <a:endParaRPr lang="en-US" sz="1800" dirty="0">
              <a:solidFill>
                <a:srgbClr val="FF0000"/>
              </a:solidFill>
              <a:latin typeface="Georgia" panose="02040502050405020303" pitchFamily="18" charset="0"/>
            </a:endParaRPr>
          </a:p>
          <a:p>
            <a:pPr marL="508000" lvl="1" indent="0">
              <a:spcBef>
                <a:spcPts val="0"/>
              </a:spcBef>
              <a:spcAft>
                <a:spcPts val="450"/>
              </a:spcAft>
              <a:buClr>
                <a:srgbClr val="000000"/>
              </a:buClr>
              <a:buNone/>
            </a:pPr>
            <a:endParaRPr lang="en-US" sz="1400" dirty="0">
              <a:solidFill>
                <a:srgbClr val="FF0000"/>
              </a:solidFill>
              <a:latin typeface="Georgia" panose="02040502050405020303" pitchFamily="18" charset="0"/>
            </a:endParaRPr>
          </a:p>
          <a:p>
            <a:pPr lvl="0">
              <a:spcBef>
                <a:spcPts val="0"/>
              </a:spcBef>
              <a:spcAft>
                <a:spcPts val="450"/>
              </a:spcAft>
              <a:buClr>
                <a:srgbClr val="000000"/>
              </a:buClr>
              <a:buFont typeface="Wingdings" pitchFamily="2" charset="2"/>
              <a:buChar char="Ø"/>
            </a:pPr>
            <a:endParaRPr lang="en-US" sz="1800" dirty="0">
              <a:solidFill>
                <a:srgbClr val="FF0000"/>
              </a:solidFill>
              <a:latin typeface="Helvetica" pitchFamily="2" charset="0"/>
            </a:endParaRPr>
          </a:p>
          <a:p>
            <a:endParaRPr lang="en-US" dirty="0"/>
          </a:p>
        </p:txBody>
      </p:sp>
      <p:sp>
        <p:nvSpPr>
          <p:cNvPr id="4" name="Date Placeholder 3">
            <a:extLst>
              <a:ext uri="{FF2B5EF4-FFF2-40B4-BE49-F238E27FC236}">
                <a16:creationId xmlns:a16="http://schemas.microsoft.com/office/drawing/2014/main" id="{11DBF75F-E8ED-4D9E-9D59-25A44D31A989}"/>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4952F562-C3C2-47F2-8E9E-3102230DC9DD}"/>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74802DDA-8C8E-4D1C-86C7-6440E8D5248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Tree>
    <p:extLst>
      <p:ext uri="{BB962C8B-B14F-4D97-AF65-F5344CB8AC3E}">
        <p14:creationId xmlns:p14="http://schemas.microsoft.com/office/powerpoint/2010/main" val="293068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0843-58D5-4F47-9304-7465E6F5C466}"/>
              </a:ext>
            </a:extLst>
          </p:cNvPr>
          <p:cNvSpPr>
            <a:spLocks noGrp="1"/>
          </p:cNvSpPr>
          <p:nvPr>
            <p:ph type="title"/>
          </p:nvPr>
        </p:nvSpPr>
        <p:spPr/>
        <p:txBody>
          <a:bodyPr/>
          <a:lstStyle/>
          <a:p>
            <a:r>
              <a:rPr lang="en-US" kern="1200" dirty="0">
                <a:solidFill>
                  <a:schemeClr val="tx1"/>
                </a:solidFill>
              </a:rPr>
              <a:t>Draft P802.15.6a (1)</a:t>
            </a:r>
            <a:endParaRPr lang="en-US" sz="3400" dirty="0"/>
          </a:p>
        </p:txBody>
      </p:sp>
      <p:sp>
        <p:nvSpPr>
          <p:cNvPr id="3" name="Text Placeholder 2">
            <a:extLst>
              <a:ext uri="{FF2B5EF4-FFF2-40B4-BE49-F238E27FC236}">
                <a16:creationId xmlns:a16="http://schemas.microsoft.com/office/drawing/2014/main" id="{4E0E2FD5-B9BD-4E99-B5C8-28C65D92DE12}"/>
              </a:ext>
            </a:extLst>
          </p:cNvPr>
          <p:cNvSpPr>
            <a:spLocks noGrp="1"/>
          </p:cNvSpPr>
          <p:nvPr>
            <p:ph type="body" idx="1"/>
          </p:nvPr>
        </p:nvSpPr>
        <p:spPr>
          <a:xfrm>
            <a:off x="685800" y="1848035"/>
            <a:ext cx="7772400" cy="4114800"/>
          </a:xfrm>
        </p:spPr>
        <p:txBody>
          <a:bodyPr/>
          <a:lstStyle/>
          <a:p>
            <a:pPr marL="0" lvl="0" indent="0">
              <a:spcBef>
                <a:spcPts val="0"/>
              </a:spcBef>
              <a:spcAft>
                <a:spcPts val="450"/>
              </a:spcAft>
              <a:buClr>
                <a:srgbClr val="000000"/>
              </a:buClr>
              <a:buNone/>
            </a:pPr>
            <a:r>
              <a:rPr lang="en-US" sz="1800" b="1" dirty="0">
                <a:solidFill>
                  <a:srgbClr val="000000"/>
                </a:solidFill>
                <a:latin typeface="Helvetica" pitchFamily="2" charset="0"/>
              </a:rPr>
              <a:t>Amendment: Dependable Human and Vehicle Body Area Networks,</a:t>
            </a:r>
          </a:p>
          <a:p>
            <a:pPr marL="0" lvl="0" indent="0">
              <a:spcBef>
                <a:spcPts val="0"/>
              </a:spcBef>
              <a:spcAft>
                <a:spcPts val="450"/>
              </a:spcAft>
              <a:buClr>
                <a:srgbClr val="000000"/>
              </a:buClr>
              <a:buNone/>
            </a:pP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PAR</a:t>
            </a:r>
            <a:endParaRPr lang="en-US" sz="1800" dirty="0">
              <a:solidFill>
                <a:srgbClr val="000000"/>
              </a:solidFill>
              <a:latin typeface="Helvetica" pitchFamily="2" charset="0"/>
            </a:endParaRPr>
          </a:p>
          <a:p>
            <a:pPr lvl="0">
              <a:spcBef>
                <a:spcPts val="0"/>
              </a:spcBef>
              <a:spcAft>
                <a:spcPts val="450"/>
              </a:spcAft>
              <a:buClr>
                <a:srgbClr val="000000"/>
              </a:buClr>
            </a:pPr>
            <a:r>
              <a:rPr lang="en-US" sz="1800" dirty="0">
                <a:solidFill>
                  <a:srgbClr val="000000"/>
                </a:solidFill>
                <a:latin typeface="Helvetica" pitchFamily="2" charset="0"/>
              </a:rPr>
              <a:t>General – We believe the two topics should not be in a single project because the environmental, regulatory, and other concerns are so different.  The scope of the project does not fit within the scope of the standard.</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chemeClr val="accent6"/>
                </a:solidFill>
                <a:latin typeface="Helvetica" pitchFamily="2" charset="0"/>
              </a:rPr>
              <a:t>See next slide (*).</a:t>
            </a:r>
          </a:p>
          <a:p>
            <a:pPr lvl="0">
              <a:spcBef>
                <a:spcPts val="0"/>
              </a:spcBef>
              <a:spcAft>
                <a:spcPts val="450"/>
              </a:spcAft>
              <a:buClr>
                <a:srgbClr val="000000"/>
              </a:buClr>
            </a:pPr>
            <a:r>
              <a:rPr lang="en-US" sz="1800" dirty="0">
                <a:solidFill>
                  <a:srgbClr val="000000"/>
                </a:solidFill>
                <a:latin typeface="Helvetica" pitchFamily="2" charset="0"/>
              </a:rPr>
              <a:t>General – We struggled to understand the scope of this PAR!  Is our understanding correct that this project is to permit use of 802.15.6 BANs within the automotive environment?  This is the only conclusion we could come to that made sense to the comment ad hoc.  If not, then we would ask IEEE 802.3 to direct its Chair to oppose this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chemeClr val="accent6"/>
                </a:solidFill>
                <a:latin typeface="Helvetica" pitchFamily="2" charset="0"/>
              </a:rPr>
              <a:t>See next slide (**). </a:t>
            </a:r>
          </a:p>
        </p:txBody>
      </p:sp>
      <p:sp>
        <p:nvSpPr>
          <p:cNvPr id="4" name="Date Placeholder 3">
            <a:extLst>
              <a:ext uri="{FF2B5EF4-FFF2-40B4-BE49-F238E27FC236}">
                <a16:creationId xmlns:a16="http://schemas.microsoft.com/office/drawing/2014/main" id="{EFC9512C-7FDA-4DF6-A849-0962BC06039C}"/>
              </a:ext>
            </a:extLst>
          </p:cNvPr>
          <p:cNvSpPr>
            <a:spLocks noGrp="1"/>
          </p:cNvSpPr>
          <p:nvPr>
            <p:ph type="dt" idx="10"/>
          </p:nvPr>
        </p:nvSpPr>
        <p:spPr>
          <a:xfrm>
            <a:off x="685800" y="457200"/>
            <a:ext cx="1600200" cy="215900"/>
          </a:xfrm>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C026A764-89DC-4036-BE0E-0E4C28EA8840}"/>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55DA1E91-5CFC-45FC-9A79-1E16541754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8703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044B-634C-4434-9F18-7AD879897772}"/>
              </a:ext>
            </a:extLst>
          </p:cNvPr>
          <p:cNvSpPr>
            <a:spLocks noGrp="1"/>
          </p:cNvSpPr>
          <p:nvPr>
            <p:ph type="title"/>
          </p:nvPr>
        </p:nvSpPr>
        <p:spPr>
          <a:xfrm>
            <a:off x="786414" y="416002"/>
            <a:ext cx="7772400" cy="1080856"/>
          </a:xfrm>
        </p:spPr>
        <p:txBody>
          <a:bodyPr/>
          <a:lstStyle/>
          <a:p>
            <a:r>
              <a:rPr lang="en-US" sz="3400" dirty="0"/>
              <a:t>Continue (*)</a:t>
            </a:r>
          </a:p>
        </p:txBody>
      </p:sp>
      <p:sp>
        <p:nvSpPr>
          <p:cNvPr id="3" name="Text Placeholder 2">
            <a:extLst>
              <a:ext uri="{FF2B5EF4-FFF2-40B4-BE49-F238E27FC236}">
                <a16:creationId xmlns:a16="http://schemas.microsoft.com/office/drawing/2014/main" id="{13E94288-D5F7-4083-86B4-72842952B640}"/>
              </a:ext>
            </a:extLst>
          </p:cNvPr>
          <p:cNvSpPr>
            <a:spLocks noGrp="1"/>
          </p:cNvSpPr>
          <p:nvPr>
            <p:ph type="body" idx="1"/>
          </p:nvPr>
        </p:nvSpPr>
        <p:spPr>
          <a:xfrm>
            <a:off x="786414" y="1212601"/>
            <a:ext cx="7772400" cy="5186610"/>
          </a:xfrm>
        </p:spPr>
        <p:txBody>
          <a:bodyPr/>
          <a:lstStyle/>
          <a:p>
            <a:pPr lvl="0">
              <a:buClr>
                <a:srgbClr val="000000"/>
              </a:buClr>
            </a:pPr>
            <a:endParaRPr lang="en-US" sz="1800" dirty="0">
              <a:solidFill>
                <a:srgbClr val="FF0000"/>
              </a:solidFill>
              <a:latin typeface="Helvetica" pitchFamily="2" charset="0"/>
            </a:endParaRPr>
          </a:p>
          <a:p>
            <a:pPr marL="457200" marR="0" lvl="0" indent="-431800" algn="l" defTabSz="914400" rtl="0" eaLnBrk="1" fontAlgn="auto" latinLnBrk="0" hangingPunct="1">
              <a:lnSpc>
                <a:spcPct val="100000"/>
              </a:lnSpc>
              <a:spcBef>
                <a:spcPts val="640"/>
              </a:spcBef>
              <a:spcAft>
                <a:spcPts val="0"/>
              </a:spcAft>
              <a:buClr>
                <a:srgbClr val="000000"/>
              </a:buClr>
              <a:buSzPts val="3200"/>
              <a:buFont typeface="Arial"/>
              <a:buChar char="•"/>
              <a:tabLst/>
              <a:defRPr/>
            </a:pPr>
            <a:r>
              <a:rPr kumimoji="0" lang="en-US" altLang="ja-JP" sz="1800" b="0" i="0" u="none" strike="noStrike" kern="0" cap="none" spc="0" normalizeH="0" baseline="0" noProof="0" dirty="0">
                <a:ln>
                  <a:noFill/>
                </a:ln>
                <a:solidFill>
                  <a:srgbClr val="000000"/>
                </a:solidFill>
                <a:effectLst/>
                <a:uLnTx/>
                <a:uFillTx/>
                <a:latin typeface="Helvetica" pitchFamily="2" charset="0"/>
                <a:ea typeface="+mn-ea"/>
                <a:cs typeface="Arial"/>
                <a:sym typeface="Arial"/>
              </a:rPr>
              <a:t>Response (*):</a:t>
            </a:r>
            <a:r>
              <a:rPr kumimoji="0" lang="en-US" altLang="ja-JP" sz="1800" b="0" i="0" u="none" strike="noStrike" kern="0" cap="none" spc="0" normalizeH="0" baseline="0" noProof="0" dirty="0">
                <a:ln>
                  <a:noFill/>
                </a:ln>
                <a:solidFill>
                  <a:srgbClr val="969696"/>
                </a:solidFill>
                <a:effectLst/>
                <a:uLnTx/>
                <a:uFillTx/>
                <a:latin typeface="Helvetica" pitchFamily="2" charset="0"/>
                <a:ea typeface="+mn-ea"/>
                <a:cs typeface="Arial"/>
                <a:sym typeface="Arial"/>
              </a:rPr>
              <a:t> </a:t>
            </a:r>
            <a:r>
              <a:rPr kumimoji="0" lang="en-US" altLang="ja-JP" sz="1800" b="0" i="0" u="none" strike="noStrike" kern="0" cap="none" spc="0" normalizeH="0" baseline="0" noProof="0" dirty="0">
                <a:ln>
                  <a:noFill/>
                </a:ln>
                <a:solidFill>
                  <a:srgbClr val="0000FF"/>
                </a:solidFill>
                <a:effectLst/>
                <a:uLnTx/>
                <a:uFillTx/>
                <a:latin typeface="Helvetica" pitchFamily="2" charset="0"/>
                <a:ea typeface="+mn-ea"/>
                <a:cs typeface="Arial"/>
                <a:sym typeface="Arial"/>
              </a:rPr>
              <a:t>The PAR of 15.6 Std Wireless BAN is not constrained to humans. The project amendment, 15.6a,  intends to extend 15.6 Std WBAN with a vehicle BAN, while supporting higher dependability to human BAN. Therefore, the scope of the project fits the scope of 15.6 Std within one project. </a:t>
            </a:r>
          </a:p>
          <a:p>
            <a:pPr marL="457200" marR="0" lvl="0" indent="-431800" algn="l" defTabSz="914400" rtl="0" eaLnBrk="1" fontAlgn="auto" latinLnBrk="0" hangingPunct="1">
              <a:lnSpc>
                <a:spcPct val="100000"/>
              </a:lnSpc>
              <a:spcBef>
                <a:spcPts val="640"/>
              </a:spcBef>
              <a:spcAft>
                <a:spcPts val="0"/>
              </a:spcAft>
              <a:buClr>
                <a:srgbClr val="000000"/>
              </a:buClr>
              <a:buSzPts val="3200"/>
              <a:buFont typeface="Arial"/>
              <a:buChar char="•"/>
              <a:tabLst/>
              <a:defRPr/>
            </a:pPr>
            <a:r>
              <a:rPr kumimoji="0" lang="en-US" altLang="ja-JP" sz="1800" b="0" i="0" u="none" strike="noStrike" kern="0" cap="none" spc="0" normalizeH="0" baseline="0" noProof="0" dirty="0">
                <a:ln>
                  <a:noFill/>
                </a:ln>
                <a:solidFill>
                  <a:srgbClr val="0000FF"/>
                </a:solidFill>
                <a:effectLst/>
                <a:uLnTx/>
                <a:uFillTx/>
                <a:latin typeface="Helvetica" pitchFamily="2" charset="0"/>
                <a:ea typeface="+mn-ea"/>
                <a:cs typeface="Arial"/>
                <a:sym typeface="Arial"/>
              </a:rPr>
              <a:t>A target use case is a human wearing a BAN sitting in a vehicle or standing nearby a vehicle, communicating with a VBAN. Due to the nature of the wireless medium, both human BAN and vehicle BAN must comply with adequate performance in the shared environment  and regulations for human and vehicle safe usage.</a:t>
            </a:r>
            <a:endParaRPr lang="en-US" sz="2400" dirty="0">
              <a:solidFill>
                <a:srgbClr val="FF0000"/>
              </a:solidFill>
              <a:latin typeface="Helvetica" pitchFamily="2" charset="0"/>
            </a:endParaRPr>
          </a:p>
          <a:p>
            <a:pPr lvl="0">
              <a:buClr>
                <a:srgbClr val="000000"/>
              </a:buClr>
            </a:pPr>
            <a:endParaRPr lang="en-US" sz="1800" dirty="0">
              <a:solidFill>
                <a:srgbClr val="FF0000"/>
              </a:solidFill>
              <a:latin typeface="Helvetica" pitchFamily="2" charset="0"/>
            </a:endParaRPr>
          </a:p>
          <a:p>
            <a:pPr lvl="1"/>
            <a:endParaRPr lang="en-US" sz="2000" dirty="0">
              <a:latin typeface="+mn-lt"/>
            </a:endParaRPr>
          </a:p>
        </p:txBody>
      </p:sp>
      <p:sp>
        <p:nvSpPr>
          <p:cNvPr id="4" name="Date Placeholder 3">
            <a:extLst>
              <a:ext uri="{FF2B5EF4-FFF2-40B4-BE49-F238E27FC236}">
                <a16:creationId xmlns:a16="http://schemas.microsoft.com/office/drawing/2014/main" id="{36CE9186-B4F9-4EE7-BCEA-A90E1EF22C97}"/>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F8F97B5A-1FD3-4B96-8C65-EB82C186EAE5}"/>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50E94BE0-5077-49E4-82D8-21256488F7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Tree>
    <p:extLst>
      <p:ext uri="{BB962C8B-B14F-4D97-AF65-F5344CB8AC3E}">
        <p14:creationId xmlns:p14="http://schemas.microsoft.com/office/powerpoint/2010/main" val="381077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CD3B-E2FF-4831-AE88-D11A6B4F7A42}"/>
              </a:ext>
            </a:extLst>
          </p:cNvPr>
          <p:cNvSpPr>
            <a:spLocks noGrp="1"/>
          </p:cNvSpPr>
          <p:nvPr>
            <p:ph type="title"/>
          </p:nvPr>
        </p:nvSpPr>
        <p:spPr/>
        <p:txBody>
          <a:bodyPr/>
          <a:lstStyle/>
          <a:p>
            <a:r>
              <a:rPr lang="en-US" dirty="0"/>
              <a:t>Continue (**)</a:t>
            </a:r>
          </a:p>
        </p:txBody>
      </p:sp>
      <p:sp>
        <p:nvSpPr>
          <p:cNvPr id="4" name="Date Placeholder 3">
            <a:extLst>
              <a:ext uri="{FF2B5EF4-FFF2-40B4-BE49-F238E27FC236}">
                <a16:creationId xmlns:a16="http://schemas.microsoft.com/office/drawing/2014/main" id="{6C2DEF3C-D7B7-4122-BA56-5DF8DE09CC26}"/>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1EA5243F-D4D1-4725-9840-A2D68512B608}"/>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DBA57C1B-22CA-4DDE-897A-CA193EEBEAE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Content Placeholder 2">
            <a:extLst>
              <a:ext uri="{FF2B5EF4-FFF2-40B4-BE49-F238E27FC236}">
                <a16:creationId xmlns:a16="http://schemas.microsoft.com/office/drawing/2014/main" id="{591115F9-5FF9-46FF-8BC0-FFDB7356BC5E}"/>
              </a:ext>
            </a:extLst>
          </p:cNvPr>
          <p:cNvSpPr txBox="1">
            <a:spLocks/>
          </p:cNvSpPr>
          <p:nvPr/>
        </p:nvSpPr>
        <p:spPr>
          <a:xfrm>
            <a:off x="533400" y="1914320"/>
            <a:ext cx="7772400"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457200" marR="0" lvl="0" indent="-431800" algn="l" defTabSz="914400" rtl="0" eaLnBrk="1" fontAlgn="auto" latinLnBrk="0" hangingPunct="1">
              <a:lnSpc>
                <a:spcPct val="100000"/>
              </a:lnSpc>
              <a:spcBef>
                <a:spcPts val="640"/>
              </a:spcBef>
              <a:spcAft>
                <a:spcPts val="0"/>
              </a:spcAft>
              <a:buClr>
                <a:srgbClr val="000000"/>
              </a:buClr>
              <a:buSzPts val="3200"/>
              <a:buFont typeface="Arial"/>
              <a:buChar char="•"/>
              <a:tabLst/>
              <a:defRPr/>
            </a:pPr>
            <a:r>
              <a:rPr kumimoji="0" lang="en-US" altLang="ja-JP" sz="18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Arial"/>
              </a:rPr>
              <a:t>Response (**) – </a:t>
            </a:r>
            <a:r>
              <a:rPr kumimoji="0" lang="en-US" altLang="ja-JP" sz="1800" b="0" i="0" u="none" strike="noStrike" kern="0" cap="none" spc="0" normalizeH="0" baseline="0" noProof="0" dirty="0">
                <a:ln>
                  <a:noFill/>
                </a:ln>
                <a:solidFill>
                  <a:srgbClr val="0000FF"/>
                </a:solidFill>
                <a:effectLst/>
                <a:uLnTx/>
                <a:uFillTx/>
                <a:latin typeface="Helvetica" panose="020B0604020202020204" pitchFamily="34" charset="0"/>
                <a:ea typeface="+mn-ea"/>
                <a:cs typeface="Helvetica" panose="020B0604020202020204" pitchFamily="34" charset="0"/>
                <a:sym typeface="Arial"/>
              </a:rPr>
              <a:t>15.6a aims to extend the operation of 15.6 WBAN to a vehicle. The scope of Std 802.15.6 is not constrained to humans. A BAN can be constructed around a vehicle (VBAN). In particular, we target the use case of a HBAN with higher dependability operating in a vehicle or nearby a vehicle, which supports a VBAN. </a:t>
            </a:r>
          </a:p>
          <a:p>
            <a:pPr marL="457200" marR="0" lvl="0" indent="-431800" algn="l" defTabSz="914400" rtl="0" eaLnBrk="1" fontAlgn="auto" latinLnBrk="0" hangingPunct="1">
              <a:lnSpc>
                <a:spcPct val="100000"/>
              </a:lnSpc>
              <a:spcBef>
                <a:spcPts val="640"/>
              </a:spcBef>
              <a:spcAft>
                <a:spcPts val="0"/>
              </a:spcAft>
              <a:buClr>
                <a:srgbClr val="000000"/>
              </a:buClr>
              <a:buSzPts val="3200"/>
              <a:buFont typeface="Arial"/>
              <a:buChar char="•"/>
              <a:tabLst/>
              <a:defRPr/>
            </a:pPr>
            <a:r>
              <a:rPr kumimoji="0" lang="en-US" altLang="ja-JP" sz="1800" b="0" i="0" u="none" strike="noStrike" kern="0" cap="none" spc="0" normalizeH="0" baseline="0" noProof="0" dirty="0">
                <a:ln>
                  <a:noFill/>
                </a:ln>
                <a:solidFill>
                  <a:srgbClr val="0000FF"/>
                </a:solidFill>
                <a:effectLst/>
                <a:uLnTx/>
                <a:uFillTx/>
                <a:latin typeface="Helvetica" panose="020B0604020202020204" pitchFamily="34" charset="0"/>
                <a:ea typeface="+mn-ea"/>
                <a:cs typeface="Helvetica" panose="020B0604020202020204" pitchFamily="34" charset="0"/>
                <a:sym typeface="Arial"/>
              </a:rPr>
              <a:t>Obviously, the HBAN and VBAN may be designed separately, but that is not the intention. Due to the nature of the wireless medium, when a HBAN is in a vehicle or nearby a vehicle and such vehicle supports a VBAN, both share the same environment, frequency band, potential interference, etc. Hence, the idea is to design one 15.6a network that supports both HBAN and VBAN, such that when they operate close to each other, we can control how they operate</a:t>
            </a:r>
            <a:r>
              <a:rPr kumimoji="0" lang="en-US" altLang="ja-JP" sz="1800" b="0" i="0" u="none" strike="noStrike" kern="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sym typeface="Arial"/>
              </a:rPr>
              <a:t>.  </a:t>
            </a:r>
          </a:p>
          <a:p>
            <a:endParaRPr lang="en-US" sz="2400" dirty="0"/>
          </a:p>
        </p:txBody>
      </p:sp>
    </p:spTree>
    <p:extLst>
      <p:ext uri="{BB962C8B-B14F-4D97-AF65-F5344CB8AC3E}">
        <p14:creationId xmlns:p14="http://schemas.microsoft.com/office/powerpoint/2010/main" val="395445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642A-D572-4DE5-950E-3BCF032C25F5}"/>
              </a:ext>
            </a:extLst>
          </p:cNvPr>
          <p:cNvSpPr>
            <a:spLocks noGrp="1"/>
          </p:cNvSpPr>
          <p:nvPr>
            <p:ph type="title"/>
          </p:nvPr>
        </p:nvSpPr>
        <p:spPr/>
        <p:txBody>
          <a:bodyPr/>
          <a:lstStyle/>
          <a:p>
            <a:r>
              <a:rPr lang="en-US" dirty="0"/>
              <a:t>Draft P802.15.6a (2)</a:t>
            </a:r>
          </a:p>
        </p:txBody>
      </p:sp>
      <p:sp>
        <p:nvSpPr>
          <p:cNvPr id="3" name="Text Placeholder 2">
            <a:extLst>
              <a:ext uri="{FF2B5EF4-FFF2-40B4-BE49-F238E27FC236}">
                <a16:creationId xmlns:a16="http://schemas.microsoft.com/office/drawing/2014/main" id="{1F738E47-CED4-4328-863F-407C3716A511}"/>
              </a:ext>
            </a:extLst>
          </p:cNvPr>
          <p:cNvSpPr>
            <a:spLocks noGrp="1"/>
          </p:cNvSpPr>
          <p:nvPr>
            <p:ph type="body" idx="1"/>
          </p:nvPr>
        </p:nvSpPr>
        <p:spPr>
          <a:xfrm>
            <a:off x="723900" y="1626093"/>
            <a:ext cx="7772400" cy="4114800"/>
          </a:xfrm>
        </p:spPr>
        <p:txBody>
          <a:bodyPr/>
          <a:lstStyle/>
          <a:p>
            <a:pPr lvl="0">
              <a:spcBef>
                <a:spcPts val="0"/>
              </a:spcBef>
              <a:spcAft>
                <a:spcPts val="450"/>
              </a:spcAft>
              <a:buClr>
                <a:srgbClr val="000000"/>
              </a:buClr>
            </a:pPr>
            <a:r>
              <a:rPr lang="en-US" sz="1800" dirty="0">
                <a:solidFill>
                  <a:srgbClr val="000000"/>
                </a:solidFill>
                <a:latin typeface="Helvetica" pitchFamily="2" charset="0"/>
              </a:rPr>
              <a:t>3.1 — Why does the WG name not agree with what is listed on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http://ieee802.org</a:t>
            </a:r>
            <a:r>
              <a:rPr lang="en-US" sz="1800" dirty="0">
                <a:solidFill>
                  <a:srgbClr val="000000"/>
                </a:solidFill>
                <a:latin typeface="Helvetica" pitchFamily="2" charset="0"/>
              </a:rPr>
              <a:t>? Did the WG change its name without approval of the EC, or is the EC page wrong?   (The draft PAR WG name does agree with the WG name in </a:t>
            </a:r>
            <a:r>
              <a:rPr lang="en-US" sz="1800" dirty="0" err="1">
                <a:solidFill>
                  <a:srgbClr val="000000"/>
                </a:solidFill>
                <a:latin typeface="Helvetica" pitchFamily="2" charset="0"/>
              </a:rPr>
              <a:t>myProject</a:t>
            </a:r>
            <a:r>
              <a:rPr lang="en-US" sz="1800" dirty="0">
                <a:solidFill>
                  <a:srgbClr val="000000"/>
                </a:solidFill>
                <a:latin typeface="Helvetica" pitchFamily="2" charset="0"/>
              </a:rPr>
              <a: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kumimoji="0" lang="en-US" altLang="ja-JP" sz="1600" b="0" i="0" u="none" strike="noStrike" kern="1200" cap="none" spc="0" normalizeH="0" baseline="0" noProof="0" dirty="0">
                <a:ln>
                  <a:noFill/>
                </a:ln>
                <a:solidFill>
                  <a:srgbClr val="0000FF"/>
                </a:solidFill>
                <a:effectLst/>
                <a:uLnTx/>
                <a:uFillTx/>
                <a:latin typeface="Helvetica" pitchFamily="2" charset="0"/>
                <a:ea typeface="+mn-ea"/>
                <a:cs typeface="+mn-cs"/>
              </a:rPr>
              <a:t>The 802.15 WG Chair will contact the 802 EC Secretary </a:t>
            </a:r>
            <a:r>
              <a:rPr kumimoji="0" lang="en-US" altLang="ja-JP" sz="1600" b="0" i="0" u="none" strike="noStrike" kern="1200" cap="none" spc="0" normalizeH="0" baseline="0" noProof="0" dirty="0" err="1">
                <a:ln>
                  <a:noFill/>
                </a:ln>
                <a:solidFill>
                  <a:srgbClr val="0000FF"/>
                </a:solidFill>
                <a:effectLst/>
                <a:uLnTx/>
                <a:uFillTx/>
                <a:latin typeface="Helvetica" pitchFamily="2" charset="0"/>
                <a:ea typeface="+mn-ea"/>
                <a:cs typeface="+mn-cs"/>
              </a:rPr>
              <a:t>w.r.t.</a:t>
            </a:r>
            <a:r>
              <a:rPr kumimoji="0" lang="en-US" altLang="ja-JP" sz="1600" b="0" i="0" u="none" strike="noStrike" kern="1200" cap="none" spc="0" normalizeH="0" baseline="0" noProof="0" dirty="0">
                <a:ln>
                  <a:noFill/>
                </a:ln>
                <a:solidFill>
                  <a:srgbClr val="0000FF"/>
                </a:solidFill>
                <a:effectLst/>
                <a:uLnTx/>
                <a:uFillTx/>
                <a:latin typeface="Helvetica" pitchFamily="2" charset="0"/>
                <a:ea typeface="+mn-ea"/>
                <a:cs typeface="+mn-cs"/>
              </a:rPr>
              <a:t> updating the multiple places still using the old WG name and to update it with the new WG name - “Wireless Specialty Networks”.</a:t>
            </a:r>
            <a:endParaRPr lang="en-US" sz="1800" dirty="0">
              <a:solidFill>
                <a:srgbClr val="FF0000"/>
              </a:solidFill>
              <a:latin typeface="Helvetica" pitchFamily="2" charset="0"/>
            </a:endParaRPr>
          </a:p>
          <a:p>
            <a:pPr lvl="0">
              <a:spcBef>
                <a:spcPts val="0"/>
              </a:spcBef>
              <a:spcAft>
                <a:spcPts val="450"/>
              </a:spcAft>
              <a:buClr>
                <a:srgbClr val="000000"/>
              </a:buClr>
            </a:pPr>
            <a:r>
              <a:rPr lang="en-US" sz="1800" dirty="0">
                <a:solidFill>
                  <a:srgbClr val="000000"/>
                </a:solidFill>
                <a:latin typeface="Helvetica" pitchFamily="2" charset="0"/>
              </a:rPr>
              <a:t>5.4 — The mix of text for medical and auto is very awkward and deserves a better change than the new second paragraph. Perhaps:  "Additionally this standard provides enhanced dependability that is required for some medical use cases.  This includes remote medical healthcare, therapy and other monitoring that can enhance quality of life (QoL) in various population segments.”</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altLang="ja-JP" sz="1800" kern="0" dirty="0">
                <a:solidFill>
                  <a:srgbClr val="0000FF"/>
                </a:solidFill>
                <a:latin typeface="Helvetica" panose="020B0604020202020204" pitchFamily="34" charset="0"/>
                <a:cs typeface="Helvetica" panose="020B0604020202020204" pitchFamily="34" charset="0"/>
                <a:sym typeface="Arial"/>
              </a:rPr>
              <a:t>Thank you for the feedback; we have revised the text.</a:t>
            </a:r>
            <a:endParaRPr lang="en-US" dirty="0">
              <a:solidFill>
                <a:schemeClr val="accent6"/>
              </a:solidFill>
              <a:latin typeface="Helvetica" pitchFamily="2" charset="0"/>
            </a:endParaRPr>
          </a:p>
          <a:p>
            <a:endParaRPr lang="en-US" dirty="0"/>
          </a:p>
        </p:txBody>
      </p:sp>
      <p:sp>
        <p:nvSpPr>
          <p:cNvPr id="4" name="Date Placeholder 3">
            <a:extLst>
              <a:ext uri="{FF2B5EF4-FFF2-40B4-BE49-F238E27FC236}">
                <a16:creationId xmlns:a16="http://schemas.microsoft.com/office/drawing/2014/main" id="{2FD770B7-7390-4530-A442-19137ADE4998}"/>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480D2B7C-D020-4821-AF7D-DCCEFC2A711C}"/>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2DE88EB7-4C7F-43D9-A259-461B366D608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Tree>
    <p:extLst>
      <p:ext uri="{BB962C8B-B14F-4D97-AF65-F5344CB8AC3E}">
        <p14:creationId xmlns:p14="http://schemas.microsoft.com/office/powerpoint/2010/main" val="222079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E297-31E4-4D82-95F7-A9F3A203E016}"/>
              </a:ext>
            </a:extLst>
          </p:cNvPr>
          <p:cNvSpPr>
            <a:spLocks noGrp="1"/>
          </p:cNvSpPr>
          <p:nvPr>
            <p:ph type="title"/>
          </p:nvPr>
        </p:nvSpPr>
        <p:spPr/>
        <p:txBody>
          <a:bodyPr/>
          <a:lstStyle/>
          <a:p>
            <a:r>
              <a:rPr lang="en-US" kern="1200" dirty="0">
                <a:solidFill>
                  <a:schemeClr val="tx1"/>
                </a:solidFill>
              </a:rPr>
              <a:t>Draft P802.15.6a (3)</a:t>
            </a:r>
            <a:endParaRPr lang="en-US" dirty="0"/>
          </a:p>
        </p:txBody>
      </p:sp>
      <p:sp>
        <p:nvSpPr>
          <p:cNvPr id="3" name="Text Placeholder 2">
            <a:extLst>
              <a:ext uri="{FF2B5EF4-FFF2-40B4-BE49-F238E27FC236}">
                <a16:creationId xmlns:a16="http://schemas.microsoft.com/office/drawing/2014/main" id="{E30D6D1C-D6D5-4EBA-8A22-6B99C00F9286}"/>
              </a:ext>
            </a:extLst>
          </p:cNvPr>
          <p:cNvSpPr>
            <a:spLocks noGrp="1"/>
          </p:cNvSpPr>
          <p:nvPr>
            <p:ph type="body" idx="1"/>
          </p:nvPr>
        </p:nvSpPr>
        <p:spPr/>
        <p:txBody>
          <a:bodyPr/>
          <a:lstStyle/>
          <a:p>
            <a:pPr marL="0" lvl="0" indent="0">
              <a:spcBef>
                <a:spcPts val="0"/>
              </a:spcBef>
              <a:spcAft>
                <a:spcPts val="450"/>
              </a:spcAft>
              <a:buClr>
                <a:srgbClr val="000000"/>
              </a:buClr>
              <a:buNone/>
            </a:pPr>
            <a:r>
              <a:rPr lang="en-US" sz="1800" dirty="0">
                <a:solidFill>
                  <a:srgbClr val="000000"/>
                </a:solidFill>
                <a:latin typeface="Helvetica" pitchFamily="2" charset="0"/>
              </a:rPr>
              <a:t>CSD: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https://mentor.ieee.org/802.15/dcn/21/15-21-0260-02-006a-ieee-802-15-6a-csd-draft.docx</a:t>
            </a:r>
            <a:endParaRPr lang="en-US" sz="1800" dirty="0">
              <a:solidFill>
                <a:srgbClr val="000000"/>
              </a:solidFill>
              <a:latin typeface="Helvetica" pitchFamily="2" charset="0"/>
            </a:endParaRP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General – If contrary to our assumption, the project is to specify two different networks (human body versus auto), and honest CSD responses were given, the responses for auto and human body would be entirely disjoint and would not fit within a single project.</a:t>
            </a:r>
          </a:p>
          <a:p>
            <a:pPr marL="457200" lvl="0" indent="-431800" defTabSz="914400">
              <a:spcBef>
                <a:spcPts val="0"/>
              </a:spcBef>
              <a:spcAft>
                <a:spcPts val="450"/>
              </a:spcAft>
              <a:buClr>
                <a:srgbClr val="000000"/>
              </a:buClr>
              <a:buSzPts val="3200"/>
              <a:buFont typeface="Wingdings" pitchFamily="2" charset="2"/>
              <a:buChar char="Ø"/>
            </a:pPr>
            <a:r>
              <a:rPr lang="en-US" sz="1800" dirty="0">
                <a:solidFill>
                  <a:srgbClr val="000000"/>
                </a:solidFill>
                <a:latin typeface="Helvetica" pitchFamily="2" charset="0"/>
              </a:rPr>
              <a:t>Response – </a:t>
            </a:r>
            <a:r>
              <a:rPr lang="en-US" altLang="ja-JP" sz="1800" kern="0" dirty="0">
                <a:solidFill>
                  <a:srgbClr val="0000FF"/>
                </a:solidFill>
                <a:latin typeface="Helvetica" pitchFamily="2" charset="0"/>
                <a:cs typeface="Arial"/>
                <a:sym typeface="Arial"/>
              </a:rPr>
              <a:t>The project intends to specify one extension of 15.6 WBAN with 2 use cases HBAN and VBAN sharing the same wireless medium in a vehicle or nearby a vehicle. Your assumption of 2 disjoint wireless networks is incorrect. </a:t>
            </a:r>
          </a:p>
          <a:p>
            <a:pPr marL="457200" lvl="0" indent="-431800" defTabSz="914400">
              <a:spcBef>
                <a:spcPts val="0"/>
              </a:spcBef>
              <a:spcAft>
                <a:spcPts val="450"/>
              </a:spcAft>
              <a:buClr>
                <a:srgbClr val="000000"/>
              </a:buClr>
              <a:buSzPts val="3200"/>
              <a:buFont typeface="Wingdings" pitchFamily="2" charset="2"/>
              <a:buChar char="Ø"/>
            </a:pPr>
            <a:r>
              <a:rPr lang="en-US" altLang="ja-JP" sz="1800" kern="0" dirty="0">
                <a:solidFill>
                  <a:srgbClr val="0000FF"/>
                </a:solidFill>
                <a:latin typeface="Helvetica" pitchFamily="2" charset="0"/>
                <a:cs typeface="Arial"/>
                <a:sym typeface="Arial"/>
              </a:rPr>
              <a:t>See next slide. </a:t>
            </a:r>
            <a:endParaRPr lang="en-US" sz="1800" dirty="0">
              <a:solidFill>
                <a:srgbClr val="FF0000"/>
              </a:solidFill>
              <a:latin typeface="Helvetica" pitchFamily="2" charset="0"/>
            </a:endParaRPr>
          </a:p>
          <a:p>
            <a:pPr lvl="0">
              <a:spcBef>
                <a:spcPts val="0"/>
              </a:spcBef>
              <a:spcAft>
                <a:spcPts val="450"/>
              </a:spcAft>
              <a:buClr>
                <a:srgbClr val="000000"/>
              </a:buClr>
              <a:buFont typeface="Wingdings" pitchFamily="2" charset="2"/>
              <a:buChar char="Ø"/>
            </a:pPr>
            <a:endParaRPr lang="en-US" sz="1800" dirty="0">
              <a:solidFill>
                <a:srgbClr val="FF0000"/>
              </a:solidFill>
              <a:latin typeface="Helvetica" pitchFamily="2" charset="0"/>
            </a:endParaRPr>
          </a:p>
        </p:txBody>
      </p:sp>
      <p:sp>
        <p:nvSpPr>
          <p:cNvPr id="4" name="Date Placeholder 3">
            <a:extLst>
              <a:ext uri="{FF2B5EF4-FFF2-40B4-BE49-F238E27FC236}">
                <a16:creationId xmlns:a16="http://schemas.microsoft.com/office/drawing/2014/main" id="{D762F121-4B8E-4829-957D-C42958A88CC4}"/>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3CE3FCAF-2479-4095-972C-B1B46B8265BC}"/>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5381EC0C-7115-4752-957D-35497000141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Tree>
    <p:extLst>
      <p:ext uri="{BB962C8B-B14F-4D97-AF65-F5344CB8AC3E}">
        <p14:creationId xmlns:p14="http://schemas.microsoft.com/office/powerpoint/2010/main" val="47574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708F-B98C-4932-8D78-22030E4E6608}"/>
              </a:ext>
            </a:extLst>
          </p:cNvPr>
          <p:cNvSpPr>
            <a:spLocks noGrp="1"/>
          </p:cNvSpPr>
          <p:nvPr>
            <p:ph type="title"/>
          </p:nvPr>
        </p:nvSpPr>
        <p:spPr/>
        <p:txBody>
          <a:bodyPr/>
          <a:lstStyle/>
          <a:p>
            <a:r>
              <a:rPr lang="en-US" dirty="0"/>
              <a:t>Continue</a:t>
            </a:r>
          </a:p>
        </p:txBody>
      </p:sp>
      <p:sp>
        <p:nvSpPr>
          <p:cNvPr id="3" name="Text Placeholder 2">
            <a:extLst>
              <a:ext uri="{FF2B5EF4-FFF2-40B4-BE49-F238E27FC236}">
                <a16:creationId xmlns:a16="http://schemas.microsoft.com/office/drawing/2014/main" id="{C402AB5C-2627-48D0-AF0E-872C2E99699D}"/>
              </a:ext>
            </a:extLst>
          </p:cNvPr>
          <p:cNvSpPr>
            <a:spLocks noGrp="1"/>
          </p:cNvSpPr>
          <p:nvPr>
            <p:ph type="body" idx="1"/>
          </p:nvPr>
        </p:nvSpPr>
        <p:spPr/>
        <p:txBody>
          <a:bodyPr/>
          <a:lstStyle/>
          <a:p>
            <a:pPr marL="457200" marR="0" lvl="0" indent="-431800" algn="l" defTabSz="914400" rtl="0" eaLnBrk="1" fontAlgn="auto" latinLnBrk="0" hangingPunct="1">
              <a:lnSpc>
                <a:spcPct val="100000"/>
              </a:lnSpc>
              <a:spcBef>
                <a:spcPts val="0"/>
              </a:spcBef>
              <a:spcAft>
                <a:spcPts val="450"/>
              </a:spcAft>
              <a:buClr>
                <a:srgbClr val="000000"/>
              </a:buClr>
              <a:buSzPts val="3200"/>
              <a:buFont typeface="Wingdings" pitchFamily="2" charset="2"/>
              <a:buChar char="Ø"/>
              <a:tabLst/>
              <a:defRPr/>
            </a:pPr>
            <a:r>
              <a:rPr kumimoji="0" lang="en-US" altLang="ja-JP" sz="1800" b="0" i="0" u="none" strike="noStrike" kern="0" cap="none" spc="0" normalizeH="0" baseline="0" noProof="0" dirty="0">
                <a:ln>
                  <a:noFill/>
                </a:ln>
                <a:solidFill>
                  <a:srgbClr val="0000FF"/>
                </a:solidFill>
                <a:effectLst/>
                <a:uLnTx/>
                <a:uFillTx/>
                <a:latin typeface="Helvetica" panose="020B0604020202020204" pitchFamily="34" charset="0"/>
                <a:ea typeface="+mn-ea"/>
                <a:cs typeface="Helvetica" panose="020B0604020202020204" pitchFamily="34" charset="0"/>
                <a:sym typeface="Arial"/>
              </a:rPr>
              <a:t>In other words, there is one 15.6a wireless network with 2 use cases: human BAN and vehicle BAN. The anchor point of design is the case when HBAN and VBAN share the same wireless medium, i.e., a human in a vehicle or nearby a vehicle. HBAN and VBAN share the same frequency band, the same access control, the same environment as in the specification of Std 802.15.6, the coordinator on a BAN can communicate to an external access point. </a:t>
            </a:r>
          </a:p>
          <a:p>
            <a:pPr lvl="1" indent="-431800">
              <a:spcBef>
                <a:spcPts val="0"/>
              </a:spcBef>
              <a:spcAft>
                <a:spcPts val="450"/>
              </a:spcAft>
              <a:buClr>
                <a:srgbClr val="000000"/>
              </a:buClr>
              <a:buSzPts val="3200"/>
              <a:buFont typeface="Wingdings" pitchFamily="2" charset="2"/>
              <a:buChar char="Ø"/>
              <a:defRPr/>
            </a:pPr>
            <a:r>
              <a:rPr kumimoji="0" lang="en-US" altLang="ja-JP" sz="1800" b="0" i="0" u="none" strike="noStrike" kern="0" cap="none" spc="0" normalizeH="0" baseline="0" noProof="0" dirty="0">
                <a:ln>
                  <a:noFill/>
                </a:ln>
                <a:solidFill>
                  <a:srgbClr val="0000FF"/>
                </a:solidFill>
                <a:effectLst/>
                <a:uLnTx/>
                <a:uFillTx/>
                <a:latin typeface="Helvetica" panose="020B0604020202020204" pitchFamily="34" charset="0"/>
                <a:ea typeface="+mn-ea"/>
                <a:cs typeface="Helvetica" panose="020B0604020202020204" pitchFamily="34" charset="0"/>
                <a:sym typeface="Arial"/>
              </a:rPr>
              <a:t>As a byproduct, 15.6a HBAN and VBAN may work separately. </a:t>
            </a:r>
            <a:endParaRPr lang="en-US" sz="900" dirty="0">
              <a:solidFill>
                <a:srgbClr val="FF0000"/>
              </a:solidFill>
              <a:latin typeface="Georgia" panose="02040502050405020303" pitchFamily="18" charset="0"/>
            </a:endParaRPr>
          </a:p>
          <a:p>
            <a:endParaRPr lang="en-US" sz="2800" dirty="0"/>
          </a:p>
        </p:txBody>
      </p:sp>
      <p:sp>
        <p:nvSpPr>
          <p:cNvPr id="4" name="Date Placeholder 3">
            <a:extLst>
              <a:ext uri="{FF2B5EF4-FFF2-40B4-BE49-F238E27FC236}">
                <a16:creationId xmlns:a16="http://schemas.microsoft.com/office/drawing/2014/main" id="{B2A709DA-94EC-43EA-8CB4-E4D4BE5DC833}"/>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810AC14E-9CE2-4133-9551-53AD5E5D3C01}"/>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5BBD7966-101B-42B4-A9D9-94808BCEAC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Tree>
    <p:extLst>
      <p:ext uri="{BB962C8B-B14F-4D97-AF65-F5344CB8AC3E}">
        <p14:creationId xmlns:p14="http://schemas.microsoft.com/office/powerpoint/2010/main" val="147744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41157D-9162-440A-B5C2-EB53B65BF381}"/>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9E5C9B96-DB94-4C1A-B032-04D848D0AB5D}"/>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A1696E82-3910-47A4-AE5B-68CBF096FA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pic>
        <p:nvPicPr>
          <p:cNvPr id="7" name="Picture 6">
            <a:extLst>
              <a:ext uri="{FF2B5EF4-FFF2-40B4-BE49-F238E27FC236}">
                <a16:creationId xmlns:a16="http://schemas.microsoft.com/office/drawing/2014/main" id="{EE3F6786-9BBB-4598-AA37-04D20CF1FB58}"/>
              </a:ext>
            </a:extLst>
          </p:cNvPr>
          <p:cNvPicPr>
            <a:picLocks noChangeAspect="1"/>
          </p:cNvPicPr>
          <p:nvPr/>
        </p:nvPicPr>
        <p:blipFill>
          <a:blip r:embed="rId2"/>
          <a:stretch>
            <a:fillRect/>
          </a:stretch>
        </p:blipFill>
        <p:spPr>
          <a:xfrm>
            <a:off x="1384931" y="2079580"/>
            <a:ext cx="6115762" cy="3335571"/>
          </a:xfrm>
          <a:prstGeom prst="rect">
            <a:avLst/>
          </a:prstGeom>
        </p:spPr>
      </p:pic>
      <p:sp>
        <p:nvSpPr>
          <p:cNvPr id="8" name="TextBox 7">
            <a:extLst>
              <a:ext uri="{FF2B5EF4-FFF2-40B4-BE49-F238E27FC236}">
                <a16:creationId xmlns:a16="http://schemas.microsoft.com/office/drawing/2014/main" id="{27DFF31C-94F7-4217-8097-F8C6B78FFE72}"/>
              </a:ext>
            </a:extLst>
          </p:cNvPr>
          <p:cNvSpPr txBox="1"/>
          <p:nvPr/>
        </p:nvSpPr>
        <p:spPr>
          <a:xfrm>
            <a:off x="2689935" y="2283767"/>
            <a:ext cx="627095" cy="338554"/>
          </a:xfrm>
          <a:prstGeom prst="rect">
            <a:avLst/>
          </a:prstGeom>
          <a:noFill/>
        </p:spPr>
        <p:txBody>
          <a:bodyPr wrap="none" rtlCol="0">
            <a:spAutoFit/>
          </a:bodyPr>
          <a:lstStyle/>
          <a:p>
            <a:r>
              <a:rPr lang="en-US" sz="1600" b="1" dirty="0">
                <a:solidFill>
                  <a:srgbClr val="FFFF00"/>
                </a:solidFill>
              </a:rPr>
              <a:t>BAN</a:t>
            </a:r>
            <a:endParaRPr lang="en-US" b="1" dirty="0">
              <a:solidFill>
                <a:srgbClr val="FFFF00"/>
              </a:solidFill>
            </a:endParaRPr>
          </a:p>
        </p:txBody>
      </p:sp>
      <p:sp>
        <p:nvSpPr>
          <p:cNvPr id="9" name="TextBox 8">
            <a:extLst>
              <a:ext uri="{FF2B5EF4-FFF2-40B4-BE49-F238E27FC236}">
                <a16:creationId xmlns:a16="http://schemas.microsoft.com/office/drawing/2014/main" id="{57F0AE4D-0AD3-4E42-A0D4-D5B86A33B37D}"/>
              </a:ext>
            </a:extLst>
          </p:cNvPr>
          <p:cNvSpPr txBox="1"/>
          <p:nvPr/>
        </p:nvSpPr>
        <p:spPr>
          <a:xfrm>
            <a:off x="4674266" y="2669951"/>
            <a:ext cx="763351" cy="338554"/>
          </a:xfrm>
          <a:prstGeom prst="rect">
            <a:avLst/>
          </a:prstGeom>
          <a:noFill/>
        </p:spPr>
        <p:txBody>
          <a:bodyPr wrap="none" rtlCol="0">
            <a:spAutoFit/>
          </a:bodyPr>
          <a:lstStyle/>
          <a:p>
            <a:r>
              <a:rPr lang="en-US" sz="1600" b="1" dirty="0">
                <a:solidFill>
                  <a:srgbClr val="FF0000"/>
                </a:solidFill>
              </a:rPr>
              <a:t>VBAN</a:t>
            </a:r>
          </a:p>
        </p:txBody>
      </p:sp>
      <p:cxnSp>
        <p:nvCxnSpPr>
          <p:cNvPr id="10" name="Connector: Elbow 9">
            <a:extLst>
              <a:ext uri="{FF2B5EF4-FFF2-40B4-BE49-F238E27FC236}">
                <a16:creationId xmlns:a16="http://schemas.microsoft.com/office/drawing/2014/main" id="{F7A6DF4B-479B-43C5-88FB-CE915107EDF7}"/>
              </a:ext>
            </a:extLst>
          </p:cNvPr>
          <p:cNvCxnSpPr/>
          <p:nvPr/>
        </p:nvCxnSpPr>
        <p:spPr>
          <a:xfrm>
            <a:off x="2858610" y="3320990"/>
            <a:ext cx="798991"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0BD5B20-6B6B-4367-9357-8B48CEFFC8A1}"/>
              </a:ext>
            </a:extLst>
          </p:cNvPr>
          <p:cNvCxnSpPr/>
          <p:nvPr/>
        </p:nvCxnSpPr>
        <p:spPr>
          <a:xfrm flipV="1">
            <a:off x="2968471" y="3011032"/>
            <a:ext cx="1781083" cy="186431"/>
          </a:xfrm>
          <a:prstGeom prst="bentConnector3">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B08A2-0137-463E-8968-18AD4F01EC92}"/>
              </a:ext>
            </a:extLst>
          </p:cNvPr>
          <p:cNvSpPr txBox="1"/>
          <p:nvPr/>
        </p:nvSpPr>
        <p:spPr>
          <a:xfrm>
            <a:off x="3092121" y="1192727"/>
            <a:ext cx="2701381" cy="461665"/>
          </a:xfrm>
          <a:prstGeom prst="rect">
            <a:avLst/>
          </a:prstGeom>
          <a:noFill/>
        </p:spPr>
        <p:txBody>
          <a:bodyPr wrap="none" rtlCol="0">
            <a:spAutoFit/>
          </a:bodyPr>
          <a:lstStyle/>
          <a:p>
            <a:r>
              <a:rPr lang="en-US" sz="2400" dirty="0"/>
              <a:t>Example use case</a:t>
            </a:r>
          </a:p>
        </p:txBody>
      </p:sp>
    </p:spTree>
    <p:extLst>
      <p:ext uri="{BB962C8B-B14F-4D97-AF65-F5344CB8AC3E}">
        <p14:creationId xmlns:p14="http://schemas.microsoft.com/office/powerpoint/2010/main" val="402229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74AA-F653-4C79-B33E-E0ABC0519969}"/>
              </a:ext>
            </a:extLst>
          </p:cNvPr>
          <p:cNvSpPr>
            <a:spLocks noGrp="1"/>
          </p:cNvSpPr>
          <p:nvPr>
            <p:ph type="title"/>
          </p:nvPr>
        </p:nvSpPr>
        <p:spPr/>
        <p:txBody>
          <a:bodyPr/>
          <a:lstStyle/>
          <a:p>
            <a:r>
              <a:rPr lang="en-US" dirty="0"/>
              <a:t>Draft P802.15.6a (4)</a:t>
            </a:r>
          </a:p>
        </p:txBody>
      </p:sp>
      <p:sp>
        <p:nvSpPr>
          <p:cNvPr id="3" name="Text Placeholder 2">
            <a:extLst>
              <a:ext uri="{FF2B5EF4-FFF2-40B4-BE49-F238E27FC236}">
                <a16:creationId xmlns:a16="http://schemas.microsoft.com/office/drawing/2014/main" id="{902509B8-A7C4-4FC3-BF9E-942A40D6A417}"/>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0000FF"/>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a:t>
            </a:r>
            <a:r>
              <a:rPr lang="en-US" sz="1800" dirty="0">
                <a:solidFill>
                  <a:srgbClr val="0000FF"/>
                </a:solidFill>
                <a:latin typeface="Helvetica" pitchFamily="2" charset="0"/>
              </a:rPr>
              <a:t> 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0000FF"/>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a:t>
            </a:r>
            <a:r>
              <a:rPr lang="en-US" sz="1800" dirty="0">
                <a:solidFill>
                  <a:srgbClr val="0000FF"/>
                </a:solidFill>
                <a:latin typeface="Helvetica" pitchFamily="2" charset="0"/>
              </a:rPr>
              <a:t> Accepted.</a:t>
            </a:r>
          </a:p>
          <a:p>
            <a:endParaRPr lang="en-US" dirty="0"/>
          </a:p>
        </p:txBody>
      </p:sp>
      <p:sp>
        <p:nvSpPr>
          <p:cNvPr id="4" name="Date Placeholder 3">
            <a:extLst>
              <a:ext uri="{FF2B5EF4-FFF2-40B4-BE49-F238E27FC236}">
                <a16:creationId xmlns:a16="http://schemas.microsoft.com/office/drawing/2014/main" id="{8B9BFA34-46DA-4E0F-861E-7EBA5D426B08}"/>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E3DE7380-E23E-411D-9032-65F4E7A3D114}"/>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E6C8A348-6489-4215-BB7E-5FDC201D2A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Tree>
    <p:extLst>
      <p:ext uri="{BB962C8B-B14F-4D97-AF65-F5344CB8AC3E}">
        <p14:creationId xmlns:p14="http://schemas.microsoft.com/office/powerpoint/2010/main" val="3011425930"/>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4742</TotalTime>
  <Words>1709</Words>
  <Application>Microsoft Office PowerPoint</Application>
  <PresentationFormat>画面に合わせる (4:3)</PresentationFormat>
  <Paragraphs>100</Paragraphs>
  <Slides>11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Arial</vt:lpstr>
      <vt:lpstr>Georgia</vt:lpstr>
      <vt:lpstr>Helvetica</vt:lpstr>
      <vt:lpstr>Times New Roman</vt:lpstr>
      <vt:lpstr>Wingdings</vt:lpstr>
      <vt:lpstr>Default Design</vt:lpstr>
      <vt:lpstr>PowerPoint プレゼンテーション</vt:lpstr>
      <vt:lpstr>Draft P802.15.6a (1)</vt:lpstr>
      <vt:lpstr>Continue (*)</vt:lpstr>
      <vt:lpstr>Continue (**)</vt:lpstr>
      <vt:lpstr>Draft P802.15.6a (2)</vt:lpstr>
      <vt:lpstr>Draft P802.15.6a (3)</vt:lpstr>
      <vt:lpstr>Continue</vt:lpstr>
      <vt:lpstr>PowerPoint プレゼンテーション</vt:lpstr>
      <vt:lpstr>Draft P802.15.6a (4)</vt:lpstr>
      <vt:lpstr>Draft P802.15.6a (5)</vt:lpstr>
      <vt:lpstr>Continue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Hernandez</dc:creator>
  <cp:lastModifiedBy>Kohno Ryuji</cp:lastModifiedBy>
  <cp:revision>280</cp:revision>
  <dcterms:modified xsi:type="dcterms:W3CDTF">2021-07-19T17:48:25Z</dcterms:modified>
</cp:coreProperties>
</file>