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1"/>
  </p:notesMasterIdLst>
  <p:sldIdLst>
    <p:sldId id="256" r:id="rId2"/>
    <p:sldId id="294" r:id="rId3"/>
    <p:sldId id="295" r:id="rId4"/>
    <p:sldId id="296" r:id="rId5"/>
    <p:sldId id="297" r:id="rId6"/>
    <p:sldId id="298" r:id="rId7"/>
    <p:sldId id="302" r:id="rId8"/>
    <p:sldId id="299" r:id="rId9"/>
    <p:sldId id="300" r:id="rId10"/>
  </p:sldIdLst>
  <p:sldSz cx="9144000" cy="6858000" type="screen4x3"/>
  <p:notesSz cx="9280525"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Hernandez" initials="MH" lastIdx="0" clrIdx="0">
    <p:extLst>
      <p:ext uri="{19B8F6BF-5375-455C-9EA6-DF929625EA0E}">
        <p15:presenceInfo xmlns:p15="http://schemas.microsoft.com/office/powerpoint/2012/main" userId="1b6a26482b8577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86" d="100"/>
          <a:sy n="86" d="100"/>
        </p:scale>
        <p:origin x="13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640263" y="17463"/>
            <a:ext cx="3767137" cy="214312"/>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4" name="Google Shape;4;n"/>
          <p:cNvSpPr txBox="1">
            <a:spLocks noGrp="1"/>
          </p:cNvSpPr>
          <p:nvPr>
            <p:ph type="dt" idx="10"/>
          </p:nvPr>
        </p:nvSpPr>
        <p:spPr>
          <a:xfrm>
            <a:off x="874713" y="17463"/>
            <a:ext cx="3663950" cy="214312"/>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5" name="Google Shape;5;n"/>
          <p:cNvSpPr>
            <a:spLocks noGrp="1" noRot="1" noChangeAspect="1"/>
          </p:cNvSpPr>
          <p:nvPr>
            <p:ph type="sldImg" idx="3"/>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6" name="Google Shape;6;n"/>
          <p:cNvSpPr txBox="1">
            <a:spLocks noGrp="1"/>
          </p:cNvSpPr>
          <p:nvPr>
            <p:ph type="body" idx="1"/>
          </p:nvPr>
        </p:nvSpPr>
        <p:spPr>
          <a:xfrm>
            <a:off x="1236663" y="3294063"/>
            <a:ext cx="6807200" cy="31210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048250" y="6713538"/>
            <a:ext cx="3359150" cy="18415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457200" marR="0" lvl="4"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8" name="Google Shape;8;n"/>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dirty="0">
              <a:solidFill>
                <a:schemeClr val="dk1"/>
              </a:solidFill>
              <a:latin typeface="Times New Roman"/>
              <a:ea typeface="Times New Roman"/>
              <a:cs typeface="Times New Roman"/>
              <a:sym typeface="Times New Roman"/>
            </a:endParaRPr>
          </a:p>
        </p:txBody>
      </p:sp>
      <p:sp>
        <p:nvSpPr>
          <p:cNvPr id="9" name="Google Shape;9;n"/>
          <p:cNvSpPr/>
          <p:nvPr/>
        </p:nvSpPr>
        <p:spPr>
          <a:xfrm>
            <a:off x="968375" y="6713538"/>
            <a:ext cx="9525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10" name="Google Shape;10;n"/>
          <p:cNvCxnSpPr/>
          <p:nvPr/>
        </p:nvCxnSpPr>
        <p:spPr>
          <a:xfrm>
            <a:off x="968375" y="6711950"/>
            <a:ext cx="7343775"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866775" y="222250"/>
            <a:ext cx="7546975"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&lt;month year&gt;</a:t>
            </a:r>
            <a:endParaRPr dirty="0"/>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&lt;author&gt;, &lt;company&gt;</a:t>
            </a:r>
            <a:endParaRPr dirty="0"/>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&lt;doc.: IEEE 802.15-doc&gt;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16" name="Google Shape;16;p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P802.15-21-0384-00-6a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mentor.ieee.org/802.15/dcn/21/15-21-0259-03-006a-ieee-802-15-6a-par-draf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ieee802.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cn/21/15-21-0260-02-006a-ieee-802-15-6a-csd-draft.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Clr>
                <a:schemeClr val="dk1"/>
              </a:buClr>
              <a:buFont typeface="Times New Roman"/>
              <a:buNone/>
            </a:pPr>
            <a:r>
              <a:rPr lang="en-US" sz="1400" b="1" i="0" u="none" strike="noStrike" cap="none">
                <a:solidFill>
                  <a:schemeClr val="dk1"/>
                </a:solidFill>
                <a:latin typeface="Times New Roman"/>
                <a:ea typeface="Times New Roman"/>
                <a:cs typeface="Times New Roman"/>
                <a:sym typeface="Times New Roman"/>
              </a:rPr>
              <a:t>July 2021</a:t>
            </a:r>
            <a:endParaRPr dirty="0"/>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lang="en-US" sz="1200" b="0" i="0" u="none" strike="noStrike" cap="none">
                <a:solidFill>
                  <a:schemeClr val="dk1"/>
                </a:solidFill>
                <a:latin typeface="Times New Roman"/>
                <a:ea typeface="Times New Roman"/>
                <a:cs typeface="Times New Roman"/>
                <a:sym typeface="Times New Roman"/>
              </a:rPr>
              <a:t>Hernandez, Kohno, Kobayashi, Kim (YNU)</a:t>
            </a:r>
            <a:endParaRPr dirty="0"/>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Times New Roman"/>
              <a:buNone/>
            </a:pPr>
            <a:endParaRPr lang="en-US" sz="1800" b="1" i="0" u="sng" strike="noStrike" cap="none" dirty="0">
              <a:solidFill>
                <a:schemeClr val="dk2"/>
              </a:solidFill>
              <a:latin typeface="Times New Roman"/>
              <a:ea typeface="Times New Roman"/>
              <a:cs typeface="Times New Roman"/>
              <a:sym typeface="Times New Roman"/>
            </a:endParaRPr>
          </a:p>
          <a:p>
            <a:pPr lvl="0" algn="ctr">
              <a:buClr>
                <a:schemeClr val="dk2"/>
              </a:buClr>
            </a:pPr>
            <a:r>
              <a:rPr lang="en-US" sz="1800" b="1" i="0" u="sng" strike="noStrike" cap="none" dirty="0">
                <a:solidFill>
                  <a:schemeClr val="dk2"/>
                </a:solidFill>
                <a:latin typeface="Times New Roman"/>
                <a:ea typeface="Times New Roman"/>
                <a:cs typeface="Times New Roman"/>
                <a:sym typeface="Times New Roman"/>
              </a:rPr>
              <a:t>Project: </a:t>
            </a:r>
            <a:r>
              <a:rPr lang="en-US" sz="1800" b="1" u="sng" dirty="0">
                <a:solidFill>
                  <a:schemeClr val="dk2"/>
                </a:solidFill>
                <a:latin typeface="Times New Roman"/>
                <a:ea typeface="Times New Roman"/>
                <a:cs typeface="Times New Roman"/>
                <a:sym typeface="Times New Roman"/>
              </a:rPr>
              <a:t>P802.15 Working Group for Wireless Specialty Networks</a:t>
            </a:r>
            <a:endParaRPr sz="1600" b="1"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1600" b="0"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Submission Title:</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Responses to 802.3 comments</a:t>
            </a:r>
            <a:r>
              <a:rPr lang="en-US" sz="1600" b="0" i="0" u="none" strike="noStrike" cap="none" dirty="0">
                <a:solidFill>
                  <a:schemeClr val="dk2"/>
                </a:solidFill>
                <a:latin typeface="Times New Roman"/>
                <a:ea typeface="Times New Roman"/>
                <a:cs typeface="Times New Roman"/>
                <a:sym typeface="Times New Roman"/>
              </a:rPr>
              <a:t> 	</a:t>
            </a:r>
            <a:endParaRPr lang="en-US"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Date Submitted: </a:t>
            </a:r>
            <a:r>
              <a:rPr lang="en-US" sz="1600" b="0" i="0" u="none" strike="noStrike" cap="none" dirty="0">
                <a:solidFill>
                  <a:schemeClr val="dk2"/>
                </a:solidFill>
                <a:latin typeface="Times New Roman"/>
                <a:ea typeface="Times New Roman"/>
                <a:cs typeface="Times New Roman"/>
                <a:sym typeface="Times New Roman"/>
              </a:rPr>
              <a:t> July 14th, 2021 </a:t>
            </a:r>
            <a:endParaRPr lang="en-US"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Source:</a:t>
            </a:r>
            <a:r>
              <a:rPr lang="en-US" sz="1600" b="0" i="0" u="none" strike="noStrike" cap="none" dirty="0">
                <a:solidFill>
                  <a:schemeClr val="dk2"/>
                </a:solidFill>
                <a:latin typeface="Times New Roman"/>
                <a:ea typeface="Times New Roman"/>
                <a:cs typeface="Times New Roman"/>
                <a:sym typeface="Times New Roman"/>
              </a:rPr>
              <a:t>  Marco Hernandez, </a:t>
            </a:r>
            <a:r>
              <a:rPr lang="en-US" sz="1600" dirty="0">
                <a:solidFill>
                  <a:schemeClr val="dk2"/>
                </a:solidFill>
                <a:latin typeface="Times New Roman"/>
                <a:ea typeface="Times New Roman"/>
                <a:cs typeface="Times New Roman"/>
                <a:sym typeface="Times New Roman"/>
              </a:rPr>
              <a:t>Ryuji Kohno, Takumi Kobayashi, Minsoo Kim</a:t>
            </a:r>
            <a:r>
              <a:rPr lang="en-US" sz="1600" b="0" i="0" u="none" strike="noStrike" cap="none"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Company:</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YNU</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Address: </a:t>
            </a:r>
            <a:r>
              <a:rPr lang="en-US" sz="1600" b="0" i="0" u="none" strike="noStrike" cap="none" dirty="0">
                <a:solidFill>
                  <a:schemeClr val="dk1"/>
                </a:solidFill>
                <a:latin typeface="Times New Roman"/>
                <a:ea typeface="Times New Roman"/>
                <a:cs typeface="Times New Roman"/>
                <a:sym typeface="Times New Roman"/>
              </a:rPr>
              <a:t>3-4 Hikarino-oka, Yokosuka, 239-0847, Japan</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Voice</a:t>
            </a:r>
            <a:r>
              <a:rPr lang="en-US" sz="1600" b="1" i="0" u="none" strike="noStrike" cap="none" dirty="0">
                <a:solidFill>
                  <a:schemeClr val="dk1"/>
                </a:solidFill>
                <a:latin typeface="Times New Roman"/>
                <a:ea typeface="Times New Roman"/>
                <a:cs typeface="Times New Roman"/>
                <a:sym typeface="Times New Roman"/>
              </a:rPr>
              <a:t>:</a:t>
            </a:r>
            <a:r>
              <a:rPr lang="en-US" sz="1600" dirty="0">
                <a:solidFill>
                  <a:schemeClr val="dk1"/>
                </a:solidFill>
                <a:latin typeface="Times New Roman"/>
                <a:ea typeface="Times New Roman"/>
                <a:cs typeface="Times New Roman"/>
                <a:sym typeface="Times New Roman"/>
              </a:rPr>
              <a:t> </a:t>
            </a:r>
            <a:r>
              <a:rPr lang="en-US" sz="1600" b="0" i="0" u="none" strike="noStrike" cap="none" dirty="0">
                <a:solidFill>
                  <a:schemeClr val="dk1"/>
                </a:solidFill>
                <a:latin typeface="Times New Roman"/>
                <a:ea typeface="Times New Roman"/>
                <a:cs typeface="Times New Roman"/>
                <a:sym typeface="Times New Roman"/>
              </a:rPr>
              <a:t>+81 46-847-5439</a:t>
            </a:r>
            <a:r>
              <a:rPr lang="en-US" sz="1600" b="0" i="0" u="none" strike="noStrike" cap="none" dirty="0">
                <a:solidFill>
                  <a:schemeClr val="dk2"/>
                </a:solidFill>
                <a:latin typeface="Times New Roman"/>
                <a:ea typeface="Times New Roman"/>
                <a:cs typeface="Times New Roman"/>
                <a:sym typeface="Times New Roman"/>
              </a:rPr>
              <a:t> </a:t>
            </a:r>
            <a:r>
              <a:rPr lang="en-US" sz="1600" b="1" i="0" u="none" strike="noStrike" cap="none" dirty="0">
                <a:solidFill>
                  <a:schemeClr val="dk2"/>
                </a:solidFill>
                <a:latin typeface="Times New Roman"/>
                <a:ea typeface="Times New Roman"/>
                <a:cs typeface="Times New Roman"/>
                <a:sym typeface="Times New Roman"/>
              </a:rPr>
              <a:t>Fax:</a:t>
            </a:r>
            <a:r>
              <a:rPr lang="en-US" sz="1600" b="0" i="0" u="none" strike="noStrike" cap="none" dirty="0">
                <a:solidFill>
                  <a:schemeClr val="dk2"/>
                </a:solidFill>
                <a:latin typeface="Times New Roman"/>
                <a:ea typeface="Times New Roman"/>
                <a:cs typeface="Times New Roman"/>
                <a:sym typeface="Times New Roman"/>
              </a:rPr>
              <a:t> </a:t>
            </a:r>
            <a:r>
              <a:rPr lang="en-US" sz="1600" b="0" i="0" u="none" strike="noStrike" cap="none" dirty="0">
                <a:solidFill>
                  <a:schemeClr val="dk1"/>
                </a:solidFill>
                <a:latin typeface="Times New Roman"/>
                <a:ea typeface="Times New Roman"/>
                <a:cs typeface="Times New Roman"/>
                <a:sym typeface="Times New Roman"/>
              </a:rPr>
              <a:t>+81 46-847-5431</a:t>
            </a:r>
            <a:r>
              <a:rPr lang="en-US" sz="1600" b="0" i="0" u="none" strike="noStrike" cap="none" dirty="0">
                <a:solidFill>
                  <a:schemeClr val="dk2"/>
                </a:solidFill>
                <a:latin typeface="Times New Roman"/>
                <a:ea typeface="Times New Roman"/>
                <a:cs typeface="Times New Roman"/>
                <a:sym typeface="Times New Roman"/>
              </a:rPr>
              <a:t> </a:t>
            </a:r>
            <a:r>
              <a:rPr lang="en-US" sz="1600" b="1" i="0" u="none" strike="noStrike" cap="none" dirty="0">
                <a:solidFill>
                  <a:schemeClr val="dk2"/>
                </a:solidFill>
                <a:latin typeface="Times New Roman"/>
                <a:ea typeface="Times New Roman"/>
                <a:cs typeface="Times New Roman"/>
                <a:sym typeface="Times New Roman"/>
              </a:rPr>
              <a:t>E-Mail:</a:t>
            </a:r>
            <a:r>
              <a:rPr lang="en-US" sz="1600" b="0" i="0" u="none" strike="noStrike" cap="none" dirty="0">
                <a:solidFill>
                  <a:schemeClr val="dk2"/>
                </a:solidFill>
                <a:latin typeface="Times New Roman"/>
                <a:ea typeface="Times New Roman"/>
                <a:cs typeface="Times New Roman"/>
                <a:sym typeface="Times New Roman"/>
              </a:rPr>
              <a:t>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Re:</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sz="1200" b="0" i="0" u="none" strike="noStrike" cap="none" dirty="0">
              <a:solidFill>
                <a:schemeClr val="dk2"/>
              </a:solidFill>
              <a:latin typeface="Times New Roman"/>
              <a:ea typeface="Times New Roman"/>
              <a:cs typeface="Times New Roman"/>
              <a:sym typeface="Times New Roman"/>
            </a:endParaRPr>
          </a:p>
          <a:p>
            <a:pPr marL="0" marR="0" lvl="0" indent="0" algn="l" rtl="0">
              <a:spcBef>
                <a:spcPts val="120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Abstract:</a:t>
            </a:r>
            <a:endParaRPr dirty="0"/>
          </a:p>
          <a:p>
            <a:pPr lvl="0">
              <a:spcBef>
                <a:spcPts val="1200"/>
              </a:spcBef>
              <a:buClr>
                <a:schemeClr val="dk2"/>
              </a:buClr>
            </a:pPr>
            <a:r>
              <a:rPr lang="en-US" sz="1600" b="1" i="0" u="none" strike="noStrike" cap="none" dirty="0">
                <a:solidFill>
                  <a:schemeClr val="dk2"/>
                </a:solidFill>
                <a:latin typeface="Times New Roman"/>
                <a:ea typeface="Times New Roman"/>
                <a:cs typeface="Times New Roman"/>
                <a:sym typeface="Times New Roman"/>
              </a:rPr>
              <a:t>Purpose:</a:t>
            </a:r>
            <a:r>
              <a:rPr lang="en-US" sz="1600"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Notice:</a:t>
            </a:r>
            <a:r>
              <a:rPr lang="en-US" sz="1600" b="0" i="0" u="none" strike="noStrike" cap="none" dirty="0">
                <a:solidFill>
                  <a:schemeClr val="dk2"/>
                </a:solidFill>
                <a:latin typeface="Times New Roman"/>
                <a:ea typeface="Times New Roman"/>
                <a:cs typeface="Times New Roman"/>
                <a:sym typeface="Times New Roman"/>
              </a:rPr>
              <a:t>	This document has been prepared to assist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Release:</a:t>
            </a:r>
            <a:r>
              <a:rPr lang="en-US" sz="1600" b="0" i="0" u="none" strike="noStrike" cap="none" dirty="0">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0843-58D5-4F47-9304-7465E6F5C466}"/>
              </a:ext>
            </a:extLst>
          </p:cNvPr>
          <p:cNvSpPr>
            <a:spLocks noGrp="1"/>
          </p:cNvSpPr>
          <p:nvPr>
            <p:ph type="title"/>
          </p:nvPr>
        </p:nvSpPr>
        <p:spPr/>
        <p:txBody>
          <a:bodyPr/>
          <a:lstStyle/>
          <a:p>
            <a:r>
              <a:rPr lang="en-US" kern="1200" dirty="0">
                <a:solidFill>
                  <a:schemeClr val="tx1"/>
                </a:solidFill>
              </a:rPr>
              <a:t>Draft P802.15.6a (1)</a:t>
            </a:r>
            <a:endParaRPr lang="en-US" sz="3400" dirty="0"/>
          </a:p>
        </p:txBody>
      </p:sp>
      <p:sp>
        <p:nvSpPr>
          <p:cNvPr id="3" name="Text Placeholder 2">
            <a:extLst>
              <a:ext uri="{FF2B5EF4-FFF2-40B4-BE49-F238E27FC236}">
                <a16:creationId xmlns:a16="http://schemas.microsoft.com/office/drawing/2014/main" id="{4E0E2FD5-B9BD-4E99-B5C8-28C65D92DE12}"/>
              </a:ext>
            </a:extLst>
          </p:cNvPr>
          <p:cNvSpPr>
            <a:spLocks noGrp="1"/>
          </p:cNvSpPr>
          <p:nvPr>
            <p:ph type="body" idx="1"/>
          </p:nvPr>
        </p:nvSpPr>
        <p:spPr>
          <a:xfrm>
            <a:off x="685800" y="1848035"/>
            <a:ext cx="7772400" cy="4114800"/>
          </a:xfrm>
        </p:spPr>
        <p:txBody>
          <a:bodyPr/>
          <a:lstStyle/>
          <a:p>
            <a:pPr marL="0" lvl="0" indent="0">
              <a:spcBef>
                <a:spcPts val="0"/>
              </a:spcBef>
              <a:spcAft>
                <a:spcPts val="450"/>
              </a:spcAft>
              <a:buClr>
                <a:srgbClr val="000000"/>
              </a:buClr>
              <a:buNone/>
            </a:pPr>
            <a:r>
              <a:rPr lang="en-US" sz="1800" b="1" dirty="0">
                <a:solidFill>
                  <a:srgbClr val="000000"/>
                </a:solidFill>
                <a:latin typeface="Helvetica" pitchFamily="2" charset="0"/>
              </a:rPr>
              <a:t>Amendment: Dependable Human and Vehicle Body Area Networks,</a:t>
            </a:r>
          </a:p>
          <a:p>
            <a:pPr marL="0" lvl="0" indent="0">
              <a:spcBef>
                <a:spcPts val="0"/>
              </a:spcBef>
              <a:spcAft>
                <a:spcPts val="450"/>
              </a:spcAft>
              <a:buClr>
                <a:srgbClr val="000000"/>
              </a:buClr>
              <a:buNone/>
            </a:pP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PAR</a:t>
            </a:r>
            <a:endParaRPr lang="en-US" sz="1800" dirty="0">
              <a:solidFill>
                <a:srgbClr val="000000"/>
              </a:solidFill>
              <a:latin typeface="Helvetica" pitchFamily="2" charset="0"/>
            </a:endParaRPr>
          </a:p>
          <a:p>
            <a:pPr lvl="0">
              <a:spcBef>
                <a:spcPts val="0"/>
              </a:spcBef>
              <a:spcAft>
                <a:spcPts val="450"/>
              </a:spcAft>
              <a:buClr>
                <a:srgbClr val="000000"/>
              </a:buClr>
            </a:pPr>
            <a:r>
              <a:rPr lang="en-US" sz="1800" dirty="0">
                <a:solidFill>
                  <a:srgbClr val="000000"/>
                </a:solidFill>
                <a:latin typeface="Helvetica" pitchFamily="2" charset="0"/>
              </a:rPr>
              <a:t>General – We believe the two topics should not be in a single project because the environmental, regulatory, and other concerns are so different.  The scope of the project does not fit within the scope of the standard.</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a:t>
            </a:r>
          </a:p>
          <a:p>
            <a:pPr lvl="0">
              <a:spcBef>
                <a:spcPts val="0"/>
              </a:spcBef>
              <a:spcAft>
                <a:spcPts val="450"/>
              </a:spcAft>
              <a:buClr>
                <a:srgbClr val="000000"/>
              </a:buClr>
            </a:pPr>
            <a:r>
              <a:rPr lang="en-US" sz="1800" dirty="0">
                <a:solidFill>
                  <a:srgbClr val="000000"/>
                </a:solidFill>
                <a:latin typeface="Helvetica" pitchFamily="2" charset="0"/>
              </a:rPr>
              <a:t>General – We struggled to understand the scope of this PAR!  Is our understanding correct that this project is to permit use of 802.15.6 BANs within the automotive environment?  This is the only conclusion we could come to that made sense to the comment ad hoc.  If not, then we would ask IEEE 802.3 to direct its Chair to oppose this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Your conclusion is correct. </a:t>
            </a:r>
          </a:p>
        </p:txBody>
      </p:sp>
      <p:sp>
        <p:nvSpPr>
          <p:cNvPr id="4" name="Date Placeholder 3">
            <a:extLst>
              <a:ext uri="{FF2B5EF4-FFF2-40B4-BE49-F238E27FC236}">
                <a16:creationId xmlns:a16="http://schemas.microsoft.com/office/drawing/2014/main" id="{EFC9512C-7FDA-4DF6-A849-0962BC06039C}"/>
              </a:ext>
            </a:extLst>
          </p:cNvPr>
          <p:cNvSpPr>
            <a:spLocks noGrp="1"/>
          </p:cNvSpPr>
          <p:nvPr>
            <p:ph type="dt" idx="10"/>
          </p:nvPr>
        </p:nvSpPr>
        <p:spPr>
          <a:xfrm>
            <a:off x="685800" y="457200"/>
            <a:ext cx="1600200" cy="215900"/>
          </a:xfrm>
        </p:spPr>
        <p:txBody>
          <a:bodyPr/>
          <a:lstStyle/>
          <a:p>
            <a:r>
              <a:rPr lang="en-US"/>
              <a:t>July 2021</a:t>
            </a:r>
            <a:endParaRPr lang="en-US" dirty="0"/>
          </a:p>
        </p:txBody>
      </p:sp>
      <p:sp>
        <p:nvSpPr>
          <p:cNvPr id="5" name="Footer Placeholder 4">
            <a:extLst>
              <a:ext uri="{FF2B5EF4-FFF2-40B4-BE49-F238E27FC236}">
                <a16:creationId xmlns:a16="http://schemas.microsoft.com/office/drawing/2014/main" id="{C026A764-89DC-4036-BE0E-0E4C28EA8840}"/>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5DA1E91-5CFC-45FC-9A79-1E16541754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8703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044B-634C-4434-9F18-7AD879897772}"/>
              </a:ext>
            </a:extLst>
          </p:cNvPr>
          <p:cNvSpPr>
            <a:spLocks noGrp="1"/>
          </p:cNvSpPr>
          <p:nvPr>
            <p:ph type="title"/>
          </p:nvPr>
        </p:nvSpPr>
        <p:spPr/>
        <p:txBody>
          <a:bodyPr/>
          <a:lstStyle/>
          <a:p>
            <a:r>
              <a:rPr lang="en-US" sz="3400" dirty="0"/>
              <a:t>Continue</a:t>
            </a:r>
          </a:p>
        </p:txBody>
      </p:sp>
      <p:sp>
        <p:nvSpPr>
          <p:cNvPr id="3" name="Text Placeholder 2">
            <a:extLst>
              <a:ext uri="{FF2B5EF4-FFF2-40B4-BE49-F238E27FC236}">
                <a16:creationId xmlns:a16="http://schemas.microsoft.com/office/drawing/2014/main" id="{13E94288-D5F7-4083-86B4-72842952B640}"/>
              </a:ext>
            </a:extLst>
          </p:cNvPr>
          <p:cNvSpPr>
            <a:spLocks noGrp="1"/>
          </p:cNvSpPr>
          <p:nvPr>
            <p:ph type="body" idx="1"/>
          </p:nvPr>
        </p:nvSpPr>
        <p:spPr/>
        <p:txBody>
          <a:bodyPr/>
          <a:lstStyle/>
          <a:p>
            <a:pPr lvl="0">
              <a:buClr>
                <a:srgbClr val="000000"/>
              </a:buClr>
            </a:pPr>
            <a:r>
              <a:rPr lang="en-US" sz="1800" dirty="0">
                <a:solidFill>
                  <a:srgbClr val="000000"/>
                </a:solidFill>
                <a:latin typeface="Helvetica" pitchFamily="2" charset="0"/>
              </a:rPr>
              <a:t>Response:</a:t>
            </a:r>
            <a:r>
              <a:rPr lang="en-US" sz="1800" dirty="0">
                <a:solidFill>
                  <a:srgbClr val="969696"/>
                </a:solidFill>
                <a:latin typeface="Helvetica" pitchFamily="2" charset="0"/>
              </a:rPr>
              <a:t> </a:t>
            </a:r>
            <a:r>
              <a:rPr lang="en-US" sz="1800" dirty="0">
                <a:solidFill>
                  <a:srgbClr val="FF0000"/>
                </a:solidFill>
                <a:latin typeface="Helvetica" pitchFamily="2" charset="0"/>
              </a:rPr>
              <a:t>The PAR of 15.6 Std Wireless BAN is not constrained to humans. The project amendment, 15.6a,  intends to extend 15.6 Std WBAN with a vehicle BAN, while supporting higher dependability to human BAN. Therefore, the scope of the project fits the scope of 15.6 Std within one project. Moreover, the target use case is a human wearing a BAN sitting in a vehicle or standing nearby a vehicle,  interacting with a VBAN. Both human BAN and vehicle BAN must comply with adequate performance in  environments and regulations for human and vehicle safe usage, due to the nature of the wireless medium. We do not see it as an impediment, but a challenge to solve. We consider we have the experience to do it. </a:t>
            </a:r>
          </a:p>
          <a:p>
            <a:pPr lvl="1"/>
            <a:endParaRPr lang="en-US" sz="2000" dirty="0">
              <a:latin typeface="+mn-lt"/>
            </a:endParaRPr>
          </a:p>
        </p:txBody>
      </p:sp>
      <p:sp>
        <p:nvSpPr>
          <p:cNvPr id="4" name="Date Placeholder 3">
            <a:extLst>
              <a:ext uri="{FF2B5EF4-FFF2-40B4-BE49-F238E27FC236}">
                <a16:creationId xmlns:a16="http://schemas.microsoft.com/office/drawing/2014/main" id="{36CE9186-B4F9-4EE7-BCEA-A90E1EF22C97}"/>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F8F97B5A-1FD3-4B96-8C65-EB82C186EAE5}"/>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0E94BE0-5077-49E4-82D8-21256488F7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Tree>
    <p:extLst>
      <p:ext uri="{BB962C8B-B14F-4D97-AF65-F5344CB8AC3E}">
        <p14:creationId xmlns:p14="http://schemas.microsoft.com/office/powerpoint/2010/main" val="381077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642A-D572-4DE5-950E-3BCF032C25F5}"/>
              </a:ext>
            </a:extLst>
          </p:cNvPr>
          <p:cNvSpPr>
            <a:spLocks noGrp="1"/>
          </p:cNvSpPr>
          <p:nvPr>
            <p:ph type="title"/>
          </p:nvPr>
        </p:nvSpPr>
        <p:spPr/>
        <p:txBody>
          <a:bodyPr/>
          <a:lstStyle/>
          <a:p>
            <a:r>
              <a:rPr lang="en-US" dirty="0"/>
              <a:t>Draft P802.15.6a (2)</a:t>
            </a:r>
          </a:p>
        </p:txBody>
      </p:sp>
      <p:sp>
        <p:nvSpPr>
          <p:cNvPr id="3" name="Text Placeholder 2">
            <a:extLst>
              <a:ext uri="{FF2B5EF4-FFF2-40B4-BE49-F238E27FC236}">
                <a16:creationId xmlns:a16="http://schemas.microsoft.com/office/drawing/2014/main" id="{1F738E47-CED4-4328-863F-407C3716A511}"/>
              </a:ext>
            </a:extLst>
          </p:cNvPr>
          <p:cNvSpPr>
            <a:spLocks noGrp="1"/>
          </p:cNvSpPr>
          <p:nvPr>
            <p:ph type="body" idx="1"/>
          </p:nvPr>
        </p:nvSpPr>
        <p:spPr>
          <a:xfrm>
            <a:off x="723900" y="1626093"/>
            <a:ext cx="7772400" cy="4114800"/>
          </a:xfrm>
        </p:spPr>
        <p:txBody>
          <a:bodyPr/>
          <a:lstStyle/>
          <a:p>
            <a:pPr lvl="0">
              <a:spcBef>
                <a:spcPts val="0"/>
              </a:spcBef>
              <a:spcAft>
                <a:spcPts val="450"/>
              </a:spcAft>
              <a:buClr>
                <a:srgbClr val="000000"/>
              </a:buClr>
            </a:pPr>
            <a:r>
              <a:rPr lang="en-US" sz="1800" dirty="0">
                <a:solidFill>
                  <a:srgbClr val="000000"/>
                </a:solidFill>
                <a:latin typeface="Helvetica" pitchFamily="2" charset="0"/>
              </a:rPr>
              <a:t>3.1 — Why does the WG name not agree with what is listed on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http://ieee802.org</a:t>
            </a:r>
            <a:r>
              <a:rPr lang="en-US" sz="1800" dirty="0">
                <a:solidFill>
                  <a:srgbClr val="000000"/>
                </a:solidFill>
                <a:latin typeface="Helvetica" pitchFamily="2" charset="0"/>
              </a:rPr>
              <a:t>? Did the WG change its name without approval of the EC, or is the EC page wrong?   (The draft PAR WG name does agree with the WG name in </a:t>
            </a:r>
            <a:r>
              <a:rPr lang="en-US" sz="1800" dirty="0" err="1">
                <a:solidFill>
                  <a:srgbClr val="000000"/>
                </a:solidFill>
                <a:latin typeface="Helvetica" pitchFamily="2" charset="0"/>
              </a:rPr>
              <a:t>myProject</a:t>
            </a:r>
            <a:r>
              <a:rPr lang="en-US" sz="1800" dirty="0">
                <a:solidFill>
                  <a:srgbClr val="000000"/>
                </a:solidFill>
                <a:latin typeface="Helvetica" pitchFamily="2" charset="0"/>
              </a:rPr>
              <a: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 </a:t>
            </a:r>
          </a:p>
          <a:p>
            <a:pPr lvl="0">
              <a:spcBef>
                <a:spcPts val="0"/>
              </a:spcBef>
              <a:spcAft>
                <a:spcPts val="450"/>
              </a:spcAft>
              <a:buClr>
                <a:srgbClr val="000000"/>
              </a:buClr>
            </a:pPr>
            <a:r>
              <a:rPr lang="en-US" sz="1800" dirty="0">
                <a:solidFill>
                  <a:srgbClr val="000000"/>
                </a:solidFill>
                <a:latin typeface="Helvetica" pitchFamily="2" charset="0"/>
              </a:rPr>
              <a:t>5.4 — The mix of text for medical and auto is very awkward and deserves a better change than the new second paragraph. Perhaps:  "Additionally this standard provides enhanced dependability that is required for some medical use cases.  This includes remote medical healthcare, therapy and other monitoring that can enhance quality of life (QoL) in various population segments.”</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Thank you for the feedback; we will revise the text.</a:t>
            </a:r>
            <a:endParaRPr lang="en-US" dirty="0">
              <a:solidFill>
                <a:srgbClr val="FF0000"/>
              </a:solidFill>
              <a:latin typeface="Helvetica" pitchFamily="2" charset="0"/>
            </a:endParaRPr>
          </a:p>
          <a:p>
            <a:endParaRPr lang="en-US" dirty="0"/>
          </a:p>
        </p:txBody>
      </p:sp>
      <p:sp>
        <p:nvSpPr>
          <p:cNvPr id="4" name="Date Placeholder 3">
            <a:extLst>
              <a:ext uri="{FF2B5EF4-FFF2-40B4-BE49-F238E27FC236}">
                <a16:creationId xmlns:a16="http://schemas.microsoft.com/office/drawing/2014/main" id="{2FD770B7-7390-4530-A442-19137ADE4998}"/>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480D2B7C-D020-4821-AF7D-DCCEFC2A711C}"/>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2DE88EB7-4C7F-43D9-A259-461B366D608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Tree>
    <p:extLst>
      <p:ext uri="{BB962C8B-B14F-4D97-AF65-F5344CB8AC3E}">
        <p14:creationId xmlns:p14="http://schemas.microsoft.com/office/powerpoint/2010/main" val="222079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4DA2-D56C-4363-897C-CC6BA998CC05}"/>
              </a:ext>
            </a:extLst>
          </p:cNvPr>
          <p:cNvSpPr>
            <a:spLocks noGrp="1"/>
          </p:cNvSpPr>
          <p:nvPr>
            <p:ph type="title"/>
          </p:nvPr>
        </p:nvSpPr>
        <p:spPr/>
        <p:txBody>
          <a:bodyPr/>
          <a:lstStyle/>
          <a:p>
            <a:r>
              <a:rPr lang="en-US" dirty="0"/>
              <a:t>Continue</a:t>
            </a:r>
          </a:p>
        </p:txBody>
      </p:sp>
      <p:sp>
        <p:nvSpPr>
          <p:cNvPr id="3" name="Text Placeholder 2">
            <a:extLst>
              <a:ext uri="{FF2B5EF4-FFF2-40B4-BE49-F238E27FC236}">
                <a16:creationId xmlns:a16="http://schemas.microsoft.com/office/drawing/2014/main" id="{46D5E188-96A4-4777-8305-ED9E819E156A}"/>
              </a:ext>
            </a:extLst>
          </p:cNvPr>
          <p:cNvSpPr>
            <a:spLocks noGrp="1"/>
          </p:cNvSpPr>
          <p:nvPr>
            <p:ph type="body" idx="1"/>
          </p:nvPr>
        </p:nvSpPr>
        <p:spPr/>
        <p:txBody>
          <a:bodyPr/>
          <a:lstStyle/>
          <a:p>
            <a:pPr lvl="0">
              <a:buClr>
                <a:srgbClr val="000000"/>
              </a:buClr>
            </a:pPr>
            <a:r>
              <a:rPr lang="en-US" sz="1800" dirty="0">
                <a:solidFill>
                  <a:srgbClr val="000000"/>
                </a:solidFill>
                <a:latin typeface="Helvetica" panose="020B0604020202020204" pitchFamily="34" charset="0"/>
                <a:cs typeface="Helvetica" panose="020B0604020202020204" pitchFamily="34" charset="0"/>
              </a:rPr>
              <a:t>Response: </a:t>
            </a:r>
            <a:r>
              <a:rPr lang="en-US" sz="1800" dirty="0">
                <a:solidFill>
                  <a:srgbClr val="FF0000"/>
                </a:solidFill>
                <a:latin typeface="Helvetica" panose="020B0604020202020204" pitchFamily="34" charset="0"/>
                <a:cs typeface="Helvetica" panose="020B0604020202020204" pitchFamily="34" charset="0"/>
              </a:rPr>
              <a:t>If the question is why 802.15 is named Wireless Specialty Networks (WSN) Working Group in the </a:t>
            </a:r>
            <a:r>
              <a:rPr lang="en-US" sz="1800" dirty="0" err="1">
                <a:solidFill>
                  <a:srgbClr val="FF0000"/>
                </a:solidFill>
                <a:latin typeface="Helvetica" panose="020B0604020202020204" pitchFamily="34" charset="0"/>
                <a:cs typeface="Helvetica" panose="020B0604020202020204" pitchFamily="34" charset="0"/>
              </a:rPr>
              <a:t>MyProject</a:t>
            </a:r>
            <a:r>
              <a:rPr lang="en-US" sz="1800" dirty="0">
                <a:solidFill>
                  <a:srgbClr val="FF0000"/>
                </a:solidFill>
                <a:latin typeface="Helvetica" panose="020B0604020202020204" pitchFamily="34" charset="0"/>
                <a:cs typeface="Helvetica" panose="020B0604020202020204" pitchFamily="34" charset="0"/>
              </a:rPr>
              <a:t> website and named Wireless Personal Area Network (WPAN) Working Group in the EC website, such question will be forwarded to the 802.15 Chair, as P802.15.6a does not manage such web sites. </a:t>
            </a:r>
          </a:p>
        </p:txBody>
      </p:sp>
      <p:sp>
        <p:nvSpPr>
          <p:cNvPr id="4" name="Date Placeholder 3">
            <a:extLst>
              <a:ext uri="{FF2B5EF4-FFF2-40B4-BE49-F238E27FC236}">
                <a16:creationId xmlns:a16="http://schemas.microsoft.com/office/drawing/2014/main" id="{4915EBCE-E3C5-43E7-98A6-BEAE2684346E}"/>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45D0A94A-D0B2-4F7D-B029-455D65AD9A68}"/>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AD33508B-E771-402B-B38F-57BCA66DCF9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Tree>
    <p:extLst>
      <p:ext uri="{BB962C8B-B14F-4D97-AF65-F5344CB8AC3E}">
        <p14:creationId xmlns:p14="http://schemas.microsoft.com/office/powerpoint/2010/main" val="39328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E297-31E4-4D82-95F7-A9F3A203E016}"/>
              </a:ext>
            </a:extLst>
          </p:cNvPr>
          <p:cNvSpPr>
            <a:spLocks noGrp="1"/>
          </p:cNvSpPr>
          <p:nvPr>
            <p:ph type="title"/>
          </p:nvPr>
        </p:nvSpPr>
        <p:spPr/>
        <p:txBody>
          <a:bodyPr/>
          <a:lstStyle/>
          <a:p>
            <a:r>
              <a:rPr lang="en-US" kern="1200" dirty="0">
                <a:solidFill>
                  <a:schemeClr val="tx1"/>
                </a:solidFill>
              </a:rPr>
              <a:t>Draft P802.15.6a (3)</a:t>
            </a:r>
            <a:endParaRPr lang="en-US" dirty="0"/>
          </a:p>
        </p:txBody>
      </p:sp>
      <p:sp>
        <p:nvSpPr>
          <p:cNvPr id="3" name="Text Placeholder 2">
            <a:extLst>
              <a:ext uri="{FF2B5EF4-FFF2-40B4-BE49-F238E27FC236}">
                <a16:creationId xmlns:a16="http://schemas.microsoft.com/office/drawing/2014/main" id="{E30D6D1C-D6D5-4EBA-8A22-6B99C00F9286}"/>
              </a:ext>
            </a:extLst>
          </p:cNvPr>
          <p:cNvSpPr>
            <a:spLocks noGrp="1"/>
          </p:cNvSpPr>
          <p:nvPr>
            <p:ph type="body" idx="1"/>
          </p:nvPr>
        </p:nvSpPr>
        <p:spPr/>
        <p:txBody>
          <a:bodyPr/>
          <a:lstStyle/>
          <a:p>
            <a:pPr marL="0" lvl="0" indent="0">
              <a:spcBef>
                <a:spcPts val="0"/>
              </a:spcBef>
              <a:spcAft>
                <a:spcPts val="450"/>
              </a:spcAft>
              <a:buClr>
                <a:srgbClr val="000000"/>
              </a:buClr>
              <a:buNone/>
            </a:pPr>
            <a:r>
              <a:rPr lang="en-US" sz="1800" dirty="0">
                <a:solidFill>
                  <a:srgbClr val="000000"/>
                </a:solidFill>
                <a:latin typeface="Helvetica" pitchFamily="2" charset="0"/>
              </a:rPr>
              <a:t>CSD: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https://mentor.ieee.org/802.15/dcn/21/15-21-0260-02-006a-ieee-802-15-6a-csd-draft.docx</a:t>
            </a:r>
            <a:endParaRPr lang="en-US" sz="1800" dirty="0">
              <a:solidFill>
                <a:srgbClr val="000000"/>
              </a:solidFill>
              <a:latin typeface="Helvetica" pitchFamily="2" charset="0"/>
            </a:endParaRP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General – If contrary to our assumption, the project is to specify two different networks (human body versus auto), and honest CSD responses were given, the responses for auto and human body would be entirely disjoint and would not fit within a single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The project intends to specify one extension of 15.6 WBAN with 2 use cases HBAN and VBAN sharing the same wireless medium in a vehicle or nearby a vehicle. Your assumption of 2 disjoint wireless networks is incorrect. </a:t>
            </a:r>
          </a:p>
          <a:p>
            <a:pPr marL="25400" indent="0">
              <a:buNone/>
            </a:pPr>
            <a:endParaRPr lang="en-US" dirty="0"/>
          </a:p>
        </p:txBody>
      </p:sp>
      <p:sp>
        <p:nvSpPr>
          <p:cNvPr id="4" name="Date Placeholder 3">
            <a:extLst>
              <a:ext uri="{FF2B5EF4-FFF2-40B4-BE49-F238E27FC236}">
                <a16:creationId xmlns:a16="http://schemas.microsoft.com/office/drawing/2014/main" id="{D762F121-4B8E-4829-957D-C42958A88CC4}"/>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3CE3FCAF-2479-4095-972C-B1B46B8265BC}"/>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381EC0C-7115-4752-957D-35497000141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Tree>
    <p:extLst>
      <p:ext uri="{BB962C8B-B14F-4D97-AF65-F5344CB8AC3E}">
        <p14:creationId xmlns:p14="http://schemas.microsoft.com/office/powerpoint/2010/main" val="47574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41157D-9162-440A-B5C2-EB53B65BF381}"/>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9E5C9B96-DB94-4C1A-B032-04D848D0AB5D}"/>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A1696E82-3910-47A4-AE5B-68CBF096FA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pic>
        <p:nvPicPr>
          <p:cNvPr id="7" name="Picture 6">
            <a:extLst>
              <a:ext uri="{FF2B5EF4-FFF2-40B4-BE49-F238E27FC236}">
                <a16:creationId xmlns:a16="http://schemas.microsoft.com/office/drawing/2014/main" id="{EE3F6786-9BBB-4598-AA37-04D20CF1FB58}"/>
              </a:ext>
            </a:extLst>
          </p:cNvPr>
          <p:cNvPicPr>
            <a:picLocks noChangeAspect="1"/>
          </p:cNvPicPr>
          <p:nvPr/>
        </p:nvPicPr>
        <p:blipFill>
          <a:blip r:embed="rId2"/>
          <a:stretch>
            <a:fillRect/>
          </a:stretch>
        </p:blipFill>
        <p:spPr>
          <a:xfrm>
            <a:off x="1384931" y="2079580"/>
            <a:ext cx="6115762" cy="3335571"/>
          </a:xfrm>
          <a:prstGeom prst="rect">
            <a:avLst/>
          </a:prstGeom>
        </p:spPr>
      </p:pic>
      <p:sp>
        <p:nvSpPr>
          <p:cNvPr id="8" name="TextBox 7">
            <a:extLst>
              <a:ext uri="{FF2B5EF4-FFF2-40B4-BE49-F238E27FC236}">
                <a16:creationId xmlns:a16="http://schemas.microsoft.com/office/drawing/2014/main" id="{27DFF31C-94F7-4217-8097-F8C6B78FFE72}"/>
              </a:ext>
            </a:extLst>
          </p:cNvPr>
          <p:cNvSpPr txBox="1"/>
          <p:nvPr/>
        </p:nvSpPr>
        <p:spPr>
          <a:xfrm>
            <a:off x="2689935" y="2283767"/>
            <a:ext cx="627095" cy="338554"/>
          </a:xfrm>
          <a:prstGeom prst="rect">
            <a:avLst/>
          </a:prstGeom>
          <a:noFill/>
        </p:spPr>
        <p:txBody>
          <a:bodyPr wrap="none" rtlCol="0">
            <a:spAutoFit/>
          </a:bodyPr>
          <a:lstStyle/>
          <a:p>
            <a:r>
              <a:rPr lang="en-US" sz="1600" b="1" dirty="0">
                <a:solidFill>
                  <a:srgbClr val="FFFF00"/>
                </a:solidFill>
              </a:rPr>
              <a:t>BAN</a:t>
            </a:r>
            <a:endParaRPr lang="en-US" b="1" dirty="0">
              <a:solidFill>
                <a:srgbClr val="FFFF00"/>
              </a:solidFill>
            </a:endParaRPr>
          </a:p>
        </p:txBody>
      </p:sp>
      <p:sp>
        <p:nvSpPr>
          <p:cNvPr id="9" name="TextBox 8">
            <a:extLst>
              <a:ext uri="{FF2B5EF4-FFF2-40B4-BE49-F238E27FC236}">
                <a16:creationId xmlns:a16="http://schemas.microsoft.com/office/drawing/2014/main" id="{57F0AE4D-0AD3-4E42-A0D4-D5B86A33B37D}"/>
              </a:ext>
            </a:extLst>
          </p:cNvPr>
          <p:cNvSpPr txBox="1"/>
          <p:nvPr/>
        </p:nvSpPr>
        <p:spPr>
          <a:xfrm>
            <a:off x="4674266" y="2669951"/>
            <a:ext cx="763351" cy="338554"/>
          </a:xfrm>
          <a:prstGeom prst="rect">
            <a:avLst/>
          </a:prstGeom>
          <a:noFill/>
        </p:spPr>
        <p:txBody>
          <a:bodyPr wrap="none" rtlCol="0">
            <a:spAutoFit/>
          </a:bodyPr>
          <a:lstStyle/>
          <a:p>
            <a:r>
              <a:rPr lang="en-US" sz="1600" b="1" dirty="0">
                <a:solidFill>
                  <a:srgbClr val="FF0000"/>
                </a:solidFill>
              </a:rPr>
              <a:t>VBAN</a:t>
            </a:r>
          </a:p>
        </p:txBody>
      </p:sp>
      <p:cxnSp>
        <p:nvCxnSpPr>
          <p:cNvPr id="10" name="Connector: Elbow 9">
            <a:extLst>
              <a:ext uri="{FF2B5EF4-FFF2-40B4-BE49-F238E27FC236}">
                <a16:creationId xmlns:a16="http://schemas.microsoft.com/office/drawing/2014/main" id="{F7A6DF4B-479B-43C5-88FB-CE915107EDF7}"/>
              </a:ext>
            </a:extLst>
          </p:cNvPr>
          <p:cNvCxnSpPr/>
          <p:nvPr/>
        </p:nvCxnSpPr>
        <p:spPr>
          <a:xfrm>
            <a:off x="2858610" y="3320990"/>
            <a:ext cx="798991"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0BD5B20-6B6B-4367-9357-8B48CEFFC8A1}"/>
              </a:ext>
            </a:extLst>
          </p:cNvPr>
          <p:cNvCxnSpPr/>
          <p:nvPr/>
        </p:nvCxnSpPr>
        <p:spPr>
          <a:xfrm flipV="1">
            <a:off x="2968471" y="3011032"/>
            <a:ext cx="1781083" cy="186431"/>
          </a:xfrm>
          <a:prstGeom prst="bentConnector3">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B08A2-0137-463E-8968-18AD4F01EC92}"/>
              </a:ext>
            </a:extLst>
          </p:cNvPr>
          <p:cNvSpPr txBox="1"/>
          <p:nvPr/>
        </p:nvSpPr>
        <p:spPr>
          <a:xfrm>
            <a:off x="3092121" y="1192727"/>
            <a:ext cx="2701381" cy="461665"/>
          </a:xfrm>
          <a:prstGeom prst="rect">
            <a:avLst/>
          </a:prstGeom>
          <a:noFill/>
        </p:spPr>
        <p:txBody>
          <a:bodyPr wrap="none" rtlCol="0">
            <a:spAutoFit/>
          </a:bodyPr>
          <a:lstStyle/>
          <a:p>
            <a:r>
              <a:rPr lang="en-US" sz="2400" dirty="0"/>
              <a:t>Example use case</a:t>
            </a:r>
          </a:p>
        </p:txBody>
      </p:sp>
    </p:spTree>
    <p:extLst>
      <p:ext uri="{BB962C8B-B14F-4D97-AF65-F5344CB8AC3E}">
        <p14:creationId xmlns:p14="http://schemas.microsoft.com/office/powerpoint/2010/main" val="40222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74AA-F653-4C79-B33E-E0ABC0519969}"/>
              </a:ext>
            </a:extLst>
          </p:cNvPr>
          <p:cNvSpPr>
            <a:spLocks noGrp="1"/>
          </p:cNvSpPr>
          <p:nvPr>
            <p:ph type="title"/>
          </p:nvPr>
        </p:nvSpPr>
        <p:spPr/>
        <p:txBody>
          <a:bodyPr/>
          <a:lstStyle/>
          <a:p>
            <a:r>
              <a:rPr lang="en-US" dirty="0"/>
              <a:t>Draft P802.15.6a (4)</a:t>
            </a:r>
          </a:p>
        </p:txBody>
      </p:sp>
      <p:sp>
        <p:nvSpPr>
          <p:cNvPr id="3" name="Text Placeholder 2">
            <a:extLst>
              <a:ext uri="{FF2B5EF4-FFF2-40B4-BE49-F238E27FC236}">
                <a16:creationId xmlns:a16="http://schemas.microsoft.com/office/drawing/2014/main" id="{902509B8-A7C4-4FC3-BF9E-942A40D6A417}"/>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endParaRPr lang="en-US" dirty="0"/>
          </a:p>
        </p:txBody>
      </p:sp>
      <p:sp>
        <p:nvSpPr>
          <p:cNvPr id="4" name="Date Placeholder 3">
            <a:extLst>
              <a:ext uri="{FF2B5EF4-FFF2-40B4-BE49-F238E27FC236}">
                <a16:creationId xmlns:a16="http://schemas.microsoft.com/office/drawing/2014/main" id="{8B9BFA34-46DA-4E0F-861E-7EBA5D426B08}"/>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E3DE7380-E23E-411D-9032-65F4E7A3D114}"/>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E6C8A348-6489-4215-BB7E-5FDC201D2A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Tree>
    <p:extLst>
      <p:ext uri="{BB962C8B-B14F-4D97-AF65-F5344CB8AC3E}">
        <p14:creationId xmlns:p14="http://schemas.microsoft.com/office/powerpoint/2010/main" val="301142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EBC1-F1A6-4E4D-8957-1F63D537B77A}"/>
              </a:ext>
            </a:extLst>
          </p:cNvPr>
          <p:cNvSpPr>
            <a:spLocks noGrp="1"/>
          </p:cNvSpPr>
          <p:nvPr>
            <p:ph type="title"/>
          </p:nvPr>
        </p:nvSpPr>
        <p:spPr/>
        <p:txBody>
          <a:bodyPr/>
          <a:lstStyle/>
          <a:p>
            <a:r>
              <a:rPr lang="en-US" kern="1200" dirty="0">
                <a:solidFill>
                  <a:schemeClr val="tx1"/>
                </a:solidFill>
              </a:rPr>
              <a:t>Draft P802.15.6a (5)</a:t>
            </a:r>
            <a:endParaRPr lang="en-US" dirty="0"/>
          </a:p>
        </p:txBody>
      </p:sp>
      <p:sp>
        <p:nvSpPr>
          <p:cNvPr id="3" name="Text Placeholder 2">
            <a:extLst>
              <a:ext uri="{FF2B5EF4-FFF2-40B4-BE49-F238E27FC236}">
                <a16:creationId xmlns:a16="http://schemas.microsoft.com/office/drawing/2014/main" id="{F5D1279B-B04D-43A0-BB9C-31CBD9BB30E2}"/>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a – It is not clear what is meant by “interact”, does this mean that the body area network of a passenger would bridge into the vehicle body network?  Or, is the interaction only referring to radio interference?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Interaction between HBAN and VBAN. </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b – Our participants that have attended some of your meetings do not see planned participation from individuals affiliated with automotive OEMs and suppliers – please provide.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Tier 1: Denso, Bosch, </a:t>
            </a:r>
            <a:r>
              <a:rPr lang="en-US" sz="1800" dirty="0" err="1">
                <a:solidFill>
                  <a:srgbClr val="FF0000"/>
                </a:solidFill>
                <a:latin typeface="Helvetica" pitchFamily="2" charset="0"/>
              </a:rPr>
              <a:t>Mahle</a:t>
            </a:r>
            <a:r>
              <a:rPr lang="en-US" sz="1800" dirty="0">
                <a:solidFill>
                  <a:srgbClr val="FF0000"/>
                </a:solidFill>
                <a:latin typeface="Helvetica" pitchFamily="2" charset="0"/>
              </a:rPr>
              <a:t>. Tier 2: Infineon, NXP, Qorvo. Car manufacturer: Nissan, VW, Ford.</a:t>
            </a:r>
          </a:p>
          <a:p>
            <a:endParaRPr lang="en-US" dirty="0"/>
          </a:p>
        </p:txBody>
      </p:sp>
      <p:sp>
        <p:nvSpPr>
          <p:cNvPr id="4" name="Date Placeholder 3">
            <a:extLst>
              <a:ext uri="{FF2B5EF4-FFF2-40B4-BE49-F238E27FC236}">
                <a16:creationId xmlns:a16="http://schemas.microsoft.com/office/drawing/2014/main" id="{201085EB-3380-40E8-9279-BDB10C89A226}"/>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A3649B50-978F-46C0-951F-D57CB95011C8}"/>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1CB1C07F-49D9-4726-B0BD-F02D5E234D9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Tree>
    <p:extLst>
      <p:ext uri="{BB962C8B-B14F-4D97-AF65-F5344CB8AC3E}">
        <p14:creationId xmlns:p14="http://schemas.microsoft.com/office/powerpoint/2010/main" val="3427893310"/>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4456</TotalTime>
  <Words>692</Words>
  <Application>Microsoft Office PowerPoint</Application>
  <PresentationFormat>On-screen Show (4:3)</PresentationFormat>
  <Paragraphs>82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Helvetica</vt:lpstr>
      <vt:lpstr>Times New Roman</vt:lpstr>
      <vt:lpstr>Wingdings</vt:lpstr>
      <vt:lpstr>Default Design</vt:lpstr>
      <vt:lpstr>PowerPoint Presentation</vt:lpstr>
      <vt:lpstr>Draft P802.15.6a (1)</vt:lpstr>
      <vt:lpstr>Continue</vt:lpstr>
      <vt:lpstr>Draft P802.15.6a (2)</vt:lpstr>
      <vt:lpstr>Continue</vt:lpstr>
      <vt:lpstr>Draft P802.15.6a (3)</vt:lpstr>
      <vt:lpstr>PowerPoint Presentation</vt:lpstr>
      <vt:lpstr>Draft P802.15.6a (4)</vt:lpstr>
      <vt:lpstr>Draft P802.15.6a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Hernandez</dc:creator>
  <cp:lastModifiedBy>Marco Hernandez</cp:lastModifiedBy>
  <cp:revision>258</cp:revision>
  <dcterms:modified xsi:type="dcterms:W3CDTF">2021-07-14T12:42:38Z</dcterms:modified>
</cp:coreProperties>
</file>