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82" r:id="rId5"/>
    <p:sldId id="283" r:id="rId6"/>
    <p:sldId id="281" r:id="rId7"/>
    <p:sldId id="269" r:id="rId8"/>
    <p:sldId id="280" r:id="rId9"/>
    <p:sldId id="278" r:id="rId10"/>
    <p:sldId id="27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r E. Yee" initials="PEY"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89" autoAdjust="0"/>
    <p:restoredTop sz="96281"/>
  </p:normalViewPr>
  <p:slideViewPr>
    <p:cSldViewPr>
      <p:cViewPr varScale="1">
        <p:scale>
          <a:sx n="110" d="100"/>
          <a:sy n="110" d="100"/>
        </p:scale>
        <p:origin x="208" y="32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7/21/21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4724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925813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338626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709451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Takashi Kuramochi(Lapis Technology)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Takashi Kuramochi(Lapis Technology)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Takashi Kuramochi(Lapis Technology)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Takashi Kuramochi(Lapis Technology)</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Takashi Kuramochi(Lapis Technology)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Takashi Kuramochi(Lapis Technology)</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Takashi Kuramochi(Lapis Technology)</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Takashi Kuramochi(Lapis Technology)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Takashi Kuramochi(Lapis Technology)</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Takashi </a:t>
            </a:r>
            <a:r>
              <a:rPr lang="en-GB" dirty="0" err="1"/>
              <a:t>Kuramochi</a:t>
            </a:r>
            <a:r>
              <a:rPr lang="en-GB" dirty="0"/>
              <a:t>(Lapis Technology)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171941" y="249237"/>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802.15-21-0383-01-04aa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P802.15.4aa Report to EC on Unconditional Approval 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2021-07-14</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Takashi Kuramochi(Lapis Technology)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 2">
            <a:extLst>
              <a:ext uri="{FF2B5EF4-FFF2-40B4-BE49-F238E27FC236}">
                <a16:creationId xmlns:a16="http://schemas.microsoft.com/office/drawing/2014/main" id="{72A2E656-3A0E-43CD-AD0A-E5C142B2808F}"/>
              </a:ext>
            </a:extLst>
          </p:cNvPr>
          <p:cNvGraphicFramePr>
            <a:graphicFrameLocks noGrp="1"/>
          </p:cNvGraphicFramePr>
          <p:nvPr>
            <p:extLst>
              <p:ext uri="{D42A27DB-BD31-4B8C-83A1-F6EECF244321}">
                <p14:modId xmlns:p14="http://schemas.microsoft.com/office/powerpoint/2010/main" val="3887503056"/>
              </p:ext>
            </p:extLst>
          </p:nvPr>
        </p:nvGraphicFramePr>
        <p:xfrm>
          <a:off x="995590" y="2755983"/>
          <a:ext cx="9886915" cy="1483360"/>
        </p:xfrm>
        <a:graphic>
          <a:graphicData uri="http://schemas.openxmlformats.org/drawingml/2006/table">
            <a:tbl>
              <a:tblPr firstRow="1" bandRow="1">
                <a:tableStyleId>{21E4AEA4-8DFA-4A89-87EB-49C32662AFE0}</a:tableStyleId>
              </a:tblPr>
              <a:tblGrid>
                <a:gridCol w="1977383">
                  <a:extLst>
                    <a:ext uri="{9D8B030D-6E8A-4147-A177-3AD203B41FA5}">
                      <a16:colId xmlns:a16="http://schemas.microsoft.com/office/drawing/2014/main" val="176284321"/>
                    </a:ext>
                  </a:extLst>
                </a:gridCol>
                <a:gridCol w="1977383">
                  <a:extLst>
                    <a:ext uri="{9D8B030D-6E8A-4147-A177-3AD203B41FA5}">
                      <a16:colId xmlns:a16="http://schemas.microsoft.com/office/drawing/2014/main" val="3920498476"/>
                    </a:ext>
                  </a:extLst>
                </a:gridCol>
                <a:gridCol w="1001628">
                  <a:extLst>
                    <a:ext uri="{9D8B030D-6E8A-4147-A177-3AD203B41FA5}">
                      <a16:colId xmlns:a16="http://schemas.microsoft.com/office/drawing/2014/main" val="784554794"/>
                    </a:ext>
                  </a:extLst>
                </a:gridCol>
                <a:gridCol w="1152128">
                  <a:extLst>
                    <a:ext uri="{9D8B030D-6E8A-4147-A177-3AD203B41FA5}">
                      <a16:colId xmlns:a16="http://schemas.microsoft.com/office/drawing/2014/main" val="2878802385"/>
                    </a:ext>
                  </a:extLst>
                </a:gridCol>
                <a:gridCol w="3778393">
                  <a:extLst>
                    <a:ext uri="{9D8B030D-6E8A-4147-A177-3AD203B41FA5}">
                      <a16:colId xmlns:a16="http://schemas.microsoft.com/office/drawing/2014/main" val="20426297"/>
                    </a:ext>
                  </a:extLst>
                </a:gridCol>
              </a:tblGrid>
              <a:tr h="370840">
                <a:tc>
                  <a:txBody>
                    <a:bodyPr/>
                    <a:lstStyle/>
                    <a:p>
                      <a:r>
                        <a:rPr lang="en-US" dirty="0"/>
                        <a:t>Name</a:t>
                      </a:r>
                    </a:p>
                  </a:txBody>
                  <a:tcPr/>
                </a:tc>
                <a:tc>
                  <a:txBody>
                    <a:bodyPr/>
                    <a:lstStyle/>
                    <a:p>
                      <a:r>
                        <a:rPr lang="en-US" dirty="0"/>
                        <a:t>Affiliations</a:t>
                      </a:r>
                    </a:p>
                  </a:txBody>
                  <a:tcPr/>
                </a:tc>
                <a:tc>
                  <a:txBody>
                    <a:bodyPr/>
                    <a:lstStyle/>
                    <a:p>
                      <a:r>
                        <a:rPr lang="en-US" dirty="0"/>
                        <a:t>Address</a:t>
                      </a:r>
                    </a:p>
                  </a:txBody>
                  <a:tcPr/>
                </a:tc>
                <a:tc>
                  <a:txBody>
                    <a:bodyPr/>
                    <a:lstStyle/>
                    <a:p>
                      <a:r>
                        <a:rPr lang="en-US" dirty="0"/>
                        <a:t>Phone</a:t>
                      </a:r>
                    </a:p>
                  </a:txBody>
                  <a:tcPr/>
                </a:tc>
                <a:tc>
                  <a:txBody>
                    <a:bodyPr/>
                    <a:lstStyle/>
                    <a:p>
                      <a:r>
                        <a:rPr lang="en-US" dirty="0"/>
                        <a:t>email</a:t>
                      </a:r>
                    </a:p>
                  </a:txBody>
                  <a:tcPr/>
                </a:tc>
                <a:extLst>
                  <a:ext uri="{0D108BD9-81ED-4DB2-BD59-A6C34878D82A}">
                    <a16:rowId xmlns:a16="http://schemas.microsoft.com/office/drawing/2014/main" val="4163433851"/>
                  </a:ext>
                </a:extLst>
              </a:tr>
              <a:tr h="370840">
                <a:tc>
                  <a:txBody>
                    <a:bodyPr/>
                    <a:lstStyle/>
                    <a:p>
                      <a:r>
                        <a:rPr lang="en-US" dirty="0"/>
                        <a:t>Takashi </a:t>
                      </a:r>
                      <a:r>
                        <a:rPr lang="en-US" dirty="0" err="1"/>
                        <a:t>Kuramochi</a:t>
                      </a:r>
                      <a:endParaRPr lang="en-US" dirty="0"/>
                    </a:p>
                  </a:txBody>
                  <a:tcPr/>
                </a:tc>
                <a:tc>
                  <a:txBody>
                    <a:bodyPr/>
                    <a:lstStyle/>
                    <a:p>
                      <a:r>
                        <a:rPr lang="en-US" dirty="0"/>
                        <a:t>Lapis Technology</a:t>
                      </a:r>
                    </a:p>
                  </a:txBody>
                  <a:tcPr/>
                </a:tc>
                <a:tc>
                  <a:txBody>
                    <a:bodyPr/>
                    <a:lstStyle/>
                    <a:p>
                      <a:endParaRPr lang="en-US"/>
                    </a:p>
                  </a:txBody>
                  <a:tcPr/>
                </a:tc>
                <a:tc>
                  <a:txBody>
                    <a:bodyPr/>
                    <a:lstStyle/>
                    <a:p>
                      <a:endParaRPr lang="en-US"/>
                    </a:p>
                  </a:txBody>
                  <a:tcPr/>
                </a:tc>
                <a:tc>
                  <a:txBody>
                    <a:bodyPr/>
                    <a:lstStyle/>
                    <a:p>
                      <a:r>
                        <a:rPr lang="en-US" sz="1600" dirty="0"/>
                        <a:t>kuramochi722@lapis-tech.com</a:t>
                      </a:r>
                    </a:p>
                  </a:txBody>
                  <a:tcPr/>
                </a:tc>
                <a:extLst>
                  <a:ext uri="{0D108BD9-81ED-4DB2-BD59-A6C34878D82A}">
                    <a16:rowId xmlns:a16="http://schemas.microsoft.com/office/drawing/2014/main" val="3689578764"/>
                  </a:ext>
                </a:extLst>
              </a:tr>
              <a:tr h="370840">
                <a:tc>
                  <a:txBody>
                    <a:bodyPr/>
                    <a:lstStyle/>
                    <a:p>
                      <a:r>
                        <a:rPr lang="en-US" dirty="0"/>
                        <a:t>Hiroshi Harada</a:t>
                      </a:r>
                    </a:p>
                  </a:txBody>
                  <a:tcPr/>
                </a:tc>
                <a:tc>
                  <a:txBody>
                    <a:bodyPr/>
                    <a:lstStyle/>
                    <a:p>
                      <a:r>
                        <a:rPr lang="en-US" dirty="0"/>
                        <a:t>Kyoto University</a:t>
                      </a:r>
                    </a:p>
                  </a:txBody>
                  <a:tcPr/>
                </a:tc>
                <a:tc>
                  <a:txBody>
                    <a:bodyPr/>
                    <a:lstStyle/>
                    <a:p>
                      <a:endParaRPr lang="en-US" dirty="0"/>
                    </a:p>
                  </a:txBody>
                  <a:tcPr/>
                </a:tc>
                <a:tc>
                  <a:txBody>
                    <a:bodyPr/>
                    <a:lstStyle/>
                    <a:p>
                      <a:endParaRPr lang="en-US" dirty="0"/>
                    </a:p>
                  </a:txBody>
                  <a:tcPr/>
                </a:tc>
                <a:tc>
                  <a:txBody>
                    <a:bodyPr/>
                    <a:lstStyle/>
                    <a:p>
                      <a:r>
                        <a:rPr lang="en-US" dirty="0"/>
                        <a:t>hiroshi.harada@i.kyoto-u.ac.jp</a:t>
                      </a:r>
                    </a:p>
                  </a:txBody>
                  <a:tcPr/>
                </a:tc>
                <a:extLst>
                  <a:ext uri="{0D108BD9-81ED-4DB2-BD59-A6C34878D82A}">
                    <a16:rowId xmlns:a16="http://schemas.microsoft.com/office/drawing/2014/main" val="996855589"/>
                  </a:ext>
                </a:extLst>
              </a:tr>
              <a:tr h="370840">
                <a:tc>
                  <a:txBody>
                    <a:bodyPr/>
                    <a:lstStyle/>
                    <a:p>
                      <a:r>
                        <a:rPr lang="en-US" dirty="0"/>
                        <a:t>Kunal Shah</a:t>
                      </a:r>
                    </a:p>
                  </a:txBody>
                  <a:tcPr/>
                </a:tc>
                <a:tc>
                  <a:txBody>
                    <a:bodyPr/>
                    <a:lstStyle/>
                    <a:p>
                      <a:r>
                        <a:rPr lang="en-US" dirty="0" err="1"/>
                        <a:t>Itron</a:t>
                      </a:r>
                      <a:endParaRPr lang="en-US" dirty="0"/>
                    </a:p>
                  </a:txBody>
                  <a:tcPr/>
                </a:tc>
                <a:tc>
                  <a:txBody>
                    <a:bodyPr/>
                    <a:lstStyle/>
                    <a:p>
                      <a:endParaRPr lang="en-US" dirty="0"/>
                    </a:p>
                  </a:txBody>
                  <a:tcPr/>
                </a:tc>
                <a:tc>
                  <a:txBody>
                    <a:bodyPr/>
                    <a:lstStyle/>
                    <a:p>
                      <a:endParaRPr lang="en-US" dirty="0"/>
                    </a:p>
                  </a:txBody>
                  <a:tcPr/>
                </a:tc>
                <a:tc>
                  <a:txBody>
                    <a:bodyPr/>
                    <a:lstStyle/>
                    <a:p>
                      <a:r>
                        <a:rPr lang="fi-FI" dirty="0"/>
                        <a:t>Kunal.Shah@itron.com</a:t>
                      </a:r>
                      <a:endParaRPr lang="en-US" dirty="0"/>
                    </a:p>
                  </a:txBody>
                  <a:tcPr/>
                </a:tc>
                <a:extLst>
                  <a:ext uri="{0D108BD9-81ED-4DB2-BD59-A6C34878D82A}">
                    <a16:rowId xmlns:a16="http://schemas.microsoft.com/office/drawing/2014/main" val="3441979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TG15.4aa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July 2021</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a:t>Takashi Kuramochi(Lapis Technology)</a:t>
            </a:r>
            <a:endParaRPr lang="en-GB" dirty="0"/>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2317120932"/>
              </p:ext>
            </p:extLst>
          </p:nvPr>
        </p:nvGraphicFramePr>
        <p:xfrm>
          <a:off x="1631505" y="2002497"/>
          <a:ext cx="8527437" cy="222504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16</a:t>
                      </a:r>
                      <a:r>
                        <a:rPr lang="en-US" baseline="30000" dirty="0"/>
                        <a:t>th</a:t>
                      </a:r>
                      <a:r>
                        <a:rPr lang="en-US" dirty="0"/>
                        <a:t> August,2021</a:t>
                      </a:r>
                    </a:p>
                  </a:txBody>
                  <a:tcPr/>
                </a:tc>
                <a:tc>
                  <a:txBody>
                    <a:bodyPr/>
                    <a:lstStyle/>
                    <a:p>
                      <a:r>
                        <a:rPr lang="en-US" dirty="0"/>
                        <a:t>15</a:t>
                      </a:r>
                      <a:r>
                        <a:rPr lang="en-US" baseline="30000" dirty="0"/>
                        <a:t>th</a:t>
                      </a:r>
                      <a:r>
                        <a:rPr lang="en-US" dirty="0"/>
                        <a:t> September,2021</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1</a:t>
                      </a:r>
                      <a:r>
                        <a:rPr lang="en-US" baseline="30000" dirty="0"/>
                        <a:t>st</a:t>
                      </a:r>
                      <a:r>
                        <a:rPr lang="en-US" dirty="0"/>
                        <a:t> October,2021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a:t>
                      </a:r>
                      <a:r>
                        <a:rPr lang="en-US" baseline="30000" dirty="0"/>
                        <a:t>th</a:t>
                      </a:r>
                      <a:r>
                        <a:rPr lang="en-US" dirty="0"/>
                        <a:t> October,2021</a:t>
                      </a:r>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28</a:t>
                      </a:r>
                      <a:r>
                        <a:rPr lang="en-US" baseline="30000" dirty="0"/>
                        <a:t>th</a:t>
                      </a:r>
                      <a:r>
                        <a:rPr lang="en-US" dirty="0"/>
                        <a:t> October,2021</a:t>
                      </a:r>
                    </a:p>
                  </a:txBody>
                  <a:tcPr/>
                </a:tc>
                <a:tc>
                  <a:txBody>
                    <a:bodyPr/>
                    <a:lstStyle/>
                    <a:p>
                      <a:r>
                        <a:rPr lang="en-US" dirty="0"/>
                        <a:t>13</a:t>
                      </a:r>
                      <a:r>
                        <a:rPr lang="en-US" baseline="30000" dirty="0"/>
                        <a:t>th</a:t>
                      </a:r>
                      <a:r>
                        <a:rPr lang="en-US" dirty="0"/>
                        <a:t> November,2021</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November,2021</a:t>
                      </a:r>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SB</a:t>
                      </a:r>
                    </a:p>
                  </a:txBody>
                  <a:tcPr/>
                </a:tc>
                <a:tc>
                  <a:txBody>
                    <a:bodyPr/>
                    <a:lstStyle/>
                    <a:p>
                      <a:r>
                        <a:rPr lang="en-US" dirty="0"/>
                        <a:t>December,2021</a:t>
                      </a:r>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xfrm>
            <a:off x="263352" y="1981201"/>
            <a:ext cx="11809312" cy="4113213"/>
          </a:xfrm>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unconditional approval to send IEEE P802.15.4aa/D08 to SA Ballot.</a:t>
            </a:r>
          </a:p>
          <a:p>
            <a:pPr>
              <a:buFont typeface="Arial" panose="020B0604020202020204" pitchFamily="34" charset="0"/>
              <a:buChar char="•"/>
            </a:pPr>
            <a:endParaRPr lang="en-GB" dirty="0">
              <a:ea typeface="ＭＳ Ｐゴシック" pitchFamily="34" charset="-128"/>
            </a:endParaRPr>
          </a:p>
          <a:p>
            <a:pPr>
              <a:buFont typeface="Arial" panose="020B0604020202020204" pitchFamily="34" charset="0"/>
              <a:buChar char="•"/>
            </a:pPr>
            <a:r>
              <a:rPr lang="en-GB" dirty="0">
                <a:ea typeface="ＭＳ Ｐゴシック" pitchFamily="34" charset="-128"/>
              </a:rPr>
              <a:t>The WG motion to request unconditional approval was approved during the July Virtual Plenary session of the 802.15 working group on </a:t>
            </a:r>
            <a:r>
              <a:rPr lang="en-GB" dirty="0">
                <a:solidFill>
                  <a:srgbClr val="FF0000"/>
                </a:solidFill>
                <a:ea typeface="ＭＳ Ｐゴシック" pitchFamily="34" charset="-128"/>
              </a:rPr>
              <a:t>22 July 2021</a:t>
            </a:r>
            <a:r>
              <a:rPr lang="en-GB" dirty="0">
                <a:ea typeface="ＭＳ Ｐゴシック" pitchFamily="34" charset="-128"/>
              </a:rPr>
              <a:t>.</a:t>
            </a:r>
          </a:p>
          <a:p>
            <a:pPr marL="800100" lvl="1" indent="-342900">
              <a:buFont typeface="Arial" panose="020B0604020202020204" pitchFamily="34" charset="0"/>
              <a:buChar char="•"/>
            </a:pPr>
            <a:r>
              <a:rPr lang="en-GB" dirty="0">
                <a:ea typeface="ＭＳ Ｐゴシック" pitchFamily="34" charset="-128"/>
              </a:rPr>
              <a:t>Passed in the Working Group  </a:t>
            </a:r>
            <a:r>
              <a:rPr lang="en-GB" dirty="0">
                <a:solidFill>
                  <a:srgbClr val="FF0000"/>
                </a:solidFill>
                <a:ea typeface="ＭＳ Ｐゴシック" pitchFamily="34" charset="-128"/>
              </a:rPr>
              <a:t>XX</a:t>
            </a:r>
            <a:r>
              <a:rPr lang="en-GB" dirty="0">
                <a:ea typeface="ＭＳ Ｐゴシック" pitchFamily="34" charset="-128"/>
              </a:rPr>
              <a:t> yes, </a:t>
            </a:r>
            <a:r>
              <a:rPr lang="en-GB" dirty="0">
                <a:solidFill>
                  <a:srgbClr val="FF0000"/>
                </a:solidFill>
                <a:ea typeface="ＭＳ Ｐゴシック" pitchFamily="34" charset="-128"/>
              </a:rPr>
              <a:t>YY</a:t>
            </a:r>
            <a:r>
              <a:rPr lang="en-GB" dirty="0">
                <a:ea typeface="ＭＳ Ｐゴシック" pitchFamily="34" charset="-128"/>
              </a:rPr>
              <a:t> no , </a:t>
            </a:r>
            <a:r>
              <a:rPr lang="en-GB" dirty="0">
                <a:solidFill>
                  <a:srgbClr val="FF0000"/>
                </a:solidFill>
                <a:ea typeface="ＭＳ Ｐゴシック" pitchFamily="34" charset="-128"/>
              </a:rPr>
              <a:t>ZZ</a:t>
            </a:r>
            <a:r>
              <a:rPr lang="en-GB" dirty="0">
                <a:ea typeface="ＭＳ Ｐゴシック" pitchFamily="34" charset="-128"/>
              </a:rPr>
              <a:t> abstain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Takashi Kuramochi(Lapis Technology)</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P802.15.4aa Draft went through three WG Letter Ballots. Each draft achieved &gt; 75% needed for an approved draft</a:t>
            </a:r>
          </a:p>
          <a:p>
            <a:pPr>
              <a:buFont typeface="Arial" panose="020B0604020202020204" pitchFamily="34" charset="0"/>
              <a:buChar char="•"/>
            </a:pPr>
            <a:r>
              <a:rPr lang="en-US" dirty="0"/>
              <a:t>The TG has resolved 60 comments received on drafts P802.15.4aa/D6 and  D7.</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a:t>Takashi Kuramochi(Lapis Technology)</a:t>
            </a:r>
            <a:endParaRPr lang="en-GB" dirty="0"/>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July 2021</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a:t>Takashi Kuramochi(Lapis Technology)</a:t>
            </a:r>
            <a:endParaRPr lang="en-GB" dirty="0"/>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802.15 WG Letter Ballot Results – P802.15.4aa</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788051900"/>
              </p:ext>
            </p:extLst>
          </p:nvPr>
        </p:nvGraphicFramePr>
        <p:xfrm>
          <a:off x="335360" y="1412776"/>
          <a:ext cx="11449271" cy="4977142"/>
        </p:xfrm>
        <a:graphic>
          <a:graphicData uri="http://schemas.openxmlformats.org/drawingml/2006/table">
            <a:tbl>
              <a:tblPr firstRow="1" bandRow="1">
                <a:tableStyleId>{ED083AE6-46FA-4A59-8FB0-9F97EB10719F}</a:tableStyleId>
              </a:tblPr>
              <a:tblGrid>
                <a:gridCol w="841648">
                  <a:extLst>
                    <a:ext uri="{9D8B030D-6E8A-4147-A177-3AD203B41FA5}">
                      <a16:colId xmlns:a16="http://schemas.microsoft.com/office/drawing/2014/main" val="20000"/>
                    </a:ext>
                  </a:extLst>
                </a:gridCol>
                <a:gridCol w="1390600">
                  <a:extLst>
                    <a:ext uri="{9D8B030D-6E8A-4147-A177-3AD203B41FA5}">
                      <a16:colId xmlns:a16="http://schemas.microsoft.com/office/drawing/2014/main" val="20001"/>
                    </a:ext>
                  </a:extLst>
                </a:gridCol>
                <a:gridCol w="2756354">
                  <a:extLst>
                    <a:ext uri="{9D8B030D-6E8A-4147-A177-3AD203B41FA5}">
                      <a16:colId xmlns:a16="http://schemas.microsoft.com/office/drawing/2014/main" val="20002"/>
                    </a:ext>
                  </a:extLst>
                </a:gridCol>
                <a:gridCol w="1526348">
                  <a:extLst>
                    <a:ext uri="{9D8B030D-6E8A-4147-A177-3AD203B41FA5}">
                      <a16:colId xmlns:a16="http://schemas.microsoft.com/office/drawing/2014/main" val="20003"/>
                    </a:ext>
                  </a:extLst>
                </a:gridCol>
                <a:gridCol w="718283">
                  <a:extLst>
                    <a:ext uri="{9D8B030D-6E8A-4147-A177-3AD203B41FA5}">
                      <a16:colId xmlns:a16="http://schemas.microsoft.com/office/drawing/2014/main" val="20004"/>
                    </a:ext>
                  </a:extLst>
                </a:gridCol>
                <a:gridCol w="718283">
                  <a:extLst>
                    <a:ext uri="{9D8B030D-6E8A-4147-A177-3AD203B41FA5}">
                      <a16:colId xmlns:a16="http://schemas.microsoft.com/office/drawing/2014/main" val="20005"/>
                    </a:ext>
                  </a:extLst>
                </a:gridCol>
                <a:gridCol w="538712">
                  <a:extLst>
                    <a:ext uri="{9D8B030D-6E8A-4147-A177-3AD203B41FA5}">
                      <a16:colId xmlns:a16="http://schemas.microsoft.com/office/drawing/2014/main" val="20006"/>
                    </a:ext>
                  </a:extLst>
                </a:gridCol>
                <a:gridCol w="534840">
                  <a:extLst>
                    <a:ext uri="{9D8B030D-6E8A-4147-A177-3AD203B41FA5}">
                      <a16:colId xmlns:a16="http://schemas.microsoft.com/office/drawing/2014/main" val="20007"/>
                    </a:ext>
                  </a:extLst>
                </a:gridCol>
                <a:gridCol w="538712">
                  <a:extLst>
                    <a:ext uri="{9D8B030D-6E8A-4147-A177-3AD203B41FA5}">
                      <a16:colId xmlns:a16="http://schemas.microsoft.com/office/drawing/2014/main" val="20008"/>
                    </a:ext>
                  </a:extLst>
                </a:gridCol>
                <a:gridCol w="628497">
                  <a:extLst>
                    <a:ext uri="{9D8B030D-6E8A-4147-A177-3AD203B41FA5}">
                      <a16:colId xmlns:a16="http://schemas.microsoft.com/office/drawing/2014/main" val="20009"/>
                    </a:ext>
                  </a:extLst>
                </a:gridCol>
                <a:gridCol w="628497">
                  <a:extLst>
                    <a:ext uri="{9D8B030D-6E8A-4147-A177-3AD203B41FA5}">
                      <a16:colId xmlns:a16="http://schemas.microsoft.com/office/drawing/2014/main" val="20010"/>
                    </a:ext>
                  </a:extLst>
                </a:gridCol>
                <a:gridCol w="628497">
                  <a:extLst>
                    <a:ext uri="{9D8B030D-6E8A-4147-A177-3AD203B41FA5}">
                      <a16:colId xmlns:a16="http://schemas.microsoft.com/office/drawing/2014/main" val="20011"/>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5-May-2021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P802.15.4aa/D6</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Technical</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59</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63.4</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96.3</a:t>
                      </a:r>
                    </a:p>
                  </a:txBody>
                  <a:tcPr/>
                </a:tc>
                <a:extLst>
                  <a:ext uri="{0D108BD9-81ED-4DB2-BD59-A6C34878D82A}">
                    <a16:rowId xmlns:a16="http://schemas.microsoft.com/office/drawing/2014/main" val="10001"/>
                  </a:ext>
                </a:extLst>
              </a:tr>
              <a:tr h="491294">
                <a:tc>
                  <a:txBody>
                    <a:bodyPr/>
                    <a:lstStyle/>
                    <a:p>
                      <a:pPr algn="ct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FF0000"/>
                          </a:solidFill>
                          <a:effectLst/>
                          <a:latin typeface="Arial" charset="0"/>
                          <a:ea typeface="Times New Roman" pitchFamily="18" charset="0"/>
                          <a:cs typeface="Arial" charset="0"/>
                        </a:rPr>
                        <a:t> </a:t>
                      </a:r>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Aggregate Tally</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59</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63.4</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8.5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96.3</a:t>
                      </a:r>
                    </a:p>
                  </a:txBody>
                  <a:tcPr/>
                </a:tc>
                <a:extLst>
                  <a:ext uri="{0D108BD9-81ED-4DB2-BD59-A6C34878D82A}">
                    <a16:rowId xmlns:a16="http://schemas.microsoft.com/office/drawing/2014/main" val="2516916016"/>
                  </a:ext>
                </a:extLst>
              </a:tr>
              <a:tr h="491294">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13-June-2021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First recirculation draft, P802.15.4aa/D7</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Recirculation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charset="0"/>
                          <a:ea typeface="Times New Roman" pitchFamily="18" charset="0"/>
                          <a:cs typeface="Arial" charset="0"/>
                        </a:rPr>
                        <a:t>93</a:t>
                      </a:r>
                      <a:endParaRPr kumimoji="0" lang="en-US" sz="14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16</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17.2</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93.8</a:t>
                      </a:r>
                    </a:p>
                  </a:txBody>
                  <a:tcPr/>
                </a:tc>
                <a:extLst>
                  <a:ext uri="{0D108BD9-81ED-4DB2-BD59-A6C34878D82A}">
                    <a16:rowId xmlns:a16="http://schemas.microsoft.com/office/drawing/2014/main" val="10002"/>
                  </a:ext>
                </a:extLst>
              </a:tr>
              <a:tr h="491294">
                <a:tc>
                  <a:txBody>
                    <a:bodyPr/>
                    <a:lstStyle/>
                    <a:p>
                      <a:pPr algn="ctr"/>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rgbClr val="FF0000"/>
                          </a:solidFill>
                          <a:effectLst/>
                          <a:latin typeface="Arial" charset="0"/>
                          <a:ea typeface="Times New Roman" pitchFamily="18" charset="0"/>
                          <a:cs typeface="Arial" charset="0"/>
                        </a:rPr>
                        <a:t> </a:t>
                      </a:r>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charset="0"/>
                          <a:ea typeface="Times New Roman" pitchFamily="18" charset="0"/>
                          <a:cs typeface="Arial" charset="0"/>
                        </a:rPr>
                        <a:t>93</a:t>
                      </a:r>
                      <a:endParaRPr kumimoji="0" lang="en-US" sz="14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endParaRP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62</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66.7</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4</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6.5</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57</a:t>
                      </a:r>
                    </a:p>
                  </a:txBody>
                  <a:tcPr/>
                </a:tc>
                <a:tc>
                  <a:txBody>
                    <a:bodyPr/>
                    <a:lstStyle/>
                    <a:p>
                      <a:r>
                        <a:rPr kumimoji="0" lang="en-US" sz="1400" b="0" i="1" u="none" strike="noStrike" kern="1200" cap="none" normalizeH="0" baseline="0" dirty="0">
                          <a:ln>
                            <a:noFill/>
                          </a:ln>
                          <a:solidFill>
                            <a:schemeClr val="tx1"/>
                          </a:solidFill>
                          <a:effectLst/>
                          <a:latin typeface="Arial" charset="0"/>
                          <a:ea typeface="Times New Roman" pitchFamily="18" charset="0"/>
                          <a:cs typeface="Arial" charset="0"/>
                        </a:rPr>
                        <a:t>1</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98.3</a:t>
                      </a:r>
                    </a:p>
                  </a:txBody>
                  <a:tcPr/>
                </a:tc>
                <a:extLst>
                  <a:ext uri="{0D108BD9-81ED-4DB2-BD59-A6C34878D82A}">
                    <a16:rowId xmlns:a16="http://schemas.microsoft.com/office/drawing/2014/main" val="10003"/>
                  </a:ext>
                </a:extLst>
              </a:tr>
              <a:tr h="491294">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186</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9-July-2021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Second recirculation draft, P802.15.4aa/D8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Recirculation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charset="0"/>
                          <a:ea typeface="Times New Roman" pitchFamily="18" charset="0"/>
                          <a:cs typeface="Arial" charset="0"/>
                        </a:rPr>
                        <a:t>93</a:t>
                      </a:r>
                      <a:endParaRPr kumimoji="0" lang="en-US" sz="14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19</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20.4</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10.5</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17</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806610831"/>
                  </a:ext>
                </a:extLst>
              </a:tr>
              <a:tr h="491294">
                <a:tc>
                  <a:txBody>
                    <a:bodyPr/>
                    <a:lstStyle/>
                    <a:p>
                      <a:pPr algn="ctr"/>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 _</a:t>
                      </a:r>
                    </a:p>
                  </a:txBody>
                  <a:tcPr/>
                </a:tc>
                <a:tc>
                  <a:txBody>
                    <a:bodyPr/>
                    <a:lstStyle/>
                    <a:p>
                      <a:r>
                        <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FF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 Aggregate Tally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000000"/>
                          </a:solidFill>
                          <a:effectLst/>
                          <a:uLnTx/>
                          <a:uFillTx/>
                          <a:latin typeface="Arial" charset="0"/>
                          <a:ea typeface="Times New Roman" pitchFamily="18" charset="0"/>
                          <a:cs typeface="Arial" charset="0"/>
                        </a:rPr>
                        <a:t>93</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65</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69.9</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6</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9.2</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59</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0</a:t>
                      </a:r>
                    </a:p>
                  </a:txBody>
                  <a:tcPr/>
                </a:tc>
                <a:tc>
                  <a:txBody>
                    <a:bodyPr/>
                    <a:lstStyle/>
                    <a:p>
                      <a:r>
                        <a:rPr kumimoji="0" lang="en-US" sz="1400" b="0" i="1" u="none" strike="noStrike" kern="1200" cap="none" normalizeH="0" baseline="0" dirty="0">
                          <a:ln>
                            <a:noFill/>
                          </a:ln>
                          <a:solidFill>
                            <a:sysClr val="windowText" lastClr="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0004"/>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52449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802.15 WG Letter Ballot Comments – P802.15.4aa</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July 2021</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a:t>Takashi Kuramochi(Lapis Technology)</a:t>
            </a:r>
            <a:endParaRPr lang="en-GB" dirty="0"/>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386401621"/>
              </p:ext>
            </p:extLst>
          </p:nvPr>
        </p:nvGraphicFramePr>
        <p:xfrm>
          <a:off x="1310181" y="1751014"/>
          <a:ext cx="9569524" cy="4558304"/>
        </p:xfrm>
        <a:graphic>
          <a:graphicData uri="http://schemas.openxmlformats.org/drawingml/2006/table">
            <a:tbl>
              <a:tblPr firstRow="1" bandRow="1">
                <a:tableStyleId>{ED083AE6-46FA-4A59-8FB0-9F97EB10719F}</a:tableStyleId>
              </a:tblPr>
              <a:tblGrid>
                <a:gridCol w="1000475">
                  <a:extLst>
                    <a:ext uri="{9D8B030D-6E8A-4147-A177-3AD203B41FA5}">
                      <a16:colId xmlns:a16="http://schemas.microsoft.com/office/drawing/2014/main" val="20000"/>
                    </a:ext>
                  </a:extLst>
                </a:gridCol>
                <a:gridCol w="1667459">
                  <a:extLst>
                    <a:ext uri="{9D8B030D-6E8A-4147-A177-3AD203B41FA5}">
                      <a16:colId xmlns:a16="http://schemas.microsoft.com/office/drawing/2014/main" val="20001"/>
                    </a:ext>
                  </a:extLst>
                </a:gridCol>
                <a:gridCol w="4381310">
                  <a:extLst>
                    <a:ext uri="{9D8B030D-6E8A-4147-A177-3AD203B41FA5}">
                      <a16:colId xmlns:a16="http://schemas.microsoft.com/office/drawing/2014/main" val="20002"/>
                    </a:ext>
                  </a:extLst>
                </a:gridCol>
                <a:gridCol w="2520280">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183</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5-May-2021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P802.15.4aa/D6</a:t>
                      </a:r>
                      <a:endParaRPr lang="en-US" sz="1400" dirty="0">
                        <a:solidFill>
                          <a:schemeClr val="tx1"/>
                        </a:solidFill>
                        <a:latin typeface="Arial" panose="020B0604020202020204" pitchFamily="34" charset="0"/>
                        <a:cs typeface="Arial" panose="020B0604020202020204" pitchFamily="34" charset="0"/>
                      </a:endParaRPr>
                    </a:p>
                  </a:txBody>
                  <a:tcPr/>
                </a:tc>
                <a:tc>
                  <a:txBody>
                    <a:bodyPr/>
                    <a:lstStyle/>
                    <a:p>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49 (5 T, 44 E)</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185</a:t>
                      </a:r>
                    </a:p>
                  </a:txBody>
                  <a:tcPr/>
                </a:tc>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13-June-2021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First recirculation draft, P802.15.4aa/D7</a:t>
                      </a:r>
                    </a:p>
                  </a:txBody>
                  <a:tcPr/>
                </a:tc>
                <a:tc>
                  <a:txBody>
                    <a:bodyPr/>
                    <a:lstStyle/>
                    <a:p>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11 (4 T, 7 E)</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rPr>
                        <a:t>186</a:t>
                      </a:r>
                    </a:p>
                  </a:txBody>
                  <a:tcPr/>
                </a:tc>
                <a:tc>
                  <a:txBody>
                    <a:bodyPr/>
                    <a:lstStyle/>
                    <a:p>
                      <a:r>
                        <a:rPr kumimoji="0" lang="en-US"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9-July-2021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ysClr val="windowText" lastClr="000000"/>
                          </a:solidFill>
                          <a:effectLst/>
                          <a:latin typeface="Arial" charset="0"/>
                          <a:ea typeface="Times New Roman" pitchFamily="18" charset="0"/>
                          <a:cs typeface="Arial" charset="0"/>
                        </a:rPr>
                        <a:t>Second recirculation draft, P802.15.4aa/D8</a:t>
                      </a:r>
                    </a:p>
                  </a:txBody>
                  <a:tcPr/>
                </a:tc>
                <a:tc>
                  <a:txBody>
                    <a:bodyPr/>
                    <a:lstStyle/>
                    <a:p>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0 (0 T, 0 E)</a:t>
                      </a:r>
                    </a:p>
                  </a:txBody>
                  <a:tcPr anchor="ctr"/>
                </a:tc>
                <a:extLst>
                  <a:ext uri="{0D108BD9-81ED-4DB2-BD59-A6C34878D82A}">
                    <a16:rowId xmlns:a16="http://schemas.microsoft.com/office/drawing/2014/main" val="10003"/>
                  </a:ext>
                </a:extLst>
              </a:tr>
              <a:tr h="582899">
                <a:tc>
                  <a:txBody>
                    <a:bodyPr/>
                    <a:lstStyle/>
                    <a:p>
                      <a:endPar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endParaRPr kumimoji="0" lang="en-US" sz="14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tc>
                <a:tc>
                  <a:txBody>
                    <a:bodyPr/>
                    <a:lstStyle/>
                    <a:p>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FF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chemeClr val="tx1"/>
                          </a:solidFill>
                          <a:effectLst/>
                          <a:latin typeface="Arial" charset="0"/>
                          <a:ea typeface="Times New Roman" pitchFamily="18" charset="0"/>
                          <a:cs typeface="Arial" charset="0"/>
                        </a:rPr>
                        <a:t>60 (9 T, 51 E)</a:t>
                      </a:r>
                    </a:p>
                  </a:txBody>
                  <a:tcPr anchor="ctr"/>
                </a:tc>
                <a:extLst>
                  <a:ext uri="{0D108BD9-81ED-4DB2-BD59-A6C34878D82A}">
                    <a16:rowId xmlns:a16="http://schemas.microsoft.com/office/drawing/2014/main" val="2600899970"/>
                  </a:ext>
                </a:extLst>
              </a:tr>
            </a:tbl>
          </a:graphicData>
        </a:graphic>
      </p:graphicFrame>
    </p:spTree>
    <p:extLst>
      <p:ext uri="{BB962C8B-B14F-4D97-AF65-F5344CB8AC3E}">
        <p14:creationId xmlns:p14="http://schemas.microsoft.com/office/powerpoint/2010/main" val="43543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p:txBody>
          <a:bodyPr/>
          <a:lstStyle/>
          <a:p>
            <a:r>
              <a:rPr lang="en-US" dirty="0"/>
              <a:t>Mandatory Editorial Coordination (MEC) </a:t>
            </a:r>
            <a:r>
              <a:rPr lang="en-US" dirty="0">
                <a:solidFill>
                  <a:srgbClr val="FF0000"/>
                </a:solidFill>
              </a:rPr>
              <a:t>completed in the final report via e-mail from Catherine Berger on July xx 2021.</a:t>
            </a:r>
            <a:endParaRPr lang="en-US" strike="sngStrike" dirty="0">
              <a:solidFill>
                <a:srgbClr val="FF0000"/>
              </a:solidFill>
            </a:endParaRPr>
          </a:p>
          <a:p>
            <a:r>
              <a:rPr lang="en-US" strike="sngStrike" dirty="0">
                <a:solidFill>
                  <a:srgbClr val="FF0000"/>
                </a:solidFill>
              </a:rPr>
              <a:t>The comment to change the copyright to 2020 has been made in the D2 draft.  The comment to align the title to the abstract title will be added to the SA Ballot (agreed with Catherine Berger on this via e-mail)</a:t>
            </a: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a:t>Takashi Kuramochi(Lapis Technology)</a:t>
            </a:r>
            <a:endParaRPr lang="en-GB" dirty="0"/>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89518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335360" y="685801"/>
            <a:ext cx="11737304" cy="1047905"/>
          </a:xfrm>
        </p:spPr>
        <p:txBody>
          <a:bodyPr/>
          <a:lstStyle/>
          <a:p>
            <a:r>
              <a:rPr lang="en-GB" dirty="0">
                <a:ea typeface="ＭＳ Ｐゴシック" pitchFamily="34" charset="-128"/>
              </a:rPr>
              <a:t>Unsatisfied Technical comments by “No” voting commenter</a:t>
            </a:r>
            <a:br>
              <a:rPr lang="en-GB" dirty="0">
                <a:ea typeface="ＭＳ Ｐゴシック" pitchFamily="34" charset="-128"/>
              </a:rPr>
            </a:br>
            <a:r>
              <a:rPr lang="en-GB" dirty="0">
                <a:ea typeface="ＭＳ Ｐゴシック" pitchFamily="34" charset="-128"/>
              </a:rPr>
              <a:t>(No unsatisfied comments received in LB186)</a:t>
            </a:r>
            <a:endParaRPr lang="en-US" dirty="0"/>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July 2021</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a:t>Takashi Kuramochi(Lapis Technology)</a:t>
            </a:r>
            <a:endParaRPr lang="en-GB" dirty="0"/>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1700187960"/>
              </p:ext>
            </p:extLst>
          </p:nvPr>
        </p:nvGraphicFramePr>
        <p:xfrm>
          <a:off x="1882475" y="2132856"/>
          <a:ext cx="8424933" cy="2427945"/>
        </p:xfrm>
        <a:graphic>
          <a:graphicData uri="http://schemas.openxmlformats.org/drawingml/2006/table">
            <a:tbl>
              <a:tblPr firstRow="1" bandRow="1">
                <a:tableStyleId>{073A0DAA-6AF3-43AB-8588-CEC1D06C72B9}</a:tableStyleId>
              </a:tblPr>
              <a:tblGrid>
                <a:gridCol w="4495519">
                  <a:extLst>
                    <a:ext uri="{9D8B030D-6E8A-4147-A177-3AD203B41FA5}">
                      <a16:colId xmlns:a16="http://schemas.microsoft.com/office/drawing/2014/main" val="310604816"/>
                    </a:ext>
                  </a:extLst>
                </a:gridCol>
                <a:gridCol w="547926">
                  <a:extLst>
                    <a:ext uri="{9D8B030D-6E8A-4147-A177-3AD203B41FA5}">
                      <a16:colId xmlns:a16="http://schemas.microsoft.com/office/drawing/2014/main" val="2765377680"/>
                    </a:ext>
                  </a:extLst>
                </a:gridCol>
                <a:gridCol w="547926">
                  <a:extLst>
                    <a:ext uri="{9D8B030D-6E8A-4147-A177-3AD203B41FA5}">
                      <a16:colId xmlns:a16="http://schemas.microsoft.com/office/drawing/2014/main" val="838966622"/>
                    </a:ext>
                  </a:extLst>
                </a:gridCol>
                <a:gridCol w="547926">
                  <a:extLst>
                    <a:ext uri="{9D8B030D-6E8A-4147-A177-3AD203B41FA5}">
                      <a16:colId xmlns:a16="http://schemas.microsoft.com/office/drawing/2014/main" val="3731898696"/>
                    </a:ext>
                  </a:extLst>
                </a:gridCol>
                <a:gridCol w="547926">
                  <a:extLst>
                    <a:ext uri="{9D8B030D-6E8A-4147-A177-3AD203B41FA5}">
                      <a16:colId xmlns:a16="http://schemas.microsoft.com/office/drawing/2014/main" val="1299444794"/>
                    </a:ext>
                  </a:extLst>
                </a:gridCol>
                <a:gridCol w="868855">
                  <a:extLst>
                    <a:ext uri="{9D8B030D-6E8A-4147-A177-3AD203B41FA5}">
                      <a16:colId xmlns:a16="http://schemas.microsoft.com/office/drawing/2014/main" val="2555395850"/>
                    </a:ext>
                  </a:extLst>
                </a:gridCol>
                <a:gridCol w="868855">
                  <a:extLst>
                    <a:ext uri="{9D8B030D-6E8A-4147-A177-3AD203B41FA5}">
                      <a16:colId xmlns:a16="http://schemas.microsoft.com/office/drawing/2014/main" val="3495574080"/>
                    </a:ext>
                  </a:extLst>
                </a:gridCol>
              </a:tblGrid>
              <a:tr h="370988">
                <a:tc>
                  <a:txBody>
                    <a:bodyPr/>
                    <a:lstStyle/>
                    <a:p>
                      <a:pPr algn="ctr"/>
                      <a:r>
                        <a:rPr lang="en-US" dirty="0"/>
                        <a:t>Voter</a:t>
                      </a:r>
                    </a:p>
                  </a:txBody>
                  <a:tcPr/>
                </a:tc>
                <a:tc>
                  <a:txBody>
                    <a:bodyPr/>
                    <a:lstStyle/>
                    <a:p>
                      <a:pPr algn="ctr"/>
                      <a:r>
                        <a:rPr lang="en-US" dirty="0"/>
                        <a:t>183</a:t>
                      </a:r>
                    </a:p>
                  </a:txBody>
                  <a:tcPr/>
                </a:tc>
                <a:tc>
                  <a:txBody>
                    <a:bodyPr/>
                    <a:lstStyle/>
                    <a:p>
                      <a:pPr algn="ctr"/>
                      <a:r>
                        <a:rPr lang="en-US" dirty="0"/>
                        <a:t>185</a:t>
                      </a:r>
                    </a:p>
                  </a:txBody>
                  <a:tcPr/>
                </a:tc>
                <a:tc>
                  <a:txBody>
                    <a:bodyPr/>
                    <a:lstStyle/>
                    <a:p>
                      <a:pPr algn="ctr"/>
                      <a:r>
                        <a:rPr lang="en-US" dirty="0"/>
                        <a:t>186</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Total</a:t>
                      </a:r>
                    </a:p>
                  </a:txBody>
                  <a:tcPr/>
                </a:tc>
                <a:extLst>
                  <a:ext uri="{0D108BD9-81ED-4DB2-BD59-A6C34878D82A}">
                    <a16:rowId xmlns:a16="http://schemas.microsoft.com/office/drawing/2014/main" val="607050037"/>
                  </a:ext>
                </a:extLst>
              </a:tr>
              <a:tr h="566454">
                <a:tc>
                  <a:txBody>
                    <a:bodyPr/>
                    <a:lstStyle/>
                    <a:p>
                      <a:endParaRPr lang="en-US" b="1" dirty="0"/>
                    </a:p>
                  </a:txBody>
                  <a:tcP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extLst>
                  <a:ext uri="{0D108BD9-81ED-4DB2-BD59-A6C34878D82A}">
                    <a16:rowId xmlns:a16="http://schemas.microsoft.com/office/drawing/2014/main" val="489837845"/>
                  </a:ext>
                </a:extLst>
              </a:tr>
              <a:tr h="566454">
                <a:tc>
                  <a:txBody>
                    <a:bodyPr/>
                    <a:lstStyle/>
                    <a:p>
                      <a:endParaRPr lang="en-US" b="1" dirty="0"/>
                    </a:p>
                  </a:txBody>
                  <a:tcP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extLst>
                  <a:ext uri="{0D108BD9-81ED-4DB2-BD59-A6C34878D82A}">
                    <a16:rowId xmlns:a16="http://schemas.microsoft.com/office/drawing/2014/main" val="3553260405"/>
                  </a:ext>
                </a:extLst>
              </a:tr>
              <a:tr h="558289">
                <a:tc>
                  <a:txBody>
                    <a:bodyPr/>
                    <a:lstStyle/>
                    <a:p>
                      <a:endParaRPr lang="en-US" b="1" dirty="0"/>
                    </a:p>
                  </a:txBody>
                  <a:tcP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extLst>
                  <a:ext uri="{0D108BD9-81ED-4DB2-BD59-A6C34878D82A}">
                    <a16:rowId xmlns:a16="http://schemas.microsoft.com/office/drawing/2014/main" val="4149942438"/>
                  </a:ext>
                </a:extLst>
              </a:tr>
              <a:tr h="323688">
                <a:tc>
                  <a:txBody>
                    <a:bodyPr/>
                    <a:lstStyle/>
                    <a:p>
                      <a:r>
                        <a:rPr lang="en-US" b="1" dirty="0"/>
                        <a:t>Total</a:t>
                      </a:r>
                    </a:p>
                  </a:txBody>
                  <a:tcP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FAD53-5E6E-420C-905D-26A32685A197}"/>
              </a:ext>
            </a:extLst>
          </p:cNvPr>
          <p:cNvSpPr>
            <a:spLocks noGrp="1"/>
          </p:cNvSpPr>
          <p:nvPr>
            <p:ph type="title"/>
          </p:nvPr>
        </p:nvSpPr>
        <p:spPr/>
        <p:txBody>
          <a:bodyPr/>
          <a:lstStyle/>
          <a:p>
            <a:r>
              <a:rPr lang="en-US" dirty="0"/>
              <a:t>Unsatisfied Technical Comments in Categories</a:t>
            </a:r>
            <a:br>
              <a:rPr lang="en-US" dirty="0"/>
            </a:br>
            <a:r>
              <a:rPr lang="en-GB" sz="2400" dirty="0">
                <a:ea typeface="ＭＳ Ｐゴシック" pitchFamily="34" charset="-128"/>
              </a:rPr>
              <a:t>(No unsatisfied comments received in LB186)</a:t>
            </a:r>
            <a:endParaRPr lang="en-US" sz="2400" dirty="0"/>
          </a:p>
        </p:txBody>
      </p:sp>
      <p:sp>
        <p:nvSpPr>
          <p:cNvPr id="3" name="Date Placeholder 2">
            <a:extLst>
              <a:ext uri="{FF2B5EF4-FFF2-40B4-BE49-F238E27FC236}">
                <a16:creationId xmlns:a16="http://schemas.microsoft.com/office/drawing/2014/main" id="{EEAAAF01-CA2C-4D24-A755-53A969FA338A}"/>
              </a:ext>
            </a:extLst>
          </p:cNvPr>
          <p:cNvSpPr>
            <a:spLocks noGrp="1"/>
          </p:cNvSpPr>
          <p:nvPr>
            <p:ph type="dt" idx="10"/>
          </p:nvPr>
        </p:nvSpPr>
        <p:spPr/>
        <p:txBody>
          <a:bodyPr/>
          <a:lstStyle/>
          <a:p>
            <a:r>
              <a:rPr lang="en-US"/>
              <a:t>July 2021</a:t>
            </a:r>
            <a:endParaRPr lang="en-GB"/>
          </a:p>
        </p:txBody>
      </p:sp>
      <p:sp>
        <p:nvSpPr>
          <p:cNvPr id="4" name="Footer Placeholder 3">
            <a:extLst>
              <a:ext uri="{FF2B5EF4-FFF2-40B4-BE49-F238E27FC236}">
                <a16:creationId xmlns:a16="http://schemas.microsoft.com/office/drawing/2014/main" id="{D881A7EB-A820-4D90-90F2-382079F32BE4}"/>
              </a:ext>
            </a:extLst>
          </p:cNvPr>
          <p:cNvSpPr>
            <a:spLocks noGrp="1"/>
          </p:cNvSpPr>
          <p:nvPr>
            <p:ph type="ftr" idx="11"/>
          </p:nvPr>
        </p:nvSpPr>
        <p:spPr/>
        <p:txBody>
          <a:bodyPr/>
          <a:lstStyle/>
          <a:p>
            <a:r>
              <a:rPr lang="en-GB"/>
              <a:t>Takashi Kuramochi(Lapis Technology)</a:t>
            </a:r>
            <a:endParaRPr lang="en-GB" dirty="0"/>
          </a:p>
        </p:txBody>
      </p:sp>
      <p:sp>
        <p:nvSpPr>
          <p:cNvPr id="5" name="Slide Number Placeholder 4">
            <a:extLst>
              <a:ext uri="{FF2B5EF4-FFF2-40B4-BE49-F238E27FC236}">
                <a16:creationId xmlns:a16="http://schemas.microsoft.com/office/drawing/2014/main" id="{4B0965A9-6A51-4853-BEBF-612607E45C71}"/>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spTree>
    <p:extLst>
      <p:ext uri="{BB962C8B-B14F-4D97-AF65-F5344CB8AC3E}">
        <p14:creationId xmlns:p14="http://schemas.microsoft.com/office/powerpoint/2010/main" val="187493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 from LB186</a:t>
            </a:r>
            <a:br>
              <a:rPr lang="en-GB" dirty="0">
                <a:ea typeface="ＭＳ Ｐゴシック" pitchFamily="34" charset="-128"/>
              </a:rPr>
            </a:br>
            <a:r>
              <a:rPr lang="en-GB" sz="2400" dirty="0">
                <a:ea typeface="ＭＳ Ｐゴシック" pitchFamily="34" charset="-128"/>
              </a:rPr>
              <a:t>(No unsatisfied comments received in LB186)</a:t>
            </a:r>
            <a:endParaRPr lang="en-CA" sz="2400"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July 2021</a:t>
            </a:r>
            <a:endParaRPr lang="en-CA"/>
          </a:p>
        </p:txBody>
      </p:sp>
      <p:sp>
        <p:nvSpPr>
          <p:cNvPr id="4" name="Footer Placeholder 3"/>
          <p:cNvSpPr>
            <a:spLocks noGrp="1"/>
          </p:cNvSpPr>
          <p:nvPr>
            <p:ph type="ftr" sz="quarter" idx="11"/>
          </p:nvPr>
        </p:nvSpPr>
        <p:spPr bwMode="auto">
          <a:xfrm>
            <a:off x="10241113" y="6478792"/>
            <a:ext cx="1146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a:t>Takashi Kuramochi(Lapis Technology)</a:t>
            </a:r>
            <a:endParaRPr lang="en-CA" dirty="0"/>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9</a:t>
            </a:fld>
            <a:endParaRPr lang="en-CA"/>
          </a:p>
        </p:txBody>
      </p:sp>
    </p:spTree>
    <p:extLst>
      <p:ext uri="{BB962C8B-B14F-4D97-AF65-F5344CB8AC3E}">
        <p14:creationId xmlns:p14="http://schemas.microsoft.com/office/powerpoint/2010/main" val="8113037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10968</TotalTime>
  <Words>746</Words>
  <Application>Microsoft Macintosh PowerPoint</Application>
  <PresentationFormat>Widescreen</PresentationFormat>
  <Paragraphs>215</Paragraphs>
  <Slides>10</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P802.15.4aa Report to EC on Unconditional Approval to go to SA Ballot</vt:lpstr>
      <vt:lpstr>Introduction</vt:lpstr>
      <vt:lpstr>Status Summary</vt:lpstr>
      <vt:lpstr>802.15 WG Letter Ballot Results – P802.15.4aa</vt:lpstr>
      <vt:lpstr>802.15 WG Letter Ballot Comments – P802.15.4aa</vt:lpstr>
      <vt:lpstr>IEEE-SA Mandatory Editorial Coordination</vt:lpstr>
      <vt:lpstr>Unsatisfied Technical comments by “No” voting commenter (No unsatisfied comments received in LB186)</vt:lpstr>
      <vt:lpstr>Unsatisfied Technical Comments in Categories (No unsatisfied comments received in LB186)</vt:lpstr>
      <vt:lpstr>Unsatisfied comments from LB186 (No unsatisfied comments received in LB186)</vt:lpstr>
      <vt:lpstr>TG15.4aa Timeline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P802.15.13</dc:title>
  <dc:subject/>
  <dc:creator>Pat Kinney</dc:creator>
  <cp:keywords/>
  <dc:description/>
  <cp:lastModifiedBy>Pat Kinney</cp:lastModifiedBy>
  <cp:revision>223</cp:revision>
  <cp:lastPrinted>1601-01-01T00:00:00Z</cp:lastPrinted>
  <dcterms:created xsi:type="dcterms:W3CDTF">2019-11-09T15:46:46Z</dcterms:created>
  <dcterms:modified xsi:type="dcterms:W3CDTF">2021-07-22T02:22:48Z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