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82" r:id="rId5"/>
    <p:sldId id="283" r:id="rId6"/>
    <p:sldId id="281" r:id="rId7"/>
    <p:sldId id="269" r:id="rId8"/>
    <p:sldId id="280" r:id="rId9"/>
    <p:sldId id="278" r:id="rId10"/>
    <p:sldId id="2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E. Yee" initials="PEY"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89" autoAdjust="0"/>
    <p:restoredTop sz="96291"/>
  </p:normalViewPr>
  <p:slideViewPr>
    <p:cSldViewPr>
      <p:cViewPr varScale="1">
        <p:scale>
          <a:sx n="109" d="100"/>
          <a:sy n="109" d="100"/>
        </p:scale>
        <p:origin x="312"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4724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925813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3862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0945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Takashi Kuramochi(Lapis Technology)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Takashi Kuramochi(Lapis Technology)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Takashi Kuramochi(Lapis Technology)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Takashi Kuramochi(Lapis Technology)</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Takashi Kuramochi(Lapis Technology)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Takashi </a:t>
            </a:r>
            <a:r>
              <a:rPr lang="en-GB" dirty="0" err="1"/>
              <a:t>Kuramochi</a:t>
            </a:r>
            <a:r>
              <a:rPr lang="en-GB" dirty="0"/>
              <a:t>(Lapis Technology)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171941" y="249237"/>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802.15-21-0383-00-04aa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0/15-20-0376-00-004y-mec-review-4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332-01-04aa-802-15-4aa-d07-recirculation-letter-ballot-consolidated-comments-lb185.xlsx" TargetMode="External"/><Relationship Id="rId2" Type="http://schemas.openxmlformats.org/officeDocument/2006/relationships/hyperlink" Target="https://mentor.ieee.org/802.15/dcn/21/15-21-0241-04-04aa-802-15-4aa-d06-letter-ballot-consolidated-comments.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P802.15.4aa Report to EC on Unconditional Approval 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Takashi Kuramochi(Lapis Technology)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2">
            <a:extLst>
              <a:ext uri="{FF2B5EF4-FFF2-40B4-BE49-F238E27FC236}">
                <a16:creationId xmlns:a16="http://schemas.microsoft.com/office/drawing/2014/main" id="{72A2E656-3A0E-43CD-AD0A-E5C142B2808F}"/>
              </a:ext>
            </a:extLst>
          </p:cNvPr>
          <p:cNvGraphicFramePr>
            <a:graphicFrameLocks noGrp="1"/>
          </p:cNvGraphicFramePr>
          <p:nvPr>
            <p:extLst>
              <p:ext uri="{D42A27DB-BD31-4B8C-83A1-F6EECF244321}">
                <p14:modId xmlns:p14="http://schemas.microsoft.com/office/powerpoint/2010/main" val="524733578"/>
              </p:ext>
            </p:extLst>
          </p:nvPr>
        </p:nvGraphicFramePr>
        <p:xfrm>
          <a:off x="995590" y="2755983"/>
          <a:ext cx="9886915" cy="1483360"/>
        </p:xfrm>
        <a:graphic>
          <a:graphicData uri="http://schemas.openxmlformats.org/drawingml/2006/table">
            <a:tbl>
              <a:tblPr firstRow="1" bandRow="1">
                <a:tableStyleId>{21E4AEA4-8DFA-4A89-87EB-49C32662AFE0}</a:tableStyleId>
              </a:tblPr>
              <a:tblGrid>
                <a:gridCol w="1977383">
                  <a:extLst>
                    <a:ext uri="{9D8B030D-6E8A-4147-A177-3AD203B41FA5}">
                      <a16:colId xmlns:a16="http://schemas.microsoft.com/office/drawing/2014/main" val="176284321"/>
                    </a:ext>
                  </a:extLst>
                </a:gridCol>
                <a:gridCol w="1977383">
                  <a:extLst>
                    <a:ext uri="{9D8B030D-6E8A-4147-A177-3AD203B41FA5}">
                      <a16:colId xmlns:a16="http://schemas.microsoft.com/office/drawing/2014/main" val="3920498476"/>
                    </a:ext>
                  </a:extLst>
                </a:gridCol>
                <a:gridCol w="1001628">
                  <a:extLst>
                    <a:ext uri="{9D8B030D-6E8A-4147-A177-3AD203B41FA5}">
                      <a16:colId xmlns:a16="http://schemas.microsoft.com/office/drawing/2014/main" val="784554794"/>
                    </a:ext>
                  </a:extLst>
                </a:gridCol>
                <a:gridCol w="1152128">
                  <a:extLst>
                    <a:ext uri="{9D8B030D-6E8A-4147-A177-3AD203B41FA5}">
                      <a16:colId xmlns:a16="http://schemas.microsoft.com/office/drawing/2014/main" val="2878802385"/>
                    </a:ext>
                  </a:extLst>
                </a:gridCol>
                <a:gridCol w="3778393">
                  <a:extLst>
                    <a:ext uri="{9D8B030D-6E8A-4147-A177-3AD203B41FA5}">
                      <a16:colId xmlns:a16="http://schemas.microsoft.com/office/drawing/2014/main" val="20426297"/>
                    </a:ext>
                  </a:extLst>
                </a:gridCol>
              </a:tblGrid>
              <a:tr h="370840">
                <a:tc>
                  <a:txBody>
                    <a:bodyPr/>
                    <a:lstStyle/>
                    <a:p>
                      <a:r>
                        <a:rPr lang="en-US" dirty="0"/>
                        <a:t>Name</a:t>
                      </a:r>
                    </a:p>
                  </a:txBody>
                  <a:tcPr/>
                </a:tc>
                <a:tc>
                  <a:txBody>
                    <a:bodyPr/>
                    <a:lstStyle/>
                    <a:p>
                      <a:r>
                        <a:rPr lang="en-US" dirty="0"/>
                        <a:t>Affiliations</a:t>
                      </a:r>
                    </a:p>
                  </a:txBody>
                  <a:tcPr/>
                </a:tc>
                <a:tc>
                  <a:txBody>
                    <a:bodyPr/>
                    <a:lstStyle/>
                    <a:p>
                      <a:r>
                        <a:rPr lang="en-US" dirty="0"/>
                        <a:t>Address</a:t>
                      </a:r>
                    </a:p>
                  </a:txBody>
                  <a:tcPr/>
                </a:tc>
                <a:tc>
                  <a:txBody>
                    <a:bodyPr/>
                    <a:lstStyle/>
                    <a:p>
                      <a:r>
                        <a:rPr lang="en-US" dirty="0"/>
                        <a:t>Phone</a:t>
                      </a:r>
                    </a:p>
                  </a:txBody>
                  <a:tcPr/>
                </a:tc>
                <a:tc>
                  <a:txBody>
                    <a:bodyPr/>
                    <a:lstStyle/>
                    <a:p>
                      <a:r>
                        <a:rPr lang="en-US" dirty="0"/>
                        <a:t>email</a:t>
                      </a:r>
                    </a:p>
                  </a:txBody>
                  <a:tcPr/>
                </a:tc>
                <a:extLst>
                  <a:ext uri="{0D108BD9-81ED-4DB2-BD59-A6C34878D82A}">
                    <a16:rowId xmlns:a16="http://schemas.microsoft.com/office/drawing/2014/main" val="4163433851"/>
                  </a:ext>
                </a:extLst>
              </a:tr>
              <a:tr h="370840">
                <a:tc>
                  <a:txBody>
                    <a:bodyPr/>
                    <a:lstStyle/>
                    <a:p>
                      <a:r>
                        <a:rPr lang="en-US" dirty="0"/>
                        <a:t>Takashi </a:t>
                      </a:r>
                      <a:r>
                        <a:rPr lang="en-US" dirty="0" err="1"/>
                        <a:t>Kuramochi</a:t>
                      </a:r>
                      <a:endParaRPr lang="en-US" dirty="0"/>
                    </a:p>
                  </a:txBody>
                  <a:tcPr/>
                </a:tc>
                <a:tc>
                  <a:txBody>
                    <a:bodyPr/>
                    <a:lstStyle/>
                    <a:p>
                      <a:r>
                        <a:rPr lang="en-US" dirty="0"/>
                        <a:t>Lapis Technology</a:t>
                      </a:r>
                    </a:p>
                  </a:txBody>
                  <a:tcPr/>
                </a:tc>
                <a:tc>
                  <a:txBody>
                    <a:bodyPr/>
                    <a:lstStyle/>
                    <a:p>
                      <a:endParaRPr lang="en-US"/>
                    </a:p>
                  </a:txBody>
                  <a:tcPr/>
                </a:tc>
                <a:tc>
                  <a:txBody>
                    <a:bodyPr/>
                    <a:lstStyle/>
                    <a:p>
                      <a:endParaRPr lang="en-US"/>
                    </a:p>
                  </a:txBody>
                  <a:tcPr/>
                </a:tc>
                <a:tc>
                  <a:txBody>
                    <a:bodyPr/>
                    <a:lstStyle/>
                    <a:p>
                      <a:r>
                        <a:rPr lang="en-US" sz="1600" dirty="0"/>
                        <a:t>kuramochi722@lapis-tech.com</a:t>
                      </a:r>
                    </a:p>
                  </a:txBody>
                  <a:tcPr/>
                </a:tc>
                <a:extLst>
                  <a:ext uri="{0D108BD9-81ED-4DB2-BD59-A6C34878D82A}">
                    <a16:rowId xmlns:a16="http://schemas.microsoft.com/office/drawing/2014/main" val="36895787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96855589"/>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441979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TG15.4aa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2332093670"/>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263352" y="1981201"/>
            <a:ext cx="11809312" cy="4113213"/>
          </a:xfrm>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unconditional approval to send IEEE P802.15.4aa/D08 to SA Ballot.</a:t>
            </a:r>
          </a:p>
          <a:p>
            <a:pPr>
              <a:buFont typeface="Arial" panose="020B0604020202020204" pitchFamily="34" charset="0"/>
              <a:buChar char="•"/>
            </a:pPr>
            <a:endParaRPr lang="en-GB" dirty="0">
              <a:ea typeface="ＭＳ Ｐゴシック" pitchFamily="34" charset="-128"/>
            </a:endParaRPr>
          </a:p>
          <a:p>
            <a:pPr>
              <a:buFont typeface="Arial" panose="020B0604020202020204" pitchFamily="34" charset="0"/>
              <a:buChar char="•"/>
            </a:pPr>
            <a:r>
              <a:rPr lang="en-GB" dirty="0">
                <a:ea typeface="ＭＳ Ｐゴシック" pitchFamily="34" charset="-128"/>
              </a:rPr>
              <a:t>The WG motion to request unconditional approval was approved during the July Virtual Plenary session of the 802.15 working group on </a:t>
            </a:r>
            <a:r>
              <a:rPr lang="en-GB" dirty="0">
                <a:solidFill>
                  <a:srgbClr val="FF0000"/>
                </a:solidFill>
                <a:ea typeface="ＭＳ Ｐゴシック" pitchFamily="34" charset="-128"/>
              </a:rPr>
              <a:t>22 July 2021</a:t>
            </a:r>
            <a:r>
              <a:rPr lang="en-GB" dirty="0">
                <a:ea typeface="ＭＳ Ｐゴシック" pitchFamily="34" charset="-128"/>
              </a:rPr>
              <a:t>.</a:t>
            </a:r>
          </a:p>
          <a:p>
            <a:pPr marL="800100" lvl="1" indent="-342900">
              <a:buFont typeface="Arial" panose="020B0604020202020204" pitchFamily="34" charset="0"/>
              <a:buChar char="•"/>
            </a:pPr>
            <a:r>
              <a:rPr lang="en-GB" dirty="0">
                <a:ea typeface="ＭＳ Ｐゴシック" pitchFamily="34" charset="-128"/>
              </a:rPr>
              <a:t>Passed in the Working Group  </a:t>
            </a:r>
            <a:r>
              <a:rPr lang="en-GB" dirty="0">
                <a:solidFill>
                  <a:srgbClr val="FF0000"/>
                </a:solidFill>
                <a:ea typeface="ＭＳ Ｐゴシック" pitchFamily="34" charset="-128"/>
              </a:rPr>
              <a:t>XX</a:t>
            </a:r>
            <a:r>
              <a:rPr lang="en-GB" dirty="0">
                <a:ea typeface="ＭＳ Ｐゴシック" pitchFamily="34" charset="-128"/>
              </a:rPr>
              <a:t> yes, </a:t>
            </a:r>
            <a:r>
              <a:rPr lang="en-GB" dirty="0">
                <a:solidFill>
                  <a:srgbClr val="FF0000"/>
                </a:solidFill>
                <a:ea typeface="ＭＳ Ｐゴシック" pitchFamily="34" charset="-128"/>
              </a:rPr>
              <a:t>YY</a:t>
            </a:r>
            <a:r>
              <a:rPr lang="en-GB" dirty="0">
                <a:ea typeface="ＭＳ Ｐゴシック" pitchFamily="34" charset="-128"/>
              </a:rPr>
              <a:t> no , </a:t>
            </a:r>
            <a:r>
              <a:rPr lang="en-GB" dirty="0">
                <a:solidFill>
                  <a:srgbClr val="FF0000"/>
                </a:solidFill>
                <a:ea typeface="ＭＳ Ｐゴシック" pitchFamily="34" charset="-128"/>
              </a:rPr>
              <a:t>ZZ</a:t>
            </a:r>
            <a:r>
              <a:rPr lang="en-GB" dirty="0">
                <a:ea typeface="ＭＳ Ｐゴシック" pitchFamily="34" charset="-128"/>
              </a:rPr>
              <a:t> 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Takashi Kuramochi(Lapis Technology)</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P802.15.4aa Draft went through three WG Letter Ballots. Each draft achieved &gt; 75% needed for an approved draft</a:t>
            </a:r>
          </a:p>
          <a:p>
            <a:pPr>
              <a:buFont typeface="Arial" panose="020B0604020202020204" pitchFamily="34" charset="0"/>
              <a:buChar char="•"/>
            </a:pPr>
            <a:r>
              <a:rPr lang="en-US" dirty="0"/>
              <a:t>The TG has resolved 60 comments received on drafts P802.15.4aa/D6 and  D7.</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Takashi Kuramochi(Lapis Technology)</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802.15 WG Letter Ballot Results – P802.15.4aa</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788051900"/>
              </p:ext>
            </p:extLst>
          </p:nvPr>
        </p:nvGraphicFramePr>
        <p:xfrm>
          <a:off x="335360" y="1412776"/>
          <a:ext cx="11449271" cy="4977142"/>
        </p:xfrm>
        <a:graphic>
          <a:graphicData uri="http://schemas.openxmlformats.org/drawingml/2006/table">
            <a:tbl>
              <a:tblPr firstRow="1" bandRow="1">
                <a:tableStyleId>{ED083AE6-46FA-4A59-8FB0-9F97EB10719F}</a:tableStyleId>
              </a:tblPr>
              <a:tblGrid>
                <a:gridCol w="841648">
                  <a:extLst>
                    <a:ext uri="{9D8B030D-6E8A-4147-A177-3AD203B41FA5}">
                      <a16:colId xmlns:a16="http://schemas.microsoft.com/office/drawing/2014/main" val="20000"/>
                    </a:ext>
                  </a:extLst>
                </a:gridCol>
                <a:gridCol w="1390600">
                  <a:extLst>
                    <a:ext uri="{9D8B030D-6E8A-4147-A177-3AD203B41FA5}">
                      <a16:colId xmlns:a16="http://schemas.microsoft.com/office/drawing/2014/main" val="20001"/>
                    </a:ext>
                  </a:extLst>
                </a:gridCol>
                <a:gridCol w="2756354">
                  <a:extLst>
                    <a:ext uri="{9D8B030D-6E8A-4147-A177-3AD203B41FA5}">
                      <a16:colId xmlns:a16="http://schemas.microsoft.com/office/drawing/2014/main" val="20002"/>
                    </a:ext>
                  </a:extLst>
                </a:gridCol>
                <a:gridCol w="1526348">
                  <a:extLst>
                    <a:ext uri="{9D8B030D-6E8A-4147-A177-3AD203B41FA5}">
                      <a16:colId xmlns:a16="http://schemas.microsoft.com/office/drawing/2014/main" val="20003"/>
                    </a:ext>
                  </a:extLst>
                </a:gridCol>
                <a:gridCol w="718283">
                  <a:extLst>
                    <a:ext uri="{9D8B030D-6E8A-4147-A177-3AD203B41FA5}">
                      <a16:colId xmlns:a16="http://schemas.microsoft.com/office/drawing/2014/main" val="20004"/>
                    </a:ext>
                  </a:extLst>
                </a:gridCol>
                <a:gridCol w="718283">
                  <a:extLst>
                    <a:ext uri="{9D8B030D-6E8A-4147-A177-3AD203B41FA5}">
                      <a16:colId xmlns:a16="http://schemas.microsoft.com/office/drawing/2014/main" val="20005"/>
                    </a:ext>
                  </a:extLst>
                </a:gridCol>
                <a:gridCol w="538712">
                  <a:extLst>
                    <a:ext uri="{9D8B030D-6E8A-4147-A177-3AD203B41FA5}">
                      <a16:colId xmlns:a16="http://schemas.microsoft.com/office/drawing/2014/main" val="20006"/>
                    </a:ext>
                  </a:extLst>
                </a:gridCol>
                <a:gridCol w="534840">
                  <a:extLst>
                    <a:ext uri="{9D8B030D-6E8A-4147-A177-3AD203B41FA5}">
                      <a16:colId xmlns:a16="http://schemas.microsoft.com/office/drawing/2014/main" val="20007"/>
                    </a:ext>
                  </a:extLst>
                </a:gridCol>
                <a:gridCol w="538712">
                  <a:extLst>
                    <a:ext uri="{9D8B030D-6E8A-4147-A177-3AD203B41FA5}">
                      <a16:colId xmlns:a16="http://schemas.microsoft.com/office/drawing/2014/main" val="20008"/>
                    </a:ext>
                  </a:extLst>
                </a:gridCol>
                <a:gridCol w="628497">
                  <a:extLst>
                    <a:ext uri="{9D8B030D-6E8A-4147-A177-3AD203B41FA5}">
                      <a16:colId xmlns:a16="http://schemas.microsoft.com/office/drawing/2014/main" val="20009"/>
                    </a:ext>
                  </a:extLst>
                </a:gridCol>
                <a:gridCol w="628497">
                  <a:extLst>
                    <a:ext uri="{9D8B030D-6E8A-4147-A177-3AD203B41FA5}">
                      <a16:colId xmlns:a16="http://schemas.microsoft.com/office/drawing/2014/main" val="20010"/>
                    </a:ext>
                  </a:extLst>
                </a:gridCol>
                <a:gridCol w="628497">
                  <a:extLst>
                    <a:ext uri="{9D8B030D-6E8A-4147-A177-3AD203B41FA5}">
                      <a16:colId xmlns:a16="http://schemas.microsoft.com/office/drawing/2014/main" val="20011"/>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P802.15.4aa/D6</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Technical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a:tc>
                <a:extLst>
                  <a:ext uri="{0D108BD9-81ED-4DB2-BD59-A6C34878D82A}">
                    <a16:rowId xmlns:a16="http://schemas.microsoft.com/office/drawing/2014/main" val="10001"/>
                  </a:ext>
                </a:extLst>
              </a:tr>
              <a:tr h="491294">
                <a:tc>
                  <a:txBody>
                    <a:bodyPr/>
                    <a:lstStyle/>
                    <a:p>
                      <a:pPr algn="ct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a:tc>
                <a:extLst>
                  <a:ext uri="{0D108BD9-81ED-4DB2-BD59-A6C34878D82A}">
                    <a16:rowId xmlns:a16="http://schemas.microsoft.com/office/drawing/2014/main" val="2516916016"/>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16</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17.2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93.8</a:t>
                      </a:r>
                    </a:p>
                  </a:txBody>
                  <a:tcPr/>
                </a:tc>
                <a:extLst>
                  <a:ext uri="{0D108BD9-81ED-4DB2-BD59-A6C34878D82A}">
                    <a16:rowId xmlns:a16="http://schemas.microsoft.com/office/drawing/2014/main" val="10002"/>
                  </a:ext>
                </a:extLst>
              </a:tr>
              <a:tr h="491294">
                <a:tc>
                  <a:txBody>
                    <a:bodyPr/>
                    <a:lstStyle/>
                    <a:p>
                      <a:pPr algn="ctr"/>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62</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66.7</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4</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6.5</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57</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98.3</a:t>
                      </a:r>
                    </a:p>
                  </a:txBody>
                  <a:tcPr/>
                </a:tc>
                <a:extLst>
                  <a:ext uri="{0D108BD9-81ED-4DB2-BD59-A6C34878D82A}">
                    <a16:rowId xmlns:a16="http://schemas.microsoft.com/office/drawing/2014/main" val="10003"/>
                  </a:ext>
                </a:extLst>
              </a:tr>
              <a:tr h="491294">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186</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19</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20.4</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10.5</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17</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806610831"/>
                  </a:ext>
                </a:extLst>
              </a:tr>
              <a:tr h="491294">
                <a:tc>
                  <a:txBody>
                    <a:bodyPr/>
                    <a:lstStyle/>
                    <a:p>
                      <a:pPr algn="ct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rPr>
                        <a:t>93</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65</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69.9</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9.2</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59</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4"/>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52449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802.15 WG Letter Ballot Comments – P802.15.4aa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July 2021</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86401621"/>
              </p:ext>
            </p:extLst>
          </p:nvPr>
        </p:nvGraphicFramePr>
        <p:xfrm>
          <a:off x="1310181" y="1751014"/>
          <a:ext cx="9569524" cy="4558304"/>
        </p:xfrm>
        <a:graphic>
          <a:graphicData uri="http://schemas.openxmlformats.org/drawingml/2006/table">
            <a:tbl>
              <a:tblPr firstRow="1" bandRow="1">
                <a:tableStyleId>{ED083AE6-46FA-4A59-8FB0-9F97EB10719F}</a:tableStyleId>
              </a:tblPr>
              <a:tblGrid>
                <a:gridCol w="1000475">
                  <a:extLst>
                    <a:ext uri="{9D8B030D-6E8A-4147-A177-3AD203B41FA5}">
                      <a16:colId xmlns:a16="http://schemas.microsoft.com/office/drawing/2014/main" val="20000"/>
                    </a:ext>
                  </a:extLst>
                </a:gridCol>
                <a:gridCol w="1667459">
                  <a:extLst>
                    <a:ext uri="{9D8B030D-6E8A-4147-A177-3AD203B41FA5}">
                      <a16:colId xmlns:a16="http://schemas.microsoft.com/office/drawing/2014/main" val="20001"/>
                    </a:ext>
                  </a:extLst>
                </a:gridCol>
                <a:gridCol w="4381310">
                  <a:extLst>
                    <a:ext uri="{9D8B030D-6E8A-4147-A177-3AD203B41FA5}">
                      <a16:colId xmlns:a16="http://schemas.microsoft.com/office/drawing/2014/main" val="20002"/>
                    </a:ext>
                  </a:extLst>
                </a:gridCol>
                <a:gridCol w="2520280">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P802.15.4aa/D6</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49 (5 T, 44 E)</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11 (4 T, 7 E)</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186</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0 (0 T, 0 E)</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60 (9 T, 51 E)</a:t>
                      </a:r>
                    </a:p>
                  </a:txBody>
                  <a:tcPr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43543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 </a:t>
            </a:r>
            <a:r>
              <a:rPr lang="en-US" dirty="0">
                <a:solidFill>
                  <a:srgbClr val="FF0000"/>
                </a:solidFill>
              </a:rPr>
              <a:t>completed in the final report via e-mail from Catherine Berger on July xx 2021.</a:t>
            </a:r>
          </a:p>
          <a:p>
            <a:endParaRPr lang="en-US" strike="sngStrike" dirty="0">
              <a:solidFill>
                <a:srgbClr val="FF0000"/>
              </a:solidFill>
            </a:endParaRPr>
          </a:p>
          <a:p>
            <a:r>
              <a:rPr lang="en-US" strike="sngStrike" dirty="0">
                <a:solidFill>
                  <a:srgbClr val="FF0000"/>
                </a:solidFill>
                <a:hlinkClick r:id="rId2">
                  <a:extLst>
                    <a:ext uri="{A12FA001-AC4F-418D-AE19-62706E023703}">
                      <ahyp:hlinkClr xmlns:ahyp="http://schemas.microsoft.com/office/drawing/2018/hyperlinkcolor" val="tx"/>
                    </a:ext>
                  </a:extLst>
                </a:hlinkClick>
              </a:rPr>
              <a:t>https://mentor.ieee.org/802.15/dcn/20/15-20-0376-00-004y-mec-review-4y.pdf</a:t>
            </a:r>
            <a:endParaRPr lang="en-US" strike="sngStrike" dirty="0">
              <a:solidFill>
                <a:srgbClr val="FF0000"/>
              </a:solidFill>
            </a:endParaRPr>
          </a:p>
          <a:p>
            <a:endParaRPr lang="en-US" strike="sngStrike" dirty="0">
              <a:solidFill>
                <a:srgbClr val="FF0000"/>
              </a:solidFill>
            </a:endParaRPr>
          </a:p>
          <a:p>
            <a:r>
              <a:rPr lang="en-US" strike="sngStrike" dirty="0">
                <a:solidFill>
                  <a:srgbClr val="FF0000"/>
                </a:solidFill>
              </a:rPr>
              <a:t>The comment to change the copyright to 2020 has been made in the D2 draft.  The comment to align the title to the abstract title will be added to the SA Ballot (agreed with Catherine Berger on this via e-mail)</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Takashi Kuramochi(Lapis Technology)</a:t>
            </a:r>
            <a:endParaRPr lang="en-GB" dirty="0"/>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89518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335360" y="685801"/>
            <a:ext cx="11737304" cy="1047905"/>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(7 must-be-satisfied comments received in LB183 and LB185)</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2467318208"/>
              </p:ext>
            </p:extLst>
          </p:nvPr>
        </p:nvGraphicFramePr>
        <p:xfrm>
          <a:off x="1882475" y="2132856"/>
          <a:ext cx="8424933" cy="2656988"/>
        </p:xfrm>
        <a:graphic>
          <a:graphicData uri="http://schemas.openxmlformats.org/drawingml/2006/table">
            <a:tbl>
              <a:tblPr firstRow="1" bandRow="1">
                <a:tableStyleId>{073A0DAA-6AF3-43AB-8588-CEC1D06C72B9}</a:tableStyleId>
              </a:tblPr>
              <a:tblGrid>
                <a:gridCol w="4495519">
                  <a:extLst>
                    <a:ext uri="{9D8B030D-6E8A-4147-A177-3AD203B41FA5}">
                      <a16:colId xmlns:a16="http://schemas.microsoft.com/office/drawing/2014/main" val="310604816"/>
                    </a:ext>
                  </a:extLst>
                </a:gridCol>
                <a:gridCol w="547926">
                  <a:extLst>
                    <a:ext uri="{9D8B030D-6E8A-4147-A177-3AD203B41FA5}">
                      <a16:colId xmlns:a16="http://schemas.microsoft.com/office/drawing/2014/main" val="2765377680"/>
                    </a:ext>
                  </a:extLst>
                </a:gridCol>
                <a:gridCol w="547926">
                  <a:extLst>
                    <a:ext uri="{9D8B030D-6E8A-4147-A177-3AD203B41FA5}">
                      <a16:colId xmlns:a16="http://schemas.microsoft.com/office/drawing/2014/main" val="838966622"/>
                    </a:ext>
                  </a:extLst>
                </a:gridCol>
                <a:gridCol w="547926">
                  <a:extLst>
                    <a:ext uri="{9D8B030D-6E8A-4147-A177-3AD203B41FA5}">
                      <a16:colId xmlns:a16="http://schemas.microsoft.com/office/drawing/2014/main" val="3731898696"/>
                    </a:ext>
                  </a:extLst>
                </a:gridCol>
                <a:gridCol w="547926">
                  <a:extLst>
                    <a:ext uri="{9D8B030D-6E8A-4147-A177-3AD203B41FA5}">
                      <a16:colId xmlns:a16="http://schemas.microsoft.com/office/drawing/2014/main" val="1299444794"/>
                    </a:ext>
                  </a:extLst>
                </a:gridCol>
                <a:gridCol w="868855">
                  <a:extLst>
                    <a:ext uri="{9D8B030D-6E8A-4147-A177-3AD203B41FA5}">
                      <a16:colId xmlns:a16="http://schemas.microsoft.com/office/drawing/2014/main" val="2555395850"/>
                    </a:ext>
                  </a:extLst>
                </a:gridCol>
                <a:gridCol w="868855">
                  <a:extLst>
                    <a:ext uri="{9D8B030D-6E8A-4147-A177-3AD203B41FA5}">
                      <a16:colId xmlns:a16="http://schemas.microsoft.com/office/drawing/2014/main" val="3495574080"/>
                    </a:ext>
                  </a:extLst>
                </a:gridCol>
              </a:tblGrid>
              <a:tr h="370988">
                <a:tc>
                  <a:txBody>
                    <a:bodyPr/>
                    <a:lstStyle/>
                    <a:p>
                      <a:pPr algn="ctr"/>
                      <a:r>
                        <a:rPr lang="en-US" dirty="0"/>
                        <a:t>Voter</a:t>
                      </a:r>
                    </a:p>
                  </a:txBody>
                  <a:tcPr/>
                </a:tc>
                <a:tc>
                  <a:txBody>
                    <a:bodyPr/>
                    <a:lstStyle/>
                    <a:p>
                      <a:pPr algn="ctr"/>
                      <a:r>
                        <a:rPr lang="en-US" dirty="0"/>
                        <a:t>183</a:t>
                      </a:r>
                    </a:p>
                  </a:txBody>
                  <a:tcPr/>
                </a:tc>
                <a:tc>
                  <a:txBody>
                    <a:bodyPr/>
                    <a:lstStyle/>
                    <a:p>
                      <a:pPr algn="ctr"/>
                      <a:r>
                        <a:rPr lang="en-US" dirty="0"/>
                        <a:t>185</a:t>
                      </a:r>
                    </a:p>
                  </a:txBody>
                  <a:tcPr/>
                </a:tc>
                <a:tc>
                  <a:txBody>
                    <a:bodyPr/>
                    <a:lstStyle/>
                    <a:p>
                      <a:pPr algn="ctr"/>
                      <a:r>
                        <a:rPr lang="en-US" dirty="0"/>
                        <a:t>186</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Total</a:t>
                      </a:r>
                    </a:p>
                  </a:txBody>
                  <a:tcPr/>
                </a:tc>
                <a:extLst>
                  <a:ext uri="{0D108BD9-81ED-4DB2-BD59-A6C34878D82A}">
                    <a16:rowId xmlns:a16="http://schemas.microsoft.com/office/drawing/2014/main" val="607050037"/>
                  </a:ext>
                </a:extLst>
              </a:tr>
              <a:tr h="566454">
                <a:tc>
                  <a:txBody>
                    <a:bodyPr/>
                    <a:lstStyle/>
                    <a:p>
                      <a:r>
                        <a:rPr lang="en-US" dirty="0"/>
                        <a:t>Stephan Sand(DLR)</a:t>
                      </a:r>
                      <a:br>
                        <a:rPr lang="en-US" dirty="0"/>
                      </a:br>
                      <a:r>
                        <a:rPr lang="en-US" dirty="0"/>
                        <a:t>– </a:t>
                      </a:r>
                      <a:r>
                        <a:rPr lang="en-US" b="1" dirty="0"/>
                        <a:t>Not  Responded  </a:t>
                      </a:r>
                    </a:p>
                  </a:txBody>
                  <a:tcPr/>
                </a:tc>
                <a:tc>
                  <a:txBody>
                    <a:bodyPr/>
                    <a:lstStyle/>
                    <a:p>
                      <a:pPr algn="ctr"/>
                      <a:r>
                        <a:rPr lang="en-US" dirty="0"/>
                        <a:t>1</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1</a:t>
                      </a:r>
                    </a:p>
                  </a:txBody>
                  <a:tcPr marL="9525" marR="9525" marT="9525" marB="0" anchor="ctr"/>
                </a:tc>
                <a:extLst>
                  <a:ext uri="{0D108BD9-81ED-4DB2-BD59-A6C34878D82A}">
                    <a16:rowId xmlns:a16="http://schemas.microsoft.com/office/drawing/2014/main" val="489837845"/>
                  </a:ext>
                </a:extLst>
              </a:tr>
              <a:tr h="566454">
                <a:tc>
                  <a:txBody>
                    <a:bodyPr/>
                    <a:lstStyle/>
                    <a:p>
                      <a:r>
                        <a:rPr lang="en-US" dirty="0"/>
                        <a:t>Tero Kivinen(Self)</a:t>
                      </a:r>
                      <a:br>
                        <a:rPr lang="en-US" dirty="0"/>
                      </a:br>
                      <a:r>
                        <a:rPr lang="en-US" dirty="0"/>
                        <a:t>– </a:t>
                      </a:r>
                      <a:r>
                        <a:rPr lang="en-US" b="1" dirty="0"/>
                        <a:t>Not  Responded  </a:t>
                      </a:r>
                    </a:p>
                  </a:txBody>
                  <a:tcPr/>
                </a:tc>
                <a:tc>
                  <a:txBody>
                    <a:bodyPr/>
                    <a:lstStyle/>
                    <a:p>
                      <a:pPr algn="ctr"/>
                      <a:r>
                        <a:rPr lang="en-US" dirty="0"/>
                        <a:t>2</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2 </a:t>
                      </a:r>
                    </a:p>
                  </a:txBody>
                  <a:tcPr marL="9525" marR="9525" marT="9525" marB="0" anchor="ctr"/>
                </a:tc>
                <a:extLst>
                  <a:ext uri="{0D108BD9-81ED-4DB2-BD59-A6C34878D82A}">
                    <a16:rowId xmlns:a16="http://schemas.microsoft.com/office/drawing/2014/main" val="3553260405"/>
                  </a:ext>
                </a:extLst>
              </a:tr>
              <a:tr h="558289">
                <a:tc>
                  <a:txBody>
                    <a:bodyPr/>
                    <a:lstStyle/>
                    <a:p>
                      <a:r>
                        <a:rPr lang="en-US" dirty="0"/>
                        <a:t>Takashi </a:t>
                      </a:r>
                      <a:r>
                        <a:rPr lang="en-US" dirty="0" err="1"/>
                        <a:t>Kuramochi</a:t>
                      </a:r>
                      <a:r>
                        <a:rPr lang="en-US" dirty="0"/>
                        <a:t>(Lapis)</a:t>
                      </a:r>
                      <a:br>
                        <a:rPr lang="en-US" dirty="0"/>
                      </a:br>
                      <a:r>
                        <a:rPr lang="en-US" dirty="0"/>
                        <a:t>– </a:t>
                      </a:r>
                      <a:r>
                        <a:rPr lang="en-US" b="1" dirty="0"/>
                        <a:t>Not  Responded  </a:t>
                      </a:r>
                    </a:p>
                  </a:txBody>
                  <a:tcPr/>
                </a:tc>
                <a:tc>
                  <a:txBody>
                    <a:bodyPr/>
                    <a:lstStyle/>
                    <a:p>
                      <a:pPr algn="ctr"/>
                      <a:r>
                        <a:rPr lang="en-US" dirty="0"/>
                        <a:t>0</a:t>
                      </a:r>
                    </a:p>
                  </a:txBody>
                  <a:tcPr anchor="ctr"/>
                </a:tc>
                <a:tc>
                  <a:txBody>
                    <a:bodyPr/>
                    <a:lstStyle/>
                    <a:p>
                      <a:pPr algn="ctr"/>
                      <a:r>
                        <a:rPr lang="en-US" dirty="0"/>
                        <a:t>4</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4</a:t>
                      </a:r>
                    </a:p>
                  </a:txBody>
                  <a:tcPr marL="9525" marR="9525" marT="9525" marB="0" anchor="ctr"/>
                </a:tc>
                <a:extLst>
                  <a:ext uri="{0D108BD9-81ED-4DB2-BD59-A6C34878D82A}">
                    <a16:rowId xmlns:a16="http://schemas.microsoft.com/office/drawing/2014/main" val="4149942438"/>
                  </a:ext>
                </a:extLst>
              </a:tr>
              <a:tr h="323688">
                <a:tc>
                  <a:txBody>
                    <a:bodyPr/>
                    <a:lstStyle/>
                    <a:p>
                      <a:r>
                        <a:rPr lang="en-US" b="1" dirty="0"/>
                        <a:t>Total</a:t>
                      </a:r>
                    </a:p>
                  </a:txBody>
                  <a:tcPr/>
                </a:tc>
                <a:tc>
                  <a:txBody>
                    <a:bodyPr/>
                    <a:lstStyle/>
                    <a:p>
                      <a:pPr algn="ctr" fontAlgn="b"/>
                      <a:r>
                        <a:rPr lang="en-US" sz="1800" b="0" i="0" u="none" strike="noStrike" dirty="0">
                          <a:effectLst/>
                          <a:latin typeface="+mn-lt"/>
                        </a:rPr>
                        <a:t>3</a:t>
                      </a:r>
                    </a:p>
                  </a:txBody>
                  <a:tcPr marL="9525" marR="9525" marT="9525" marB="0" anchor="ctr"/>
                </a:tc>
                <a:tc>
                  <a:txBody>
                    <a:bodyPr/>
                    <a:lstStyle/>
                    <a:p>
                      <a:pPr algn="ctr" fontAlgn="b"/>
                      <a:r>
                        <a:rPr lang="en-US" sz="1800" b="0" i="0" u="none" strike="noStrike" dirty="0">
                          <a:effectLst/>
                          <a:latin typeface="+mn-lt"/>
                        </a:rPr>
                        <a:t>4</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AD53-5E6E-420C-905D-26A32685A197}"/>
              </a:ext>
            </a:extLst>
          </p:cNvPr>
          <p:cNvSpPr>
            <a:spLocks noGrp="1"/>
          </p:cNvSpPr>
          <p:nvPr>
            <p:ph type="title"/>
          </p:nvPr>
        </p:nvSpPr>
        <p:spPr/>
        <p:txBody>
          <a:bodyPr/>
          <a:lstStyle/>
          <a:p>
            <a:r>
              <a:rPr lang="en-US" dirty="0"/>
              <a:t>Unsatisfied Technical Comments in Categories</a:t>
            </a:r>
            <a:br>
              <a:rPr lang="en-US" dirty="0"/>
            </a:br>
            <a:r>
              <a:rPr lang="en-GB" sz="2400" dirty="0">
                <a:ea typeface="ＭＳ Ｐゴシック" pitchFamily="34" charset="-128"/>
              </a:rPr>
              <a:t>(No must-be-satisfied comments received in LB183 and LB185)</a:t>
            </a:r>
            <a:endParaRPr lang="en-US" sz="2400" dirty="0"/>
          </a:p>
        </p:txBody>
      </p:sp>
      <p:sp>
        <p:nvSpPr>
          <p:cNvPr id="3" name="Date Placeholder 2">
            <a:extLst>
              <a:ext uri="{FF2B5EF4-FFF2-40B4-BE49-F238E27FC236}">
                <a16:creationId xmlns:a16="http://schemas.microsoft.com/office/drawing/2014/main" id="{EEAAAF01-CA2C-4D24-A755-53A969FA338A}"/>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D881A7EB-A820-4D90-90F2-382079F32BE4}"/>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4B0965A9-6A51-4853-BEBF-612607E45C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10" name="TextBox 9">
            <a:extLst>
              <a:ext uri="{FF2B5EF4-FFF2-40B4-BE49-F238E27FC236}">
                <a16:creationId xmlns:a16="http://schemas.microsoft.com/office/drawing/2014/main" id="{036C9B61-0DF2-41F3-89A0-2CC98670C070}"/>
              </a:ext>
            </a:extLst>
          </p:cNvPr>
          <p:cNvSpPr txBox="1"/>
          <p:nvPr/>
        </p:nvSpPr>
        <p:spPr>
          <a:xfrm>
            <a:off x="706623" y="1722182"/>
            <a:ext cx="1697901" cy="461665"/>
          </a:xfrm>
          <a:prstGeom prst="rect">
            <a:avLst/>
          </a:prstGeom>
          <a:noFill/>
        </p:spPr>
        <p:txBody>
          <a:bodyPr wrap="none" rtlCol="0">
            <a:spAutoFit/>
          </a:bodyPr>
          <a:lstStyle/>
          <a:p>
            <a:r>
              <a:rPr lang="en-US" dirty="0">
                <a:solidFill>
                  <a:schemeClr val="tx1"/>
                </a:solidFill>
              </a:rPr>
              <a:t>D6 (LB183)</a:t>
            </a:r>
          </a:p>
        </p:txBody>
      </p:sp>
      <p:sp>
        <p:nvSpPr>
          <p:cNvPr id="11" name="TextBox 10">
            <a:extLst>
              <a:ext uri="{FF2B5EF4-FFF2-40B4-BE49-F238E27FC236}">
                <a16:creationId xmlns:a16="http://schemas.microsoft.com/office/drawing/2014/main" id="{7EB9CB7F-724C-4A09-B971-390B2E882366}"/>
              </a:ext>
            </a:extLst>
          </p:cNvPr>
          <p:cNvSpPr txBox="1"/>
          <p:nvPr/>
        </p:nvSpPr>
        <p:spPr>
          <a:xfrm>
            <a:off x="3763277" y="1722181"/>
            <a:ext cx="1697901" cy="461665"/>
          </a:xfrm>
          <a:prstGeom prst="rect">
            <a:avLst/>
          </a:prstGeom>
          <a:noFill/>
        </p:spPr>
        <p:txBody>
          <a:bodyPr wrap="none" rtlCol="0">
            <a:spAutoFit/>
          </a:bodyPr>
          <a:lstStyle/>
          <a:p>
            <a:r>
              <a:rPr lang="en-US" dirty="0">
                <a:solidFill>
                  <a:schemeClr val="tx1"/>
                </a:solidFill>
              </a:rPr>
              <a:t>D7 (LB185)</a:t>
            </a:r>
          </a:p>
        </p:txBody>
      </p:sp>
      <p:sp>
        <p:nvSpPr>
          <p:cNvPr id="12" name="TextBox 11">
            <a:extLst>
              <a:ext uri="{FF2B5EF4-FFF2-40B4-BE49-F238E27FC236}">
                <a16:creationId xmlns:a16="http://schemas.microsoft.com/office/drawing/2014/main" id="{0DE3C43E-4B87-4322-942B-2DEEA6CCB484}"/>
              </a:ext>
            </a:extLst>
          </p:cNvPr>
          <p:cNvSpPr txBox="1"/>
          <p:nvPr/>
        </p:nvSpPr>
        <p:spPr>
          <a:xfrm>
            <a:off x="6836865" y="1735935"/>
            <a:ext cx="1697901" cy="461665"/>
          </a:xfrm>
          <a:prstGeom prst="rect">
            <a:avLst/>
          </a:prstGeom>
          <a:noFill/>
        </p:spPr>
        <p:txBody>
          <a:bodyPr wrap="none" rtlCol="0">
            <a:spAutoFit/>
          </a:bodyPr>
          <a:lstStyle/>
          <a:p>
            <a:r>
              <a:rPr lang="en-US" dirty="0">
                <a:solidFill>
                  <a:schemeClr val="tx1"/>
                </a:solidFill>
              </a:rPr>
              <a:t>D8 (LB186)</a:t>
            </a:r>
          </a:p>
        </p:txBody>
      </p:sp>
      <p:graphicFrame>
        <p:nvGraphicFramePr>
          <p:cNvPr id="18" name="Table 17">
            <a:extLst>
              <a:ext uri="{FF2B5EF4-FFF2-40B4-BE49-F238E27FC236}">
                <a16:creationId xmlns:a16="http://schemas.microsoft.com/office/drawing/2014/main" id="{E10CADBF-83C2-4E9A-8403-8520938E07E1}"/>
              </a:ext>
            </a:extLst>
          </p:cNvPr>
          <p:cNvGraphicFramePr>
            <a:graphicFrameLocks noGrp="1"/>
          </p:cNvGraphicFramePr>
          <p:nvPr>
            <p:extLst>
              <p:ext uri="{D42A27DB-BD31-4B8C-83A1-F6EECF244321}">
                <p14:modId xmlns:p14="http://schemas.microsoft.com/office/powerpoint/2010/main" val="2265367213"/>
              </p:ext>
            </p:extLst>
          </p:nvPr>
        </p:nvGraphicFramePr>
        <p:xfrm>
          <a:off x="89590" y="2219205"/>
          <a:ext cx="3270106" cy="2647950"/>
        </p:xfrm>
        <a:graphic>
          <a:graphicData uri="http://schemas.openxmlformats.org/drawingml/2006/table">
            <a:tbl>
              <a:tblPr/>
              <a:tblGrid>
                <a:gridCol w="2019192">
                  <a:extLst>
                    <a:ext uri="{9D8B030D-6E8A-4147-A177-3AD203B41FA5}">
                      <a16:colId xmlns:a16="http://schemas.microsoft.com/office/drawing/2014/main" val="129402086"/>
                    </a:ext>
                  </a:extLst>
                </a:gridCol>
                <a:gridCol w="1250914">
                  <a:extLst>
                    <a:ext uri="{9D8B030D-6E8A-4147-A177-3AD203B41FA5}">
                      <a16:colId xmlns:a16="http://schemas.microsoft.com/office/drawing/2014/main" val="1080639000"/>
                    </a:ext>
                  </a:extLst>
                </a:gridCol>
              </a:tblGrid>
              <a:tr h="204837">
                <a:tc>
                  <a:txBody>
                    <a:bodyPr/>
                    <a:lstStyle/>
                    <a:p>
                      <a:pPr algn="l" fontAlgn="b"/>
                      <a:r>
                        <a:rPr lang="en-US" sz="1100" b="1" i="0" u="none" strike="noStrike" dirty="0">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dirty="0">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664972978"/>
                  </a:ext>
                </a:extLst>
              </a:tr>
              <a:tr h="105248">
                <a:tc>
                  <a:txBody>
                    <a:bodyPr/>
                    <a:lstStyle/>
                    <a:p>
                      <a:pPr algn="l" fontAlgn="b"/>
                      <a:r>
                        <a:rPr lang="en-US" sz="1100" b="0" i="0" u="none" strike="noStrike" dirty="0">
                          <a:solidFill>
                            <a:srgbClr val="000000"/>
                          </a:solidFill>
                          <a:effectLst/>
                          <a:latin typeface="Calibri" panose="020F0502020204030204" pitchFamily="34" charset="0"/>
                        </a:rPr>
                        <a:t>Editing instructions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525044159"/>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5369378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272493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045665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6742869"/>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51248668"/>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3683113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258060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18531224"/>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3432254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5253018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02907865"/>
                  </a:ext>
                </a:extLst>
              </a:tr>
              <a:tr h="105248">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18202154"/>
                  </a:ext>
                </a:extLst>
              </a:tr>
            </a:tbl>
          </a:graphicData>
        </a:graphic>
      </p:graphicFrame>
      <p:graphicFrame>
        <p:nvGraphicFramePr>
          <p:cNvPr id="19" name="Table 18">
            <a:extLst>
              <a:ext uri="{FF2B5EF4-FFF2-40B4-BE49-F238E27FC236}">
                <a16:creationId xmlns:a16="http://schemas.microsoft.com/office/drawing/2014/main" id="{6A08F2EE-EC9E-4D85-BF9E-26F2CFA950E1}"/>
              </a:ext>
            </a:extLst>
          </p:cNvPr>
          <p:cNvGraphicFramePr>
            <a:graphicFrameLocks noGrp="1"/>
          </p:cNvGraphicFramePr>
          <p:nvPr>
            <p:extLst>
              <p:ext uri="{D42A27DB-BD31-4B8C-83A1-F6EECF244321}">
                <p14:modId xmlns:p14="http://schemas.microsoft.com/office/powerpoint/2010/main" val="527430005"/>
              </p:ext>
            </p:extLst>
          </p:nvPr>
        </p:nvGraphicFramePr>
        <p:xfrm>
          <a:off x="6744071" y="2183847"/>
          <a:ext cx="2736305" cy="2647950"/>
        </p:xfrm>
        <a:graphic>
          <a:graphicData uri="http://schemas.openxmlformats.org/drawingml/2006/table">
            <a:tbl>
              <a:tblPr/>
              <a:tblGrid>
                <a:gridCol w="1489947">
                  <a:extLst>
                    <a:ext uri="{9D8B030D-6E8A-4147-A177-3AD203B41FA5}">
                      <a16:colId xmlns:a16="http://schemas.microsoft.com/office/drawing/2014/main" val="3195743661"/>
                    </a:ext>
                  </a:extLst>
                </a:gridCol>
                <a:gridCol w="1246358">
                  <a:extLst>
                    <a:ext uri="{9D8B030D-6E8A-4147-A177-3AD203B41FA5}">
                      <a16:colId xmlns:a16="http://schemas.microsoft.com/office/drawing/2014/main" val="885986452"/>
                    </a:ext>
                  </a:extLst>
                </a:gridCol>
              </a:tblGrid>
              <a:tr h="87587">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102488800"/>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256005185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0493849"/>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68925886"/>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1557842"/>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8561314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41403746"/>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62511813"/>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7893100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70192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9081681"/>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30637831"/>
                  </a:ext>
                </a:extLst>
              </a:tr>
              <a:tr h="11264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185922011"/>
                  </a:ext>
                </a:extLst>
              </a:tr>
              <a:tr h="81456">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135889874"/>
                  </a:ext>
                </a:extLst>
              </a:tr>
            </a:tbl>
          </a:graphicData>
        </a:graphic>
      </p:graphicFrame>
      <p:graphicFrame>
        <p:nvGraphicFramePr>
          <p:cNvPr id="13" name="Table 17">
            <a:extLst>
              <a:ext uri="{FF2B5EF4-FFF2-40B4-BE49-F238E27FC236}">
                <a16:creationId xmlns:a16="http://schemas.microsoft.com/office/drawing/2014/main" id="{5F46AC07-8E0F-472C-ABB9-9D7A19FBE7C9}"/>
              </a:ext>
            </a:extLst>
          </p:cNvPr>
          <p:cNvGraphicFramePr>
            <a:graphicFrameLocks noGrp="1"/>
          </p:cNvGraphicFramePr>
          <p:nvPr>
            <p:extLst>
              <p:ext uri="{D42A27DB-BD31-4B8C-83A1-F6EECF244321}">
                <p14:modId xmlns:p14="http://schemas.microsoft.com/office/powerpoint/2010/main" val="2180471992"/>
              </p:ext>
            </p:extLst>
          </p:nvPr>
        </p:nvGraphicFramePr>
        <p:xfrm>
          <a:off x="3405470" y="2204263"/>
          <a:ext cx="3270106" cy="2815590"/>
        </p:xfrm>
        <a:graphic>
          <a:graphicData uri="http://schemas.openxmlformats.org/drawingml/2006/table">
            <a:tbl>
              <a:tblPr/>
              <a:tblGrid>
                <a:gridCol w="2019192">
                  <a:extLst>
                    <a:ext uri="{9D8B030D-6E8A-4147-A177-3AD203B41FA5}">
                      <a16:colId xmlns:a16="http://schemas.microsoft.com/office/drawing/2014/main" val="129402086"/>
                    </a:ext>
                  </a:extLst>
                </a:gridCol>
                <a:gridCol w="1250914">
                  <a:extLst>
                    <a:ext uri="{9D8B030D-6E8A-4147-A177-3AD203B41FA5}">
                      <a16:colId xmlns:a16="http://schemas.microsoft.com/office/drawing/2014/main" val="1080639000"/>
                    </a:ext>
                  </a:extLst>
                </a:gridCol>
              </a:tblGrid>
              <a:tr h="326105">
                <a:tc>
                  <a:txBody>
                    <a:bodyPr/>
                    <a:lstStyle/>
                    <a:p>
                      <a:pPr algn="l" fontAlgn="b"/>
                      <a:r>
                        <a:rPr lang="en-US" sz="1100" b="1" i="0" u="none" strike="noStrike" dirty="0">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dirty="0">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664972978"/>
                  </a:ext>
                </a:extLst>
              </a:tr>
              <a:tr h="32610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Technical extensions</a:t>
                      </a:r>
                    </a:p>
                    <a:p>
                      <a:pPr algn="l" fontAlgn="b"/>
                      <a:r>
                        <a:rPr lang="en-US" sz="1100" b="0" i="0" u="none" strike="noStrike" dirty="0">
                          <a:solidFill>
                            <a:srgbClr val="000000"/>
                          </a:solidFill>
                          <a:effectLst/>
                          <a:latin typeface="Calibri" panose="020F0502020204030204" pitchFamily="34" charset="0"/>
                        </a:rPr>
                        <a:t>Editing instructions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a:t>
                      </a:r>
                    </a:p>
                    <a:p>
                      <a:pPr algn="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525044159"/>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53693781"/>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2724936"/>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0456656"/>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6742869"/>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51248668"/>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36831135"/>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2580605"/>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18531224"/>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34322541"/>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52530186"/>
                  </a:ext>
                </a:extLst>
              </a:tr>
              <a:tr h="16755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02907865"/>
                  </a:ext>
                </a:extLst>
              </a:tr>
              <a:tr h="167557">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18202154"/>
                  </a:ext>
                </a:extLst>
              </a:tr>
            </a:tbl>
          </a:graphicData>
        </a:graphic>
      </p:graphicFrame>
    </p:spTree>
    <p:extLst>
      <p:ext uri="{BB962C8B-B14F-4D97-AF65-F5344CB8AC3E}">
        <p14:creationId xmlns:p14="http://schemas.microsoft.com/office/powerpoint/2010/main" val="187493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 from LB183 and LB185</a:t>
            </a:r>
            <a:br>
              <a:rPr lang="en-GB" dirty="0">
                <a:ea typeface="ＭＳ Ｐゴシック" pitchFamily="34" charset="-128"/>
              </a:rPr>
            </a:br>
            <a:r>
              <a:rPr lang="en-GB" sz="2400" dirty="0">
                <a:ea typeface="ＭＳ Ｐゴシック" pitchFamily="34" charset="-128"/>
              </a:rPr>
              <a:t>(No must-be-satisfied comments received in LB183 and LB185)</a:t>
            </a:r>
            <a:endParaRPr lang="en-CA" sz="2400"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document on the right:</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July 2021</a:t>
            </a:r>
            <a:endParaRPr lang="en-CA"/>
          </a:p>
        </p:txBody>
      </p:sp>
      <p:sp>
        <p:nvSpPr>
          <p:cNvPr id="4" name="Footer Placeholder 3"/>
          <p:cNvSpPr>
            <a:spLocks noGrp="1"/>
          </p:cNvSpPr>
          <p:nvPr>
            <p:ph type="ftr" sz="quarter" idx="11"/>
          </p:nvPr>
        </p:nvSpPr>
        <p:spPr bwMode="auto">
          <a:xfrm>
            <a:off x="10241113" y="6478792"/>
            <a:ext cx="1146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Takashi Kuramochi(Lapis Technology)</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9</a:t>
            </a:fld>
            <a:endParaRPr lang="en-CA"/>
          </a:p>
        </p:txBody>
      </p:sp>
      <p:sp>
        <p:nvSpPr>
          <p:cNvPr id="12" name="TextBox 11">
            <a:extLst>
              <a:ext uri="{FF2B5EF4-FFF2-40B4-BE49-F238E27FC236}">
                <a16:creationId xmlns:a16="http://schemas.microsoft.com/office/drawing/2014/main" id="{B5B1FEDD-6F0B-4286-8014-0174A45F15E2}"/>
              </a:ext>
            </a:extLst>
          </p:cNvPr>
          <p:cNvSpPr txBox="1"/>
          <p:nvPr/>
        </p:nvSpPr>
        <p:spPr>
          <a:xfrm>
            <a:off x="6384031" y="2272706"/>
            <a:ext cx="5040560" cy="954107"/>
          </a:xfrm>
          <a:prstGeom prst="rect">
            <a:avLst/>
          </a:prstGeom>
          <a:noFill/>
        </p:spPr>
        <p:txBody>
          <a:bodyPr wrap="square" rtlCol="0">
            <a:spAutoFit/>
          </a:bodyPr>
          <a:lstStyle/>
          <a:p>
            <a:r>
              <a:rPr lang="en-US" sz="1400" dirty="0">
                <a:solidFill>
                  <a:schemeClr val="tx1"/>
                </a:solidFill>
              </a:rPr>
              <a:t>Unsatisfied comments on D6 from LB183(15-21-0241-04-04aa)</a:t>
            </a:r>
          </a:p>
          <a:p>
            <a:r>
              <a:rPr lang="en-US" sz="1400" dirty="0">
                <a:solidFill>
                  <a:schemeClr val="tx1"/>
                </a:solidFill>
                <a:hlinkClick r:id="rId2"/>
              </a:rPr>
              <a:t>https://mentor.ieee.org/802.15/dcn/21/15-21-0241-04-04aa-802-15-4aa-d06-letter-ballot-consolidated-comments.xlsx</a:t>
            </a:r>
            <a:endParaRPr lang="en-US" sz="1400" dirty="0">
              <a:solidFill>
                <a:schemeClr val="tx1"/>
              </a:solidFill>
            </a:endParaRPr>
          </a:p>
          <a:p>
            <a:endParaRPr lang="en-US" sz="1400" dirty="0">
              <a:solidFill>
                <a:schemeClr val="tx1"/>
              </a:solidFill>
            </a:endParaRPr>
          </a:p>
        </p:txBody>
      </p:sp>
      <p:sp>
        <p:nvSpPr>
          <p:cNvPr id="10" name="TextBox 11">
            <a:extLst>
              <a:ext uri="{FF2B5EF4-FFF2-40B4-BE49-F238E27FC236}">
                <a16:creationId xmlns:a16="http://schemas.microsoft.com/office/drawing/2014/main" id="{C4BDA25A-87B6-4EA8-B68C-F7FF25089B30}"/>
              </a:ext>
            </a:extLst>
          </p:cNvPr>
          <p:cNvSpPr txBox="1"/>
          <p:nvPr/>
        </p:nvSpPr>
        <p:spPr>
          <a:xfrm>
            <a:off x="6384032" y="3234731"/>
            <a:ext cx="5184576" cy="954107"/>
          </a:xfrm>
          <a:prstGeom prst="rect">
            <a:avLst/>
          </a:prstGeom>
          <a:noFill/>
        </p:spPr>
        <p:txBody>
          <a:bodyPr wrap="square" rtlCol="0">
            <a:spAutoFit/>
          </a:bodyPr>
          <a:lstStyle/>
          <a:p>
            <a:r>
              <a:rPr lang="en-US" sz="1400" dirty="0">
                <a:solidFill>
                  <a:schemeClr val="tx1"/>
                </a:solidFill>
              </a:rPr>
              <a:t>Unsatisfied comments on D7 from LB185(15-21-0332-01-04aa)</a:t>
            </a:r>
          </a:p>
          <a:p>
            <a:r>
              <a:rPr lang="en-US" sz="1400" dirty="0">
                <a:solidFill>
                  <a:schemeClr val="tx1"/>
                </a:solidFill>
                <a:hlinkClick r:id="rId3"/>
              </a:rPr>
              <a:t>https://mentor.ieee.org/802.15/dcn/21/15-21-0332-01-04aa-802-15-4aa-d07-recirculation-letter-ballot-consolidated-comments-lb185.xlsx</a:t>
            </a:r>
            <a:endParaRPr lang="en-US" sz="1400" dirty="0">
              <a:solidFill>
                <a:schemeClr val="tx1"/>
              </a:solidFill>
            </a:endParaRPr>
          </a:p>
          <a:p>
            <a:endParaRPr lang="en-US" sz="1400" dirty="0">
              <a:solidFill>
                <a:schemeClr val="tx1"/>
              </a:solidFill>
            </a:endParaRPr>
          </a:p>
        </p:txBody>
      </p:sp>
    </p:spTree>
    <p:extLst>
      <p:ext uri="{BB962C8B-B14F-4D97-AF65-F5344CB8AC3E}">
        <p14:creationId xmlns:p14="http://schemas.microsoft.com/office/powerpoint/2010/main" val="8113037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10928</TotalTime>
  <Words>834</Words>
  <Application>Microsoft Office PowerPoint</Application>
  <PresentationFormat>ワイド画面</PresentationFormat>
  <Paragraphs>249</Paragraphs>
  <Slides>10</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Arial</vt:lpstr>
      <vt:lpstr>Calibri</vt:lpstr>
      <vt:lpstr>Times New Roman</vt:lpstr>
      <vt:lpstr>Office Theme</vt:lpstr>
      <vt:lpstr>P802.15.4aa Report to EC on Unconditional Approval to go to SA Ballot</vt:lpstr>
      <vt:lpstr>Introduction</vt:lpstr>
      <vt:lpstr>Status Summary</vt:lpstr>
      <vt:lpstr>802.15 WG Letter Ballot Results – P802.15.4aa</vt:lpstr>
      <vt:lpstr>802.15 WG Letter Ballot Comments – P802.15.4aa</vt:lpstr>
      <vt:lpstr>IEEE-SA Mandatory Editorial Coordination</vt:lpstr>
      <vt:lpstr>Unsatisfied Technical comments by “No” voting commenter (7 must-be-satisfied comments received in LB183 and LB185)</vt:lpstr>
      <vt:lpstr>Unsatisfied Technical Comments in Categories (No must-be-satisfied comments received in LB183 and LB185)</vt:lpstr>
      <vt:lpstr>Unsatisfied comments from LB183 and LB185 (No must-be-satisfied comments received in LB183 and LB185)</vt:lpstr>
      <vt:lpstr>TG15.4aa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P802.15.13</dc:title>
  <dc:subject/>
  <dc:creator>Pat Kinney</dc:creator>
  <cp:keywords/>
  <dc:description/>
  <cp:lastModifiedBy>隆 倉持</cp:lastModifiedBy>
  <cp:revision>218</cp:revision>
  <cp:lastPrinted>1601-01-01T00:00:00Z</cp:lastPrinted>
  <dcterms:created xsi:type="dcterms:W3CDTF">2019-11-09T15:46:46Z</dcterms:created>
  <dcterms:modified xsi:type="dcterms:W3CDTF">2021-07-14T13:57:54Z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