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52"/>
  </p:notesMasterIdLst>
  <p:handoutMasterIdLst>
    <p:handoutMasterId r:id="rId53"/>
  </p:handoutMasterIdLst>
  <p:sldIdLst>
    <p:sldId id="287" r:id="rId2"/>
    <p:sldId id="480" r:id="rId3"/>
    <p:sldId id="297" r:id="rId4"/>
    <p:sldId id="422" r:id="rId5"/>
    <p:sldId id="475" r:id="rId6"/>
    <p:sldId id="406" r:id="rId7"/>
    <p:sldId id="420" r:id="rId8"/>
    <p:sldId id="458" r:id="rId9"/>
    <p:sldId id="459" r:id="rId10"/>
    <p:sldId id="460" r:id="rId11"/>
    <p:sldId id="461" r:id="rId12"/>
    <p:sldId id="462" r:id="rId13"/>
    <p:sldId id="463" r:id="rId14"/>
    <p:sldId id="464" r:id="rId15"/>
    <p:sldId id="465" r:id="rId16"/>
    <p:sldId id="466" r:id="rId17"/>
    <p:sldId id="457" r:id="rId18"/>
    <p:sldId id="435" r:id="rId19"/>
    <p:sldId id="612" r:id="rId20"/>
    <p:sldId id="427" r:id="rId21"/>
    <p:sldId id="440" r:id="rId22"/>
    <p:sldId id="441" r:id="rId23"/>
    <p:sldId id="413" r:id="rId24"/>
    <p:sldId id="424" r:id="rId25"/>
    <p:sldId id="425" r:id="rId26"/>
    <p:sldId id="602" r:id="rId27"/>
    <p:sldId id="603" r:id="rId28"/>
    <p:sldId id="428" r:id="rId29"/>
    <p:sldId id="411" r:id="rId30"/>
    <p:sldId id="482" r:id="rId31"/>
    <p:sldId id="484" r:id="rId32"/>
    <p:sldId id="486" r:id="rId33"/>
    <p:sldId id="611" r:id="rId34"/>
    <p:sldId id="610" r:id="rId35"/>
    <p:sldId id="481" r:id="rId36"/>
    <p:sldId id="606" r:id="rId37"/>
    <p:sldId id="607" r:id="rId38"/>
    <p:sldId id="608" r:id="rId39"/>
    <p:sldId id="609" r:id="rId40"/>
    <p:sldId id="470" r:id="rId41"/>
    <p:sldId id="613" r:id="rId42"/>
    <p:sldId id="477" r:id="rId43"/>
    <p:sldId id="296" r:id="rId44"/>
    <p:sldId id="478" r:id="rId45"/>
    <p:sldId id="437" r:id="rId46"/>
    <p:sldId id="438" r:id="rId47"/>
    <p:sldId id="467" r:id="rId48"/>
    <p:sldId id="471" r:id="rId49"/>
    <p:sldId id="473" r:id="rId50"/>
    <p:sldId id="472" r:id="rId5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10" d="100"/>
          <a:sy n="110" d="100"/>
        </p:scale>
        <p:origin x="1602" y="108"/>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4104"/>
    </p:cViewPr>
  </p:sorterViewPr>
  <p:notesViewPr>
    <p:cSldViewPr>
      <p:cViewPr varScale="1">
        <p:scale>
          <a:sx n="79" d="100"/>
          <a:sy n="79" d="100"/>
        </p:scale>
        <p:origin x="39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B364C99F-B5D5-4C67-92DA-0957628DB9FF}" type="datetimeFigureOut">
              <a:rPr lang="en-US" smtClean="0"/>
              <a:t>9/21/2021</a:t>
            </a:fld>
            <a:endParaRPr lang="en-US" dirty="0"/>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15-21-0377-01-04ab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September 2021</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062663" cy="276999"/>
          </a:xfrm>
          <a:prstGeom prst="rect">
            <a:avLst/>
          </a:prstGeom>
          <a:noFill/>
        </p:spPr>
        <p:txBody>
          <a:bodyPr wrap="none" rtlCol="0">
            <a:spAutoFit/>
          </a:bodyPr>
          <a:lstStyle/>
          <a:p>
            <a:r>
              <a:rPr lang="en-US" dirty="0">
                <a:solidFill>
                  <a:schemeClr val="tx1"/>
                </a:solidFill>
              </a:rPr>
              <a:t>Carlos Aldana</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Worksheet.xlsx"/><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package" Target="../embeddings/Microsoft_Excel_Worksheet1.xlsx"/></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2.xlsx"/><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package" Target="../embeddings/Microsoft_Excel_Worksheet3.xls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Excel_Worksheet4.xlsx"/><Relationship Id="rId1" Type="http://schemas.openxmlformats.org/officeDocument/2006/relationships/slideLayout" Target="../slideLayouts/slideLayout4.xml"/><Relationship Id="rId5" Type="http://schemas.openxmlformats.org/officeDocument/2006/relationships/image" Target="../media/image22.emf"/><Relationship Id="rId4" Type="http://schemas.openxmlformats.org/officeDocument/2006/relationships/package" Target="../embeddings/Microsoft_Excel_Worksheet5.xlsx"/></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Excel_Worksheet6.xlsx"/><Relationship Id="rId1" Type="http://schemas.openxmlformats.org/officeDocument/2006/relationships/slideLayout" Target="../slideLayouts/slideLayout4.xml"/><Relationship Id="rId5" Type="http://schemas.openxmlformats.org/officeDocument/2006/relationships/image" Target="../media/image24.emf"/><Relationship Id="rId4" Type="http://schemas.openxmlformats.org/officeDocument/2006/relationships/package" Target="../embeddings/Microsoft_Excel_Worksheet7.xlsx"/></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8.xlsx"/><Relationship Id="rId1" Type="http://schemas.openxmlformats.org/officeDocument/2006/relationships/slideLayout" Target="../slideLayouts/slideLayout4.xml"/><Relationship Id="rId5" Type="http://schemas.openxmlformats.org/officeDocument/2006/relationships/image" Target="../media/image26.emf"/><Relationship Id="rId4" Type="http://schemas.openxmlformats.org/officeDocument/2006/relationships/package" Target="../embeddings/Microsoft_Excel_Worksheet9.xlsx"/></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10.xlsx"/><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11.xlsx"/><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12.xlsx"/><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package" Target="../embeddings/Microsoft_Excel_Worksheet13.xlsx"/></Relationships>
</file>

<file path=ppt/slides/_rels/slide3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Excel_Worksheet14.xlsx"/><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package" Target="../embeddings/Microsoft_Excel_Worksheet15.xlsx"/><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package" Target="../embeddings/Microsoft_Excel_Worksheet16.xlsx"/><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464941"/>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Preamble codes for Data Communications in 802.15.4ab</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(Facebook), Qiyue Zou (Facebook)</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[caldana (at) fb.com]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rgbClr val="FF0000"/>
                </a:solidFill>
                <a:latin typeface="Times New Roman" panose="02020603050405020304" pitchFamily="18" charset="0"/>
                <a:cs typeface="Times New Roman" panose="02020603050405020304" pitchFamily="18" charset="0"/>
              </a:rPr>
              <a:t>[preamble code enhancements to 802.15.4z for data communications</a:t>
            </a:r>
            <a:r>
              <a:rPr lang="en-US" altLang="en-US" sz="1600" dirty="0">
                <a:solidFill>
                  <a:schemeClr val="tx2"/>
                </a:solidFill>
                <a:latin typeface="Times New Roman" panose="02020603050405020304" pitchFamily="18" charset="0"/>
                <a:cs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UWB Channel Model (CM3) </a:t>
            </a:r>
            <a:endParaRPr lang="en-US" dirty="0"/>
          </a:p>
        </p:txBody>
      </p:sp>
      <p:sp>
        <p:nvSpPr>
          <p:cNvPr id="13" name="TextBox 12">
            <a:extLst>
              <a:ext uri="{FF2B5EF4-FFF2-40B4-BE49-F238E27FC236}">
                <a16:creationId xmlns:a16="http://schemas.microsoft.com/office/drawing/2014/main" id="{8278CD89-C8E8-44B8-BA7A-6062F79130A5}"/>
              </a:ext>
            </a:extLst>
          </p:cNvPr>
          <p:cNvSpPr txBox="1"/>
          <p:nvPr/>
        </p:nvSpPr>
        <p:spPr>
          <a:xfrm>
            <a:off x="2451130" y="5350301"/>
            <a:ext cx="4241739" cy="707886"/>
          </a:xfrm>
          <a:prstGeom prst="rect">
            <a:avLst/>
          </a:prstGeom>
          <a:noFill/>
        </p:spPr>
        <p:txBody>
          <a:bodyPr wrap="none" rtlCol="0">
            <a:spAutoFit/>
          </a:bodyPr>
          <a:lstStyle/>
          <a:p>
            <a:r>
              <a:rPr lang="en-US" sz="2000" dirty="0">
                <a:solidFill>
                  <a:srgbClr val="000000"/>
                </a:solidFill>
                <a:latin typeface="A6C"/>
              </a:rPr>
              <a:t>CM3 channel model: indoor office, LOS</a:t>
            </a:r>
          </a:p>
          <a:p>
            <a:pPr algn="ctr"/>
            <a:r>
              <a:rPr lang="en-US" sz="2000" dirty="0">
                <a:solidFill>
                  <a:srgbClr val="000000"/>
                </a:solidFill>
                <a:latin typeface="A6C"/>
              </a:rPr>
              <a:t>PDP channel length = ~95ns</a:t>
            </a:r>
            <a:endParaRPr lang="en-US" sz="2000" dirty="0"/>
          </a:p>
        </p:txBody>
      </p:sp>
      <p:pic>
        <p:nvPicPr>
          <p:cNvPr id="7" name="Picture 6">
            <a:extLst>
              <a:ext uri="{FF2B5EF4-FFF2-40B4-BE49-F238E27FC236}">
                <a16:creationId xmlns:a16="http://schemas.microsoft.com/office/drawing/2014/main" id="{22CA50EC-C45E-4140-B240-3A781F35DE4D}"/>
              </a:ext>
            </a:extLst>
          </p:cNvPr>
          <p:cNvPicPr>
            <a:picLocks noChangeAspect="1"/>
          </p:cNvPicPr>
          <p:nvPr/>
        </p:nvPicPr>
        <p:blipFill>
          <a:blip r:embed="rId2"/>
          <a:stretch>
            <a:fillRect/>
          </a:stretch>
        </p:blipFill>
        <p:spPr>
          <a:xfrm>
            <a:off x="2442074" y="2125266"/>
            <a:ext cx="4267200" cy="3200400"/>
          </a:xfrm>
          <a:prstGeom prst="rect">
            <a:avLst/>
          </a:prstGeom>
        </p:spPr>
      </p:pic>
    </p:spTree>
    <p:extLst>
      <p:ext uri="{BB962C8B-B14F-4D97-AF65-F5344CB8AC3E}">
        <p14:creationId xmlns:p14="http://schemas.microsoft.com/office/powerpoint/2010/main" val="2103468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061C-CE93-4F91-B0BC-41032CA3F88F}"/>
              </a:ext>
            </a:extLst>
          </p:cNvPr>
          <p:cNvSpPr>
            <a:spLocks noGrp="1"/>
          </p:cNvSpPr>
          <p:nvPr>
            <p:ph type="title"/>
          </p:nvPr>
        </p:nvSpPr>
        <p:spPr>
          <a:xfrm>
            <a:off x="762000" y="1202050"/>
            <a:ext cx="7764463" cy="754063"/>
          </a:xfrm>
        </p:spPr>
        <p:txBody>
          <a:bodyPr/>
          <a:lstStyle/>
          <a:p>
            <a:pPr algn="ctr"/>
            <a:r>
              <a:rPr lang="en-US" altLang="zh-CN" dirty="0"/>
              <a:t>UWB Channel Model (CM4) </a:t>
            </a:r>
            <a:endParaRPr lang="en-US" dirty="0"/>
          </a:p>
        </p:txBody>
      </p:sp>
      <p:sp>
        <p:nvSpPr>
          <p:cNvPr id="12" name="TextBox 11">
            <a:extLst>
              <a:ext uri="{FF2B5EF4-FFF2-40B4-BE49-F238E27FC236}">
                <a16:creationId xmlns:a16="http://schemas.microsoft.com/office/drawing/2014/main" id="{A0705187-0D25-4BDF-9AC3-E95E1B35E105}"/>
              </a:ext>
            </a:extLst>
          </p:cNvPr>
          <p:cNvSpPr txBox="1"/>
          <p:nvPr/>
        </p:nvSpPr>
        <p:spPr>
          <a:xfrm>
            <a:off x="2368575" y="5495065"/>
            <a:ext cx="4406847" cy="707886"/>
          </a:xfrm>
          <a:prstGeom prst="rect">
            <a:avLst/>
          </a:prstGeom>
          <a:noFill/>
        </p:spPr>
        <p:txBody>
          <a:bodyPr wrap="none" rtlCol="0">
            <a:spAutoFit/>
          </a:bodyPr>
          <a:lstStyle/>
          <a:p>
            <a:r>
              <a:rPr lang="en-US" sz="2000" dirty="0">
                <a:solidFill>
                  <a:srgbClr val="000000"/>
                </a:solidFill>
                <a:latin typeface="A6C"/>
              </a:rPr>
              <a:t>CM4 channel model: indoor office, NLOS</a:t>
            </a:r>
          </a:p>
          <a:p>
            <a:pPr algn="ctr"/>
            <a:r>
              <a:rPr lang="en-US" sz="2000" dirty="0">
                <a:solidFill>
                  <a:srgbClr val="000000"/>
                </a:solidFill>
                <a:latin typeface="A6C"/>
              </a:rPr>
              <a:t>PDP channel length = ~115ns</a:t>
            </a:r>
            <a:endParaRPr lang="en-US" sz="2000" dirty="0"/>
          </a:p>
        </p:txBody>
      </p:sp>
      <p:pic>
        <p:nvPicPr>
          <p:cNvPr id="7" name="Picture 6">
            <a:extLst>
              <a:ext uri="{FF2B5EF4-FFF2-40B4-BE49-F238E27FC236}">
                <a16:creationId xmlns:a16="http://schemas.microsoft.com/office/drawing/2014/main" id="{266514B6-33ED-42E1-AABE-D18F27E165B7}"/>
              </a:ext>
            </a:extLst>
          </p:cNvPr>
          <p:cNvPicPr>
            <a:picLocks noChangeAspect="1"/>
          </p:cNvPicPr>
          <p:nvPr/>
        </p:nvPicPr>
        <p:blipFill>
          <a:blip r:embed="rId2"/>
          <a:stretch>
            <a:fillRect/>
          </a:stretch>
        </p:blipFill>
        <p:spPr>
          <a:xfrm>
            <a:off x="2438399" y="2132856"/>
            <a:ext cx="4267200" cy="3200400"/>
          </a:xfrm>
          <a:prstGeom prst="rect">
            <a:avLst/>
          </a:prstGeom>
        </p:spPr>
      </p:pic>
    </p:spTree>
    <p:extLst>
      <p:ext uri="{BB962C8B-B14F-4D97-AF65-F5344CB8AC3E}">
        <p14:creationId xmlns:p14="http://schemas.microsoft.com/office/powerpoint/2010/main" val="292805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C0B2-56B2-4944-A04A-3F79F6C5F2A3}"/>
              </a:ext>
            </a:extLst>
          </p:cNvPr>
          <p:cNvSpPr>
            <a:spLocks noGrp="1"/>
          </p:cNvSpPr>
          <p:nvPr>
            <p:ph type="title"/>
          </p:nvPr>
        </p:nvSpPr>
        <p:spPr>
          <a:xfrm>
            <a:off x="689768" y="1133195"/>
            <a:ext cx="7764463" cy="754063"/>
          </a:xfrm>
        </p:spPr>
        <p:txBody>
          <a:bodyPr/>
          <a:lstStyle/>
          <a:p>
            <a:pPr algn="ctr"/>
            <a:r>
              <a:rPr lang="en-US" altLang="zh-CN" dirty="0"/>
              <a:t>UWB Channel Model (CM5) </a:t>
            </a:r>
            <a:endParaRPr lang="en-US" dirty="0"/>
          </a:p>
        </p:txBody>
      </p:sp>
      <p:sp>
        <p:nvSpPr>
          <p:cNvPr id="12" name="TextBox 11">
            <a:extLst>
              <a:ext uri="{FF2B5EF4-FFF2-40B4-BE49-F238E27FC236}">
                <a16:creationId xmlns:a16="http://schemas.microsoft.com/office/drawing/2014/main" id="{AB27BA31-57B8-4B5D-AE01-F629F19EBC89}"/>
              </a:ext>
            </a:extLst>
          </p:cNvPr>
          <p:cNvSpPr txBox="1"/>
          <p:nvPr/>
        </p:nvSpPr>
        <p:spPr>
          <a:xfrm>
            <a:off x="2675742" y="5430176"/>
            <a:ext cx="3792513" cy="707886"/>
          </a:xfrm>
          <a:prstGeom prst="rect">
            <a:avLst/>
          </a:prstGeom>
          <a:noFill/>
        </p:spPr>
        <p:txBody>
          <a:bodyPr wrap="none" rtlCol="0">
            <a:spAutoFit/>
          </a:bodyPr>
          <a:lstStyle/>
          <a:p>
            <a:r>
              <a:rPr lang="en-US" sz="2000" dirty="0">
                <a:solidFill>
                  <a:srgbClr val="000000"/>
                </a:solidFill>
                <a:latin typeface="A6C"/>
              </a:rPr>
              <a:t>CM5 channel model: outdoor, LOS</a:t>
            </a:r>
          </a:p>
          <a:p>
            <a:pPr algn="ctr"/>
            <a:r>
              <a:rPr lang="en-US" sz="2000" dirty="0">
                <a:solidFill>
                  <a:srgbClr val="000000"/>
                </a:solidFill>
                <a:latin typeface="A6C"/>
              </a:rPr>
              <a:t>PDP channel length = ~200ns</a:t>
            </a:r>
            <a:endParaRPr lang="en-US" sz="2000" dirty="0"/>
          </a:p>
        </p:txBody>
      </p:sp>
      <p:pic>
        <p:nvPicPr>
          <p:cNvPr id="7" name="Picture 6">
            <a:extLst>
              <a:ext uri="{FF2B5EF4-FFF2-40B4-BE49-F238E27FC236}">
                <a16:creationId xmlns:a16="http://schemas.microsoft.com/office/drawing/2014/main" id="{1148A8E3-E758-4CB2-B9C7-EA06114A707D}"/>
              </a:ext>
            </a:extLst>
          </p:cNvPr>
          <p:cNvPicPr>
            <a:picLocks noChangeAspect="1"/>
          </p:cNvPicPr>
          <p:nvPr/>
        </p:nvPicPr>
        <p:blipFill>
          <a:blip r:embed="rId2"/>
          <a:stretch>
            <a:fillRect/>
          </a:stretch>
        </p:blipFill>
        <p:spPr>
          <a:xfrm>
            <a:off x="2339752" y="2058517"/>
            <a:ext cx="4267200" cy="3200400"/>
          </a:xfrm>
          <a:prstGeom prst="rect">
            <a:avLst/>
          </a:prstGeom>
        </p:spPr>
      </p:pic>
    </p:spTree>
    <p:extLst>
      <p:ext uri="{BB962C8B-B14F-4D97-AF65-F5344CB8AC3E}">
        <p14:creationId xmlns:p14="http://schemas.microsoft.com/office/powerpoint/2010/main" val="3026559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F573-8128-4A43-B26D-08071006C63C}"/>
              </a:ext>
            </a:extLst>
          </p:cNvPr>
          <p:cNvSpPr>
            <a:spLocks noGrp="1"/>
          </p:cNvSpPr>
          <p:nvPr>
            <p:ph type="title"/>
          </p:nvPr>
        </p:nvSpPr>
        <p:spPr>
          <a:xfrm>
            <a:off x="689768" y="1135683"/>
            <a:ext cx="7764463" cy="754063"/>
          </a:xfrm>
        </p:spPr>
        <p:txBody>
          <a:bodyPr/>
          <a:lstStyle/>
          <a:p>
            <a:pPr algn="ctr"/>
            <a:r>
              <a:rPr lang="en-US" altLang="zh-CN" dirty="0"/>
              <a:t>UWB Channel Model (CM6) </a:t>
            </a:r>
            <a:endParaRPr lang="en-US" dirty="0"/>
          </a:p>
        </p:txBody>
      </p:sp>
      <p:sp>
        <p:nvSpPr>
          <p:cNvPr id="10" name="TextBox 9">
            <a:extLst>
              <a:ext uri="{FF2B5EF4-FFF2-40B4-BE49-F238E27FC236}">
                <a16:creationId xmlns:a16="http://schemas.microsoft.com/office/drawing/2014/main" id="{08CBF4EB-F756-4960-ABE3-69926EF668E9}"/>
              </a:ext>
            </a:extLst>
          </p:cNvPr>
          <p:cNvSpPr txBox="1"/>
          <p:nvPr/>
        </p:nvSpPr>
        <p:spPr>
          <a:xfrm>
            <a:off x="2621626" y="5313402"/>
            <a:ext cx="3900748" cy="707886"/>
          </a:xfrm>
          <a:prstGeom prst="rect">
            <a:avLst/>
          </a:prstGeom>
          <a:noFill/>
        </p:spPr>
        <p:txBody>
          <a:bodyPr wrap="none" rtlCol="0">
            <a:spAutoFit/>
          </a:bodyPr>
          <a:lstStyle/>
          <a:p>
            <a:r>
              <a:rPr lang="en-US" sz="2000" dirty="0">
                <a:solidFill>
                  <a:srgbClr val="000000"/>
                </a:solidFill>
                <a:latin typeface="A6C"/>
              </a:rPr>
              <a:t>CM6 channel model: outdoor, NLOS</a:t>
            </a:r>
          </a:p>
          <a:p>
            <a:pPr algn="ctr"/>
            <a:r>
              <a:rPr lang="en-US" sz="2000" dirty="0">
                <a:solidFill>
                  <a:srgbClr val="000000"/>
                </a:solidFill>
                <a:latin typeface="A6C"/>
              </a:rPr>
              <a:t>PDP channel length = ~800ns</a:t>
            </a:r>
            <a:endParaRPr lang="en-US" sz="2000" dirty="0"/>
          </a:p>
        </p:txBody>
      </p:sp>
      <p:pic>
        <p:nvPicPr>
          <p:cNvPr id="7" name="Picture 6">
            <a:extLst>
              <a:ext uri="{FF2B5EF4-FFF2-40B4-BE49-F238E27FC236}">
                <a16:creationId xmlns:a16="http://schemas.microsoft.com/office/drawing/2014/main" id="{03A818C4-5C85-476A-BD63-563723257F98}"/>
              </a:ext>
            </a:extLst>
          </p:cNvPr>
          <p:cNvPicPr>
            <a:picLocks noChangeAspect="1"/>
          </p:cNvPicPr>
          <p:nvPr/>
        </p:nvPicPr>
        <p:blipFill>
          <a:blip r:embed="rId2"/>
          <a:stretch>
            <a:fillRect/>
          </a:stretch>
        </p:blipFill>
        <p:spPr>
          <a:xfrm>
            <a:off x="2438399" y="2001374"/>
            <a:ext cx="4267200" cy="3200400"/>
          </a:xfrm>
          <a:prstGeom prst="rect">
            <a:avLst/>
          </a:prstGeom>
        </p:spPr>
      </p:pic>
    </p:spTree>
    <p:extLst>
      <p:ext uri="{BB962C8B-B14F-4D97-AF65-F5344CB8AC3E}">
        <p14:creationId xmlns:p14="http://schemas.microsoft.com/office/powerpoint/2010/main" val="229162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1EEE-FD37-4870-A077-A12CA8F605A5}"/>
              </a:ext>
            </a:extLst>
          </p:cNvPr>
          <p:cNvSpPr>
            <a:spLocks noGrp="1"/>
          </p:cNvSpPr>
          <p:nvPr>
            <p:ph type="title"/>
          </p:nvPr>
        </p:nvSpPr>
        <p:spPr>
          <a:xfrm>
            <a:off x="689768" y="1080875"/>
            <a:ext cx="7764463" cy="754063"/>
          </a:xfrm>
        </p:spPr>
        <p:txBody>
          <a:bodyPr/>
          <a:lstStyle/>
          <a:p>
            <a:pPr algn="ctr"/>
            <a:r>
              <a:rPr lang="en-US" altLang="zh-CN" dirty="0"/>
              <a:t>UWB Channel Model (CM7) </a:t>
            </a:r>
            <a:endParaRPr lang="en-US" dirty="0"/>
          </a:p>
        </p:txBody>
      </p:sp>
      <p:sp>
        <p:nvSpPr>
          <p:cNvPr id="12" name="TextBox 11">
            <a:extLst>
              <a:ext uri="{FF2B5EF4-FFF2-40B4-BE49-F238E27FC236}">
                <a16:creationId xmlns:a16="http://schemas.microsoft.com/office/drawing/2014/main" id="{67CED8FA-F14F-4295-ACEA-3CE6627BE95C}"/>
              </a:ext>
            </a:extLst>
          </p:cNvPr>
          <p:cNvSpPr txBox="1"/>
          <p:nvPr/>
        </p:nvSpPr>
        <p:spPr>
          <a:xfrm>
            <a:off x="2626851" y="5336242"/>
            <a:ext cx="3890296" cy="707886"/>
          </a:xfrm>
          <a:prstGeom prst="rect">
            <a:avLst/>
          </a:prstGeom>
          <a:noFill/>
        </p:spPr>
        <p:txBody>
          <a:bodyPr wrap="none" rtlCol="0">
            <a:spAutoFit/>
          </a:bodyPr>
          <a:lstStyle/>
          <a:p>
            <a:r>
              <a:rPr lang="en-US" sz="2000" dirty="0">
                <a:solidFill>
                  <a:srgbClr val="000000"/>
                </a:solidFill>
                <a:latin typeface="A6C"/>
              </a:rPr>
              <a:t>CM7 channel model: industrial, LOS</a:t>
            </a:r>
          </a:p>
          <a:p>
            <a:pPr algn="ctr"/>
            <a:r>
              <a:rPr lang="en-US" sz="2000" dirty="0">
                <a:solidFill>
                  <a:srgbClr val="000000"/>
                </a:solidFill>
                <a:latin typeface="A6C"/>
              </a:rPr>
              <a:t>PDP channel length = ~80ns</a:t>
            </a:r>
            <a:endParaRPr lang="en-US" sz="2000" dirty="0"/>
          </a:p>
        </p:txBody>
      </p:sp>
      <p:pic>
        <p:nvPicPr>
          <p:cNvPr id="7" name="Picture 6">
            <a:extLst>
              <a:ext uri="{FF2B5EF4-FFF2-40B4-BE49-F238E27FC236}">
                <a16:creationId xmlns:a16="http://schemas.microsoft.com/office/drawing/2014/main" id="{41F49672-7802-4C84-B6A1-2C47B6EC65B8}"/>
              </a:ext>
            </a:extLst>
          </p:cNvPr>
          <p:cNvPicPr>
            <a:picLocks noChangeAspect="1"/>
          </p:cNvPicPr>
          <p:nvPr/>
        </p:nvPicPr>
        <p:blipFill>
          <a:blip r:embed="rId2"/>
          <a:stretch>
            <a:fillRect/>
          </a:stretch>
        </p:blipFill>
        <p:spPr>
          <a:xfrm>
            <a:off x="2438399" y="1988840"/>
            <a:ext cx="4267200" cy="3200400"/>
          </a:xfrm>
          <a:prstGeom prst="rect">
            <a:avLst/>
          </a:prstGeom>
        </p:spPr>
      </p:pic>
    </p:spTree>
    <p:extLst>
      <p:ext uri="{BB962C8B-B14F-4D97-AF65-F5344CB8AC3E}">
        <p14:creationId xmlns:p14="http://schemas.microsoft.com/office/powerpoint/2010/main" val="349679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65FF-E107-4A56-90B0-99146F884C4D}"/>
              </a:ext>
            </a:extLst>
          </p:cNvPr>
          <p:cNvSpPr>
            <a:spLocks noGrp="1"/>
          </p:cNvSpPr>
          <p:nvPr>
            <p:ph type="title"/>
          </p:nvPr>
        </p:nvSpPr>
        <p:spPr>
          <a:xfrm>
            <a:off x="689768" y="1052736"/>
            <a:ext cx="7764463" cy="754063"/>
          </a:xfrm>
        </p:spPr>
        <p:txBody>
          <a:bodyPr/>
          <a:lstStyle/>
          <a:p>
            <a:pPr algn="ctr"/>
            <a:r>
              <a:rPr lang="en-US" altLang="zh-CN" dirty="0"/>
              <a:t>UWB Channel Model (CM8) </a:t>
            </a:r>
            <a:endParaRPr lang="en-US" dirty="0"/>
          </a:p>
        </p:txBody>
      </p:sp>
      <p:sp>
        <p:nvSpPr>
          <p:cNvPr id="12" name="TextBox 11">
            <a:extLst>
              <a:ext uri="{FF2B5EF4-FFF2-40B4-BE49-F238E27FC236}">
                <a16:creationId xmlns:a16="http://schemas.microsoft.com/office/drawing/2014/main" id="{CFD0B58B-1643-44AA-9649-0D6340C7128D}"/>
              </a:ext>
            </a:extLst>
          </p:cNvPr>
          <p:cNvSpPr txBox="1"/>
          <p:nvPr/>
        </p:nvSpPr>
        <p:spPr>
          <a:xfrm>
            <a:off x="2571750" y="5399098"/>
            <a:ext cx="4055406" cy="707886"/>
          </a:xfrm>
          <a:prstGeom prst="rect">
            <a:avLst/>
          </a:prstGeom>
          <a:noFill/>
        </p:spPr>
        <p:txBody>
          <a:bodyPr wrap="none" rtlCol="0">
            <a:spAutoFit/>
          </a:bodyPr>
          <a:lstStyle/>
          <a:p>
            <a:r>
              <a:rPr lang="en-US" sz="2000" dirty="0">
                <a:solidFill>
                  <a:srgbClr val="000000"/>
                </a:solidFill>
                <a:latin typeface="A6C"/>
              </a:rPr>
              <a:t>CM8 channel model: industrial, NLOS</a:t>
            </a:r>
          </a:p>
          <a:p>
            <a:pPr algn="ctr"/>
            <a:r>
              <a:rPr lang="en-US" sz="2000" dirty="0">
                <a:solidFill>
                  <a:srgbClr val="000000"/>
                </a:solidFill>
                <a:latin typeface="A6C"/>
              </a:rPr>
              <a:t>PDP channel length = ~850ns</a:t>
            </a:r>
            <a:endParaRPr lang="en-US" sz="2000" dirty="0"/>
          </a:p>
        </p:txBody>
      </p:sp>
      <p:pic>
        <p:nvPicPr>
          <p:cNvPr id="5" name="Picture 4">
            <a:extLst>
              <a:ext uri="{FF2B5EF4-FFF2-40B4-BE49-F238E27FC236}">
                <a16:creationId xmlns:a16="http://schemas.microsoft.com/office/drawing/2014/main" id="{2552435E-AFFE-454E-8A7F-BCED13B97CF5}"/>
              </a:ext>
            </a:extLst>
          </p:cNvPr>
          <p:cNvPicPr>
            <a:picLocks noChangeAspect="1"/>
          </p:cNvPicPr>
          <p:nvPr/>
        </p:nvPicPr>
        <p:blipFill>
          <a:blip r:embed="rId2"/>
          <a:stretch>
            <a:fillRect/>
          </a:stretch>
        </p:blipFill>
        <p:spPr>
          <a:xfrm>
            <a:off x="2438399" y="2002748"/>
            <a:ext cx="4267200" cy="3200400"/>
          </a:xfrm>
          <a:prstGeom prst="rect">
            <a:avLst/>
          </a:prstGeom>
        </p:spPr>
      </p:pic>
    </p:spTree>
    <p:extLst>
      <p:ext uri="{BB962C8B-B14F-4D97-AF65-F5344CB8AC3E}">
        <p14:creationId xmlns:p14="http://schemas.microsoft.com/office/powerpoint/2010/main" val="190494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65FF-E107-4A56-90B0-99146F884C4D}"/>
              </a:ext>
            </a:extLst>
          </p:cNvPr>
          <p:cNvSpPr>
            <a:spLocks noGrp="1"/>
          </p:cNvSpPr>
          <p:nvPr>
            <p:ph type="title"/>
          </p:nvPr>
        </p:nvSpPr>
        <p:spPr>
          <a:xfrm>
            <a:off x="762000" y="1018753"/>
            <a:ext cx="7764463" cy="754063"/>
          </a:xfrm>
        </p:spPr>
        <p:txBody>
          <a:bodyPr/>
          <a:lstStyle/>
          <a:p>
            <a:pPr algn="ctr"/>
            <a:r>
              <a:rPr lang="en-US" altLang="zh-CN" dirty="0"/>
              <a:t>UWB Channel Model (CM9) </a:t>
            </a:r>
            <a:endParaRPr lang="en-US" dirty="0"/>
          </a:p>
        </p:txBody>
      </p:sp>
      <p:sp>
        <p:nvSpPr>
          <p:cNvPr id="12" name="TextBox 11">
            <a:extLst>
              <a:ext uri="{FF2B5EF4-FFF2-40B4-BE49-F238E27FC236}">
                <a16:creationId xmlns:a16="http://schemas.microsoft.com/office/drawing/2014/main" id="{CFD0B58B-1643-44AA-9649-0D6340C7128D}"/>
              </a:ext>
            </a:extLst>
          </p:cNvPr>
          <p:cNvSpPr txBox="1"/>
          <p:nvPr/>
        </p:nvSpPr>
        <p:spPr>
          <a:xfrm>
            <a:off x="2953896" y="5310536"/>
            <a:ext cx="3204019" cy="707886"/>
          </a:xfrm>
          <a:prstGeom prst="rect">
            <a:avLst/>
          </a:prstGeom>
          <a:noFill/>
        </p:spPr>
        <p:txBody>
          <a:bodyPr wrap="none" rtlCol="0">
            <a:spAutoFit/>
          </a:bodyPr>
          <a:lstStyle/>
          <a:p>
            <a:r>
              <a:rPr lang="en-US" sz="2000" dirty="0">
                <a:solidFill>
                  <a:srgbClr val="000000"/>
                </a:solidFill>
                <a:latin typeface="A6C"/>
              </a:rPr>
              <a:t>CM9 channel model: farm</a:t>
            </a:r>
          </a:p>
          <a:p>
            <a:pPr algn="ctr"/>
            <a:r>
              <a:rPr lang="en-US" sz="2000" dirty="0">
                <a:solidFill>
                  <a:srgbClr val="000000"/>
                </a:solidFill>
                <a:latin typeface="A6C"/>
              </a:rPr>
              <a:t>PDP channel length = ~400ns</a:t>
            </a:r>
            <a:endParaRPr lang="en-US" sz="2000" dirty="0"/>
          </a:p>
        </p:txBody>
      </p:sp>
      <p:pic>
        <p:nvPicPr>
          <p:cNvPr id="9" name="Picture 8">
            <a:extLst>
              <a:ext uri="{FF2B5EF4-FFF2-40B4-BE49-F238E27FC236}">
                <a16:creationId xmlns:a16="http://schemas.microsoft.com/office/drawing/2014/main" id="{9D3695EA-0289-4E72-B02F-04BFBF8EC382}"/>
              </a:ext>
            </a:extLst>
          </p:cNvPr>
          <p:cNvPicPr>
            <a:picLocks noChangeAspect="1"/>
          </p:cNvPicPr>
          <p:nvPr/>
        </p:nvPicPr>
        <p:blipFill>
          <a:blip r:embed="rId2"/>
          <a:stretch>
            <a:fillRect/>
          </a:stretch>
        </p:blipFill>
        <p:spPr>
          <a:xfrm>
            <a:off x="2442456" y="1956792"/>
            <a:ext cx="4259087" cy="3200400"/>
          </a:xfrm>
          <a:prstGeom prst="rect">
            <a:avLst/>
          </a:prstGeom>
        </p:spPr>
      </p:pic>
    </p:spTree>
    <p:extLst>
      <p:ext uri="{BB962C8B-B14F-4D97-AF65-F5344CB8AC3E}">
        <p14:creationId xmlns:p14="http://schemas.microsoft.com/office/powerpoint/2010/main" val="453601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r>
              <a:rPr lang="en-US" dirty="0"/>
              <a:t>Periodic Autocorrelation</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a:xfrm>
            <a:off x="404081" y="1844824"/>
            <a:ext cx="8335838" cy="3378173"/>
          </a:xfrm>
        </p:spPr>
        <p:txBody>
          <a:bodyPr>
            <a:noAutofit/>
          </a:bodyPr>
          <a:lstStyle/>
          <a:p>
            <a:r>
              <a:rPr lang="en-US" sz="1800" dirty="0"/>
              <a:t>m-sequences have quasi-optimal periodic autocorrelation</a:t>
            </a:r>
          </a:p>
          <a:p>
            <a:pPr lvl="1"/>
            <a:r>
              <a:rPr lang="en-US" sz="1800" dirty="0"/>
              <a:t>quasi-optimal -&gt; Out-of-phase autocorrelation = -1 while autocorrelation peak = N </a:t>
            </a:r>
          </a:p>
          <a:p>
            <a:pPr lvl="1"/>
            <a:r>
              <a:rPr lang="en-US" sz="1800" dirty="0"/>
              <a:t>Although not “perfect”, N can be chosen such that N/1 is large and does not degrade system performance significantly, e.g., 20*log</a:t>
            </a:r>
            <a:r>
              <a:rPr lang="en-US" sz="1800" baseline="-25000" dirty="0"/>
              <a:t>10</a:t>
            </a:r>
            <a:r>
              <a:rPr lang="en-US" sz="1800" dirty="0"/>
              <a:t>(N/1) ≥ 20dB </a:t>
            </a:r>
          </a:p>
          <a:p>
            <a:pPr marL="0" indent="0"/>
            <a:endParaRPr lang="en-US" sz="1800" dirty="0"/>
          </a:p>
          <a:p>
            <a:r>
              <a:rPr lang="en-US" sz="1800" dirty="0"/>
              <a:t>m-sequences are bipolar, where only “+1” and “-1” are transmitted</a:t>
            </a:r>
          </a:p>
          <a:p>
            <a:r>
              <a:rPr lang="en-US" sz="1800" dirty="0"/>
              <a:t>	Number of 1s = Number of 0s + 1</a:t>
            </a:r>
          </a:p>
          <a:p>
            <a:pPr lvl="1"/>
            <a:r>
              <a:rPr lang="en-US" sz="1800" dirty="0"/>
              <a:t>More pulses are transmitted compared to equal length ternary sequences</a:t>
            </a:r>
          </a:p>
          <a:p>
            <a:pPr lvl="1"/>
            <a:r>
              <a:rPr lang="en-US" sz="1800" dirty="0"/>
              <a:t>For example, </a:t>
            </a:r>
          </a:p>
          <a:p>
            <a:pPr lvl="1">
              <a:buFont typeface="Arial" panose="020B0604020202020204" pitchFamily="34" charset="0"/>
              <a:buChar char="•"/>
            </a:pPr>
            <a:r>
              <a:rPr lang="en-US" sz="1800" dirty="0"/>
              <a:t>S1 – S8 (length = 31) - each sequence has 15 0’s</a:t>
            </a:r>
          </a:p>
          <a:p>
            <a:pPr lvl="1">
              <a:buFont typeface="Arial" panose="020B0604020202020204" pitchFamily="34" charset="0"/>
              <a:buChar char="•"/>
            </a:pPr>
            <a:r>
              <a:rPr lang="en-US" sz="1800" dirty="0"/>
              <a:t> S9 – S24 (length = 127) - each sequence has 63 0’s</a:t>
            </a:r>
          </a:p>
          <a:p>
            <a:pPr lvl="1">
              <a:buFont typeface="Arial" panose="020B0604020202020204" pitchFamily="34" charset="0"/>
              <a:buChar char="•"/>
            </a:pPr>
            <a:r>
              <a:rPr lang="en-US" sz="1800" dirty="0"/>
              <a:t> S25 – S32 (length = 91) - each sequence has 10 0’s</a:t>
            </a:r>
          </a:p>
        </p:txBody>
      </p:sp>
    </p:spTree>
    <p:extLst>
      <p:ext uri="{BB962C8B-B14F-4D97-AF65-F5344CB8AC3E}">
        <p14:creationId xmlns:p14="http://schemas.microsoft.com/office/powerpoint/2010/main" val="3236943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66E59D-B4D4-445C-8092-E04517BD925E}"/>
              </a:ext>
            </a:extLst>
          </p:cNvPr>
          <p:cNvPicPr>
            <a:picLocks noChangeAspect="1"/>
          </p:cNvPicPr>
          <p:nvPr/>
        </p:nvPicPr>
        <p:blipFill>
          <a:blip r:embed="rId2"/>
          <a:stretch>
            <a:fillRect/>
          </a:stretch>
        </p:blipFill>
        <p:spPr>
          <a:xfrm>
            <a:off x="4572000" y="1928813"/>
            <a:ext cx="4000500" cy="3000375"/>
          </a:xfrm>
          <a:prstGeom prst="rect">
            <a:avLst/>
          </a:prstGeom>
        </p:spPr>
      </p:pic>
      <p:sp>
        <p:nvSpPr>
          <p:cNvPr id="11" name="TextBox 10">
            <a:extLst>
              <a:ext uri="{FF2B5EF4-FFF2-40B4-BE49-F238E27FC236}">
                <a16:creationId xmlns:a16="http://schemas.microsoft.com/office/drawing/2014/main" id="{F6C54F5E-B08B-409B-B7ED-7A01F85B2858}"/>
              </a:ext>
            </a:extLst>
          </p:cNvPr>
          <p:cNvSpPr txBox="1"/>
          <p:nvPr/>
        </p:nvSpPr>
        <p:spPr>
          <a:xfrm>
            <a:off x="1203503" y="4929188"/>
            <a:ext cx="2609782" cy="230832"/>
          </a:xfrm>
          <a:prstGeom prst="rect">
            <a:avLst/>
          </a:prstGeom>
          <a:noFill/>
        </p:spPr>
        <p:txBody>
          <a:bodyPr wrap="square">
            <a:spAutoFit/>
          </a:bodyPr>
          <a:lstStyle/>
          <a:p>
            <a:r>
              <a:rPr lang="en-US" sz="900" dirty="0"/>
              <a:t>ternary preamble sequence S9 </a:t>
            </a:r>
          </a:p>
        </p:txBody>
      </p:sp>
      <p:sp>
        <p:nvSpPr>
          <p:cNvPr id="12" name="TextBox 11">
            <a:extLst>
              <a:ext uri="{FF2B5EF4-FFF2-40B4-BE49-F238E27FC236}">
                <a16:creationId xmlns:a16="http://schemas.microsoft.com/office/drawing/2014/main" id="{49483F0A-88CF-45A6-B56F-5A8347D0A1DB}"/>
              </a:ext>
            </a:extLst>
          </p:cNvPr>
          <p:cNvSpPr txBox="1"/>
          <p:nvPr/>
        </p:nvSpPr>
        <p:spPr>
          <a:xfrm>
            <a:off x="5479899" y="4929188"/>
            <a:ext cx="2609782" cy="230832"/>
          </a:xfrm>
          <a:prstGeom prst="rect">
            <a:avLst/>
          </a:prstGeom>
          <a:noFill/>
        </p:spPr>
        <p:txBody>
          <a:bodyPr wrap="square">
            <a:spAutoFit/>
          </a:bodyPr>
          <a:lstStyle/>
          <a:p>
            <a:pPr algn="ctr"/>
            <a:r>
              <a:rPr lang="en-US" sz="900" dirty="0"/>
              <a:t>m-sequence of length 63 </a:t>
            </a:r>
          </a:p>
        </p:txBody>
      </p:sp>
      <p:sp>
        <p:nvSpPr>
          <p:cNvPr id="6" name="Title 1">
            <a:extLst>
              <a:ext uri="{FF2B5EF4-FFF2-40B4-BE49-F238E27FC236}">
                <a16:creationId xmlns:a16="http://schemas.microsoft.com/office/drawing/2014/main" id="{0EC5CBE6-41F8-4582-9013-7BD8A4645D18}"/>
              </a:ext>
            </a:extLst>
          </p:cNvPr>
          <p:cNvSpPr>
            <a:spLocks noGrp="1"/>
          </p:cNvSpPr>
          <p:nvPr>
            <p:ph type="title"/>
          </p:nvPr>
        </p:nvSpPr>
        <p:spPr>
          <a:xfrm>
            <a:off x="762000" y="685800"/>
            <a:ext cx="7764463" cy="754063"/>
          </a:xfrm>
        </p:spPr>
        <p:txBody>
          <a:bodyPr/>
          <a:lstStyle/>
          <a:p>
            <a:pPr algn="ctr"/>
            <a:r>
              <a:rPr lang="en-US" sz="2400" dirty="0"/>
              <a:t>S9 Length 127 sequence vs Length 63 m-sequence</a:t>
            </a:r>
          </a:p>
        </p:txBody>
      </p:sp>
      <p:pic>
        <p:nvPicPr>
          <p:cNvPr id="8" name="Picture 7">
            <a:extLst>
              <a:ext uri="{FF2B5EF4-FFF2-40B4-BE49-F238E27FC236}">
                <a16:creationId xmlns:a16="http://schemas.microsoft.com/office/drawing/2014/main" id="{436F9DDD-9841-4EB9-B7BE-EA114164B8EC}"/>
              </a:ext>
            </a:extLst>
          </p:cNvPr>
          <p:cNvPicPr>
            <a:picLocks noChangeAspect="1"/>
          </p:cNvPicPr>
          <p:nvPr/>
        </p:nvPicPr>
        <p:blipFill>
          <a:blip r:embed="rId3"/>
          <a:stretch>
            <a:fillRect/>
          </a:stretch>
        </p:blipFill>
        <p:spPr>
          <a:xfrm>
            <a:off x="794016" y="2030834"/>
            <a:ext cx="3728442" cy="2796332"/>
          </a:xfrm>
          <a:prstGeom prst="rect">
            <a:avLst/>
          </a:prstGeom>
        </p:spPr>
      </p:pic>
      <p:sp>
        <p:nvSpPr>
          <p:cNvPr id="2" name="TextBox 1">
            <a:extLst>
              <a:ext uri="{FF2B5EF4-FFF2-40B4-BE49-F238E27FC236}">
                <a16:creationId xmlns:a16="http://schemas.microsoft.com/office/drawing/2014/main" id="{5F4F17AA-B883-400C-852D-9861A2691D22}"/>
              </a:ext>
            </a:extLst>
          </p:cNvPr>
          <p:cNvSpPr txBox="1"/>
          <p:nvPr/>
        </p:nvSpPr>
        <p:spPr>
          <a:xfrm>
            <a:off x="1654874" y="4905551"/>
            <a:ext cx="2158411" cy="276999"/>
          </a:xfrm>
          <a:prstGeom prst="rect">
            <a:avLst/>
          </a:prstGeom>
          <a:noFill/>
        </p:spPr>
        <p:txBody>
          <a:bodyPr wrap="none" rtlCol="0">
            <a:spAutoFit/>
          </a:bodyPr>
          <a:lstStyle/>
          <a:p>
            <a:r>
              <a:rPr lang="en-US" dirty="0">
                <a:solidFill>
                  <a:schemeClr val="tx1"/>
                </a:solidFill>
              </a:rPr>
              <a:t>Ternary preamble sequence S9</a:t>
            </a:r>
            <a:r>
              <a:rPr lang="en-US" dirty="0"/>
              <a:t>n</a:t>
            </a:r>
          </a:p>
        </p:txBody>
      </p:sp>
      <p:sp>
        <p:nvSpPr>
          <p:cNvPr id="10" name="TextBox 9">
            <a:extLst>
              <a:ext uri="{FF2B5EF4-FFF2-40B4-BE49-F238E27FC236}">
                <a16:creationId xmlns:a16="http://schemas.microsoft.com/office/drawing/2014/main" id="{5A2BE0F5-79AA-4CAC-9147-821FCBBF69FB}"/>
              </a:ext>
            </a:extLst>
          </p:cNvPr>
          <p:cNvSpPr txBox="1"/>
          <p:nvPr/>
        </p:nvSpPr>
        <p:spPr>
          <a:xfrm>
            <a:off x="5705584" y="4863417"/>
            <a:ext cx="1760418" cy="276999"/>
          </a:xfrm>
          <a:prstGeom prst="rect">
            <a:avLst/>
          </a:prstGeom>
          <a:noFill/>
        </p:spPr>
        <p:txBody>
          <a:bodyPr wrap="none" rtlCol="0">
            <a:spAutoFit/>
          </a:bodyPr>
          <a:lstStyle/>
          <a:p>
            <a:r>
              <a:rPr lang="en-US" dirty="0">
                <a:solidFill>
                  <a:schemeClr val="tx1"/>
                </a:solidFill>
              </a:rPr>
              <a:t>M- sequence of length 63</a:t>
            </a:r>
            <a:endParaRPr lang="en-US" dirty="0"/>
          </a:p>
        </p:txBody>
      </p:sp>
    </p:spTree>
    <p:extLst>
      <p:ext uri="{BB962C8B-B14F-4D97-AF65-F5344CB8AC3E}">
        <p14:creationId xmlns:p14="http://schemas.microsoft.com/office/powerpoint/2010/main" val="133660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C6233F-77BF-4C48-BED9-1568FCFBB3BE}"/>
              </a:ext>
            </a:extLst>
          </p:cNvPr>
          <p:cNvSpPr>
            <a:spLocks noGrp="1"/>
          </p:cNvSpPr>
          <p:nvPr>
            <p:ph idx="1"/>
          </p:nvPr>
        </p:nvSpPr>
        <p:spPr>
          <a:xfrm>
            <a:off x="657224" y="1562894"/>
            <a:ext cx="7764463" cy="4868863"/>
          </a:xfrm>
        </p:spPr>
        <p:txBody>
          <a:bodyPr/>
          <a:lstStyle/>
          <a:p>
            <a:r>
              <a:rPr lang="en-US" sz="2400" dirty="0"/>
              <a:t>m-sequences are generated using linear-feedback shift registers (LFSR), and have low implementation cost and complexity</a:t>
            </a:r>
          </a:p>
          <a:p>
            <a:r>
              <a:rPr lang="en-US" sz="2400" dirty="0"/>
              <a:t> </a:t>
            </a:r>
          </a:p>
          <a:p>
            <a:endParaRPr lang="en-US" sz="2400" dirty="0"/>
          </a:p>
          <a:p>
            <a:endParaRPr lang="en-US" sz="2400" dirty="0"/>
          </a:p>
          <a:p>
            <a:endParaRPr lang="en-US" sz="2400" b="0" i="0" dirty="0">
              <a:solidFill>
                <a:srgbClr val="202122"/>
              </a:solidFill>
              <a:effectLst/>
              <a:latin typeface="Arial" panose="020B0604020202020204" pitchFamily="34" charset="0"/>
            </a:endParaRPr>
          </a:p>
          <a:p>
            <a:endParaRPr lang="en-US" sz="2400" dirty="0">
              <a:solidFill>
                <a:srgbClr val="202122"/>
              </a:solidFill>
              <a:latin typeface="Arial" panose="020B0604020202020204" pitchFamily="34" charset="0"/>
            </a:endParaRPr>
          </a:p>
          <a:p>
            <a:r>
              <a:rPr lang="en-US" sz="2400" dirty="0">
                <a:solidFill>
                  <a:srgbClr val="202122"/>
                </a:solidFill>
                <a:latin typeface="Arial" panose="020B0604020202020204" pitchFamily="34" charset="0"/>
              </a:rPr>
              <a:t>An</a:t>
            </a:r>
            <a:r>
              <a:rPr lang="en-US" sz="2400" b="0" i="0" dirty="0">
                <a:solidFill>
                  <a:srgbClr val="202122"/>
                </a:solidFill>
                <a:effectLst/>
                <a:latin typeface="Arial" panose="020B0604020202020204" pitchFamily="34" charset="0"/>
              </a:rPr>
              <a:t> n-bit LFSR generates a m-sequence of length 2</a:t>
            </a:r>
            <a:r>
              <a:rPr lang="en-US" sz="2400" baseline="30000" dirty="0">
                <a:solidFill>
                  <a:srgbClr val="202122"/>
                </a:solidFill>
                <a:latin typeface="Arial" panose="020B0604020202020204" pitchFamily="34" charset="0"/>
              </a:rPr>
              <a:t>n</a:t>
            </a:r>
            <a:r>
              <a:rPr lang="en-US" sz="2400" b="0" i="0" dirty="0">
                <a:solidFill>
                  <a:srgbClr val="202122"/>
                </a:solidFill>
                <a:effectLst/>
                <a:latin typeface="Arial" panose="020B0604020202020204" pitchFamily="34" charset="0"/>
              </a:rPr>
              <a:t>-1 </a:t>
            </a:r>
          </a:p>
          <a:p>
            <a:r>
              <a:rPr lang="en-US" sz="2400" dirty="0">
                <a:solidFill>
                  <a:srgbClr val="202122"/>
                </a:solidFill>
                <a:latin typeface="Arial" panose="020B0604020202020204" pitchFamily="34" charset="0"/>
              </a:rPr>
              <a:t>LFSR is determined by the feedback polynomial </a:t>
            </a:r>
            <a:r>
              <a:rPr lang="en-US" sz="2400" b="0" i="0" dirty="0">
                <a:solidFill>
                  <a:srgbClr val="202122"/>
                </a:solidFill>
                <a:effectLst/>
                <a:latin typeface="Arial" panose="020B0604020202020204" pitchFamily="34" charset="0"/>
              </a:rPr>
              <a:t> </a:t>
            </a:r>
            <a:endParaRPr lang="en-US" sz="2400" dirty="0"/>
          </a:p>
          <a:p>
            <a:endParaRPr lang="en-US" dirty="0"/>
          </a:p>
          <a:p>
            <a:endParaRPr lang="en-US" dirty="0"/>
          </a:p>
          <a:p>
            <a:endParaRPr lang="en-US" dirty="0"/>
          </a:p>
        </p:txBody>
      </p:sp>
      <p:sp>
        <p:nvSpPr>
          <p:cNvPr id="2" name="Title 1">
            <a:extLst>
              <a:ext uri="{FF2B5EF4-FFF2-40B4-BE49-F238E27FC236}">
                <a16:creationId xmlns:a16="http://schemas.microsoft.com/office/drawing/2014/main" id="{C6B22AE1-0540-4E9E-A8FC-A5D17B0A84DD}"/>
              </a:ext>
            </a:extLst>
          </p:cNvPr>
          <p:cNvSpPr>
            <a:spLocks noGrp="1"/>
          </p:cNvSpPr>
          <p:nvPr>
            <p:ph type="title"/>
          </p:nvPr>
        </p:nvSpPr>
        <p:spPr/>
        <p:txBody>
          <a:bodyPr/>
          <a:lstStyle/>
          <a:p>
            <a:r>
              <a:rPr lang="en-US" dirty="0"/>
              <a:t>Implementation  </a:t>
            </a:r>
          </a:p>
        </p:txBody>
      </p:sp>
      <p:sp>
        <p:nvSpPr>
          <p:cNvPr id="4" name="Slide Number Placeholder 3">
            <a:extLst>
              <a:ext uri="{FF2B5EF4-FFF2-40B4-BE49-F238E27FC236}">
                <a16:creationId xmlns:a16="http://schemas.microsoft.com/office/drawing/2014/main" id="{5409345E-19EB-40FC-94B8-066A72C31C5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dirty="0"/>
          </a:p>
        </p:txBody>
      </p:sp>
      <p:sp>
        <p:nvSpPr>
          <p:cNvPr id="14" name="TextBox 13">
            <a:extLst>
              <a:ext uri="{FF2B5EF4-FFF2-40B4-BE49-F238E27FC236}">
                <a16:creationId xmlns:a16="http://schemas.microsoft.com/office/drawing/2014/main" id="{48051FA8-EF2E-438B-AB99-F21C86FAB6C5}"/>
              </a:ext>
            </a:extLst>
          </p:cNvPr>
          <p:cNvSpPr txBox="1"/>
          <p:nvPr/>
        </p:nvSpPr>
        <p:spPr>
          <a:xfrm>
            <a:off x="1904776" y="3876045"/>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15" name="TextBox 14">
            <a:extLst>
              <a:ext uri="{FF2B5EF4-FFF2-40B4-BE49-F238E27FC236}">
                <a16:creationId xmlns:a16="http://schemas.microsoft.com/office/drawing/2014/main" id="{848F9510-C286-464C-84A0-C91537C7EDB0}"/>
              </a:ext>
            </a:extLst>
          </p:cNvPr>
          <p:cNvSpPr txBox="1"/>
          <p:nvPr/>
        </p:nvSpPr>
        <p:spPr>
          <a:xfrm>
            <a:off x="2163772" y="3878814"/>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16" name="TextBox 15">
            <a:extLst>
              <a:ext uri="{FF2B5EF4-FFF2-40B4-BE49-F238E27FC236}">
                <a16:creationId xmlns:a16="http://schemas.microsoft.com/office/drawing/2014/main" id="{19C9D945-437B-492A-A544-240FE8D02D17}"/>
              </a:ext>
            </a:extLst>
          </p:cNvPr>
          <p:cNvSpPr txBox="1"/>
          <p:nvPr/>
        </p:nvSpPr>
        <p:spPr>
          <a:xfrm>
            <a:off x="3200920" y="3876044"/>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17" name="TextBox 16">
            <a:extLst>
              <a:ext uri="{FF2B5EF4-FFF2-40B4-BE49-F238E27FC236}">
                <a16:creationId xmlns:a16="http://schemas.microsoft.com/office/drawing/2014/main" id="{20BD174D-05D2-4B9F-A717-562C28D4558E}"/>
              </a:ext>
            </a:extLst>
          </p:cNvPr>
          <p:cNvSpPr txBox="1"/>
          <p:nvPr/>
        </p:nvSpPr>
        <p:spPr>
          <a:xfrm>
            <a:off x="3458548" y="3876045"/>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18" name="TextBox 17">
            <a:extLst>
              <a:ext uri="{FF2B5EF4-FFF2-40B4-BE49-F238E27FC236}">
                <a16:creationId xmlns:a16="http://schemas.microsoft.com/office/drawing/2014/main" id="{429EFBA8-EBEA-4B20-8AF5-C198E25D64BF}"/>
              </a:ext>
            </a:extLst>
          </p:cNvPr>
          <p:cNvSpPr txBox="1"/>
          <p:nvPr/>
        </p:nvSpPr>
        <p:spPr>
          <a:xfrm>
            <a:off x="3717544" y="3878814"/>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19" name="TextBox 18">
            <a:extLst>
              <a:ext uri="{FF2B5EF4-FFF2-40B4-BE49-F238E27FC236}">
                <a16:creationId xmlns:a16="http://schemas.microsoft.com/office/drawing/2014/main" id="{5CE3448C-3117-437E-82EE-C14A34E90DA4}"/>
              </a:ext>
            </a:extLst>
          </p:cNvPr>
          <p:cNvSpPr txBox="1"/>
          <p:nvPr/>
        </p:nvSpPr>
        <p:spPr>
          <a:xfrm>
            <a:off x="4724370" y="3876044"/>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20" name="TextBox 19">
            <a:extLst>
              <a:ext uri="{FF2B5EF4-FFF2-40B4-BE49-F238E27FC236}">
                <a16:creationId xmlns:a16="http://schemas.microsoft.com/office/drawing/2014/main" id="{8514CA81-D79A-4E1B-95C4-6BFF593BD38D}"/>
              </a:ext>
            </a:extLst>
          </p:cNvPr>
          <p:cNvSpPr txBox="1"/>
          <p:nvPr/>
        </p:nvSpPr>
        <p:spPr>
          <a:xfrm>
            <a:off x="4982531" y="3876044"/>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21" name="TextBox 20">
            <a:extLst>
              <a:ext uri="{FF2B5EF4-FFF2-40B4-BE49-F238E27FC236}">
                <a16:creationId xmlns:a16="http://schemas.microsoft.com/office/drawing/2014/main" id="{FABB345E-A232-4A5D-9DB4-5EFD3DDB1189}"/>
              </a:ext>
            </a:extLst>
          </p:cNvPr>
          <p:cNvSpPr txBox="1"/>
          <p:nvPr/>
        </p:nvSpPr>
        <p:spPr>
          <a:xfrm>
            <a:off x="5247069" y="3878813"/>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22" name="TextBox 21">
            <a:extLst>
              <a:ext uri="{FF2B5EF4-FFF2-40B4-BE49-F238E27FC236}">
                <a16:creationId xmlns:a16="http://schemas.microsoft.com/office/drawing/2014/main" id="{1D4516CD-8346-4A74-BD99-895FCF19EF2D}"/>
              </a:ext>
            </a:extLst>
          </p:cNvPr>
          <p:cNvSpPr txBox="1"/>
          <p:nvPr/>
        </p:nvSpPr>
        <p:spPr>
          <a:xfrm>
            <a:off x="5509250" y="3876043"/>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pic>
        <p:nvPicPr>
          <p:cNvPr id="24" name="Picture 23">
            <a:extLst>
              <a:ext uri="{FF2B5EF4-FFF2-40B4-BE49-F238E27FC236}">
                <a16:creationId xmlns:a16="http://schemas.microsoft.com/office/drawing/2014/main" id="{1FB9BD5D-30E3-4520-98F5-F82D8B33B3A9}"/>
              </a:ext>
            </a:extLst>
          </p:cNvPr>
          <p:cNvPicPr>
            <a:picLocks noChangeAspect="1"/>
          </p:cNvPicPr>
          <p:nvPr/>
        </p:nvPicPr>
        <p:blipFill>
          <a:blip r:embed="rId2"/>
          <a:stretch>
            <a:fillRect/>
          </a:stretch>
        </p:blipFill>
        <p:spPr>
          <a:xfrm>
            <a:off x="2828362" y="3755109"/>
            <a:ext cx="361474" cy="440055"/>
          </a:xfrm>
          <a:prstGeom prst="rect">
            <a:avLst/>
          </a:prstGeom>
        </p:spPr>
      </p:pic>
      <p:sp>
        <p:nvSpPr>
          <p:cNvPr id="25" name="TextBox 24">
            <a:extLst>
              <a:ext uri="{FF2B5EF4-FFF2-40B4-BE49-F238E27FC236}">
                <a16:creationId xmlns:a16="http://schemas.microsoft.com/office/drawing/2014/main" id="{C0209466-73B6-4714-9D60-E6AFA41C0DFC}"/>
              </a:ext>
            </a:extLst>
          </p:cNvPr>
          <p:cNvSpPr txBox="1"/>
          <p:nvPr/>
        </p:nvSpPr>
        <p:spPr>
          <a:xfrm>
            <a:off x="6539710" y="3876043"/>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pic>
        <p:nvPicPr>
          <p:cNvPr id="26" name="Picture 25">
            <a:extLst>
              <a:ext uri="{FF2B5EF4-FFF2-40B4-BE49-F238E27FC236}">
                <a16:creationId xmlns:a16="http://schemas.microsoft.com/office/drawing/2014/main" id="{456FCC85-E7C5-47D1-B540-DBDDFFAB2234}"/>
              </a:ext>
            </a:extLst>
          </p:cNvPr>
          <p:cNvPicPr>
            <a:picLocks noChangeAspect="1"/>
          </p:cNvPicPr>
          <p:nvPr/>
        </p:nvPicPr>
        <p:blipFill>
          <a:blip r:embed="rId2"/>
          <a:stretch>
            <a:fillRect/>
          </a:stretch>
        </p:blipFill>
        <p:spPr>
          <a:xfrm>
            <a:off x="4351614" y="3760996"/>
            <a:ext cx="361474" cy="440055"/>
          </a:xfrm>
          <a:prstGeom prst="rect">
            <a:avLst/>
          </a:prstGeom>
        </p:spPr>
      </p:pic>
      <p:pic>
        <p:nvPicPr>
          <p:cNvPr id="27" name="Picture 26">
            <a:extLst>
              <a:ext uri="{FF2B5EF4-FFF2-40B4-BE49-F238E27FC236}">
                <a16:creationId xmlns:a16="http://schemas.microsoft.com/office/drawing/2014/main" id="{7DF7FCDA-D809-464A-8637-C4BC99455129}"/>
              </a:ext>
            </a:extLst>
          </p:cNvPr>
          <p:cNvPicPr>
            <a:picLocks noChangeAspect="1"/>
          </p:cNvPicPr>
          <p:nvPr/>
        </p:nvPicPr>
        <p:blipFill>
          <a:blip r:embed="rId2"/>
          <a:stretch>
            <a:fillRect/>
          </a:stretch>
        </p:blipFill>
        <p:spPr>
          <a:xfrm>
            <a:off x="6162898" y="3760651"/>
            <a:ext cx="361474" cy="440055"/>
          </a:xfrm>
          <a:prstGeom prst="rect">
            <a:avLst/>
          </a:prstGeom>
        </p:spPr>
      </p:pic>
      <p:cxnSp>
        <p:nvCxnSpPr>
          <p:cNvPr id="31" name="Straight Connector 30">
            <a:extLst>
              <a:ext uri="{FF2B5EF4-FFF2-40B4-BE49-F238E27FC236}">
                <a16:creationId xmlns:a16="http://schemas.microsoft.com/office/drawing/2014/main" id="{3D74281F-F3D7-4E36-8001-88B6FA8509B5}"/>
              </a:ext>
            </a:extLst>
          </p:cNvPr>
          <p:cNvCxnSpPr/>
          <p:nvPr/>
        </p:nvCxnSpPr>
        <p:spPr bwMode="auto">
          <a:xfrm flipH="1">
            <a:off x="2425382" y="3930324"/>
            <a:ext cx="398727" cy="0"/>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a:extLst>
              <a:ext uri="{FF2B5EF4-FFF2-40B4-BE49-F238E27FC236}">
                <a16:creationId xmlns:a16="http://schemas.microsoft.com/office/drawing/2014/main" id="{B3E9ACB6-A648-4746-82B4-456110244098}"/>
              </a:ext>
            </a:extLst>
          </p:cNvPr>
          <p:cNvCxnSpPr/>
          <p:nvPr/>
        </p:nvCxnSpPr>
        <p:spPr bwMode="auto">
          <a:xfrm flipH="1">
            <a:off x="3979154" y="3934424"/>
            <a:ext cx="381339" cy="0"/>
          </a:xfrm>
          <a:prstGeom prst="line">
            <a:avLst/>
          </a:prstGeom>
          <a:solidFill>
            <a:srgbClr val="00B8FF"/>
          </a:solidFill>
          <a:ln w="16002"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a:extLst>
              <a:ext uri="{FF2B5EF4-FFF2-40B4-BE49-F238E27FC236}">
                <a16:creationId xmlns:a16="http://schemas.microsoft.com/office/drawing/2014/main" id="{3696B061-821A-49CC-A081-8B91B73A3E86}"/>
              </a:ext>
            </a:extLst>
          </p:cNvPr>
          <p:cNvCxnSpPr/>
          <p:nvPr/>
        </p:nvCxnSpPr>
        <p:spPr bwMode="auto">
          <a:xfrm flipH="1">
            <a:off x="5776402" y="3932740"/>
            <a:ext cx="381339" cy="0"/>
          </a:xfrm>
          <a:prstGeom prst="line">
            <a:avLst/>
          </a:prstGeom>
          <a:solidFill>
            <a:srgbClr val="00B8FF"/>
          </a:solidFill>
          <a:ln w="16002"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Connector 38">
            <a:extLst>
              <a:ext uri="{FF2B5EF4-FFF2-40B4-BE49-F238E27FC236}">
                <a16:creationId xmlns:a16="http://schemas.microsoft.com/office/drawing/2014/main" id="{453623AE-6211-4D9F-AB65-3191BEFE15CF}"/>
              </a:ext>
            </a:extLst>
          </p:cNvPr>
          <p:cNvCxnSpPr>
            <a:stCxn id="25" idx="3"/>
          </p:cNvCxnSpPr>
          <p:nvPr/>
        </p:nvCxnSpPr>
        <p:spPr bwMode="auto">
          <a:xfrm flipV="1">
            <a:off x="6801320" y="4014542"/>
            <a:ext cx="288032" cy="1"/>
          </a:xfrm>
          <a:prstGeom prst="line">
            <a:avLst/>
          </a:prstGeom>
          <a:solidFill>
            <a:srgbClr val="00B8FF"/>
          </a:solidFill>
          <a:ln w="16002"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a:extLst>
              <a:ext uri="{FF2B5EF4-FFF2-40B4-BE49-F238E27FC236}">
                <a16:creationId xmlns:a16="http://schemas.microsoft.com/office/drawing/2014/main" id="{CAF1A07C-5A46-438B-AC68-2CBEBC938941}"/>
              </a:ext>
            </a:extLst>
          </p:cNvPr>
          <p:cNvCxnSpPr/>
          <p:nvPr/>
        </p:nvCxnSpPr>
        <p:spPr bwMode="auto">
          <a:xfrm>
            <a:off x="7089352" y="4014542"/>
            <a:ext cx="0" cy="437567"/>
          </a:xfrm>
          <a:prstGeom prst="line">
            <a:avLst/>
          </a:prstGeom>
          <a:solidFill>
            <a:srgbClr val="00B8FF"/>
          </a:solidFill>
          <a:ln w="16002"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Connector 42">
            <a:extLst>
              <a:ext uri="{FF2B5EF4-FFF2-40B4-BE49-F238E27FC236}">
                <a16:creationId xmlns:a16="http://schemas.microsoft.com/office/drawing/2014/main" id="{1D9E514E-04C8-4074-A9A3-A8213AFCEC87}"/>
              </a:ext>
            </a:extLst>
          </p:cNvPr>
          <p:cNvCxnSpPr/>
          <p:nvPr/>
        </p:nvCxnSpPr>
        <p:spPr bwMode="auto">
          <a:xfrm>
            <a:off x="1472728" y="4014542"/>
            <a:ext cx="0" cy="437567"/>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a:extLst>
              <a:ext uri="{FF2B5EF4-FFF2-40B4-BE49-F238E27FC236}">
                <a16:creationId xmlns:a16="http://schemas.microsoft.com/office/drawing/2014/main" id="{96A48A6F-F87F-428B-B38F-C94D5FE14C0F}"/>
              </a:ext>
            </a:extLst>
          </p:cNvPr>
          <p:cNvCxnSpPr/>
          <p:nvPr/>
        </p:nvCxnSpPr>
        <p:spPr bwMode="auto">
          <a:xfrm flipH="1">
            <a:off x="1472729" y="4014542"/>
            <a:ext cx="421600" cy="1"/>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Straight Connector 44">
            <a:extLst>
              <a:ext uri="{FF2B5EF4-FFF2-40B4-BE49-F238E27FC236}">
                <a16:creationId xmlns:a16="http://schemas.microsoft.com/office/drawing/2014/main" id="{5284B6DE-C1C1-43B7-9AA7-5617D74A98A7}"/>
              </a:ext>
            </a:extLst>
          </p:cNvPr>
          <p:cNvCxnSpPr/>
          <p:nvPr/>
        </p:nvCxnSpPr>
        <p:spPr bwMode="auto">
          <a:xfrm flipH="1">
            <a:off x="2654367" y="4107576"/>
            <a:ext cx="9360" cy="344533"/>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Connector 46">
            <a:extLst>
              <a:ext uri="{FF2B5EF4-FFF2-40B4-BE49-F238E27FC236}">
                <a16:creationId xmlns:a16="http://schemas.microsoft.com/office/drawing/2014/main" id="{96934311-290C-43F8-B61A-9955B5295759}"/>
              </a:ext>
            </a:extLst>
          </p:cNvPr>
          <p:cNvCxnSpPr/>
          <p:nvPr/>
        </p:nvCxnSpPr>
        <p:spPr bwMode="auto">
          <a:xfrm flipH="1">
            <a:off x="2663727" y="4107576"/>
            <a:ext cx="169259" cy="0"/>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Straight Arrow Connector 53">
            <a:extLst>
              <a:ext uri="{FF2B5EF4-FFF2-40B4-BE49-F238E27FC236}">
                <a16:creationId xmlns:a16="http://schemas.microsoft.com/office/drawing/2014/main" id="{54701956-9164-42E5-8BC1-A0FA70AD036D}"/>
              </a:ext>
            </a:extLst>
          </p:cNvPr>
          <p:cNvCxnSpPr/>
          <p:nvPr/>
        </p:nvCxnSpPr>
        <p:spPr bwMode="auto">
          <a:xfrm flipH="1">
            <a:off x="4532351" y="4452109"/>
            <a:ext cx="2557001" cy="0"/>
          </a:xfrm>
          <a:prstGeom prst="straightConnector1">
            <a:avLst/>
          </a:prstGeom>
          <a:solidFill>
            <a:srgbClr val="00B8FF"/>
          </a:solidFill>
          <a:ln w="16002"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Connector 55">
            <a:extLst>
              <a:ext uri="{FF2B5EF4-FFF2-40B4-BE49-F238E27FC236}">
                <a16:creationId xmlns:a16="http://schemas.microsoft.com/office/drawing/2014/main" id="{7419B237-535D-42FA-9C8E-B64D0136A3C2}"/>
              </a:ext>
            </a:extLst>
          </p:cNvPr>
          <p:cNvCxnSpPr/>
          <p:nvPr/>
        </p:nvCxnSpPr>
        <p:spPr bwMode="auto">
          <a:xfrm flipH="1">
            <a:off x="2654367" y="4452109"/>
            <a:ext cx="1877984" cy="0"/>
          </a:xfrm>
          <a:prstGeom prst="line">
            <a:avLst/>
          </a:prstGeom>
          <a:solidFill>
            <a:srgbClr val="00B8FF"/>
          </a:solidFill>
          <a:ln w="16002"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Connector 57">
            <a:extLst>
              <a:ext uri="{FF2B5EF4-FFF2-40B4-BE49-F238E27FC236}">
                <a16:creationId xmlns:a16="http://schemas.microsoft.com/office/drawing/2014/main" id="{499F69A1-5C65-4C66-A934-D173A106493F}"/>
              </a:ext>
            </a:extLst>
          </p:cNvPr>
          <p:cNvCxnSpPr/>
          <p:nvPr/>
        </p:nvCxnSpPr>
        <p:spPr bwMode="auto">
          <a:xfrm flipH="1">
            <a:off x="1472728" y="4452109"/>
            <a:ext cx="1181639" cy="0"/>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5" name="Straight Connector 64">
            <a:extLst>
              <a:ext uri="{FF2B5EF4-FFF2-40B4-BE49-F238E27FC236}">
                <a16:creationId xmlns:a16="http://schemas.microsoft.com/office/drawing/2014/main" id="{C7B9BEFF-204D-43BB-93D5-64082C06B8C4}"/>
              </a:ext>
            </a:extLst>
          </p:cNvPr>
          <p:cNvCxnSpPr/>
          <p:nvPr/>
        </p:nvCxnSpPr>
        <p:spPr bwMode="auto">
          <a:xfrm>
            <a:off x="4199410" y="4107576"/>
            <a:ext cx="0" cy="356772"/>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6" name="Straight Connector 65">
            <a:extLst>
              <a:ext uri="{FF2B5EF4-FFF2-40B4-BE49-F238E27FC236}">
                <a16:creationId xmlns:a16="http://schemas.microsoft.com/office/drawing/2014/main" id="{8936DB83-AB30-4919-BE0E-9B8625A80CAF}"/>
              </a:ext>
            </a:extLst>
          </p:cNvPr>
          <p:cNvCxnSpPr/>
          <p:nvPr/>
        </p:nvCxnSpPr>
        <p:spPr bwMode="auto">
          <a:xfrm flipH="1">
            <a:off x="4191234" y="4115957"/>
            <a:ext cx="169259" cy="0"/>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 name="Straight Connector 67">
            <a:extLst>
              <a:ext uri="{FF2B5EF4-FFF2-40B4-BE49-F238E27FC236}">
                <a16:creationId xmlns:a16="http://schemas.microsoft.com/office/drawing/2014/main" id="{8A852E1F-4241-4F8A-9928-B6EEEB9AFEC0}"/>
              </a:ext>
            </a:extLst>
          </p:cNvPr>
          <p:cNvCxnSpPr/>
          <p:nvPr/>
        </p:nvCxnSpPr>
        <p:spPr bwMode="auto">
          <a:xfrm flipH="1">
            <a:off x="6000056" y="4117781"/>
            <a:ext cx="169259" cy="0"/>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 name="Straight Connector 68">
            <a:extLst>
              <a:ext uri="{FF2B5EF4-FFF2-40B4-BE49-F238E27FC236}">
                <a16:creationId xmlns:a16="http://schemas.microsoft.com/office/drawing/2014/main" id="{7D71D477-8F30-41A7-BA3C-D38935EDBBA4}"/>
              </a:ext>
            </a:extLst>
          </p:cNvPr>
          <p:cNvCxnSpPr/>
          <p:nvPr/>
        </p:nvCxnSpPr>
        <p:spPr bwMode="auto">
          <a:xfrm>
            <a:off x="6000056" y="4115957"/>
            <a:ext cx="0" cy="336152"/>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2" name="TextBox 71">
            <a:extLst>
              <a:ext uri="{FF2B5EF4-FFF2-40B4-BE49-F238E27FC236}">
                <a16:creationId xmlns:a16="http://schemas.microsoft.com/office/drawing/2014/main" id="{23031735-7E12-4939-BDE2-5013EDB2A997}"/>
              </a:ext>
            </a:extLst>
          </p:cNvPr>
          <p:cNvSpPr txBox="1"/>
          <p:nvPr/>
        </p:nvSpPr>
        <p:spPr>
          <a:xfrm>
            <a:off x="6539710" y="2895512"/>
            <a:ext cx="2122483" cy="646331"/>
          </a:xfrm>
          <a:prstGeom prst="rect">
            <a:avLst/>
          </a:prstGeom>
          <a:noFill/>
        </p:spPr>
        <p:txBody>
          <a:bodyPr wrap="square" rtlCol="0">
            <a:spAutoFit/>
          </a:bodyPr>
          <a:lstStyle/>
          <a:p>
            <a:r>
              <a:rPr lang="en-US" dirty="0">
                <a:solidFill>
                  <a:schemeClr val="tx1"/>
                </a:solidFill>
              </a:rPr>
              <a:t>A 10-bit LFSR with feedback polynomial 0x291(Hex)  = 10’b 10 1001 0001</a:t>
            </a:r>
          </a:p>
        </p:txBody>
      </p:sp>
      <p:sp>
        <p:nvSpPr>
          <p:cNvPr id="74" name="TextBox 73">
            <a:extLst>
              <a:ext uri="{FF2B5EF4-FFF2-40B4-BE49-F238E27FC236}">
                <a16:creationId xmlns:a16="http://schemas.microsoft.com/office/drawing/2014/main" id="{63F9761B-ECDB-411E-AF28-05D131FE49DC}"/>
              </a:ext>
            </a:extLst>
          </p:cNvPr>
          <p:cNvSpPr txBox="1"/>
          <p:nvPr/>
        </p:nvSpPr>
        <p:spPr>
          <a:xfrm>
            <a:off x="1017760" y="3580269"/>
            <a:ext cx="6210354" cy="307777"/>
          </a:xfrm>
          <a:prstGeom prst="rect">
            <a:avLst/>
          </a:prstGeom>
          <a:noFill/>
        </p:spPr>
        <p:txBody>
          <a:bodyPr wrap="none" rtlCol="0">
            <a:spAutoFit/>
          </a:bodyPr>
          <a:lstStyle/>
          <a:p>
            <a:r>
              <a:rPr lang="en-US" sz="1400" dirty="0">
                <a:solidFill>
                  <a:schemeClr val="tx1"/>
                </a:solidFill>
              </a:rPr>
              <a:t>0x291  =     1     0                    1     0     0                  1    0     0     0                    1   </a:t>
            </a:r>
          </a:p>
        </p:txBody>
      </p:sp>
    </p:spTree>
    <p:extLst>
      <p:ext uri="{BB962C8B-B14F-4D97-AF65-F5344CB8AC3E}">
        <p14:creationId xmlns:p14="http://schemas.microsoft.com/office/powerpoint/2010/main" val="286847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077ED8-A5EB-4226-82A2-B634F48CEBD4}"/>
              </a:ext>
            </a:extLst>
          </p:cNvPr>
          <p:cNvGraphicFramePr>
            <a:graphicFrameLocks noGrp="1"/>
          </p:cNvGraphicFramePr>
          <p:nvPr>
            <p:ph idx="1"/>
            <p:extLst>
              <p:ext uri="{D42A27DB-BD31-4B8C-83A1-F6EECF244321}">
                <p14:modId xmlns:p14="http://schemas.microsoft.com/office/powerpoint/2010/main" val="3223535095"/>
              </p:ext>
            </p:extLst>
          </p:nvPr>
        </p:nvGraphicFramePr>
        <p:xfrm>
          <a:off x="1577665" y="1439863"/>
          <a:ext cx="5988670" cy="5015711"/>
        </p:xfrm>
        <a:graphic>
          <a:graphicData uri="http://schemas.openxmlformats.org/drawingml/2006/table">
            <a:tbl>
              <a:tblPr firstRow="1" firstCol="1" bandRow="1">
                <a:tableStyleId>{5C22544A-7EE6-4342-B048-85BDC9FD1C3A}</a:tableStyleId>
              </a:tblPr>
              <a:tblGrid>
                <a:gridCol w="2994335">
                  <a:extLst>
                    <a:ext uri="{9D8B030D-6E8A-4147-A177-3AD203B41FA5}">
                      <a16:colId xmlns:a16="http://schemas.microsoft.com/office/drawing/2014/main" val="113863163"/>
                    </a:ext>
                  </a:extLst>
                </a:gridCol>
                <a:gridCol w="2994335">
                  <a:extLst>
                    <a:ext uri="{9D8B030D-6E8A-4147-A177-3AD203B41FA5}">
                      <a16:colId xmlns:a16="http://schemas.microsoft.com/office/drawing/2014/main" val="479806086"/>
                    </a:ext>
                  </a:extLst>
                </a:gridCol>
              </a:tblGrid>
              <a:tr h="168133">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86531"/>
                  </a:ext>
                </a:extLst>
              </a:tr>
              <a:tr h="593493">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Preambles shown to have good cross correlation properties with legacy devices.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67932"/>
                  </a:ext>
                </a:extLst>
              </a:tr>
              <a:tr h="443233">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307483"/>
                  </a:ext>
                </a:extLst>
              </a:tr>
              <a:tr h="142709">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02030"/>
                  </a:ext>
                </a:extLst>
              </a:tr>
              <a:tr h="292970">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94273"/>
                  </a:ext>
                </a:extLst>
              </a:tr>
              <a:tr h="292970">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167276"/>
                  </a:ext>
                </a:extLst>
              </a:tr>
              <a:tr h="292970">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70706"/>
                  </a:ext>
                </a:extLst>
              </a:tr>
              <a:tr h="443233">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62618"/>
                  </a:ext>
                </a:extLst>
              </a:tr>
              <a:tr h="292970">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3036709"/>
                  </a:ext>
                </a:extLst>
              </a:tr>
              <a:tr h="292970">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96273"/>
                  </a:ext>
                </a:extLst>
              </a:tr>
              <a:tr h="292970">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68290"/>
                  </a:ext>
                </a:extLst>
              </a:tr>
              <a:tr h="292970">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501901"/>
                  </a:ext>
                </a:extLst>
              </a:tr>
              <a:tr h="142709">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New preamble codes could be used </a:t>
                      </a:r>
                      <a:r>
                        <a:rPr lang="en-US" sz="900" b="0">
                          <a:effectLst/>
                        </a:rPr>
                        <a:t>for this use case.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0514"/>
                  </a:ext>
                </a:extLst>
              </a:tr>
              <a:tr h="292970">
                <a:tc>
                  <a:txBody>
                    <a:bodyPr/>
                    <a:lstStyle/>
                    <a:p>
                      <a:pPr marL="0" marR="0">
                        <a:lnSpc>
                          <a:spcPct val="107000"/>
                        </a:lnSpc>
                        <a:spcBef>
                          <a:spcPts val="0"/>
                        </a:spcBef>
                        <a:spcAft>
                          <a:spcPts val="0"/>
                        </a:spcAft>
                      </a:pPr>
                      <a:r>
                        <a:rPr lang="en-US" sz="900" b="1" dirty="0">
                          <a:effectLst/>
                        </a:rPr>
                        <a:t>higher data-rate streaming allowing at least 50 Mbit/s of throughput.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New preamble codes are proposed</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551774"/>
                  </a:ext>
                </a:extLst>
              </a:tr>
              <a:tr h="443233">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020965"/>
                  </a:ext>
                </a:extLst>
              </a:tr>
              <a:tr h="292970">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965075"/>
                  </a:ext>
                </a:extLst>
              </a:tr>
            </a:tbl>
          </a:graphicData>
        </a:graphic>
      </p:graphicFrame>
      <p:sp>
        <p:nvSpPr>
          <p:cNvPr id="4" name="Slide Number Placeholder 3">
            <a:extLst>
              <a:ext uri="{FF2B5EF4-FFF2-40B4-BE49-F238E27FC236}">
                <a16:creationId xmlns:a16="http://schemas.microsoft.com/office/drawing/2014/main"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sp>
        <p:nvSpPr>
          <p:cNvPr id="6" name="Title 5">
            <a:extLst>
              <a:ext uri="{FF2B5EF4-FFF2-40B4-BE49-F238E27FC236}">
                <a16:creationId xmlns:a16="http://schemas.microsoft.com/office/drawing/2014/main" id="{0F701439-06F4-4CF3-B54D-0A93D70A277F}"/>
              </a:ext>
            </a:extLst>
          </p:cNvPr>
          <p:cNvSpPr>
            <a:spLocks noGrp="1"/>
          </p:cNvSpPr>
          <p:nvPr>
            <p:ph type="title"/>
          </p:nvPr>
        </p:nvSpPr>
        <p:spPr/>
        <p:txBody>
          <a:bodyPr/>
          <a:lstStyle/>
          <a:p>
            <a:r>
              <a:rPr lang="en-US" dirty="0"/>
              <a:t>Technical Guidance [1]</a:t>
            </a:r>
          </a:p>
        </p:txBody>
      </p:sp>
    </p:spTree>
    <p:extLst>
      <p:ext uri="{BB962C8B-B14F-4D97-AF65-F5344CB8AC3E}">
        <p14:creationId xmlns:p14="http://schemas.microsoft.com/office/powerpoint/2010/main" val="270905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normAutofit/>
          </a:bodyPr>
          <a:lstStyle/>
          <a:p>
            <a:pPr lvl="1" algn="ctr">
              <a:lnSpc>
                <a:spcPct val="80000"/>
              </a:lnSpc>
            </a:pPr>
            <a:r>
              <a:rPr lang="en-US" sz="3300" dirty="0">
                <a:latin typeface="+mj-lt"/>
              </a:rPr>
              <a:t>Periodic Cross-Correlation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a:xfrm>
                <a:off x="689768" y="1556792"/>
                <a:ext cx="7764463" cy="4868863"/>
              </a:xfrm>
            </p:spPr>
            <p:txBody>
              <a:bodyPr>
                <a:normAutofit/>
              </a:bodyPr>
              <a:lstStyle/>
              <a:p>
                <a:r>
                  <a:rPr lang="en-US" sz="2400" dirty="0"/>
                  <a:t>Periodic cross-correlation between different proposed sequences should be small in order to limit the interference within a piconet </a:t>
                </a:r>
              </a:p>
              <a:p>
                <a:endParaRPr lang="en-US" sz="2400" dirty="0"/>
              </a:p>
              <a:p>
                <a:r>
                  <a:rPr lang="en-US" sz="2400" dirty="0"/>
                  <a:t>Goal is to maximize Sidelobe Suppression Ratio (SSR)</a:t>
                </a:r>
              </a:p>
              <a:p>
                <a:pPr marL="0" indent="1070372"/>
                <a:r>
                  <a:rPr lang="en-US" sz="2400" dirty="0"/>
                  <a:t>= 20log10(</a:t>
                </a:r>
                <a14:m>
                  <m:oMath xmlns:m="http://schemas.openxmlformats.org/officeDocument/2006/math">
                    <m:f>
                      <m:fPr>
                        <m:ctrlPr>
                          <a:rPr lang="en-US" sz="2400" i="1" smtClean="0">
                            <a:latin typeface="Cambria Math" panose="02040503050406030204" pitchFamily="18" charset="0"/>
                          </a:rPr>
                        </m:ctrlPr>
                      </m:fPr>
                      <m:num>
                        <m:r>
                          <m:rPr>
                            <m:nor/>
                          </m:rPr>
                          <a:rPr lang="en-US" sz="2400" dirty="0"/>
                          <m:t>autocorrelation</m:t>
                        </m:r>
                        <m:r>
                          <m:rPr>
                            <m:nor/>
                          </m:rPr>
                          <a:rPr lang="en-US" sz="2400" dirty="0"/>
                          <m:t> </m:t>
                        </m:r>
                        <m:r>
                          <m:rPr>
                            <m:nor/>
                          </m:rPr>
                          <a:rPr lang="en-US" sz="2400" dirty="0"/>
                          <m:t>peak</m:t>
                        </m:r>
                      </m:num>
                      <m:den>
                        <m:r>
                          <m:rPr>
                            <m:nor/>
                          </m:rPr>
                          <a:rPr lang="en-US" sz="2400" b="0" i="0" dirty="0" smtClean="0"/>
                          <m:t>average</m:t>
                        </m:r>
                        <m:r>
                          <m:rPr>
                            <m:nor/>
                          </m:rPr>
                          <a:rPr lang="en-US" sz="2400" b="0" i="0" dirty="0" smtClean="0"/>
                          <m:t> </m:t>
                        </m:r>
                        <m:r>
                          <m:rPr>
                            <m:nor/>
                          </m:rPr>
                          <a:rPr lang="en-US" sz="2400" dirty="0"/>
                          <m:t>cross</m:t>
                        </m:r>
                        <m:r>
                          <m:rPr>
                            <m:nor/>
                          </m:rPr>
                          <a:rPr lang="en-US" sz="2400" dirty="0"/>
                          <m:t>−</m:t>
                        </m:r>
                        <m:r>
                          <m:rPr>
                            <m:nor/>
                          </m:rPr>
                          <a:rPr lang="en-US" sz="2400" dirty="0"/>
                          <m:t>correlation</m:t>
                        </m:r>
                        <m:r>
                          <m:rPr>
                            <m:nor/>
                          </m:rPr>
                          <a:rPr lang="en-US" sz="2400" dirty="0"/>
                          <m:t> </m:t>
                        </m:r>
                        <m:r>
                          <m:rPr>
                            <m:nor/>
                          </m:rPr>
                          <a:rPr lang="en-US" sz="2400" dirty="0"/>
                          <m:t>peak</m:t>
                        </m:r>
                      </m:den>
                    </m:f>
                    <m:r>
                      <a:rPr lang="en-US" sz="2400" b="0" i="0" smtClean="0">
                        <a:latin typeface="Cambria Math" panose="02040503050406030204" pitchFamily="18" charset="0"/>
                      </a:rPr>
                      <m:t>)</m:t>
                    </m:r>
                  </m:oMath>
                </a14:m>
                <a:endParaRPr lang="en-US" sz="2400" dirty="0"/>
              </a:p>
              <a:p>
                <a:pPr marL="0" indent="0"/>
                <a:endParaRPr lang="en-US" dirty="0"/>
              </a:p>
            </p:txBody>
          </p:sp>
        </mc:Choice>
        <mc:Fallback xmlns="">
          <p:sp>
            <p:nvSpPr>
              <p:cNvPr id="3" name="Content Placeholder 2">
                <a:extLst>
                  <a:ext uri="{FF2B5EF4-FFF2-40B4-BE49-F238E27FC236}">
                    <a16:creationId xmlns:a16="http://schemas.microsoft.com/office/drawing/2014/main" id="{7E486E28-F6D3-42C5-BC5B-6844FF2E7D2E}"/>
                  </a:ext>
                </a:extLst>
              </p:cNvPr>
              <p:cNvSpPr>
                <a:spLocks noGrp="1" noRot="1" noChangeAspect="1" noMove="1" noResize="1" noEditPoints="1" noAdjustHandles="1" noChangeArrowheads="1" noChangeShapeType="1" noTextEdit="1"/>
              </p:cNvSpPr>
              <p:nvPr>
                <p:ph idx="1"/>
              </p:nvPr>
            </p:nvSpPr>
            <p:spPr>
              <a:xfrm>
                <a:off x="689768" y="1556792"/>
                <a:ext cx="7764463" cy="4868863"/>
              </a:xfrm>
              <a:blipFill>
                <a:blip r:embed="rId2"/>
                <a:stretch>
                  <a:fillRect l="-1177" t="-876"/>
                </a:stretch>
              </a:blipFill>
            </p:spPr>
            <p:txBody>
              <a:bodyPr/>
              <a:lstStyle/>
              <a:p>
                <a:r>
                  <a:rPr lang="en-US">
                    <a:noFill/>
                  </a:rPr>
                  <a:t> </a:t>
                </a:r>
              </a:p>
            </p:txBody>
          </p:sp>
        </mc:Fallback>
      </mc:AlternateContent>
    </p:spTree>
    <p:extLst>
      <p:ext uri="{BB962C8B-B14F-4D97-AF65-F5344CB8AC3E}">
        <p14:creationId xmlns:p14="http://schemas.microsoft.com/office/powerpoint/2010/main" val="14564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46" y="828727"/>
            <a:ext cx="8086247" cy="754063"/>
          </a:xfrm>
        </p:spPr>
        <p:txBody>
          <a:bodyPr>
            <a:normAutofit fontScale="90000"/>
          </a:bodyPr>
          <a:lstStyle/>
          <a:p>
            <a:pPr algn="ctr"/>
            <a:r>
              <a:rPr lang="en-US" sz="3300" dirty="0"/>
              <a:t>Periodic Cross-Correlation of S25 (Length 91)</a:t>
            </a:r>
            <a:endParaRPr lang="en-US" dirty="0"/>
          </a:p>
        </p:txBody>
      </p:sp>
      <p:sp>
        <p:nvSpPr>
          <p:cNvPr id="3" name="Content Placeholder 2"/>
          <p:cNvSpPr>
            <a:spLocks noGrp="1"/>
          </p:cNvSpPr>
          <p:nvPr>
            <p:ph sz="half" idx="1"/>
          </p:nvPr>
        </p:nvSpPr>
        <p:spPr/>
        <p:txBody>
          <a:bodyPr/>
          <a:lstStyle/>
          <a:p>
            <a:pPr marL="0" indent="0"/>
            <a:r>
              <a:rPr lang="en-US" dirty="0"/>
              <a:t>  </a:t>
            </a:r>
          </a:p>
        </p:txBody>
      </p:sp>
      <p:sp>
        <p:nvSpPr>
          <p:cNvPr id="8" name="Content Placeholder 2">
            <a:extLst>
              <a:ext uri="{FF2B5EF4-FFF2-40B4-BE49-F238E27FC236}">
                <a16:creationId xmlns:a16="http://schemas.microsoft.com/office/drawing/2014/main" id="{11226146-BCA6-4A9C-BA41-176F989C9FE1}"/>
              </a:ext>
            </a:extLst>
          </p:cNvPr>
          <p:cNvSpPr txBox="1"/>
          <p:nvPr/>
        </p:nvSpPr>
        <p:spPr>
          <a:xfrm>
            <a:off x="5234511" y="2616559"/>
            <a:ext cx="3613736" cy="7734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50" dirty="0"/>
              <a:t>Maximum Sidelobe Suppression Ratio = </a:t>
            </a:r>
            <a:r>
              <a:rPr lang="en-US" sz="1650" dirty="0">
                <a:solidFill>
                  <a:srgbClr val="050505"/>
                </a:solidFill>
              </a:rPr>
              <a:t>20log</a:t>
            </a:r>
            <a:r>
              <a:rPr lang="en-US" sz="1650" baseline="-25000" dirty="0">
                <a:solidFill>
                  <a:srgbClr val="050505"/>
                </a:solidFill>
              </a:rPr>
              <a:t>10</a:t>
            </a:r>
            <a:r>
              <a:rPr lang="en-US" sz="1650" dirty="0">
                <a:solidFill>
                  <a:srgbClr val="050505"/>
                </a:solidFill>
              </a:rPr>
              <a:t>(81/15) = 14.65dB</a:t>
            </a:r>
          </a:p>
          <a:p>
            <a:pPr marL="0" indent="0">
              <a:buNone/>
            </a:pPr>
            <a:endParaRPr lang="en-US" sz="1650" dirty="0"/>
          </a:p>
          <a:p>
            <a:pPr marL="0" indent="0">
              <a:buNone/>
            </a:pPr>
            <a:r>
              <a:rPr lang="en-US" sz="1650" dirty="0"/>
              <a:t>Minimum Sidelobe Suppression Ratio = </a:t>
            </a:r>
            <a:r>
              <a:rPr lang="en-US" sz="1650" dirty="0">
                <a:solidFill>
                  <a:srgbClr val="050505"/>
                </a:solidFill>
              </a:rPr>
              <a:t>20log</a:t>
            </a:r>
            <a:r>
              <a:rPr lang="en-US" sz="1650" baseline="-25000" dirty="0">
                <a:solidFill>
                  <a:srgbClr val="050505"/>
                </a:solidFill>
              </a:rPr>
              <a:t>10</a:t>
            </a:r>
            <a:r>
              <a:rPr lang="en-US" sz="1650" dirty="0">
                <a:solidFill>
                  <a:srgbClr val="050505"/>
                </a:solidFill>
              </a:rPr>
              <a:t>(81/27) = 9.54dB</a:t>
            </a:r>
          </a:p>
          <a:p>
            <a:pPr marL="0" indent="0">
              <a:buNone/>
            </a:pPr>
            <a:endParaRPr lang="en-US" sz="1650" dirty="0">
              <a:solidFill>
                <a:srgbClr val="050505"/>
              </a:solidFill>
            </a:endParaRPr>
          </a:p>
          <a:p>
            <a:pPr marL="0" indent="0">
              <a:buNone/>
            </a:pPr>
            <a:r>
              <a:rPr lang="en-US" sz="1650" dirty="0"/>
              <a:t>Average Sidelobe Suppression Ratio = 20*log10(81/21.43) = 11.55dB</a:t>
            </a:r>
            <a:endParaRPr lang="en-US" sz="1950" dirty="0">
              <a:solidFill>
                <a:srgbClr val="050505"/>
              </a:solidFill>
            </a:endParaRPr>
          </a:p>
          <a:p>
            <a:pPr marL="0" indent="0">
              <a:buNone/>
            </a:pPr>
            <a:endParaRPr lang="en-US" sz="1950" dirty="0">
              <a:solidFill>
                <a:srgbClr val="050505"/>
              </a:solidFill>
            </a:endParaRPr>
          </a:p>
          <a:p>
            <a:pPr marL="0" indent="0">
              <a:buNone/>
            </a:pPr>
            <a:endParaRPr lang="en-US" sz="1950" dirty="0">
              <a:solidFill>
                <a:srgbClr val="050505"/>
              </a:solidFill>
            </a:endParaRPr>
          </a:p>
          <a:p>
            <a:pPr marL="0" indent="0">
              <a:buNone/>
            </a:pPr>
            <a:endParaRPr lang="en-US" sz="1950" dirty="0">
              <a:solidFill>
                <a:srgbClr val="050505"/>
              </a:solidFill>
            </a:endParaRPr>
          </a:p>
        </p:txBody>
      </p:sp>
      <p:pic>
        <p:nvPicPr>
          <p:cNvPr id="9" name="Picture 8">
            <a:extLst>
              <a:ext uri="{FF2B5EF4-FFF2-40B4-BE49-F238E27FC236}">
                <a16:creationId xmlns:a16="http://schemas.microsoft.com/office/drawing/2014/main" id="{CDD6CDBF-9225-4307-9879-C7FAF8C80E0A}"/>
              </a:ext>
            </a:extLst>
          </p:cNvPr>
          <p:cNvPicPr>
            <a:picLocks noChangeAspect="1"/>
          </p:cNvPicPr>
          <p:nvPr/>
        </p:nvPicPr>
        <p:blipFill>
          <a:blip r:embed="rId2"/>
          <a:stretch>
            <a:fillRect/>
          </a:stretch>
        </p:blipFill>
        <p:spPr>
          <a:xfrm>
            <a:off x="-156850" y="1837926"/>
            <a:ext cx="5457202" cy="4162824"/>
          </a:xfrm>
          <a:prstGeom prst="rect">
            <a:avLst/>
          </a:prstGeom>
        </p:spPr>
      </p:pic>
      <p:sp>
        <p:nvSpPr>
          <p:cNvPr id="4" name="TextBox 3">
            <a:extLst>
              <a:ext uri="{FF2B5EF4-FFF2-40B4-BE49-F238E27FC236}">
                <a16:creationId xmlns:a16="http://schemas.microsoft.com/office/drawing/2014/main" id="{6D26E04E-9301-4671-8474-897966880A4A}"/>
              </a:ext>
            </a:extLst>
          </p:cNvPr>
          <p:cNvSpPr txBox="1"/>
          <p:nvPr/>
        </p:nvSpPr>
        <p:spPr>
          <a:xfrm>
            <a:off x="3617080" y="5944821"/>
            <a:ext cx="1902380" cy="276999"/>
          </a:xfrm>
          <a:prstGeom prst="rect">
            <a:avLst/>
          </a:prstGeom>
          <a:noFill/>
        </p:spPr>
        <p:txBody>
          <a:bodyPr wrap="none" rtlCol="0">
            <a:spAutoFit/>
          </a:bodyPr>
          <a:lstStyle/>
          <a:p>
            <a:r>
              <a:rPr lang="en-US" dirty="0">
                <a:solidFill>
                  <a:schemeClr val="tx1"/>
                </a:solidFill>
              </a:rPr>
              <a:t>Consistent with Table in [5]</a:t>
            </a:r>
          </a:p>
        </p:txBody>
      </p:sp>
    </p:spTree>
    <p:extLst>
      <p:ext uri="{BB962C8B-B14F-4D97-AF65-F5344CB8AC3E}">
        <p14:creationId xmlns:p14="http://schemas.microsoft.com/office/powerpoint/2010/main" val="530762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37" y="994568"/>
            <a:ext cx="7764463" cy="754063"/>
          </a:xfrm>
        </p:spPr>
        <p:txBody>
          <a:bodyPr>
            <a:normAutofit fontScale="90000"/>
          </a:bodyPr>
          <a:lstStyle/>
          <a:p>
            <a:pPr algn="ctr"/>
            <a:r>
              <a:rPr lang="en-US" sz="3300" dirty="0"/>
              <a:t>Periodic Cross-Correlation of m-sequences of length 63</a:t>
            </a:r>
            <a:endParaRPr lang="en-US" dirty="0"/>
          </a:p>
        </p:txBody>
      </p:sp>
      <p:sp>
        <p:nvSpPr>
          <p:cNvPr id="3" name="Content Placeholder 2"/>
          <p:cNvSpPr>
            <a:spLocks noGrp="1"/>
          </p:cNvSpPr>
          <p:nvPr>
            <p:ph sz="half" idx="1"/>
          </p:nvPr>
        </p:nvSpPr>
        <p:spPr/>
        <p:txBody>
          <a:bodyPr/>
          <a:lstStyle/>
          <a:p>
            <a:pPr marL="0" indent="0"/>
            <a:r>
              <a:rPr lang="en-US" dirty="0"/>
              <a:t>  </a:t>
            </a:r>
          </a:p>
        </p:txBody>
      </p:sp>
      <p:sp>
        <p:nvSpPr>
          <p:cNvPr id="8" name="Content Placeholder 2">
            <a:extLst>
              <a:ext uri="{FF2B5EF4-FFF2-40B4-BE49-F238E27FC236}">
                <a16:creationId xmlns:a16="http://schemas.microsoft.com/office/drawing/2014/main" id="{11226146-BCA6-4A9C-BA41-176F989C9FE1}"/>
              </a:ext>
            </a:extLst>
          </p:cNvPr>
          <p:cNvSpPr txBox="1"/>
          <p:nvPr/>
        </p:nvSpPr>
        <p:spPr>
          <a:xfrm>
            <a:off x="5234511" y="2616559"/>
            <a:ext cx="3613736" cy="7734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50" dirty="0"/>
              <a:t>Maximum Sidelobe Suppression Ratio = </a:t>
            </a:r>
            <a:r>
              <a:rPr lang="en-US" sz="1650" dirty="0">
                <a:solidFill>
                  <a:srgbClr val="050505"/>
                </a:solidFill>
              </a:rPr>
              <a:t>20log</a:t>
            </a:r>
            <a:r>
              <a:rPr lang="en-US" sz="1650" baseline="-25000" dirty="0">
                <a:solidFill>
                  <a:srgbClr val="050505"/>
                </a:solidFill>
              </a:rPr>
              <a:t>10</a:t>
            </a:r>
            <a:r>
              <a:rPr lang="en-US" sz="1650" dirty="0">
                <a:solidFill>
                  <a:srgbClr val="050505"/>
                </a:solidFill>
              </a:rPr>
              <a:t>(63/15) = 12.47dB</a:t>
            </a:r>
          </a:p>
          <a:p>
            <a:pPr marL="0" indent="0">
              <a:buNone/>
            </a:pPr>
            <a:endParaRPr lang="en-US" sz="1650" dirty="0"/>
          </a:p>
          <a:p>
            <a:pPr marL="0" indent="0">
              <a:buNone/>
            </a:pPr>
            <a:r>
              <a:rPr lang="en-US" sz="1650" dirty="0"/>
              <a:t>Minimum Sidelobe Suppression Ratio = </a:t>
            </a:r>
            <a:r>
              <a:rPr lang="en-US" sz="1650" dirty="0">
                <a:solidFill>
                  <a:srgbClr val="050505"/>
                </a:solidFill>
              </a:rPr>
              <a:t>20log</a:t>
            </a:r>
            <a:r>
              <a:rPr lang="en-US" sz="1650" baseline="-25000" dirty="0">
                <a:solidFill>
                  <a:srgbClr val="050505"/>
                </a:solidFill>
              </a:rPr>
              <a:t>10</a:t>
            </a:r>
            <a:r>
              <a:rPr lang="en-US" sz="1650" dirty="0">
                <a:solidFill>
                  <a:srgbClr val="050505"/>
                </a:solidFill>
              </a:rPr>
              <a:t>(63/23) = 8.75dB</a:t>
            </a:r>
          </a:p>
          <a:p>
            <a:pPr marL="0" indent="0">
              <a:buNone/>
            </a:pPr>
            <a:endParaRPr lang="en-US" sz="1650" dirty="0">
              <a:solidFill>
                <a:srgbClr val="050505"/>
              </a:solidFill>
            </a:endParaRPr>
          </a:p>
          <a:p>
            <a:pPr marL="0" indent="0">
              <a:buNone/>
            </a:pPr>
            <a:r>
              <a:rPr lang="en-US" sz="1650" dirty="0"/>
              <a:t>Average Sidelobe Suppression Ratio = 20*log10(63/19) = 10.41dB </a:t>
            </a:r>
            <a:endParaRPr lang="en-US" sz="1950" dirty="0">
              <a:solidFill>
                <a:srgbClr val="050505"/>
              </a:solidFill>
            </a:endParaRPr>
          </a:p>
          <a:p>
            <a:pPr marL="0" indent="0">
              <a:buNone/>
            </a:pPr>
            <a:endParaRPr lang="en-US" sz="1950" dirty="0">
              <a:solidFill>
                <a:srgbClr val="050505"/>
              </a:solidFill>
            </a:endParaRPr>
          </a:p>
          <a:p>
            <a:pPr marL="0" indent="0">
              <a:buNone/>
            </a:pPr>
            <a:endParaRPr lang="en-US" sz="1950" dirty="0">
              <a:solidFill>
                <a:srgbClr val="050505"/>
              </a:solidFill>
            </a:endParaRPr>
          </a:p>
          <a:p>
            <a:pPr marL="0" indent="0">
              <a:buNone/>
            </a:pPr>
            <a:endParaRPr lang="en-US" sz="1950" dirty="0">
              <a:solidFill>
                <a:srgbClr val="050505"/>
              </a:solidFill>
            </a:endParaRPr>
          </a:p>
        </p:txBody>
      </p:sp>
      <p:pic>
        <p:nvPicPr>
          <p:cNvPr id="5" name="Picture 4">
            <a:extLst>
              <a:ext uri="{FF2B5EF4-FFF2-40B4-BE49-F238E27FC236}">
                <a16:creationId xmlns:a16="http://schemas.microsoft.com/office/drawing/2014/main" id="{AF66FADE-4280-43D9-8E11-509573D7708C}"/>
              </a:ext>
            </a:extLst>
          </p:cNvPr>
          <p:cNvPicPr>
            <a:picLocks noChangeAspect="1"/>
          </p:cNvPicPr>
          <p:nvPr/>
        </p:nvPicPr>
        <p:blipFill>
          <a:blip r:embed="rId2"/>
          <a:stretch>
            <a:fillRect/>
          </a:stretch>
        </p:blipFill>
        <p:spPr>
          <a:xfrm>
            <a:off x="-266905" y="1885950"/>
            <a:ext cx="5764862" cy="4114800"/>
          </a:xfrm>
          <a:prstGeom prst="rect">
            <a:avLst/>
          </a:prstGeom>
        </p:spPr>
      </p:pic>
    </p:spTree>
    <p:extLst>
      <p:ext uri="{BB962C8B-B14F-4D97-AF65-F5344CB8AC3E}">
        <p14:creationId xmlns:p14="http://schemas.microsoft.com/office/powerpoint/2010/main" val="3071947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a:xfrm>
            <a:off x="609600" y="837677"/>
            <a:ext cx="8055816" cy="994172"/>
          </a:xfrm>
        </p:spPr>
        <p:txBody>
          <a:bodyPr>
            <a:normAutofit/>
          </a:bodyPr>
          <a:lstStyle/>
          <a:p>
            <a:pPr lvl="1" algn="ctr">
              <a:lnSpc>
                <a:spcPct val="80000"/>
              </a:lnSpc>
            </a:pPr>
            <a:r>
              <a:rPr lang="en-US" sz="3300" dirty="0">
                <a:latin typeface="+mj-lt"/>
              </a:rPr>
              <a:t>Cross-Correlation with HRP and LRP Preambles</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a:xfrm>
            <a:off x="609600" y="1844824"/>
            <a:ext cx="7764463" cy="4868863"/>
          </a:xfrm>
        </p:spPr>
        <p:txBody>
          <a:bodyPr>
            <a:normAutofit/>
          </a:bodyPr>
          <a:lstStyle/>
          <a:p>
            <a:r>
              <a:rPr lang="en-US" sz="1800" dirty="0"/>
              <a:t>Cross-correlation between proposed sequences and legacy HRP and LRP preambles needs to be small  </a:t>
            </a:r>
          </a:p>
          <a:p>
            <a:pPr marL="0" indent="0">
              <a:lnSpc>
                <a:spcPct val="80000"/>
              </a:lnSpc>
            </a:pPr>
            <a:endParaRPr lang="en-US" sz="1800" dirty="0"/>
          </a:p>
          <a:p>
            <a:pPr>
              <a:lnSpc>
                <a:spcPct val="80000"/>
              </a:lnSpc>
            </a:pPr>
            <a:r>
              <a:rPr lang="en-US" sz="1800" dirty="0"/>
              <a:t>Binary m-sequences have length 2</a:t>
            </a:r>
            <a:r>
              <a:rPr lang="en-US" sz="1800" baseline="30000" dirty="0"/>
              <a:t>m</a:t>
            </a:r>
            <a:r>
              <a:rPr lang="en-US" sz="1800" dirty="0"/>
              <a:t> -1, e.g.,15, 31, 63, 127, 255, … </a:t>
            </a:r>
          </a:p>
          <a:p>
            <a:pPr>
              <a:lnSpc>
                <a:spcPct val="80000"/>
              </a:lnSpc>
            </a:pPr>
            <a:endParaRPr lang="en-US" sz="1800" dirty="0"/>
          </a:p>
          <a:p>
            <a:pPr>
              <a:lnSpc>
                <a:spcPct val="80000"/>
              </a:lnSpc>
            </a:pPr>
            <a:r>
              <a:rPr lang="en-US" sz="1800" dirty="0"/>
              <a:t>m-sequences of length 31 and 127 have relatively large cross-correlation with length-31 and length-127 legacy preamble sequences (i.e., S1-S8, S9-S24)</a:t>
            </a:r>
          </a:p>
          <a:p>
            <a:pPr>
              <a:lnSpc>
                <a:spcPct val="80000"/>
              </a:lnSpc>
            </a:pPr>
            <a:r>
              <a:rPr lang="en-US" sz="1800" dirty="0"/>
              <a:t>m-sequences are robust to LRP preambles (see subsequent slides)</a:t>
            </a:r>
          </a:p>
          <a:p>
            <a:pPr>
              <a:lnSpc>
                <a:spcPct val="80000"/>
              </a:lnSpc>
            </a:pPr>
            <a:r>
              <a:rPr lang="en-US" sz="1800" dirty="0"/>
              <a:t>m-sequences of length 15 does not provide enough rejection.</a:t>
            </a:r>
          </a:p>
          <a:p>
            <a:pPr>
              <a:lnSpc>
                <a:spcPct val="80000"/>
              </a:lnSpc>
            </a:pPr>
            <a:r>
              <a:rPr lang="en-US" sz="1800" dirty="0"/>
              <a:t>Therefore, m-sequences of length 63, 255, 511, 1023, … are considered </a:t>
            </a:r>
          </a:p>
          <a:p>
            <a:pPr>
              <a:lnSpc>
                <a:spcPct val="80000"/>
              </a:lnSpc>
            </a:pPr>
            <a:endParaRPr lang="en-US" dirty="0"/>
          </a:p>
          <a:p>
            <a:pPr marL="0" indent="0"/>
            <a:endParaRPr lang="en-US" dirty="0"/>
          </a:p>
        </p:txBody>
      </p:sp>
    </p:spTree>
    <p:extLst>
      <p:ext uri="{BB962C8B-B14F-4D97-AF65-F5344CB8AC3E}">
        <p14:creationId xmlns:p14="http://schemas.microsoft.com/office/powerpoint/2010/main" val="1287858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p:txBody>
          <a:bodyPr/>
          <a:lstStyle/>
          <a:p>
            <a:pPr algn="ctr"/>
            <a:r>
              <a:rPr lang="en-US" sz="3200" dirty="0"/>
              <a:t>Shorter Sync Length for Existing Codes</a:t>
            </a:r>
          </a:p>
        </p:txBody>
      </p:sp>
      <p:sp>
        <p:nvSpPr>
          <p:cNvPr id="3" name="Content Placeholder 2">
            <a:extLst>
              <a:ext uri="{FF2B5EF4-FFF2-40B4-BE49-F238E27FC236}">
                <a16:creationId xmlns:a16="http://schemas.microsoft.com/office/drawing/2014/main" id="{7BC61349-F396-4EB6-89FE-DD102758A055}"/>
              </a:ext>
            </a:extLst>
          </p:cNvPr>
          <p:cNvSpPr>
            <a:spLocks noGrp="1"/>
          </p:cNvSpPr>
          <p:nvPr>
            <p:ph idx="1"/>
          </p:nvPr>
        </p:nvSpPr>
        <p:spPr>
          <a:xfrm>
            <a:off x="686615" y="1700808"/>
            <a:ext cx="7764463" cy="4868863"/>
          </a:xfrm>
        </p:spPr>
        <p:txBody>
          <a:bodyPr>
            <a:normAutofit/>
          </a:bodyPr>
          <a:lstStyle/>
          <a:p>
            <a:pPr>
              <a:lnSpc>
                <a:spcPct val="80000"/>
              </a:lnSpc>
            </a:pPr>
            <a:r>
              <a:rPr lang="en-US" sz="1600" dirty="0"/>
              <a:t>sync_length = T</a:t>
            </a:r>
            <a:r>
              <a:rPr lang="en-US" sz="1600" baseline="-25000" dirty="0"/>
              <a:t>sym</a:t>
            </a:r>
            <a:r>
              <a:rPr lang="en-US" sz="1600" dirty="0"/>
              <a:t> × N</a:t>
            </a:r>
            <a:r>
              <a:rPr lang="en-US" sz="1600" baseline="-25000" dirty="0"/>
              <a:t>sync </a:t>
            </a:r>
            <a:r>
              <a:rPr lang="en-US" sz="1600" dirty="0"/>
              <a:t>= T</a:t>
            </a:r>
            <a:r>
              <a:rPr lang="en-US" sz="1600" baseline="-25000" dirty="0"/>
              <a:t>c</a:t>
            </a:r>
            <a:r>
              <a:rPr lang="en-US" sz="1600" dirty="0"/>
              <a:t> × K × L × N</a:t>
            </a:r>
            <a:r>
              <a:rPr lang="en-US" sz="1600" baseline="-25000" dirty="0"/>
              <a:t>sync</a:t>
            </a:r>
            <a:endParaRPr lang="en-US" sz="1600" dirty="0"/>
          </a:p>
          <a:p>
            <a:pPr marL="0" indent="0">
              <a:lnSpc>
                <a:spcPct val="80000"/>
              </a:lnSpc>
            </a:pPr>
            <a:r>
              <a:rPr lang="en-US" dirty="0"/>
              <a:t>                                  </a:t>
            </a:r>
          </a:p>
          <a:p>
            <a:pPr>
              <a:lnSpc>
                <a:spcPct val="80000"/>
              </a:lnSpc>
            </a:pPr>
            <a:endParaRPr lang="en-US" dirty="0"/>
          </a:p>
        </p:txBody>
      </p:sp>
      <p:pic>
        <p:nvPicPr>
          <p:cNvPr id="4" name="Picture 3">
            <a:extLst>
              <a:ext uri="{FF2B5EF4-FFF2-40B4-BE49-F238E27FC236}">
                <a16:creationId xmlns:a16="http://schemas.microsoft.com/office/drawing/2014/main" id="{B944898D-8977-4FF2-8A63-C9F2AA6E54AC}"/>
              </a:ext>
            </a:extLst>
          </p:cNvPr>
          <p:cNvPicPr>
            <a:picLocks noChangeAspect="1"/>
          </p:cNvPicPr>
          <p:nvPr/>
        </p:nvPicPr>
        <p:blipFill>
          <a:blip r:embed="rId2"/>
          <a:stretch>
            <a:fillRect/>
          </a:stretch>
        </p:blipFill>
        <p:spPr>
          <a:xfrm>
            <a:off x="2461739" y="2358997"/>
            <a:ext cx="4416462" cy="1277450"/>
          </a:xfrm>
          <a:prstGeom prst="rect">
            <a:avLst/>
          </a:prstGeom>
        </p:spPr>
      </p:pic>
      <p:graphicFrame>
        <p:nvGraphicFramePr>
          <p:cNvPr id="5" name="Table 9">
            <a:extLst>
              <a:ext uri="{FF2B5EF4-FFF2-40B4-BE49-F238E27FC236}">
                <a16:creationId xmlns:a16="http://schemas.microsoft.com/office/drawing/2014/main" id="{A02E6838-411E-4FC1-BE6E-A2DE3A9BC286}"/>
              </a:ext>
            </a:extLst>
          </p:cNvPr>
          <p:cNvGraphicFramePr>
            <a:graphicFrameLocks noGrp="1"/>
          </p:cNvGraphicFramePr>
          <p:nvPr>
            <p:extLst>
              <p:ext uri="{D42A27DB-BD31-4B8C-83A1-F6EECF244321}">
                <p14:modId xmlns:p14="http://schemas.microsoft.com/office/powerpoint/2010/main" val="425379925"/>
              </p:ext>
            </p:extLst>
          </p:nvPr>
        </p:nvGraphicFramePr>
        <p:xfrm>
          <a:off x="686615" y="3897392"/>
          <a:ext cx="7966710" cy="1592580"/>
        </p:xfrm>
        <a:graphic>
          <a:graphicData uri="http://schemas.openxmlformats.org/drawingml/2006/table">
            <a:tbl>
              <a:tblPr firstRow="1" bandRow="1">
                <a:tableStyleId>{5940675A-B579-460E-94D1-54222C63F5DA}</a:tableStyleId>
              </a:tblPr>
              <a:tblGrid>
                <a:gridCol w="1327785">
                  <a:extLst>
                    <a:ext uri="{9D8B030D-6E8A-4147-A177-3AD203B41FA5}">
                      <a16:colId xmlns:a16="http://schemas.microsoft.com/office/drawing/2014/main" val="4230087495"/>
                    </a:ext>
                  </a:extLst>
                </a:gridCol>
                <a:gridCol w="1327785">
                  <a:extLst>
                    <a:ext uri="{9D8B030D-6E8A-4147-A177-3AD203B41FA5}">
                      <a16:colId xmlns:a16="http://schemas.microsoft.com/office/drawing/2014/main" val="1641441450"/>
                    </a:ext>
                  </a:extLst>
                </a:gridCol>
                <a:gridCol w="1327785">
                  <a:extLst>
                    <a:ext uri="{9D8B030D-6E8A-4147-A177-3AD203B41FA5}">
                      <a16:colId xmlns:a16="http://schemas.microsoft.com/office/drawing/2014/main" val="3585296642"/>
                    </a:ext>
                  </a:extLst>
                </a:gridCol>
                <a:gridCol w="1327785">
                  <a:extLst>
                    <a:ext uri="{9D8B030D-6E8A-4147-A177-3AD203B41FA5}">
                      <a16:colId xmlns:a16="http://schemas.microsoft.com/office/drawing/2014/main" val="3215697396"/>
                    </a:ext>
                  </a:extLst>
                </a:gridCol>
                <a:gridCol w="1327785">
                  <a:extLst>
                    <a:ext uri="{9D8B030D-6E8A-4147-A177-3AD203B41FA5}">
                      <a16:colId xmlns:a16="http://schemas.microsoft.com/office/drawing/2014/main" val="1272275876"/>
                    </a:ext>
                  </a:extLst>
                </a:gridCol>
                <a:gridCol w="1327785">
                  <a:extLst>
                    <a:ext uri="{9D8B030D-6E8A-4147-A177-3AD203B41FA5}">
                      <a16:colId xmlns:a16="http://schemas.microsoft.com/office/drawing/2014/main" val="605051529"/>
                    </a:ext>
                  </a:extLst>
                </a:gridCol>
              </a:tblGrid>
              <a:tr h="480060">
                <a:tc>
                  <a:txBody>
                    <a:bodyPr/>
                    <a:lstStyle/>
                    <a:p>
                      <a:pPr algn="ctr"/>
                      <a:r>
                        <a:rPr lang="en-US" sz="900" b="1" dirty="0"/>
                        <a:t>K</a:t>
                      </a:r>
                    </a:p>
                    <a:p>
                      <a:pPr algn="ctr"/>
                      <a:r>
                        <a:rPr lang="en-US" sz="900" b="1" dirty="0"/>
                        <a:t>(preamble code length)</a:t>
                      </a:r>
                    </a:p>
                  </a:txBody>
                  <a:tcPr marL="68580" marR="68580" marT="34290" marB="34290" anchor="ctr"/>
                </a:tc>
                <a:tc>
                  <a:txBody>
                    <a:bodyPr/>
                    <a:lstStyle/>
                    <a:p>
                      <a:pPr algn="ctr"/>
                      <a:r>
                        <a:rPr lang="en-US" sz="900" b="1" dirty="0"/>
                        <a:t>L</a:t>
                      </a:r>
                    </a:p>
                    <a:p>
                      <a:pPr algn="ctr"/>
                      <a:r>
                        <a:rPr lang="en-US" sz="900" b="1" dirty="0"/>
                        <a:t>(length of delta spreading function)</a:t>
                      </a:r>
                    </a:p>
                  </a:txBody>
                  <a:tcPr marL="68580" marR="68580" marT="34290" marB="34290" anchor="ctr"/>
                </a:tc>
                <a:tc>
                  <a:txBody>
                    <a:bodyPr/>
                    <a:lstStyle/>
                    <a:p>
                      <a:pPr algn="ctr"/>
                      <a:r>
                        <a:rPr lang="en-US" sz="900" b="1" dirty="0"/>
                        <a:t>#Chips Per Symbol</a:t>
                      </a:r>
                    </a:p>
                  </a:txBody>
                  <a:tcPr marL="68580" marR="68580" marT="34290" marB="34290" anchor="ctr"/>
                </a:tc>
                <a:tc>
                  <a:txBody>
                    <a:bodyPr/>
                    <a:lstStyle/>
                    <a:p>
                      <a:pPr algn="ctr"/>
                      <a:r>
                        <a:rPr lang="en-US" sz="900" b="1" dirty="0"/>
                        <a:t>T</a:t>
                      </a:r>
                      <a:r>
                        <a:rPr lang="en-US" sz="900" b="1" baseline="-25000" dirty="0"/>
                        <a:t>sym</a:t>
                      </a:r>
                      <a:endParaRPr lang="en-US" sz="900" b="1" dirty="0"/>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16 Symbols)</a:t>
                      </a:r>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64 Symbols) </a:t>
                      </a:r>
                    </a:p>
                  </a:txBody>
                  <a:tcPr marL="68580" marR="68580" marT="34290" marB="34290" anchor="ctr"/>
                </a:tc>
                <a:extLst>
                  <a:ext uri="{0D108BD9-81ED-4DB2-BD59-A6C34878D82A}">
                    <a16:rowId xmlns:a16="http://schemas.microsoft.com/office/drawing/2014/main" val="4176435548"/>
                  </a:ext>
                </a:extLst>
              </a:tr>
              <a:tr h="278130">
                <a:tc>
                  <a:txBody>
                    <a:bodyPr/>
                    <a:lstStyle/>
                    <a:p>
                      <a:pPr algn="ctr"/>
                      <a:r>
                        <a:rPr lang="en-US" sz="900" dirty="0"/>
                        <a:t>31</a:t>
                      </a:r>
                    </a:p>
                  </a:txBody>
                  <a:tcPr marL="68580" marR="68580" marT="34290" marB="34290"/>
                </a:tc>
                <a:tc>
                  <a:txBody>
                    <a:bodyPr/>
                    <a:lstStyle/>
                    <a:p>
                      <a:pPr algn="ctr"/>
                      <a:r>
                        <a:rPr lang="en-US" sz="900" dirty="0"/>
                        <a:t>16</a:t>
                      </a:r>
                    </a:p>
                  </a:txBody>
                  <a:tcPr marL="68580" marR="68580" marT="34290" marB="34290"/>
                </a:tc>
                <a:tc>
                  <a:txBody>
                    <a:bodyPr/>
                    <a:lstStyle/>
                    <a:p>
                      <a:pPr algn="ctr"/>
                      <a:r>
                        <a:rPr lang="en-US" sz="900" dirty="0"/>
                        <a:t>496</a:t>
                      </a:r>
                    </a:p>
                  </a:txBody>
                  <a:tcPr marL="68580" marR="68580" marT="34290" marB="34290"/>
                </a:tc>
                <a:tc>
                  <a:txBody>
                    <a:bodyPr/>
                    <a:lstStyle/>
                    <a:p>
                      <a:pPr algn="ctr"/>
                      <a:r>
                        <a:rPr lang="en-US" sz="900" dirty="0"/>
                        <a:t>0.994us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15.897us </a:t>
                      </a:r>
                    </a:p>
                  </a:txBody>
                  <a:tcPr marL="68580" marR="68580" marT="34290" marB="34290"/>
                </a:tc>
                <a:tc>
                  <a:txBody>
                    <a:bodyPr/>
                    <a:lstStyle/>
                    <a:p>
                      <a:pPr algn="ctr"/>
                      <a:r>
                        <a:rPr lang="en-US" sz="900" dirty="0"/>
                        <a:t>63.590us</a:t>
                      </a:r>
                    </a:p>
                  </a:txBody>
                  <a:tcPr marL="68580" marR="68580" marT="34290" marB="34290"/>
                </a:tc>
                <a:extLst>
                  <a:ext uri="{0D108BD9-81ED-4DB2-BD59-A6C34878D82A}">
                    <a16:rowId xmlns:a16="http://schemas.microsoft.com/office/drawing/2014/main" val="1418507290"/>
                  </a:ext>
                </a:extLst>
              </a:tr>
              <a:tr h="278130">
                <a:tc>
                  <a:txBody>
                    <a:bodyPr/>
                    <a:lstStyle/>
                    <a:p>
                      <a:pPr algn="ctr"/>
                      <a:r>
                        <a:rPr lang="en-US" sz="900" dirty="0"/>
                        <a:t>31</a:t>
                      </a:r>
                    </a:p>
                  </a:txBody>
                  <a:tcPr marL="68580" marR="68580" marT="34290" marB="34290"/>
                </a:tc>
                <a:tc>
                  <a:txBody>
                    <a:bodyPr/>
                    <a:lstStyle/>
                    <a:p>
                      <a:pPr algn="ctr"/>
                      <a:r>
                        <a:rPr lang="en-US" sz="900" dirty="0"/>
                        <a:t>64</a:t>
                      </a:r>
                    </a:p>
                  </a:txBody>
                  <a:tcPr marL="68580" marR="68580" marT="34290" marB="34290"/>
                </a:tc>
                <a:tc>
                  <a:txBody>
                    <a:bodyPr/>
                    <a:lstStyle/>
                    <a:p>
                      <a:pPr algn="ctr"/>
                      <a:r>
                        <a:rPr lang="en-US" sz="900" dirty="0"/>
                        <a:t>1984</a:t>
                      </a:r>
                    </a:p>
                  </a:txBody>
                  <a:tcPr marL="68580" marR="68580" marT="34290" marB="34290"/>
                </a:tc>
                <a:tc>
                  <a:txBody>
                    <a:bodyPr/>
                    <a:lstStyle/>
                    <a:p>
                      <a:pPr algn="ctr"/>
                      <a:r>
                        <a:rPr lang="en-US" sz="900" dirty="0"/>
                        <a:t>3.974us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63.590us</a:t>
                      </a:r>
                    </a:p>
                  </a:txBody>
                  <a:tcPr marL="68580" marR="68580" marT="34290" marB="34290"/>
                </a:tc>
                <a:tc>
                  <a:txBody>
                    <a:bodyPr/>
                    <a:lstStyle/>
                    <a:p>
                      <a:pPr algn="ctr"/>
                      <a:r>
                        <a:rPr lang="en-US" sz="900" dirty="0"/>
                        <a:t>254.359us</a:t>
                      </a:r>
                    </a:p>
                  </a:txBody>
                  <a:tcPr marL="68580" marR="68580" marT="34290" marB="34290"/>
                </a:tc>
                <a:extLst>
                  <a:ext uri="{0D108BD9-81ED-4DB2-BD59-A6C34878D82A}">
                    <a16:rowId xmlns:a16="http://schemas.microsoft.com/office/drawing/2014/main" val="3197658587"/>
                  </a:ext>
                </a:extLst>
              </a:tr>
              <a:tr h="278130">
                <a:tc>
                  <a:txBody>
                    <a:bodyPr/>
                    <a:lstStyle/>
                    <a:p>
                      <a:pPr algn="ctr"/>
                      <a:r>
                        <a:rPr lang="en-US" sz="900" dirty="0"/>
                        <a:t>127</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508</a:t>
                      </a:r>
                    </a:p>
                  </a:txBody>
                  <a:tcPr marL="68580" marR="68580" marT="34290" marB="34290"/>
                </a:tc>
                <a:tc>
                  <a:txBody>
                    <a:bodyPr/>
                    <a:lstStyle/>
                    <a:p>
                      <a:pPr algn="ctr"/>
                      <a:r>
                        <a:rPr lang="en-US" sz="900" dirty="0"/>
                        <a:t>1.018us</a:t>
                      </a:r>
                    </a:p>
                  </a:txBody>
                  <a:tcPr marL="68580" marR="68580" marT="34290" marB="34290"/>
                </a:tc>
                <a:tc>
                  <a:txBody>
                    <a:bodyPr/>
                    <a:lstStyle/>
                    <a:p>
                      <a:pPr algn="ctr"/>
                      <a:r>
                        <a:rPr lang="en-US" sz="900" dirty="0"/>
                        <a:t>16.282us</a:t>
                      </a:r>
                    </a:p>
                  </a:txBody>
                  <a:tcPr marL="68580" marR="68580" marT="34290" marB="34290"/>
                </a:tc>
                <a:tc>
                  <a:txBody>
                    <a:bodyPr/>
                    <a:lstStyle/>
                    <a:p>
                      <a:pPr algn="ctr"/>
                      <a:r>
                        <a:rPr lang="en-US" sz="900" dirty="0"/>
                        <a:t>65.128us</a:t>
                      </a:r>
                    </a:p>
                  </a:txBody>
                  <a:tcPr marL="68580" marR="68580" marT="34290" marB="34290"/>
                </a:tc>
                <a:extLst>
                  <a:ext uri="{0D108BD9-81ED-4DB2-BD59-A6C34878D82A}">
                    <a16:rowId xmlns:a16="http://schemas.microsoft.com/office/drawing/2014/main" val="688997130"/>
                  </a:ext>
                </a:extLst>
              </a:tr>
              <a:tr h="278130">
                <a:tc>
                  <a:txBody>
                    <a:bodyPr/>
                    <a:lstStyle/>
                    <a:p>
                      <a:pPr algn="ctr"/>
                      <a:r>
                        <a:rPr lang="en-US" sz="900" dirty="0"/>
                        <a:t>91</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364</a:t>
                      </a:r>
                    </a:p>
                  </a:txBody>
                  <a:tcPr marL="68580" marR="68580" marT="34290" marB="34290"/>
                </a:tc>
                <a:tc>
                  <a:txBody>
                    <a:bodyPr/>
                    <a:lstStyle/>
                    <a:p>
                      <a:pPr algn="ctr"/>
                      <a:r>
                        <a:rPr lang="en-US" sz="900" dirty="0"/>
                        <a:t>0.729us</a:t>
                      </a:r>
                    </a:p>
                  </a:txBody>
                  <a:tcPr marL="68580" marR="68580" marT="34290" marB="34290"/>
                </a:tc>
                <a:tc>
                  <a:txBody>
                    <a:bodyPr/>
                    <a:lstStyle/>
                    <a:p>
                      <a:pPr algn="ctr"/>
                      <a:r>
                        <a:rPr lang="en-US" sz="900" dirty="0"/>
                        <a:t>11.667us</a:t>
                      </a:r>
                    </a:p>
                  </a:txBody>
                  <a:tcPr marL="68580" marR="68580" marT="34290" marB="34290"/>
                </a:tc>
                <a:tc>
                  <a:txBody>
                    <a:bodyPr/>
                    <a:lstStyle/>
                    <a:p>
                      <a:pPr algn="ctr"/>
                      <a:r>
                        <a:rPr lang="en-US" sz="900" dirty="0"/>
                        <a:t>46.667us</a:t>
                      </a:r>
                    </a:p>
                  </a:txBody>
                  <a:tcPr marL="68580" marR="68580" marT="34290" marB="34290"/>
                </a:tc>
                <a:extLst>
                  <a:ext uri="{0D108BD9-81ED-4DB2-BD59-A6C34878D82A}">
                    <a16:rowId xmlns:a16="http://schemas.microsoft.com/office/drawing/2014/main" val="3973975610"/>
                  </a:ext>
                </a:extLst>
              </a:tr>
            </a:tbl>
          </a:graphicData>
        </a:graphic>
      </p:graphicFrame>
    </p:spTree>
    <p:extLst>
      <p:ext uri="{BB962C8B-B14F-4D97-AF65-F5344CB8AC3E}">
        <p14:creationId xmlns:p14="http://schemas.microsoft.com/office/powerpoint/2010/main" val="2685578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p:txBody>
          <a:bodyPr/>
          <a:lstStyle/>
          <a:p>
            <a:pPr algn="ctr"/>
            <a:r>
              <a:rPr lang="en-US" dirty="0"/>
              <a:t>Sync Length for Short Preamble</a:t>
            </a:r>
          </a:p>
        </p:txBody>
      </p:sp>
      <p:sp>
        <p:nvSpPr>
          <p:cNvPr id="3" name="Content Placeholder 2">
            <a:extLst>
              <a:ext uri="{FF2B5EF4-FFF2-40B4-BE49-F238E27FC236}">
                <a16:creationId xmlns:a16="http://schemas.microsoft.com/office/drawing/2014/main" id="{7BC61349-F396-4EB6-89FE-DD102758A055}"/>
              </a:ext>
            </a:extLst>
          </p:cNvPr>
          <p:cNvSpPr>
            <a:spLocks noGrp="1"/>
          </p:cNvSpPr>
          <p:nvPr>
            <p:ph idx="1"/>
          </p:nvPr>
        </p:nvSpPr>
        <p:spPr>
          <a:xfrm>
            <a:off x="467544" y="1556792"/>
            <a:ext cx="8154557" cy="3263504"/>
          </a:xfrm>
        </p:spPr>
        <p:txBody>
          <a:bodyPr>
            <a:normAutofit/>
          </a:bodyPr>
          <a:lstStyle/>
          <a:p>
            <a:pPr>
              <a:lnSpc>
                <a:spcPct val="80000"/>
              </a:lnSpc>
            </a:pPr>
            <a:r>
              <a:rPr lang="en-US" sz="2000" dirty="0"/>
              <a:t>Short preamble length less than 33us reduces PPDU duration</a:t>
            </a:r>
          </a:p>
          <a:p>
            <a:pPr lvl="1">
              <a:lnSpc>
                <a:spcPct val="80000"/>
              </a:lnSpc>
            </a:pPr>
            <a:r>
              <a:rPr lang="en-US" sz="2000" dirty="0"/>
              <a:t>Smaller N</a:t>
            </a:r>
            <a:r>
              <a:rPr lang="en-US" sz="2000" baseline="-25000" dirty="0"/>
              <a:t>sync</a:t>
            </a:r>
            <a:r>
              <a:rPr lang="en-US" sz="2000" dirty="0"/>
              <a:t> for LOS short-distance channels </a:t>
            </a:r>
          </a:p>
          <a:p>
            <a:pPr lvl="2">
              <a:lnSpc>
                <a:spcPct val="80000"/>
              </a:lnSpc>
            </a:pPr>
            <a:r>
              <a:rPr lang="en-US" sz="2000" dirty="0"/>
              <a:t>N</a:t>
            </a:r>
            <a:r>
              <a:rPr lang="en-US" sz="2000" baseline="-25000" dirty="0"/>
              <a:t>sync </a:t>
            </a:r>
            <a:r>
              <a:rPr lang="en-US" sz="2000" dirty="0"/>
              <a:t>≥ 16 for HRP UWB preambles  </a:t>
            </a:r>
          </a:p>
          <a:p>
            <a:pPr lvl="2">
              <a:lnSpc>
                <a:spcPct val="80000"/>
              </a:lnSpc>
            </a:pPr>
            <a:r>
              <a:rPr lang="en-US" sz="2000" dirty="0"/>
              <a:t>N</a:t>
            </a:r>
            <a:r>
              <a:rPr lang="en-US" sz="2000" baseline="-25000" dirty="0"/>
              <a:t>sync</a:t>
            </a:r>
            <a:r>
              <a:rPr lang="en-US" sz="2000" dirty="0"/>
              <a:t> = 4 or 8 can work for short-distance LOS channels  </a:t>
            </a:r>
          </a:p>
          <a:p>
            <a:pPr lvl="1">
              <a:lnSpc>
                <a:spcPct val="80000"/>
              </a:lnSpc>
            </a:pPr>
            <a:r>
              <a:rPr lang="en-US" sz="2000" dirty="0"/>
              <a:t>To reduce sync length, smaller L for long sequences</a:t>
            </a:r>
          </a:p>
          <a:p>
            <a:pPr lvl="2">
              <a:lnSpc>
                <a:spcPct val="80000"/>
              </a:lnSpc>
            </a:pPr>
            <a:r>
              <a:rPr lang="en-US" sz="2000" dirty="0"/>
              <a:t>For long sequences, e.g., m-sequences of length 255 or 511, the delta spreading length L can be 1 or 2  </a:t>
            </a:r>
          </a:p>
          <a:p>
            <a:pPr>
              <a:lnSpc>
                <a:spcPct val="80000"/>
              </a:lnSpc>
            </a:pPr>
            <a:endParaRPr lang="en-US" dirty="0"/>
          </a:p>
        </p:txBody>
      </p:sp>
      <p:graphicFrame>
        <p:nvGraphicFramePr>
          <p:cNvPr id="6" name="Table 9">
            <a:extLst>
              <a:ext uri="{FF2B5EF4-FFF2-40B4-BE49-F238E27FC236}">
                <a16:creationId xmlns:a16="http://schemas.microsoft.com/office/drawing/2014/main" id="{4CBE30FF-13A6-4965-827F-B96B7767A198}"/>
              </a:ext>
            </a:extLst>
          </p:cNvPr>
          <p:cNvGraphicFramePr>
            <a:graphicFrameLocks noGrp="1"/>
          </p:cNvGraphicFramePr>
          <p:nvPr>
            <p:extLst>
              <p:ext uri="{D42A27DB-BD31-4B8C-83A1-F6EECF244321}">
                <p14:modId xmlns:p14="http://schemas.microsoft.com/office/powerpoint/2010/main" val="3964056699"/>
              </p:ext>
            </p:extLst>
          </p:nvPr>
        </p:nvGraphicFramePr>
        <p:xfrm>
          <a:off x="731949" y="3933056"/>
          <a:ext cx="7794514" cy="2038722"/>
        </p:xfrm>
        <a:graphic>
          <a:graphicData uri="http://schemas.openxmlformats.org/drawingml/2006/table">
            <a:tbl>
              <a:tblPr firstRow="1" bandRow="1">
                <a:tableStyleId>{5940675A-B579-460E-94D1-54222C63F5DA}</a:tableStyleId>
              </a:tblPr>
              <a:tblGrid>
                <a:gridCol w="1113502">
                  <a:extLst>
                    <a:ext uri="{9D8B030D-6E8A-4147-A177-3AD203B41FA5}">
                      <a16:colId xmlns:a16="http://schemas.microsoft.com/office/drawing/2014/main" val="4230087495"/>
                    </a:ext>
                  </a:extLst>
                </a:gridCol>
                <a:gridCol w="1113502">
                  <a:extLst>
                    <a:ext uri="{9D8B030D-6E8A-4147-A177-3AD203B41FA5}">
                      <a16:colId xmlns:a16="http://schemas.microsoft.com/office/drawing/2014/main" val="1641441450"/>
                    </a:ext>
                  </a:extLst>
                </a:gridCol>
                <a:gridCol w="1113502">
                  <a:extLst>
                    <a:ext uri="{9D8B030D-6E8A-4147-A177-3AD203B41FA5}">
                      <a16:colId xmlns:a16="http://schemas.microsoft.com/office/drawing/2014/main" val="3585296642"/>
                    </a:ext>
                  </a:extLst>
                </a:gridCol>
                <a:gridCol w="1113502">
                  <a:extLst>
                    <a:ext uri="{9D8B030D-6E8A-4147-A177-3AD203B41FA5}">
                      <a16:colId xmlns:a16="http://schemas.microsoft.com/office/drawing/2014/main" val="3215697396"/>
                    </a:ext>
                  </a:extLst>
                </a:gridCol>
                <a:gridCol w="1113502">
                  <a:extLst>
                    <a:ext uri="{9D8B030D-6E8A-4147-A177-3AD203B41FA5}">
                      <a16:colId xmlns:a16="http://schemas.microsoft.com/office/drawing/2014/main" val="1401562542"/>
                    </a:ext>
                  </a:extLst>
                </a:gridCol>
                <a:gridCol w="1113502">
                  <a:extLst>
                    <a:ext uri="{9D8B030D-6E8A-4147-A177-3AD203B41FA5}">
                      <a16:colId xmlns:a16="http://schemas.microsoft.com/office/drawing/2014/main" val="1272275876"/>
                    </a:ext>
                  </a:extLst>
                </a:gridCol>
                <a:gridCol w="1113502">
                  <a:extLst>
                    <a:ext uri="{9D8B030D-6E8A-4147-A177-3AD203B41FA5}">
                      <a16:colId xmlns:a16="http://schemas.microsoft.com/office/drawing/2014/main" val="605051529"/>
                    </a:ext>
                  </a:extLst>
                </a:gridCol>
              </a:tblGrid>
              <a:tr h="648072">
                <a:tc>
                  <a:txBody>
                    <a:bodyPr/>
                    <a:lstStyle/>
                    <a:p>
                      <a:pPr algn="ctr"/>
                      <a:r>
                        <a:rPr lang="en-US" sz="900" b="1" dirty="0"/>
                        <a:t>K</a:t>
                      </a:r>
                    </a:p>
                    <a:p>
                      <a:pPr algn="ctr"/>
                      <a:r>
                        <a:rPr lang="en-US" sz="900" b="1" dirty="0"/>
                        <a:t>(preamble code length)</a:t>
                      </a:r>
                    </a:p>
                  </a:txBody>
                  <a:tcPr marL="68580" marR="68580" marT="34290" marB="34290" anchor="ctr"/>
                </a:tc>
                <a:tc>
                  <a:txBody>
                    <a:bodyPr/>
                    <a:lstStyle/>
                    <a:p>
                      <a:pPr algn="ctr"/>
                      <a:r>
                        <a:rPr lang="en-US" sz="900" b="1" dirty="0"/>
                        <a:t>L</a:t>
                      </a:r>
                    </a:p>
                    <a:p>
                      <a:pPr algn="ctr"/>
                      <a:r>
                        <a:rPr lang="en-US" sz="900" b="1" dirty="0"/>
                        <a:t>(length of delta spreading function)</a:t>
                      </a:r>
                    </a:p>
                  </a:txBody>
                  <a:tcPr marL="68580" marR="68580" marT="34290" marB="34290" anchor="ctr"/>
                </a:tc>
                <a:tc>
                  <a:txBody>
                    <a:bodyPr/>
                    <a:lstStyle/>
                    <a:p>
                      <a:pPr algn="ctr"/>
                      <a:r>
                        <a:rPr lang="en-US" sz="900" b="1" dirty="0"/>
                        <a:t>#Chips Per Symbol</a:t>
                      </a:r>
                    </a:p>
                  </a:txBody>
                  <a:tcPr marL="68580" marR="68580" marT="34290" marB="34290" anchor="ctr"/>
                </a:tc>
                <a:tc>
                  <a:txBody>
                    <a:bodyPr/>
                    <a:lstStyle/>
                    <a:p>
                      <a:pPr algn="ctr"/>
                      <a:r>
                        <a:rPr lang="en-US" sz="900" b="1" dirty="0"/>
                        <a:t>T</a:t>
                      </a:r>
                      <a:r>
                        <a:rPr lang="en-US" sz="900" b="1" baseline="-25000" dirty="0"/>
                        <a:t>sym</a:t>
                      </a:r>
                      <a:endParaRPr lang="en-US" sz="900" b="1" dirty="0"/>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4 Symbols)</a:t>
                      </a:r>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8 Symbols)</a:t>
                      </a:r>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16 Symbols)</a:t>
                      </a:r>
                    </a:p>
                  </a:txBody>
                  <a:tcPr marL="68580" marR="68580" marT="34290" marB="34290" anchor="ctr"/>
                </a:tc>
                <a:extLst>
                  <a:ext uri="{0D108BD9-81ED-4DB2-BD59-A6C34878D82A}">
                    <a16:rowId xmlns:a16="http://schemas.microsoft.com/office/drawing/2014/main" val="4176435548"/>
                  </a:ext>
                </a:extLst>
              </a:tr>
              <a:tr h="278130">
                <a:tc>
                  <a:txBody>
                    <a:bodyPr/>
                    <a:lstStyle/>
                    <a:p>
                      <a:pPr algn="ctr"/>
                      <a:r>
                        <a:rPr lang="en-US" sz="900" dirty="0"/>
                        <a:t>63</a:t>
                      </a:r>
                    </a:p>
                  </a:txBody>
                  <a:tcPr marL="68580" marR="68580" marT="34290" marB="34290"/>
                </a:tc>
                <a:tc>
                  <a:txBody>
                    <a:bodyPr/>
                    <a:lstStyle/>
                    <a:p>
                      <a:pPr algn="ctr"/>
                      <a:r>
                        <a:rPr lang="en-US" sz="900" dirty="0"/>
                        <a:t>8</a:t>
                      </a:r>
                    </a:p>
                  </a:txBody>
                  <a:tcPr marL="68580" marR="68580" marT="34290" marB="34290"/>
                </a:tc>
                <a:tc>
                  <a:txBody>
                    <a:bodyPr/>
                    <a:lstStyle/>
                    <a:p>
                      <a:pPr algn="ctr"/>
                      <a:r>
                        <a:rPr lang="en-US" sz="900" dirty="0">
                          <a:solidFill>
                            <a:schemeClr val="tx1"/>
                          </a:solidFill>
                        </a:rPr>
                        <a:t>504</a:t>
                      </a:r>
                    </a:p>
                  </a:txBody>
                  <a:tcPr marL="68580" marR="68580" marT="34290" marB="34290"/>
                </a:tc>
                <a:tc>
                  <a:txBody>
                    <a:bodyPr/>
                    <a:lstStyle/>
                    <a:p>
                      <a:pPr algn="ctr"/>
                      <a:r>
                        <a:rPr lang="en-US" sz="900" dirty="0">
                          <a:solidFill>
                            <a:schemeClr val="tx1"/>
                          </a:solidFill>
                        </a:rPr>
                        <a:t>1.010us</a:t>
                      </a:r>
                    </a:p>
                  </a:txBody>
                  <a:tcPr marL="68580" marR="68580" marT="34290" marB="34290"/>
                </a:tc>
                <a:tc>
                  <a:txBody>
                    <a:bodyPr/>
                    <a:lstStyle/>
                    <a:p>
                      <a:pPr algn="ctr"/>
                      <a:r>
                        <a:rPr lang="en-US" sz="900" dirty="0">
                          <a:solidFill>
                            <a:schemeClr val="tx1"/>
                          </a:solidFill>
                        </a:rPr>
                        <a:t>4.038us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8.077us</a:t>
                      </a:r>
                    </a:p>
                  </a:txBody>
                  <a:tcPr marL="68580" marR="68580" marT="34290" marB="34290"/>
                </a:tc>
                <a:tc>
                  <a:txBody>
                    <a:bodyPr/>
                    <a:lstStyle/>
                    <a:p>
                      <a:pPr algn="ctr"/>
                      <a:r>
                        <a:rPr lang="en-US" sz="900" dirty="0">
                          <a:solidFill>
                            <a:schemeClr val="tx1"/>
                          </a:solidFill>
                        </a:rPr>
                        <a:t>16.154us</a:t>
                      </a:r>
                    </a:p>
                  </a:txBody>
                  <a:tcPr marL="68580" marR="68580" marT="34290" marB="34290"/>
                </a:tc>
                <a:extLst>
                  <a:ext uri="{0D108BD9-81ED-4DB2-BD59-A6C34878D82A}">
                    <a16:rowId xmlns:a16="http://schemas.microsoft.com/office/drawing/2014/main" val="1418507290"/>
                  </a:ext>
                </a:extLst>
              </a:tr>
              <a:tr h="278130">
                <a:tc>
                  <a:txBody>
                    <a:bodyPr/>
                    <a:lstStyle/>
                    <a:p>
                      <a:pPr algn="ctr"/>
                      <a:r>
                        <a:rPr lang="en-US" sz="900" dirty="0"/>
                        <a:t>255</a:t>
                      </a:r>
                    </a:p>
                  </a:txBody>
                  <a:tcPr marL="68580" marR="68580" marT="34290" marB="34290"/>
                </a:tc>
                <a:tc>
                  <a:txBody>
                    <a:bodyPr/>
                    <a:lstStyle/>
                    <a:p>
                      <a:pPr algn="ctr"/>
                      <a:r>
                        <a:rPr lang="en-US" sz="900" dirty="0"/>
                        <a:t>1</a:t>
                      </a:r>
                    </a:p>
                  </a:txBody>
                  <a:tcPr marL="68580" marR="68580" marT="34290" marB="34290"/>
                </a:tc>
                <a:tc>
                  <a:txBody>
                    <a:bodyPr/>
                    <a:lstStyle/>
                    <a:p>
                      <a:pPr algn="ctr"/>
                      <a:r>
                        <a:rPr lang="en-US" sz="900" dirty="0"/>
                        <a:t>255</a:t>
                      </a:r>
                    </a:p>
                  </a:txBody>
                  <a:tcPr marL="68580" marR="68580" marT="34290" marB="34290"/>
                </a:tc>
                <a:tc>
                  <a:txBody>
                    <a:bodyPr/>
                    <a:lstStyle/>
                    <a:p>
                      <a:pPr algn="ctr"/>
                      <a:r>
                        <a:rPr lang="en-US" sz="900" dirty="0"/>
                        <a:t>0.511us</a:t>
                      </a:r>
                    </a:p>
                  </a:txBody>
                  <a:tcPr marL="68580" marR="68580" marT="34290" marB="34290"/>
                </a:tc>
                <a:tc>
                  <a:txBody>
                    <a:bodyPr/>
                    <a:lstStyle/>
                    <a:p>
                      <a:pPr algn="ctr"/>
                      <a:r>
                        <a:rPr lang="en-US" sz="900" dirty="0"/>
                        <a:t>2.043us</a:t>
                      </a:r>
                    </a:p>
                  </a:txBody>
                  <a:tcPr marL="68580" marR="68580" marT="34290" marB="34290"/>
                </a:tc>
                <a:tc>
                  <a:txBody>
                    <a:bodyPr/>
                    <a:lstStyle/>
                    <a:p>
                      <a:pPr algn="ctr"/>
                      <a:r>
                        <a:rPr lang="en-US" sz="900" dirty="0"/>
                        <a:t>4.087us</a:t>
                      </a:r>
                    </a:p>
                  </a:txBody>
                  <a:tcPr marL="68580" marR="68580" marT="34290" marB="34290"/>
                </a:tc>
                <a:tc>
                  <a:txBody>
                    <a:bodyPr/>
                    <a:lstStyle/>
                    <a:p>
                      <a:pPr algn="ctr"/>
                      <a:r>
                        <a:rPr lang="en-US" sz="900" dirty="0"/>
                        <a:t>8.173us</a:t>
                      </a:r>
                    </a:p>
                  </a:txBody>
                  <a:tcPr marL="68580" marR="68580" marT="34290" marB="34290"/>
                </a:tc>
                <a:extLst>
                  <a:ext uri="{0D108BD9-81ED-4DB2-BD59-A6C34878D82A}">
                    <a16:rowId xmlns:a16="http://schemas.microsoft.com/office/drawing/2014/main" val="688997130"/>
                  </a:ext>
                </a:extLst>
              </a:tr>
              <a:tr h="278130">
                <a:tc>
                  <a:txBody>
                    <a:bodyPr/>
                    <a:lstStyle/>
                    <a:p>
                      <a:pPr algn="ctr"/>
                      <a:r>
                        <a:rPr lang="en-US" sz="900" dirty="0"/>
                        <a:t>255</a:t>
                      </a:r>
                    </a:p>
                  </a:txBody>
                  <a:tcPr marL="68580" marR="68580" marT="34290" marB="34290"/>
                </a:tc>
                <a:tc>
                  <a:txBody>
                    <a:bodyPr/>
                    <a:lstStyle/>
                    <a:p>
                      <a:pPr algn="ctr"/>
                      <a:r>
                        <a:rPr lang="en-US" sz="900" dirty="0"/>
                        <a:t>2</a:t>
                      </a:r>
                    </a:p>
                  </a:txBody>
                  <a:tcPr marL="68580" marR="68580" marT="34290" marB="34290"/>
                </a:tc>
                <a:tc>
                  <a:txBody>
                    <a:bodyPr/>
                    <a:lstStyle/>
                    <a:p>
                      <a:pPr algn="ctr"/>
                      <a:r>
                        <a:rPr lang="en-US" sz="900" dirty="0"/>
                        <a:t>510</a:t>
                      </a:r>
                    </a:p>
                  </a:txBody>
                  <a:tcPr marL="68580" marR="68580" marT="34290" marB="34290"/>
                </a:tc>
                <a:tc>
                  <a:txBody>
                    <a:bodyPr/>
                    <a:lstStyle/>
                    <a:p>
                      <a:pPr algn="ctr"/>
                      <a:r>
                        <a:rPr lang="en-US" sz="900" dirty="0"/>
                        <a:t>1.022us</a:t>
                      </a:r>
                    </a:p>
                  </a:txBody>
                  <a:tcPr marL="68580" marR="68580" marT="34290" marB="34290"/>
                </a:tc>
                <a:tc>
                  <a:txBody>
                    <a:bodyPr/>
                    <a:lstStyle/>
                    <a:p>
                      <a:pPr algn="ctr"/>
                      <a:r>
                        <a:rPr lang="en-US" sz="900" dirty="0"/>
                        <a:t>4.087us</a:t>
                      </a:r>
                    </a:p>
                  </a:txBody>
                  <a:tcPr marL="68580" marR="68580" marT="34290" marB="34290"/>
                </a:tc>
                <a:tc>
                  <a:txBody>
                    <a:bodyPr/>
                    <a:lstStyle/>
                    <a:p>
                      <a:pPr algn="ctr"/>
                      <a:r>
                        <a:rPr lang="en-US" sz="900" dirty="0"/>
                        <a:t>8.173us</a:t>
                      </a:r>
                    </a:p>
                  </a:txBody>
                  <a:tcPr marL="68580" marR="68580" marT="34290" marB="34290"/>
                </a:tc>
                <a:tc>
                  <a:txBody>
                    <a:bodyPr/>
                    <a:lstStyle/>
                    <a:p>
                      <a:pPr algn="ctr"/>
                      <a:r>
                        <a:rPr lang="en-US" sz="900" dirty="0"/>
                        <a:t>16.346us</a:t>
                      </a:r>
                    </a:p>
                  </a:txBody>
                  <a:tcPr marL="68580" marR="68580" marT="34290" marB="34290"/>
                </a:tc>
                <a:extLst>
                  <a:ext uri="{0D108BD9-81ED-4DB2-BD59-A6C34878D82A}">
                    <a16:rowId xmlns:a16="http://schemas.microsoft.com/office/drawing/2014/main" val="3973975610"/>
                  </a:ext>
                </a:extLst>
              </a:tr>
              <a:tr h="278130">
                <a:tc>
                  <a:txBody>
                    <a:bodyPr/>
                    <a:lstStyle/>
                    <a:p>
                      <a:pPr algn="ctr"/>
                      <a:r>
                        <a:rPr lang="en-US" sz="900" dirty="0"/>
                        <a:t>511</a:t>
                      </a:r>
                    </a:p>
                  </a:txBody>
                  <a:tcPr marL="68580" marR="68580" marT="34290" marB="34290"/>
                </a:tc>
                <a:tc>
                  <a:txBody>
                    <a:bodyPr/>
                    <a:lstStyle/>
                    <a:p>
                      <a:pPr algn="ctr"/>
                      <a:r>
                        <a:rPr lang="en-US" sz="900" dirty="0"/>
                        <a:t>1</a:t>
                      </a:r>
                    </a:p>
                  </a:txBody>
                  <a:tcPr marL="68580" marR="68580" marT="34290" marB="34290"/>
                </a:tc>
                <a:tc>
                  <a:txBody>
                    <a:bodyPr/>
                    <a:lstStyle/>
                    <a:p>
                      <a:pPr algn="ctr"/>
                      <a:r>
                        <a:rPr lang="en-US" sz="900" dirty="0">
                          <a:solidFill>
                            <a:schemeClr val="tx1"/>
                          </a:solidFill>
                        </a:rPr>
                        <a:t>511</a:t>
                      </a:r>
                    </a:p>
                  </a:txBody>
                  <a:tcPr marL="68580" marR="68580" marT="34290" marB="34290"/>
                </a:tc>
                <a:tc>
                  <a:txBody>
                    <a:bodyPr/>
                    <a:lstStyle/>
                    <a:p>
                      <a:pPr algn="ctr"/>
                      <a:r>
                        <a:rPr lang="en-US" sz="900" dirty="0">
                          <a:solidFill>
                            <a:schemeClr val="tx1"/>
                          </a:solidFill>
                        </a:rPr>
                        <a:t>1.024us</a:t>
                      </a:r>
                    </a:p>
                  </a:txBody>
                  <a:tcPr marL="68580" marR="68580" marT="34290" marB="34290"/>
                </a:tc>
                <a:tc>
                  <a:txBody>
                    <a:bodyPr/>
                    <a:lstStyle/>
                    <a:p>
                      <a:pPr algn="ctr"/>
                      <a:r>
                        <a:rPr lang="en-US" sz="900" dirty="0">
                          <a:solidFill>
                            <a:schemeClr val="tx1"/>
                          </a:solidFill>
                        </a:rPr>
                        <a:t>4.095us</a:t>
                      </a:r>
                    </a:p>
                  </a:txBody>
                  <a:tcPr marL="68580" marR="68580" marT="34290" marB="34290"/>
                </a:tc>
                <a:tc>
                  <a:txBody>
                    <a:bodyPr/>
                    <a:lstStyle/>
                    <a:p>
                      <a:pPr algn="ctr"/>
                      <a:r>
                        <a:rPr lang="en-US" sz="900" dirty="0">
                          <a:solidFill>
                            <a:schemeClr val="tx1"/>
                          </a:solidFill>
                        </a:rPr>
                        <a:t>8.189us</a:t>
                      </a:r>
                    </a:p>
                  </a:txBody>
                  <a:tcPr marL="68580" marR="68580" marT="34290" marB="34290"/>
                </a:tc>
                <a:tc>
                  <a:txBody>
                    <a:bodyPr/>
                    <a:lstStyle/>
                    <a:p>
                      <a:pPr algn="ctr"/>
                      <a:r>
                        <a:rPr lang="en-US" sz="900" dirty="0">
                          <a:solidFill>
                            <a:schemeClr val="tx1"/>
                          </a:solidFill>
                        </a:rPr>
                        <a:t>16.378us </a:t>
                      </a:r>
                    </a:p>
                  </a:txBody>
                  <a:tcPr marL="68580" marR="68580" marT="34290" marB="34290"/>
                </a:tc>
                <a:extLst>
                  <a:ext uri="{0D108BD9-81ED-4DB2-BD59-A6C34878D82A}">
                    <a16:rowId xmlns:a16="http://schemas.microsoft.com/office/drawing/2014/main" val="3991941416"/>
                  </a:ext>
                </a:extLst>
              </a:tr>
              <a:tr h="278130">
                <a:tc>
                  <a:txBody>
                    <a:bodyPr/>
                    <a:lstStyle/>
                    <a:p>
                      <a:pPr algn="ctr"/>
                      <a:r>
                        <a:rPr lang="en-US" sz="900" dirty="0"/>
                        <a:t>511</a:t>
                      </a:r>
                    </a:p>
                  </a:txBody>
                  <a:tcPr marL="68580" marR="68580" marT="34290" marB="34290"/>
                </a:tc>
                <a:tc>
                  <a:txBody>
                    <a:bodyPr/>
                    <a:lstStyle/>
                    <a:p>
                      <a:pPr algn="ctr"/>
                      <a:r>
                        <a:rPr lang="en-US" sz="900" dirty="0"/>
                        <a:t>2</a:t>
                      </a:r>
                    </a:p>
                  </a:txBody>
                  <a:tcPr marL="68580" marR="68580" marT="34290" marB="34290"/>
                </a:tc>
                <a:tc>
                  <a:txBody>
                    <a:bodyPr/>
                    <a:lstStyle/>
                    <a:p>
                      <a:pPr algn="ctr"/>
                      <a:r>
                        <a:rPr lang="en-US" sz="900" dirty="0">
                          <a:solidFill>
                            <a:schemeClr val="tx1"/>
                          </a:solidFill>
                        </a:rPr>
                        <a:t>1022</a:t>
                      </a:r>
                    </a:p>
                  </a:txBody>
                  <a:tcPr marL="68580" marR="68580" marT="34290" marB="34290"/>
                </a:tc>
                <a:tc>
                  <a:txBody>
                    <a:bodyPr/>
                    <a:lstStyle/>
                    <a:p>
                      <a:pPr algn="ctr"/>
                      <a:r>
                        <a:rPr lang="en-US" sz="900" dirty="0">
                          <a:solidFill>
                            <a:schemeClr val="tx1"/>
                          </a:solidFill>
                        </a:rPr>
                        <a:t> 2.047us</a:t>
                      </a:r>
                    </a:p>
                  </a:txBody>
                  <a:tcPr marL="68580" marR="68580" marT="34290" marB="34290"/>
                </a:tc>
                <a:tc>
                  <a:txBody>
                    <a:bodyPr/>
                    <a:lstStyle/>
                    <a:p>
                      <a:pPr algn="ctr"/>
                      <a:r>
                        <a:rPr lang="en-US" sz="900" dirty="0">
                          <a:solidFill>
                            <a:schemeClr val="tx1"/>
                          </a:solidFill>
                        </a:rPr>
                        <a:t>8.189us</a:t>
                      </a:r>
                    </a:p>
                  </a:txBody>
                  <a:tcPr marL="68580" marR="68580" marT="34290" marB="34290"/>
                </a:tc>
                <a:tc>
                  <a:txBody>
                    <a:bodyPr/>
                    <a:lstStyle/>
                    <a:p>
                      <a:pPr algn="ctr"/>
                      <a:r>
                        <a:rPr lang="en-US" sz="900" dirty="0">
                          <a:solidFill>
                            <a:schemeClr val="tx1"/>
                          </a:solidFill>
                        </a:rPr>
                        <a:t>16.378us</a:t>
                      </a:r>
                    </a:p>
                  </a:txBody>
                  <a:tcPr marL="68580" marR="68580" marT="34290" marB="34290"/>
                </a:tc>
                <a:tc>
                  <a:txBody>
                    <a:bodyPr/>
                    <a:lstStyle/>
                    <a:p>
                      <a:pPr algn="ctr"/>
                      <a:r>
                        <a:rPr lang="en-US" sz="900" dirty="0">
                          <a:solidFill>
                            <a:schemeClr val="tx1"/>
                          </a:solidFill>
                        </a:rPr>
                        <a:t>32.756us</a:t>
                      </a:r>
                    </a:p>
                  </a:txBody>
                  <a:tcPr marL="68580" marR="68580" marT="34290" marB="34290"/>
                </a:tc>
                <a:extLst>
                  <a:ext uri="{0D108BD9-81ED-4DB2-BD59-A6C34878D82A}">
                    <a16:rowId xmlns:a16="http://schemas.microsoft.com/office/drawing/2014/main" val="4210813742"/>
                  </a:ext>
                </a:extLst>
              </a:tr>
            </a:tbl>
          </a:graphicData>
        </a:graphic>
      </p:graphicFrame>
    </p:spTree>
    <p:extLst>
      <p:ext uri="{BB962C8B-B14F-4D97-AF65-F5344CB8AC3E}">
        <p14:creationId xmlns:p14="http://schemas.microsoft.com/office/powerpoint/2010/main" val="2191242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a:xfrm>
            <a:off x="667158" y="1052736"/>
            <a:ext cx="7764463" cy="754063"/>
          </a:xfrm>
        </p:spPr>
        <p:txBody>
          <a:bodyPr/>
          <a:lstStyle/>
          <a:p>
            <a:pPr algn="ctr"/>
            <a:r>
              <a:rPr lang="en-US" dirty="0"/>
              <a:t>Spectrum Characteristics of Existing UWB Preambles  </a:t>
            </a:r>
          </a:p>
        </p:txBody>
      </p:sp>
      <p:graphicFrame>
        <p:nvGraphicFramePr>
          <p:cNvPr id="5" name="Table 9">
            <a:extLst>
              <a:ext uri="{FF2B5EF4-FFF2-40B4-BE49-F238E27FC236}">
                <a16:creationId xmlns:a16="http://schemas.microsoft.com/office/drawing/2014/main" id="{CF0E9C1F-D300-43A4-AA64-688272F268B8}"/>
              </a:ext>
            </a:extLst>
          </p:cNvPr>
          <p:cNvGraphicFramePr>
            <a:graphicFrameLocks noGrp="1"/>
          </p:cNvGraphicFramePr>
          <p:nvPr>
            <p:extLst>
              <p:ext uri="{D42A27DB-BD31-4B8C-83A1-F6EECF244321}">
                <p14:modId xmlns:p14="http://schemas.microsoft.com/office/powerpoint/2010/main" val="1550128595"/>
              </p:ext>
            </p:extLst>
          </p:nvPr>
        </p:nvGraphicFramePr>
        <p:xfrm>
          <a:off x="689769" y="2420888"/>
          <a:ext cx="7764462" cy="1920240"/>
        </p:xfrm>
        <a:graphic>
          <a:graphicData uri="http://schemas.openxmlformats.org/drawingml/2006/table">
            <a:tbl>
              <a:tblPr firstRow="1" bandRow="1">
                <a:tableStyleId>{5940675A-B579-460E-94D1-54222C63F5DA}</a:tableStyleId>
              </a:tblPr>
              <a:tblGrid>
                <a:gridCol w="1258483">
                  <a:extLst>
                    <a:ext uri="{9D8B030D-6E8A-4147-A177-3AD203B41FA5}">
                      <a16:colId xmlns:a16="http://schemas.microsoft.com/office/drawing/2014/main" val="4230087495"/>
                    </a:ext>
                  </a:extLst>
                </a:gridCol>
                <a:gridCol w="1476024">
                  <a:extLst>
                    <a:ext uri="{9D8B030D-6E8A-4147-A177-3AD203B41FA5}">
                      <a16:colId xmlns:a16="http://schemas.microsoft.com/office/drawing/2014/main" val="1622836486"/>
                    </a:ext>
                  </a:extLst>
                </a:gridCol>
                <a:gridCol w="1287321">
                  <a:extLst>
                    <a:ext uri="{9D8B030D-6E8A-4147-A177-3AD203B41FA5}">
                      <a16:colId xmlns:a16="http://schemas.microsoft.com/office/drawing/2014/main" val="1641441450"/>
                    </a:ext>
                  </a:extLst>
                </a:gridCol>
                <a:gridCol w="1287321">
                  <a:extLst>
                    <a:ext uri="{9D8B030D-6E8A-4147-A177-3AD203B41FA5}">
                      <a16:colId xmlns:a16="http://schemas.microsoft.com/office/drawing/2014/main" val="3585296642"/>
                    </a:ext>
                  </a:extLst>
                </a:gridCol>
                <a:gridCol w="1287321">
                  <a:extLst>
                    <a:ext uri="{9D8B030D-6E8A-4147-A177-3AD203B41FA5}">
                      <a16:colId xmlns:a16="http://schemas.microsoft.com/office/drawing/2014/main" val="3215697396"/>
                    </a:ext>
                  </a:extLst>
                </a:gridCol>
                <a:gridCol w="1167992">
                  <a:extLst>
                    <a:ext uri="{9D8B030D-6E8A-4147-A177-3AD203B41FA5}">
                      <a16:colId xmlns:a16="http://schemas.microsoft.com/office/drawing/2014/main" val="3939092707"/>
                    </a:ext>
                  </a:extLst>
                </a:gridCol>
              </a:tblGrid>
              <a:tr h="637622">
                <a:tc>
                  <a:txBody>
                    <a:bodyPr/>
                    <a:lstStyle/>
                    <a:p>
                      <a:pPr algn="ctr"/>
                      <a:r>
                        <a:rPr lang="en-US" sz="1200" b="1" dirty="0"/>
                        <a:t>Preamble Code</a:t>
                      </a:r>
                    </a:p>
                  </a:txBody>
                  <a:tcPr anchor="ctr"/>
                </a:tc>
                <a:tc>
                  <a:txBody>
                    <a:bodyPr/>
                    <a:lstStyle/>
                    <a:p>
                      <a:pPr algn="ctr"/>
                      <a:r>
                        <a:rPr lang="en-US" sz="1200" b="1" dirty="0"/>
                        <a:t>K</a:t>
                      </a:r>
                    </a:p>
                    <a:p>
                      <a:pPr algn="ctr"/>
                      <a:r>
                        <a:rPr lang="en-US" sz="1200" b="1" dirty="0"/>
                        <a:t>(preamble code length)</a:t>
                      </a:r>
                    </a:p>
                  </a:txBody>
                  <a:tcPr anchor="ctr"/>
                </a:tc>
                <a:tc>
                  <a:txBody>
                    <a:bodyPr/>
                    <a:lstStyle/>
                    <a:p>
                      <a:pPr algn="ctr"/>
                      <a:r>
                        <a:rPr lang="en-US" sz="1200" b="1" dirty="0"/>
                        <a:t>L</a:t>
                      </a:r>
                    </a:p>
                    <a:p>
                      <a:pPr algn="ctr"/>
                      <a:r>
                        <a:rPr lang="en-US" sz="1200" b="1" dirty="0"/>
                        <a:t>(length of delta spreading function</a:t>
                      </a:r>
                    </a:p>
                  </a:txBody>
                  <a:tcPr anchor="ctr"/>
                </a:tc>
                <a:tc>
                  <a:txBody>
                    <a:bodyPr/>
                    <a:lstStyle/>
                    <a:p>
                      <a:pPr algn="ctr"/>
                      <a:r>
                        <a:rPr lang="en-US" sz="1200" b="1" dirty="0"/>
                        <a:t>#Chips Per Symbol</a:t>
                      </a:r>
                    </a:p>
                  </a:txBody>
                  <a:tcPr anchor="ctr"/>
                </a:tc>
                <a:tc>
                  <a:txBody>
                    <a:bodyPr/>
                    <a:lstStyle/>
                    <a:p>
                      <a:pPr algn="ctr"/>
                      <a:r>
                        <a:rPr lang="en-US" sz="1200" b="1" dirty="0" err="1"/>
                        <a:t>T</a:t>
                      </a:r>
                      <a:r>
                        <a:rPr lang="en-US" sz="1200" b="1" baseline="-25000" dirty="0" err="1"/>
                        <a:t>sym</a:t>
                      </a:r>
                      <a:endParaRPr lang="en-US" sz="1200"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SPAR (frequency domain)</a:t>
                      </a:r>
                    </a:p>
                  </a:txBody>
                  <a:tcPr anchor="ctr"/>
                </a:tc>
                <a:extLst>
                  <a:ext uri="{0D108BD9-81ED-4DB2-BD59-A6C34878D82A}">
                    <a16:rowId xmlns:a16="http://schemas.microsoft.com/office/drawing/2014/main" val="4176435548"/>
                  </a:ext>
                </a:extLst>
              </a:tr>
              <a:tr h="231498">
                <a:tc>
                  <a:txBody>
                    <a:bodyPr/>
                    <a:lstStyle/>
                    <a:p>
                      <a:pPr algn="ctr"/>
                      <a:r>
                        <a:rPr lang="en-US" sz="1200" dirty="0"/>
                        <a:t>S1 – S8</a:t>
                      </a:r>
                    </a:p>
                  </a:txBody>
                  <a:tcPr/>
                </a:tc>
                <a:tc>
                  <a:txBody>
                    <a:bodyPr/>
                    <a:lstStyle/>
                    <a:p>
                      <a:pPr algn="ctr"/>
                      <a:r>
                        <a:rPr lang="en-US" sz="1200" dirty="0"/>
                        <a:t>31</a:t>
                      </a:r>
                    </a:p>
                  </a:txBody>
                  <a:tcPr/>
                </a:tc>
                <a:tc>
                  <a:txBody>
                    <a:bodyPr/>
                    <a:lstStyle/>
                    <a:p>
                      <a:pPr algn="ctr"/>
                      <a:r>
                        <a:rPr lang="en-US" sz="1200" dirty="0"/>
                        <a:t>16</a:t>
                      </a:r>
                    </a:p>
                  </a:txBody>
                  <a:tcPr/>
                </a:tc>
                <a:tc>
                  <a:txBody>
                    <a:bodyPr/>
                    <a:lstStyle/>
                    <a:p>
                      <a:pPr algn="ctr"/>
                      <a:r>
                        <a:rPr lang="en-US" sz="1200" dirty="0"/>
                        <a:t>496</a:t>
                      </a:r>
                    </a:p>
                  </a:txBody>
                  <a:tcPr/>
                </a:tc>
                <a:tc>
                  <a:txBody>
                    <a:bodyPr/>
                    <a:lstStyle/>
                    <a:p>
                      <a:pPr algn="ctr"/>
                      <a:r>
                        <a:rPr lang="en-US" sz="1200" dirty="0"/>
                        <a:t>0.994us</a:t>
                      </a:r>
                    </a:p>
                  </a:txBody>
                  <a:tcPr/>
                </a:tc>
                <a:tc>
                  <a:txBody>
                    <a:bodyPr/>
                    <a:lstStyle/>
                    <a:p>
                      <a:pPr algn="ctr"/>
                      <a:r>
                        <a:rPr lang="en-US" sz="1200" dirty="0"/>
                        <a:t>0.4dB</a:t>
                      </a:r>
                    </a:p>
                  </a:txBody>
                  <a:tcPr/>
                </a:tc>
                <a:extLst>
                  <a:ext uri="{0D108BD9-81ED-4DB2-BD59-A6C34878D82A}">
                    <a16:rowId xmlns:a16="http://schemas.microsoft.com/office/drawing/2014/main" val="1418507290"/>
                  </a:ext>
                </a:extLst>
              </a:tr>
              <a:tr h="231498">
                <a:tc>
                  <a:txBody>
                    <a:bodyPr/>
                    <a:lstStyle/>
                    <a:p>
                      <a:pPr algn="ctr"/>
                      <a:r>
                        <a:rPr lang="en-US" sz="1200" dirty="0"/>
                        <a:t>S1 – S8</a:t>
                      </a:r>
                    </a:p>
                  </a:txBody>
                  <a:tcPr/>
                </a:tc>
                <a:tc>
                  <a:txBody>
                    <a:bodyPr/>
                    <a:lstStyle/>
                    <a:p>
                      <a:pPr algn="ctr"/>
                      <a:r>
                        <a:rPr lang="en-US" sz="1200" dirty="0"/>
                        <a:t>31</a:t>
                      </a:r>
                    </a:p>
                  </a:txBody>
                  <a:tcPr/>
                </a:tc>
                <a:tc>
                  <a:txBody>
                    <a:bodyPr/>
                    <a:lstStyle/>
                    <a:p>
                      <a:pPr algn="ctr"/>
                      <a:r>
                        <a:rPr lang="en-US" sz="1200" dirty="0"/>
                        <a:t>64</a:t>
                      </a:r>
                    </a:p>
                  </a:txBody>
                  <a:tcPr/>
                </a:tc>
                <a:tc>
                  <a:txBody>
                    <a:bodyPr/>
                    <a:lstStyle/>
                    <a:p>
                      <a:pPr algn="ctr"/>
                      <a:r>
                        <a:rPr lang="en-US" sz="1200" dirty="0"/>
                        <a:t>1984</a:t>
                      </a:r>
                    </a:p>
                  </a:txBody>
                  <a:tcPr/>
                </a:tc>
                <a:tc>
                  <a:txBody>
                    <a:bodyPr/>
                    <a:lstStyle/>
                    <a:p>
                      <a:pPr algn="ctr"/>
                      <a:r>
                        <a:rPr lang="en-US" sz="1200" dirty="0"/>
                        <a:t>3.974us</a:t>
                      </a:r>
                    </a:p>
                  </a:txBody>
                  <a:tcPr/>
                </a:tc>
                <a:tc>
                  <a:txBody>
                    <a:bodyPr/>
                    <a:lstStyle/>
                    <a:p>
                      <a:pPr algn="ctr"/>
                      <a:r>
                        <a:rPr lang="en-US" sz="1200" dirty="0"/>
                        <a:t>0.4dB</a:t>
                      </a:r>
                    </a:p>
                  </a:txBody>
                  <a:tcPr/>
                </a:tc>
                <a:extLst>
                  <a:ext uri="{0D108BD9-81ED-4DB2-BD59-A6C34878D82A}">
                    <a16:rowId xmlns:a16="http://schemas.microsoft.com/office/drawing/2014/main" val="3197658587"/>
                  </a:ext>
                </a:extLst>
              </a:tr>
              <a:tr h="231498">
                <a:tc>
                  <a:txBody>
                    <a:bodyPr/>
                    <a:lstStyle/>
                    <a:p>
                      <a:pPr algn="ctr"/>
                      <a:r>
                        <a:rPr lang="en-US" sz="1200" dirty="0"/>
                        <a:t>S9 – S24</a:t>
                      </a:r>
                    </a:p>
                  </a:txBody>
                  <a:tcPr/>
                </a:tc>
                <a:tc>
                  <a:txBody>
                    <a:bodyPr/>
                    <a:lstStyle/>
                    <a:p>
                      <a:pPr algn="ctr"/>
                      <a:r>
                        <a:rPr lang="en-US" sz="1200" dirty="0"/>
                        <a:t>127</a:t>
                      </a:r>
                    </a:p>
                  </a:txBody>
                  <a:tcPr/>
                </a:tc>
                <a:tc>
                  <a:txBody>
                    <a:bodyPr/>
                    <a:lstStyle/>
                    <a:p>
                      <a:pPr algn="ctr"/>
                      <a:r>
                        <a:rPr lang="en-US" sz="1200" dirty="0"/>
                        <a:t>4</a:t>
                      </a:r>
                    </a:p>
                  </a:txBody>
                  <a:tcPr/>
                </a:tc>
                <a:tc>
                  <a:txBody>
                    <a:bodyPr/>
                    <a:lstStyle/>
                    <a:p>
                      <a:pPr algn="ctr"/>
                      <a:r>
                        <a:rPr lang="en-US" sz="1200" dirty="0"/>
                        <a:t>508</a:t>
                      </a:r>
                    </a:p>
                  </a:txBody>
                  <a:tcPr/>
                </a:tc>
                <a:tc>
                  <a:txBody>
                    <a:bodyPr/>
                    <a:lstStyle/>
                    <a:p>
                      <a:pPr algn="ctr"/>
                      <a:r>
                        <a:rPr lang="en-US" sz="1200" dirty="0"/>
                        <a:t>1.018us</a:t>
                      </a:r>
                    </a:p>
                  </a:txBody>
                  <a:tcPr/>
                </a:tc>
                <a:tc>
                  <a:txBody>
                    <a:bodyPr/>
                    <a:lstStyle/>
                    <a:p>
                      <a:pPr algn="ctr"/>
                      <a:r>
                        <a:rPr lang="en-US" sz="1200" dirty="0"/>
                        <a:t>0.5dB</a:t>
                      </a:r>
                    </a:p>
                  </a:txBody>
                  <a:tcPr/>
                </a:tc>
                <a:extLst>
                  <a:ext uri="{0D108BD9-81ED-4DB2-BD59-A6C34878D82A}">
                    <a16:rowId xmlns:a16="http://schemas.microsoft.com/office/drawing/2014/main" val="688997130"/>
                  </a:ext>
                </a:extLst>
              </a:tr>
              <a:tr h="231498">
                <a:tc>
                  <a:txBody>
                    <a:bodyPr/>
                    <a:lstStyle/>
                    <a:p>
                      <a:pPr algn="ctr"/>
                      <a:r>
                        <a:rPr lang="en-US" sz="1200" dirty="0"/>
                        <a:t>S25 – S32</a:t>
                      </a:r>
                    </a:p>
                  </a:txBody>
                  <a:tcPr/>
                </a:tc>
                <a:tc>
                  <a:txBody>
                    <a:bodyPr/>
                    <a:lstStyle/>
                    <a:p>
                      <a:pPr algn="ctr"/>
                      <a:r>
                        <a:rPr lang="en-US" sz="1200" dirty="0"/>
                        <a:t>91</a:t>
                      </a:r>
                    </a:p>
                  </a:txBody>
                  <a:tcPr/>
                </a:tc>
                <a:tc>
                  <a:txBody>
                    <a:bodyPr/>
                    <a:lstStyle/>
                    <a:p>
                      <a:pPr algn="ctr"/>
                      <a:r>
                        <a:rPr lang="en-US" sz="1200" dirty="0"/>
                        <a:t>4</a:t>
                      </a:r>
                    </a:p>
                  </a:txBody>
                  <a:tcPr/>
                </a:tc>
                <a:tc>
                  <a:txBody>
                    <a:bodyPr/>
                    <a:lstStyle/>
                    <a:p>
                      <a:pPr algn="ctr"/>
                      <a:r>
                        <a:rPr lang="en-US" sz="1200" dirty="0"/>
                        <a:t>364</a:t>
                      </a:r>
                    </a:p>
                  </a:txBody>
                  <a:tcPr/>
                </a:tc>
                <a:tc>
                  <a:txBody>
                    <a:bodyPr/>
                    <a:lstStyle/>
                    <a:p>
                      <a:pPr algn="ctr"/>
                      <a:r>
                        <a:rPr lang="en-US" sz="1200" dirty="0"/>
                        <a:t>0.729us</a:t>
                      </a:r>
                    </a:p>
                  </a:txBody>
                  <a:tcPr/>
                </a:tc>
                <a:tc>
                  <a:txBody>
                    <a:bodyPr/>
                    <a:lstStyle/>
                    <a:p>
                      <a:pPr algn="ctr"/>
                      <a:r>
                        <a:rPr lang="en-US" sz="1200" dirty="0"/>
                        <a:t>0.9dB</a:t>
                      </a:r>
                    </a:p>
                  </a:txBody>
                  <a:tcPr/>
                </a:tc>
                <a:extLst>
                  <a:ext uri="{0D108BD9-81ED-4DB2-BD59-A6C34878D82A}">
                    <a16:rowId xmlns:a16="http://schemas.microsoft.com/office/drawing/2014/main" val="3973975610"/>
                  </a:ext>
                </a:extLst>
              </a:tr>
            </a:tbl>
          </a:graphicData>
        </a:graphic>
      </p:graphicFrame>
    </p:spTree>
    <p:extLst>
      <p:ext uri="{BB962C8B-B14F-4D97-AF65-F5344CB8AC3E}">
        <p14:creationId xmlns:p14="http://schemas.microsoft.com/office/powerpoint/2010/main" val="1036729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a:xfrm>
            <a:off x="689768" y="1052736"/>
            <a:ext cx="7764463" cy="754063"/>
          </a:xfrm>
        </p:spPr>
        <p:txBody>
          <a:bodyPr/>
          <a:lstStyle/>
          <a:p>
            <a:pPr algn="ctr"/>
            <a:r>
              <a:rPr lang="en-US" dirty="0"/>
              <a:t>Spectrum Characteristics of m-sequences </a:t>
            </a:r>
          </a:p>
        </p:txBody>
      </p:sp>
      <p:graphicFrame>
        <p:nvGraphicFramePr>
          <p:cNvPr id="6" name="Table 9">
            <a:extLst>
              <a:ext uri="{FF2B5EF4-FFF2-40B4-BE49-F238E27FC236}">
                <a16:creationId xmlns:a16="http://schemas.microsoft.com/office/drawing/2014/main" id="{4CBE30FF-13A6-4965-827F-B96B7767A198}"/>
              </a:ext>
            </a:extLst>
          </p:cNvPr>
          <p:cNvGraphicFramePr>
            <a:graphicFrameLocks noGrp="1"/>
          </p:cNvGraphicFramePr>
          <p:nvPr>
            <p:extLst>
              <p:ext uri="{D42A27DB-BD31-4B8C-83A1-F6EECF244321}">
                <p14:modId xmlns:p14="http://schemas.microsoft.com/office/powerpoint/2010/main" val="4146158732"/>
              </p:ext>
            </p:extLst>
          </p:nvPr>
        </p:nvGraphicFramePr>
        <p:xfrm>
          <a:off x="739816" y="2348880"/>
          <a:ext cx="7664368" cy="3662467"/>
        </p:xfrm>
        <a:graphic>
          <a:graphicData uri="http://schemas.openxmlformats.org/drawingml/2006/table">
            <a:tbl>
              <a:tblPr firstRow="1" bandRow="1">
                <a:tableStyleId>{5940675A-B579-460E-94D1-54222C63F5DA}</a:tableStyleId>
              </a:tblPr>
              <a:tblGrid>
                <a:gridCol w="593527">
                  <a:extLst>
                    <a:ext uri="{9D8B030D-6E8A-4147-A177-3AD203B41FA5}">
                      <a16:colId xmlns:a16="http://schemas.microsoft.com/office/drawing/2014/main" val="4230087495"/>
                    </a:ext>
                  </a:extLst>
                </a:gridCol>
                <a:gridCol w="609057">
                  <a:extLst>
                    <a:ext uri="{9D8B030D-6E8A-4147-A177-3AD203B41FA5}">
                      <a16:colId xmlns:a16="http://schemas.microsoft.com/office/drawing/2014/main" val="1641441450"/>
                    </a:ext>
                  </a:extLst>
                </a:gridCol>
                <a:gridCol w="719796">
                  <a:extLst>
                    <a:ext uri="{9D8B030D-6E8A-4147-A177-3AD203B41FA5}">
                      <a16:colId xmlns:a16="http://schemas.microsoft.com/office/drawing/2014/main" val="3585296642"/>
                    </a:ext>
                  </a:extLst>
                </a:gridCol>
                <a:gridCol w="775164">
                  <a:extLst>
                    <a:ext uri="{9D8B030D-6E8A-4147-A177-3AD203B41FA5}">
                      <a16:colId xmlns:a16="http://schemas.microsoft.com/office/drawing/2014/main" val="3215697396"/>
                    </a:ext>
                  </a:extLst>
                </a:gridCol>
                <a:gridCol w="830535">
                  <a:extLst>
                    <a:ext uri="{9D8B030D-6E8A-4147-A177-3AD203B41FA5}">
                      <a16:colId xmlns:a16="http://schemas.microsoft.com/office/drawing/2014/main" val="1401562542"/>
                    </a:ext>
                  </a:extLst>
                </a:gridCol>
                <a:gridCol w="719796">
                  <a:extLst>
                    <a:ext uri="{9D8B030D-6E8A-4147-A177-3AD203B41FA5}">
                      <a16:colId xmlns:a16="http://schemas.microsoft.com/office/drawing/2014/main" val="1272275876"/>
                    </a:ext>
                  </a:extLst>
                </a:gridCol>
                <a:gridCol w="685332">
                  <a:extLst>
                    <a:ext uri="{9D8B030D-6E8A-4147-A177-3AD203B41FA5}">
                      <a16:colId xmlns:a16="http://schemas.microsoft.com/office/drawing/2014/main" val="605051529"/>
                    </a:ext>
                  </a:extLst>
                </a:gridCol>
                <a:gridCol w="910387">
                  <a:extLst>
                    <a:ext uri="{9D8B030D-6E8A-4147-A177-3AD203B41FA5}">
                      <a16:colId xmlns:a16="http://schemas.microsoft.com/office/drawing/2014/main" val="861598391"/>
                    </a:ext>
                  </a:extLst>
                </a:gridCol>
                <a:gridCol w="910387">
                  <a:extLst>
                    <a:ext uri="{9D8B030D-6E8A-4147-A177-3AD203B41FA5}">
                      <a16:colId xmlns:a16="http://schemas.microsoft.com/office/drawing/2014/main" val="963761577"/>
                    </a:ext>
                  </a:extLst>
                </a:gridCol>
                <a:gridCol w="910387">
                  <a:extLst>
                    <a:ext uri="{9D8B030D-6E8A-4147-A177-3AD203B41FA5}">
                      <a16:colId xmlns:a16="http://schemas.microsoft.com/office/drawing/2014/main" val="583898172"/>
                    </a:ext>
                  </a:extLst>
                </a:gridCol>
              </a:tblGrid>
              <a:tr h="1251117">
                <a:tc>
                  <a:txBody>
                    <a:bodyPr/>
                    <a:lstStyle/>
                    <a:p>
                      <a:pPr algn="ctr"/>
                      <a:r>
                        <a:rPr lang="en-US" sz="900" b="1" dirty="0"/>
                        <a:t>K</a:t>
                      </a:r>
                    </a:p>
                    <a:p>
                      <a:pPr algn="ctr"/>
                      <a:endParaRPr lang="en-US" sz="900" b="1" dirty="0"/>
                    </a:p>
                    <a:p>
                      <a:pPr algn="ctr"/>
                      <a:r>
                        <a:rPr lang="en-US" sz="900" b="1" dirty="0"/>
                        <a:t>(preamble code length)</a:t>
                      </a:r>
                    </a:p>
                  </a:txBody>
                  <a:tcPr marL="68580" marR="68580" marT="34290" marB="34290" anchor="ctr"/>
                </a:tc>
                <a:tc>
                  <a:txBody>
                    <a:bodyPr/>
                    <a:lstStyle/>
                    <a:p>
                      <a:pPr algn="ctr"/>
                      <a:r>
                        <a:rPr lang="en-US" sz="900" b="1" dirty="0"/>
                        <a:t>L</a:t>
                      </a:r>
                    </a:p>
                    <a:p>
                      <a:pPr algn="ctr"/>
                      <a:r>
                        <a:rPr lang="en-US" sz="900" b="1" dirty="0"/>
                        <a:t>(length of delta spreading function)</a:t>
                      </a:r>
                    </a:p>
                  </a:txBody>
                  <a:tcPr marL="68580" marR="68580" marT="34290" marB="34290" anchor="ctr"/>
                </a:tc>
                <a:tc>
                  <a:txBody>
                    <a:bodyPr/>
                    <a:lstStyle/>
                    <a:p>
                      <a:pPr algn="ctr"/>
                      <a:r>
                        <a:rPr lang="en-US" sz="900" b="1" dirty="0"/>
                        <a:t>#Chips Per Symbol</a:t>
                      </a:r>
                    </a:p>
                  </a:txBody>
                  <a:tcPr marL="68580" marR="68580" marT="34290" marB="34290" anchor="ctr"/>
                </a:tc>
                <a:tc>
                  <a:txBody>
                    <a:bodyPr/>
                    <a:lstStyle/>
                    <a:p>
                      <a:pPr algn="ctr"/>
                      <a:r>
                        <a:rPr lang="en-US" sz="900" b="1" dirty="0"/>
                        <a:t>T</a:t>
                      </a:r>
                      <a:r>
                        <a:rPr lang="en-US" sz="900" b="1" baseline="-25000" dirty="0"/>
                        <a:t>sym</a:t>
                      </a:r>
                      <a:endParaRPr lang="en-US" sz="900" b="1" dirty="0"/>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4 Symbols)</a:t>
                      </a:r>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8 Symbols)</a:t>
                      </a:r>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16 Symbols )</a:t>
                      </a:r>
                    </a:p>
                  </a:txBody>
                  <a:tcPr marL="68580" marR="68580" marT="34290" marB="34290" anchor="ctr"/>
                </a:tc>
                <a:tc>
                  <a:txBody>
                    <a:bodyPr/>
                    <a:lstStyle/>
                    <a:p>
                      <a:pPr algn="ctr"/>
                      <a:r>
                        <a:rPr lang="en-US" sz="900" b="1" dirty="0"/>
                        <a:t>SPAR </a:t>
                      </a:r>
                    </a:p>
                    <a:p>
                      <a:pPr algn="ctr"/>
                      <a:r>
                        <a:rPr lang="en-US" sz="900" b="1" dirty="0"/>
                        <a:t>(frequency domain)</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dirty="0"/>
                        <a:t>Delta Peak EIRP over peak EIRP of preamble code 9 with L = 4 (dB)</a:t>
                      </a:r>
                    </a:p>
                  </a:txBody>
                  <a:tcPr marL="68580" marR="68580" marT="34290" marB="34290" anchor="ctr"/>
                </a:tc>
                <a:tc>
                  <a:txBody>
                    <a:bodyPr/>
                    <a:lstStyle/>
                    <a:p>
                      <a:pPr algn="ctr"/>
                      <a:r>
                        <a:rPr lang="en-US" sz="900" b="1" dirty="0"/>
                        <a:t>Delta SPAR over SPAR of preamble code 9 with L = 4 (dB) </a:t>
                      </a:r>
                    </a:p>
                  </a:txBody>
                  <a:tcPr marL="68580" marR="68580" marT="34290" marB="34290" anchor="ctr"/>
                </a:tc>
                <a:extLst>
                  <a:ext uri="{0D108BD9-81ED-4DB2-BD59-A6C34878D82A}">
                    <a16:rowId xmlns:a16="http://schemas.microsoft.com/office/drawing/2014/main" val="4176435548"/>
                  </a:ext>
                </a:extLst>
              </a:tr>
              <a:tr h="267051">
                <a:tc>
                  <a:txBody>
                    <a:bodyPr/>
                    <a:lstStyle/>
                    <a:p>
                      <a:pPr algn="ctr"/>
                      <a:r>
                        <a:rPr lang="en-US" sz="900" dirty="0">
                          <a:solidFill>
                            <a:schemeClr val="tx1"/>
                          </a:solidFill>
                        </a:rPr>
                        <a:t>63</a:t>
                      </a:r>
                    </a:p>
                  </a:txBody>
                  <a:tcPr marL="68580" marR="68580" marT="34290" marB="34290"/>
                </a:tc>
                <a:tc>
                  <a:txBody>
                    <a:bodyPr/>
                    <a:lstStyle/>
                    <a:p>
                      <a:pPr algn="ctr"/>
                      <a:r>
                        <a:rPr lang="en-US" sz="900" dirty="0">
                          <a:solidFill>
                            <a:schemeClr val="tx1"/>
                          </a:solidFill>
                        </a:rPr>
                        <a:t>8</a:t>
                      </a:r>
                    </a:p>
                  </a:txBody>
                  <a:tcPr marL="68580" marR="68580" marT="34290" marB="34290"/>
                </a:tc>
                <a:tc>
                  <a:txBody>
                    <a:bodyPr/>
                    <a:lstStyle/>
                    <a:p>
                      <a:pPr algn="ctr"/>
                      <a:r>
                        <a:rPr lang="en-US" sz="900" dirty="0">
                          <a:solidFill>
                            <a:schemeClr val="tx1"/>
                          </a:solidFill>
                        </a:rPr>
                        <a:t>504</a:t>
                      </a:r>
                    </a:p>
                  </a:txBody>
                  <a:tcPr marL="68580" marR="68580" marT="34290" marB="34290"/>
                </a:tc>
                <a:tc>
                  <a:txBody>
                    <a:bodyPr/>
                    <a:lstStyle/>
                    <a:p>
                      <a:pPr algn="ctr"/>
                      <a:r>
                        <a:rPr lang="en-US" sz="900" dirty="0">
                          <a:solidFill>
                            <a:schemeClr val="tx1"/>
                          </a:solidFill>
                        </a:rPr>
                        <a:t>1.010us</a:t>
                      </a:r>
                    </a:p>
                  </a:txBody>
                  <a:tcPr marL="68580" marR="68580" marT="34290" marB="34290"/>
                </a:tc>
                <a:tc>
                  <a:txBody>
                    <a:bodyPr/>
                    <a:lstStyle/>
                    <a:p>
                      <a:pPr algn="ctr"/>
                      <a:r>
                        <a:rPr lang="en-US" sz="900" dirty="0">
                          <a:solidFill>
                            <a:schemeClr val="tx1"/>
                          </a:solidFill>
                        </a:rPr>
                        <a:t>4.038us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8.077us</a:t>
                      </a:r>
                    </a:p>
                  </a:txBody>
                  <a:tcPr marL="68580" marR="68580" marT="34290" marB="34290"/>
                </a:tc>
                <a:tc>
                  <a:txBody>
                    <a:bodyPr/>
                    <a:lstStyle/>
                    <a:p>
                      <a:pPr algn="ctr"/>
                      <a:r>
                        <a:rPr lang="en-US" sz="900" dirty="0">
                          <a:solidFill>
                            <a:schemeClr val="tx1"/>
                          </a:solidFill>
                        </a:rPr>
                        <a:t>16.154us</a:t>
                      </a:r>
                    </a:p>
                  </a:txBody>
                  <a:tcPr marL="68580" marR="68580" marT="34290" marB="34290"/>
                </a:tc>
                <a:tc>
                  <a:txBody>
                    <a:bodyPr/>
                    <a:lstStyle/>
                    <a:p>
                      <a:pPr algn="ctr"/>
                      <a:r>
                        <a:rPr lang="en-US" sz="900" dirty="0">
                          <a:solidFill>
                            <a:schemeClr val="tx1"/>
                          </a:solidFill>
                        </a:rPr>
                        <a:t>0.5dB</a:t>
                      </a:r>
                    </a:p>
                  </a:txBody>
                  <a:tcPr/>
                </a:tc>
                <a:tc>
                  <a:txBody>
                    <a:bodyPr/>
                    <a:lstStyle/>
                    <a:p>
                      <a:pPr algn="ctr"/>
                      <a:r>
                        <a:rPr lang="en-US" sz="900" dirty="0">
                          <a:solidFill>
                            <a:schemeClr val="tx1"/>
                          </a:solidFill>
                        </a:rPr>
                        <a:t>-3.5dB</a:t>
                      </a:r>
                    </a:p>
                  </a:txBody>
                  <a:tcPr/>
                </a:tc>
                <a:tc>
                  <a:txBody>
                    <a:bodyPr/>
                    <a:lstStyle/>
                    <a:p>
                      <a:pPr algn="ctr"/>
                      <a:r>
                        <a:rPr lang="en-US" sz="900" dirty="0">
                          <a:solidFill>
                            <a:schemeClr val="tx1"/>
                          </a:solidFill>
                        </a:rPr>
                        <a:t>0dB</a:t>
                      </a:r>
                    </a:p>
                  </a:txBody>
                  <a:tcPr/>
                </a:tc>
                <a:extLst>
                  <a:ext uri="{0D108BD9-81ED-4DB2-BD59-A6C34878D82A}">
                    <a16:rowId xmlns:a16="http://schemas.microsoft.com/office/drawing/2014/main" val="1183189753"/>
                  </a:ext>
                </a:extLst>
              </a:tr>
              <a:tr h="264812">
                <a:tc>
                  <a:txBody>
                    <a:bodyPr/>
                    <a:lstStyle/>
                    <a:p>
                      <a:pPr algn="ctr"/>
                      <a:r>
                        <a:rPr lang="en-US" sz="900" dirty="0">
                          <a:solidFill>
                            <a:schemeClr val="tx1"/>
                          </a:solidFill>
                        </a:rPr>
                        <a:t>255</a:t>
                      </a:r>
                    </a:p>
                  </a:txBody>
                  <a:tcPr marL="68580" marR="68580" marT="34290" marB="34290"/>
                </a:tc>
                <a:tc>
                  <a:txBody>
                    <a:bodyPr/>
                    <a:lstStyle/>
                    <a:p>
                      <a:pPr algn="ctr"/>
                      <a:r>
                        <a:rPr lang="en-US" sz="900" dirty="0">
                          <a:solidFill>
                            <a:schemeClr val="tx1"/>
                          </a:solidFill>
                        </a:rPr>
                        <a:t>2</a:t>
                      </a:r>
                    </a:p>
                  </a:txBody>
                  <a:tcPr marL="68580" marR="68580" marT="34290" marB="34290"/>
                </a:tc>
                <a:tc>
                  <a:txBody>
                    <a:bodyPr/>
                    <a:lstStyle/>
                    <a:p>
                      <a:pPr algn="ctr"/>
                      <a:r>
                        <a:rPr lang="en-US" sz="900" dirty="0">
                          <a:solidFill>
                            <a:schemeClr val="tx1"/>
                          </a:solidFill>
                        </a:rPr>
                        <a:t>510</a:t>
                      </a:r>
                    </a:p>
                  </a:txBody>
                  <a:tcPr marL="68580" marR="68580" marT="34290" marB="34290"/>
                </a:tc>
                <a:tc>
                  <a:txBody>
                    <a:bodyPr/>
                    <a:lstStyle/>
                    <a:p>
                      <a:pPr algn="ctr"/>
                      <a:r>
                        <a:rPr lang="en-US" sz="900" dirty="0">
                          <a:solidFill>
                            <a:schemeClr val="tx1"/>
                          </a:solidFill>
                        </a:rPr>
                        <a:t>1.022us</a:t>
                      </a:r>
                    </a:p>
                  </a:txBody>
                  <a:tcPr marL="68580" marR="68580" marT="34290" marB="34290"/>
                </a:tc>
                <a:tc>
                  <a:txBody>
                    <a:bodyPr/>
                    <a:lstStyle/>
                    <a:p>
                      <a:pPr algn="ctr"/>
                      <a:r>
                        <a:rPr lang="en-US" sz="900" dirty="0">
                          <a:solidFill>
                            <a:schemeClr val="tx1"/>
                          </a:solidFill>
                        </a:rPr>
                        <a:t>4.087us</a:t>
                      </a:r>
                    </a:p>
                  </a:txBody>
                  <a:tcPr marL="68580" marR="68580" marT="34290" marB="34290"/>
                </a:tc>
                <a:tc>
                  <a:txBody>
                    <a:bodyPr/>
                    <a:lstStyle/>
                    <a:p>
                      <a:pPr algn="ctr"/>
                      <a:r>
                        <a:rPr lang="en-US" sz="900" dirty="0">
                          <a:solidFill>
                            <a:schemeClr val="tx1"/>
                          </a:solidFill>
                        </a:rPr>
                        <a:t>8.173us</a:t>
                      </a:r>
                    </a:p>
                  </a:txBody>
                  <a:tcPr marL="68580" marR="68580" marT="34290" marB="34290"/>
                </a:tc>
                <a:tc>
                  <a:txBody>
                    <a:bodyPr/>
                    <a:lstStyle/>
                    <a:p>
                      <a:pPr algn="ctr"/>
                      <a:r>
                        <a:rPr lang="en-US" sz="900" dirty="0">
                          <a:solidFill>
                            <a:schemeClr val="tx1"/>
                          </a:solidFill>
                        </a:rPr>
                        <a:t>16.346us</a:t>
                      </a:r>
                    </a:p>
                  </a:txBody>
                  <a:tcPr marL="68580" marR="68580" marT="34290" marB="34290"/>
                </a:tc>
                <a:tc>
                  <a:txBody>
                    <a:bodyPr/>
                    <a:lstStyle/>
                    <a:p>
                      <a:pPr algn="ctr"/>
                      <a:r>
                        <a:rPr lang="en-US" sz="900" dirty="0">
                          <a:solidFill>
                            <a:schemeClr val="tx1"/>
                          </a:solidFill>
                        </a:rPr>
                        <a:t>0.5dB</a:t>
                      </a:r>
                    </a:p>
                  </a:txBody>
                  <a:tcPr/>
                </a:tc>
                <a:tc>
                  <a:txBody>
                    <a:bodyPr/>
                    <a:lstStyle/>
                    <a:p>
                      <a:pPr algn="ctr"/>
                      <a:r>
                        <a:rPr lang="en-US" sz="900" dirty="0">
                          <a:solidFill>
                            <a:schemeClr val="tx1"/>
                          </a:solidFill>
                        </a:rPr>
                        <a:t>0dB</a:t>
                      </a:r>
                    </a:p>
                  </a:txBody>
                  <a:tcPr/>
                </a:tc>
                <a:tc>
                  <a:txBody>
                    <a:bodyPr/>
                    <a:lstStyle/>
                    <a:p>
                      <a:pPr algn="ctr"/>
                      <a:r>
                        <a:rPr lang="en-US" sz="900" dirty="0">
                          <a:solidFill>
                            <a:schemeClr val="tx1"/>
                          </a:solidFill>
                        </a:rPr>
                        <a:t>0dB</a:t>
                      </a:r>
                    </a:p>
                  </a:txBody>
                  <a:tcPr/>
                </a:tc>
                <a:extLst>
                  <a:ext uri="{0D108BD9-81ED-4DB2-BD59-A6C34878D82A}">
                    <a16:rowId xmlns:a16="http://schemas.microsoft.com/office/drawing/2014/main" val="3973975610"/>
                  </a:ext>
                </a:extLst>
              </a:tr>
              <a:tr h="264812">
                <a:tc>
                  <a:txBody>
                    <a:bodyPr/>
                    <a:lstStyle/>
                    <a:p>
                      <a:pPr algn="ctr"/>
                      <a:r>
                        <a:rPr lang="en-US" sz="900" dirty="0">
                          <a:solidFill>
                            <a:schemeClr val="tx1"/>
                          </a:solidFill>
                        </a:rPr>
                        <a:t>255</a:t>
                      </a:r>
                    </a:p>
                  </a:txBody>
                  <a:tcPr marL="68580" marR="68580" marT="34290" marB="34290"/>
                </a:tc>
                <a:tc>
                  <a:txBody>
                    <a:bodyPr/>
                    <a:lstStyle/>
                    <a:p>
                      <a:pPr algn="ctr"/>
                      <a:r>
                        <a:rPr lang="en-US" sz="900" dirty="0">
                          <a:solidFill>
                            <a:schemeClr val="tx1"/>
                          </a:solidFill>
                        </a:rPr>
                        <a:t>4</a:t>
                      </a:r>
                    </a:p>
                  </a:txBody>
                  <a:tcPr marL="68580" marR="68580" marT="34290" marB="34290"/>
                </a:tc>
                <a:tc>
                  <a:txBody>
                    <a:bodyPr/>
                    <a:lstStyle/>
                    <a:p>
                      <a:pPr algn="ctr"/>
                      <a:r>
                        <a:rPr lang="en-US" sz="900" dirty="0">
                          <a:solidFill>
                            <a:schemeClr val="tx1"/>
                          </a:solidFill>
                        </a:rPr>
                        <a:t>1020</a:t>
                      </a:r>
                    </a:p>
                  </a:txBody>
                  <a:tcPr marL="68580" marR="68580" marT="34290" marB="34290"/>
                </a:tc>
                <a:tc>
                  <a:txBody>
                    <a:bodyPr/>
                    <a:lstStyle/>
                    <a:p>
                      <a:pPr algn="ctr"/>
                      <a:r>
                        <a:rPr lang="en-US" sz="900" dirty="0">
                          <a:solidFill>
                            <a:schemeClr val="tx1"/>
                          </a:solidFill>
                        </a:rPr>
                        <a:t>2.043us</a:t>
                      </a:r>
                    </a:p>
                  </a:txBody>
                  <a:tcPr marL="68580" marR="68580" marT="34290" marB="34290"/>
                </a:tc>
                <a:tc>
                  <a:txBody>
                    <a:bodyPr/>
                    <a:lstStyle/>
                    <a:p>
                      <a:pPr algn="ctr"/>
                      <a:r>
                        <a:rPr lang="en-US" sz="900" dirty="0">
                          <a:solidFill>
                            <a:schemeClr val="tx1"/>
                          </a:solidFill>
                        </a:rPr>
                        <a:t>8.173us</a:t>
                      </a:r>
                    </a:p>
                  </a:txBody>
                  <a:tcPr marL="68580" marR="68580" marT="34290" marB="34290"/>
                </a:tc>
                <a:tc>
                  <a:txBody>
                    <a:bodyPr/>
                    <a:lstStyle/>
                    <a:p>
                      <a:pPr algn="ctr"/>
                      <a:r>
                        <a:rPr lang="en-US" sz="900" dirty="0">
                          <a:solidFill>
                            <a:schemeClr val="tx1"/>
                          </a:solidFill>
                        </a:rPr>
                        <a:t>16.346us</a:t>
                      </a:r>
                    </a:p>
                  </a:txBody>
                  <a:tcPr marL="68580" marR="68580" marT="34290" marB="34290"/>
                </a:tc>
                <a:tc>
                  <a:txBody>
                    <a:bodyPr/>
                    <a:lstStyle/>
                    <a:p>
                      <a:pPr algn="ctr"/>
                      <a:r>
                        <a:rPr lang="en-US" sz="900" dirty="0">
                          <a:solidFill>
                            <a:schemeClr val="tx1"/>
                          </a:solidFill>
                        </a:rPr>
                        <a:t>32.692us</a:t>
                      </a:r>
                    </a:p>
                  </a:txBody>
                  <a:tcPr marL="68580" marR="68580" marT="34290" marB="34290"/>
                </a:tc>
                <a:tc>
                  <a:txBody>
                    <a:bodyPr/>
                    <a:lstStyle/>
                    <a:p>
                      <a:pPr algn="ctr"/>
                      <a:r>
                        <a:rPr lang="en-US" sz="900" dirty="0">
                          <a:solidFill>
                            <a:schemeClr val="tx1"/>
                          </a:solidFill>
                        </a:rPr>
                        <a:t>0.4</a:t>
                      </a:r>
                      <a:r>
                        <a:rPr lang="en-US" altLang="zh-CN" sz="900" dirty="0">
                          <a:solidFill>
                            <a:schemeClr val="tx1"/>
                          </a:solidFill>
                        </a:rPr>
                        <a:t>dB</a:t>
                      </a:r>
                      <a:endParaRPr lang="en-US" sz="900" dirty="0">
                        <a:solidFill>
                          <a:schemeClr val="tx1"/>
                        </a:solidFill>
                      </a:endParaRPr>
                    </a:p>
                  </a:txBody>
                  <a:tcPr/>
                </a:tc>
                <a:tc>
                  <a:txBody>
                    <a:bodyPr/>
                    <a:lstStyle/>
                    <a:p>
                      <a:pPr algn="ctr"/>
                      <a:r>
                        <a:rPr lang="en-US" sz="900" dirty="0">
                          <a:solidFill>
                            <a:schemeClr val="tx1"/>
                          </a:solidFill>
                        </a:rPr>
                        <a:t>-3.0dB</a:t>
                      </a:r>
                    </a:p>
                  </a:txBody>
                  <a:tcPr/>
                </a:tc>
                <a:tc>
                  <a:txBody>
                    <a:bodyPr/>
                    <a:lstStyle/>
                    <a:p>
                      <a:pPr algn="ctr"/>
                      <a:r>
                        <a:rPr lang="en-US" sz="900" dirty="0">
                          <a:solidFill>
                            <a:schemeClr val="tx1"/>
                          </a:solidFill>
                        </a:rPr>
                        <a:t>-0.1dB</a:t>
                      </a:r>
                    </a:p>
                  </a:txBody>
                  <a:tcPr/>
                </a:tc>
                <a:extLst>
                  <a:ext uri="{0D108BD9-81ED-4DB2-BD59-A6C34878D82A}">
                    <a16:rowId xmlns:a16="http://schemas.microsoft.com/office/drawing/2014/main" val="2167725825"/>
                  </a:ext>
                </a:extLst>
              </a:tr>
              <a:tr h="267051">
                <a:tc>
                  <a:txBody>
                    <a:bodyPr/>
                    <a:lstStyle/>
                    <a:p>
                      <a:pPr algn="ctr"/>
                      <a:r>
                        <a:rPr lang="en-US" sz="900" dirty="0">
                          <a:solidFill>
                            <a:schemeClr val="tx1"/>
                          </a:solidFill>
                        </a:rPr>
                        <a:t>511</a:t>
                      </a:r>
                    </a:p>
                  </a:txBody>
                  <a:tcPr marL="68580" marR="68580" marT="34290" marB="34290"/>
                </a:tc>
                <a:tc>
                  <a:txBody>
                    <a:bodyPr/>
                    <a:lstStyle/>
                    <a:p>
                      <a:pPr algn="ctr"/>
                      <a:r>
                        <a:rPr lang="en-US" sz="900" dirty="0">
                          <a:solidFill>
                            <a:schemeClr val="tx1"/>
                          </a:solidFill>
                        </a:rPr>
                        <a:t>1</a:t>
                      </a:r>
                    </a:p>
                  </a:txBody>
                  <a:tcPr marL="68580" marR="68580" marT="34290" marB="34290"/>
                </a:tc>
                <a:tc>
                  <a:txBody>
                    <a:bodyPr/>
                    <a:lstStyle/>
                    <a:p>
                      <a:pPr algn="ctr"/>
                      <a:r>
                        <a:rPr lang="en-US" sz="900" dirty="0">
                          <a:solidFill>
                            <a:schemeClr val="tx1"/>
                          </a:solidFill>
                        </a:rPr>
                        <a:t>511</a:t>
                      </a:r>
                    </a:p>
                  </a:txBody>
                  <a:tcPr marL="68580" marR="68580" marT="34290" marB="34290"/>
                </a:tc>
                <a:tc>
                  <a:txBody>
                    <a:bodyPr/>
                    <a:lstStyle/>
                    <a:p>
                      <a:pPr algn="ctr"/>
                      <a:r>
                        <a:rPr lang="en-US" sz="900" dirty="0">
                          <a:solidFill>
                            <a:schemeClr val="tx1"/>
                          </a:solidFill>
                        </a:rPr>
                        <a:t>1.024us</a:t>
                      </a:r>
                    </a:p>
                  </a:txBody>
                  <a:tcPr marL="68580" marR="68580" marT="34290" marB="34290"/>
                </a:tc>
                <a:tc>
                  <a:txBody>
                    <a:bodyPr/>
                    <a:lstStyle/>
                    <a:p>
                      <a:pPr algn="ctr"/>
                      <a:r>
                        <a:rPr lang="en-US" sz="900" dirty="0">
                          <a:solidFill>
                            <a:schemeClr val="tx1"/>
                          </a:solidFill>
                        </a:rPr>
                        <a:t>4.095us</a:t>
                      </a:r>
                    </a:p>
                  </a:txBody>
                  <a:tcPr marL="68580" marR="68580" marT="34290" marB="34290"/>
                </a:tc>
                <a:tc>
                  <a:txBody>
                    <a:bodyPr/>
                    <a:lstStyle/>
                    <a:p>
                      <a:pPr algn="ctr"/>
                      <a:r>
                        <a:rPr lang="en-US" sz="900" dirty="0">
                          <a:solidFill>
                            <a:schemeClr val="tx1"/>
                          </a:solidFill>
                        </a:rPr>
                        <a:t>8.189us</a:t>
                      </a:r>
                    </a:p>
                  </a:txBody>
                  <a:tcPr marL="68580" marR="68580" marT="34290" marB="34290"/>
                </a:tc>
                <a:tc>
                  <a:txBody>
                    <a:bodyPr/>
                    <a:lstStyle/>
                    <a:p>
                      <a:pPr algn="ctr"/>
                      <a:r>
                        <a:rPr lang="en-US" sz="900" dirty="0">
                          <a:solidFill>
                            <a:schemeClr val="tx1"/>
                          </a:solidFill>
                        </a:rPr>
                        <a:t>16.378us </a:t>
                      </a:r>
                    </a:p>
                  </a:txBody>
                  <a:tcPr marL="68580" marR="68580" marT="34290" marB="34290"/>
                </a:tc>
                <a:tc>
                  <a:txBody>
                    <a:bodyPr/>
                    <a:lstStyle/>
                    <a:p>
                      <a:pPr algn="ctr"/>
                      <a:r>
                        <a:rPr lang="en-US" sz="900" dirty="0">
                          <a:solidFill>
                            <a:schemeClr val="tx1"/>
                          </a:solidFill>
                        </a:rPr>
                        <a:t>0.5dB</a:t>
                      </a:r>
                    </a:p>
                  </a:txBody>
                  <a:tcPr/>
                </a:tc>
                <a:tc>
                  <a:txBody>
                    <a:bodyPr/>
                    <a:lstStyle/>
                    <a:p>
                      <a:pPr algn="ctr"/>
                      <a:r>
                        <a:rPr lang="en-US" sz="900" dirty="0">
                          <a:solidFill>
                            <a:schemeClr val="tx1"/>
                          </a:solidFill>
                        </a:rPr>
                        <a:t>+2.6dB</a:t>
                      </a:r>
                    </a:p>
                  </a:txBody>
                  <a:tcPr/>
                </a:tc>
                <a:tc>
                  <a:txBody>
                    <a:bodyPr/>
                    <a:lstStyle/>
                    <a:p>
                      <a:pPr algn="ctr"/>
                      <a:r>
                        <a:rPr lang="en-US" sz="900" dirty="0">
                          <a:solidFill>
                            <a:schemeClr val="tx1"/>
                          </a:solidFill>
                        </a:rPr>
                        <a:t>0dB</a:t>
                      </a:r>
                    </a:p>
                  </a:txBody>
                  <a:tcPr/>
                </a:tc>
                <a:extLst>
                  <a:ext uri="{0D108BD9-81ED-4DB2-BD59-A6C34878D82A}">
                    <a16:rowId xmlns:a16="http://schemas.microsoft.com/office/drawing/2014/main" val="2087009291"/>
                  </a:ext>
                </a:extLst>
              </a:tr>
              <a:tr h="286066">
                <a:tc>
                  <a:txBody>
                    <a:bodyPr/>
                    <a:lstStyle/>
                    <a:p>
                      <a:pPr algn="ctr"/>
                      <a:r>
                        <a:rPr lang="en-US" sz="900" dirty="0">
                          <a:solidFill>
                            <a:schemeClr val="tx1"/>
                          </a:solidFill>
                        </a:rPr>
                        <a:t>511</a:t>
                      </a:r>
                    </a:p>
                  </a:txBody>
                  <a:tcPr marL="68580" marR="68580" marT="34290" marB="34290"/>
                </a:tc>
                <a:tc>
                  <a:txBody>
                    <a:bodyPr/>
                    <a:lstStyle/>
                    <a:p>
                      <a:pPr algn="ctr"/>
                      <a:r>
                        <a:rPr lang="en-US" sz="900" dirty="0">
                          <a:solidFill>
                            <a:schemeClr val="tx1"/>
                          </a:solidFill>
                        </a:rPr>
                        <a:t>2</a:t>
                      </a:r>
                    </a:p>
                  </a:txBody>
                  <a:tcPr marL="68580" marR="68580" marT="34290" marB="34290"/>
                </a:tc>
                <a:tc>
                  <a:txBody>
                    <a:bodyPr/>
                    <a:lstStyle/>
                    <a:p>
                      <a:pPr algn="ctr"/>
                      <a:r>
                        <a:rPr lang="en-US" sz="900" dirty="0">
                          <a:solidFill>
                            <a:schemeClr val="tx1"/>
                          </a:solidFill>
                        </a:rPr>
                        <a:t>1022</a:t>
                      </a:r>
                    </a:p>
                  </a:txBody>
                  <a:tcPr marL="68580" marR="68580" marT="34290" marB="34290"/>
                </a:tc>
                <a:tc>
                  <a:txBody>
                    <a:bodyPr/>
                    <a:lstStyle/>
                    <a:p>
                      <a:pPr algn="ctr"/>
                      <a:r>
                        <a:rPr lang="en-US" sz="900" dirty="0">
                          <a:solidFill>
                            <a:schemeClr val="tx1"/>
                          </a:solidFill>
                        </a:rPr>
                        <a:t> 2.047us</a:t>
                      </a:r>
                    </a:p>
                  </a:txBody>
                  <a:tcPr marL="68580" marR="68580" marT="34290" marB="34290"/>
                </a:tc>
                <a:tc>
                  <a:txBody>
                    <a:bodyPr/>
                    <a:lstStyle/>
                    <a:p>
                      <a:pPr algn="ctr"/>
                      <a:r>
                        <a:rPr lang="en-US" sz="900" dirty="0">
                          <a:solidFill>
                            <a:schemeClr val="tx1"/>
                          </a:solidFill>
                        </a:rPr>
                        <a:t>8.189us</a:t>
                      </a:r>
                    </a:p>
                  </a:txBody>
                  <a:tcPr marL="68580" marR="68580" marT="34290" marB="34290"/>
                </a:tc>
                <a:tc>
                  <a:txBody>
                    <a:bodyPr/>
                    <a:lstStyle/>
                    <a:p>
                      <a:pPr algn="ctr"/>
                      <a:r>
                        <a:rPr lang="en-US" sz="900" dirty="0">
                          <a:solidFill>
                            <a:schemeClr val="tx1"/>
                          </a:solidFill>
                        </a:rPr>
                        <a:t>16.378us</a:t>
                      </a:r>
                    </a:p>
                  </a:txBody>
                  <a:tcPr marL="68580" marR="68580" marT="34290" marB="34290"/>
                </a:tc>
                <a:tc>
                  <a:txBody>
                    <a:bodyPr/>
                    <a:lstStyle/>
                    <a:p>
                      <a:pPr algn="ctr"/>
                      <a:r>
                        <a:rPr lang="en-US" sz="900" dirty="0">
                          <a:solidFill>
                            <a:schemeClr val="tx1"/>
                          </a:solidFill>
                        </a:rPr>
                        <a:t>32.756us</a:t>
                      </a:r>
                    </a:p>
                  </a:txBody>
                  <a:tcPr marL="68580" marR="68580" marT="34290" marB="34290"/>
                </a:tc>
                <a:tc>
                  <a:txBody>
                    <a:bodyPr/>
                    <a:lstStyle/>
                    <a:p>
                      <a:pPr algn="ctr"/>
                      <a:r>
                        <a:rPr lang="en-US" sz="900" dirty="0">
                          <a:solidFill>
                            <a:schemeClr val="tx1"/>
                          </a:solidFill>
                        </a:rPr>
                        <a:t>0.4dB</a:t>
                      </a:r>
                    </a:p>
                  </a:txBody>
                  <a:tcPr/>
                </a:tc>
                <a:tc>
                  <a:txBody>
                    <a:bodyPr/>
                    <a:lstStyle/>
                    <a:p>
                      <a:pPr algn="ctr"/>
                      <a:r>
                        <a:rPr lang="en-US" sz="900" dirty="0">
                          <a:solidFill>
                            <a:schemeClr val="tx1"/>
                          </a:solidFill>
                        </a:rPr>
                        <a:t>0dB</a:t>
                      </a:r>
                    </a:p>
                  </a:txBody>
                  <a:tcPr/>
                </a:tc>
                <a:tc>
                  <a:txBody>
                    <a:bodyPr/>
                    <a:lstStyle/>
                    <a:p>
                      <a:pPr algn="ctr"/>
                      <a:r>
                        <a:rPr lang="en-US" sz="900" dirty="0">
                          <a:solidFill>
                            <a:schemeClr val="tx1"/>
                          </a:solidFill>
                        </a:rPr>
                        <a:t>-0.1dB</a:t>
                      </a:r>
                    </a:p>
                  </a:txBody>
                  <a:tcPr/>
                </a:tc>
                <a:extLst>
                  <a:ext uri="{0D108BD9-81ED-4DB2-BD59-A6C34878D82A}">
                    <a16:rowId xmlns:a16="http://schemas.microsoft.com/office/drawing/2014/main" val="2338136367"/>
                  </a:ext>
                </a:extLst>
              </a:tr>
              <a:tr h="267051">
                <a:tc>
                  <a:txBody>
                    <a:bodyPr/>
                    <a:lstStyle/>
                    <a:p>
                      <a:pPr algn="ctr"/>
                      <a:r>
                        <a:rPr lang="en-US" sz="900">
                          <a:solidFill>
                            <a:schemeClr val="tx1"/>
                          </a:solidFill>
                        </a:rPr>
                        <a:t>1023</a:t>
                      </a:r>
                      <a:endParaRPr lang="en-US" sz="900" dirty="0">
                        <a:solidFill>
                          <a:schemeClr val="tx1"/>
                        </a:solidFill>
                      </a:endParaRPr>
                    </a:p>
                  </a:txBody>
                  <a:tcPr marL="68580" marR="68580" marT="34290" marB="34290"/>
                </a:tc>
                <a:tc>
                  <a:txBody>
                    <a:bodyPr/>
                    <a:lstStyle/>
                    <a:p>
                      <a:pPr algn="ctr"/>
                      <a:r>
                        <a:rPr lang="en-US" sz="900" dirty="0">
                          <a:solidFill>
                            <a:schemeClr val="tx1"/>
                          </a:solidFill>
                        </a:rPr>
                        <a:t>1</a:t>
                      </a:r>
                    </a:p>
                  </a:txBody>
                  <a:tcPr marL="68580" marR="68580" marT="34290" marB="34290"/>
                </a:tc>
                <a:tc>
                  <a:txBody>
                    <a:bodyPr/>
                    <a:lstStyle/>
                    <a:p>
                      <a:pPr algn="ctr"/>
                      <a:r>
                        <a:rPr lang="en-US" sz="900" dirty="0">
                          <a:solidFill>
                            <a:schemeClr val="tx1"/>
                          </a:solidFill>
                        </a:rPr>
                        <a:t>1023</a:t>
                      </a:r>
                    </a:p>
                  </a:txBody>
                  <a:tcPr marL="68580" marR="68580" marT="34290" marB="34290"/>
                </a:tc>
                <a:tc>
                  <a:txBody>
                    <a:bodyPr/>
                    <a:lstStyle/>
                    <a:p>
                      <a:pPr algn="ctr"/>
                      <a:r>
                        <a:rPr lang="en-US" sz="900" dirty="0">
                          <a:solidFill>
                            <a:schemeClr val="tx1"/>
                          </a:solidFill>
                        </a:rPr>
                        <a:t>2.049us</a:t>
                      </a:r>
                    </a:p>
                  </a:txBody>
                  <a:tcPr marL="68580" marR="68580" marT="34290" marB="34290"/>
                </a:tc>
                <a:tc>
                  <a:txBody>
                    <a:bodyPr/>
                    <a:lstStyle/>
                    <a:p>
                      <a:pPr algn="ctr"/>
                      <a:r>
                        <a:rPr lang="en-US" sz="900" dirty="0">
                          <a:solidFill>
                            <a:schemeClr val="tx1"/>
                          </a:solidFill>
                        </a:rPr>
                        <a:t>8.197us</a:t>
                      </a:r>
                    </a:p>
                  </a:txBody>
                  <a:tcPr marL="68580" marR="68580" marT="34290" marB="34290"/>
                </a:tc>
                <a:tc>
                  <a:txBody>
                    <a:bodyPr/>
                    <a:lstStyle/>
                    <a:p>
                      <a:pPr algn="ctr"/>
                      <a:r>
                        <a:rPr lang="en-US" sz="900" dirty="0">
                          <a:solidFill>
                            <a:schemeClr val="tx1"/>
                          </a:solidFill>
                        </a:rPr>
                        <a:t>16.394us</a:t>
                      </a:r>
                    </a:p>
                  </a:txBody>
                  <a:tcPr marL="68580" marR="68580" marT="34290" marB="34290"/>
                </a:tc>
                <a:tc>
                  <a:txBody>
                    <a:bodyPr/>
                    <a:lstStyle/>
                    <a:p>
                      <a:pPr algn="ctr"/>
                      <a:r>
                        <a:rPr lang="en-US" sz="900" dirty="0">
                          <a:solidFill>
                            <a:schemeClr val="tx1"/>
                          </a:solidFill>
                        </a:rPr>
                        <a:t>32.789us</a:t>
                      </a:r>
                    </a:p>
                  </a:txBody>
                  <a:tcPr marL="68580" marR="68580" marT="34290" marB="34290"/>
                </a:tc>
                <a:tc>
                  <a:txBody>
                    <a:bodyPr/>
                    <a:lstStyle/>
                    <a:p>
                      <a:pPr algn="ctr"/>
                      <a:r>
                        <a:rPr lang="en-US" sz="900" dirty="0">
                          <a:solidFill>
                            <a:schemeClr val="tx1"/>
                          </a:solidFill>
                        </a:rPr>
                        <a:t>0.4dB</a:t>
                      </a:r>
                    </a:p>
                  </a:txBody>
                  <a:tcPr/>
                </a:tc>
                <a:tc>
                  <a:txBody>
                    <a:bodyPr/>
                    <a:lstStyle/>
                    <a:p>
                      <a:pPr algn="ctr"/>
                      <a:r>
                        <a:rPr lang="en-US" sz="900" dirty="0">
                          <a:solidFill>
                            <a:schemeClr val="tx1"/>
                          </a:solidFill>
                        </a:rPr>
                        <a:t>+2.9dB</a:t>
                      </a:r>
                    </a:p>
                  </a:txBody>
                  <a:tcPr/>
                </a:tc>
                <a:tc>
                  <a:txBody>
                    <a:bodyPr/>
                    <a:lstStyle/>
                    <a:p>
                      <a:pPr algn="ctr"/>
                      <a:r>
                        <a:rPr lang="en-US" sz="900" dirty="0">
                          <a:solidFill>
                            <a:schemeClr val="tx1"/>
                          </a:solidFill>
                        </a:rPr>
                        <a:t>-0.1dB</a:t>
                      </a:r>
                    </a:p>
                  </a:txBody>
                  <a:tcPr/>
                </a:tc>
                <a:extLst>
                  <a:ext uri="{0D108BD9-81ED-4DB2-BD59-A6C34878D82A}">
                    <a16:rowId xmlns:a16="http://schemas.microsoft.com/office/drawing/2014/main" val="577270686"/>
                  </a:ext>
                </a:extLst>
              </a:tr>
              <a:tr h="267051">
                <a:tc>
                  <a:txBody>
                    <a:bodyPr/>
                    <a:lstStyle/>
                    <a:p>
                      <a:pPr algn="ctr"/>
                      <a:r>
                        <a:rPr lang="en-US" sz="900" dirty="0">
                          <a:solidFill>
                            <a:schemeClr val="tx1"/>
                          </a:solidFill>
                        </a:rPr>
                        <a:t>1023</a:t>
                      </a:r>
                    </a:p>
                  </a:txBody>
                  <a:tcPr marL="68580" marR="68580" marT="34290" marB="34290"/>
                </a:tc>
                <a:tc>
                  <a:txBody>
                    <a:bodyPr/>
                    <a:lstStyle/>
                    <a:p>
                      <a:pPr algn="ctr"/>
                      <a:r>
                        <a:rPr lang="en-US" sz="900" dirty="0">
                          <a:solidFill>
                            <a:schemeClr val="tx1"/>
                          </a:solidFill>
                        </a:rPr>
                        <a:t>2</a:t>
                      </a:r>
                    </a:p>
                  </a:txBody>
                  <a:tcPr marL="68580" marR="68580" marT="34290" marB="34290"/>
                </a:tc>
                <a:tc>
                  <a:txBody>
                    <a:bodyPr/>
                    <a:lstStyle/>
                    <a:p>
                      <a:pPr algn="ctr"/>
                      <a:r>
                        <a:rPr lang="en-US" sz="900" dirty="0">
                          <a:solidFill>
                            <a:schemeClr val="tx1"/>
                          </a:solidFill>
                        </a:rPr>
                        <a:t>2046</a:t>
                      </a:r>
                    </a:p>
                  </a:txBody>
                  <a:tcPr marL="68580" marR="68580" marT="34290" marB="34290"/>
                </a:tc>
                <a:tc>
                  <a:txBody>
                    <a:bodyPr/>
                    <a:lstStyle/>
                    <a:p>
                      <a:pPr algn="ctr"/>
                      <a:r>
                        <a:rPr lang="en-US" sz="900" dirty="0">
                          <a:solidFill>
                            <a:schemeClr val="tx1"/>
                          </a:solidFill>
                        </a:rPr>
                        <a:t>4.099us</a:t>
                      </a:r>
                    </a:p>
                  </a:txBody>
                  <a:tcPr marL="68580" marR="68580" marT="34290" marB="34290"/>
                </a:tc>
                <a:tc>
                  <a:txBody>
                    <a:bodyPr/>
                    <a:lstStyle/>
                    <a:p>
                      <a:pPr algn="ctr"/>
                      <a:r>
                        <a:rPr lang="en-US" sz="900" dirty="0">
                          <a:solidFill>
                            <a:schemeClr val="tx1"/>
                          </a:solidFill>
                        </a:rPr>
                        <a:t>16.394us</a:t>
                      </a:r>
                    </a:p>
                  </a:txBody>
                  <a:tcPr marL="68580" marR="68580" marT="34290" marB="34290"/>
                </a:tc>
                <a:tc>
                  <a:txBody>
                    <a:bodyPr/>
                    <a:lstStyle/>
                    <a:p>
                      <a:pPr algn="ctr"/>
                      <a:r>
                        <a:rPr lang="en-US" sz="900" dirty="0">
                          <a:solidFill>
                            <a:schemeClr val="tx1"/>
                          </a:solidFill>
                        </a:rPr>
                        <a:t>32.789us</a:t>
                      </a:r>
                    </a:p>
                  </a:txBody>
                  <a:tcPr marL="68580" marR="68580" marT="34290" marB="34290"/>
                </a:tc>
                <a:tc>
                  <a:txBody>
                    <a:bodyPr/>
                    <a:lstStyle/>
                    <a:p>
                      <a:pPr algn="ctr"/>
                      <a:r>
                        <a:rPr lang="en-US" sz="900" dirty="0">
                          <a:solidFill>
                            <a:schemeClr val="tx1"/>
                          </a:solidFill>
                        </a:rPr>
                        <a:t>65.577us</a:t>
                      </a:r>
                    </a:p>
                  </a:txBody>
                  <a:tcPr marL="68580" marR="68580" marT="34290" marB="34290"/>
                </a:tc>
                <a:tc>
                  <a:txBody>
                    <a:bodyPr/>
                    <a:lstStyle/>
                    <a:p>
                      <a:pPr algn="ctr"/>
                      <a:r>
                        <a:rPr lang="en-US" sz="900" dirty="0">
                          <a:solidFill>
                            <a:schemeClr val="tx1"/>
                          </a:solidFill>
                        </a:rPr>
                        <a:t>0.4dB</a:t>
                      </a:r>
                    </a:p>
                  </a:txBody>
                  <a:tcPr/>
                </a:tc>
                <a:tc>
                  <a:txBody>
                    <a:bodyPr/>
                    <a:lstStyle/>
                    <a:p>
                      <a:pPr algn="ctr"/>
                      <a:r>
                        <a:rPr lang="en-US" sz="900" dirty="0">
                          <a:solidFill>
                            <a:schemeClr val="tx1"/>
                          </a:solidFill>
                        </a:rPr>
                        <a:t>+0.1dB</a:t>
                      </a:r>
                    </a:p>
                  </a:txBody>
                  <a:tcPr/>
                </a:tc>
                <a:tc>
                  <a:txBody>
                    <a:bodyPr/>
                    <a:lstStyle/>
                    <a:p>
                      <a:pPr algn="ctr"/>
                      <a:r>
                        <a:rPr lang="en-US" sz="900" dirty="0">
                          <a:solidFill>
                            <a:schemeClr val="tx1"/>
                          </a:solidFill>
                        </a:rPr>
                        <a:t>-0.1dB</a:t>
                      </a:r>
                    </a:p>
                  </a:txBody>
                  <a:tcPr/>
                </a:tc>
                <a:extLst>
                  <a:ext uri="{0D108BD9-81ED-4DB2-BD59-A6C34878D82A}">
                    <a16:rowId xmlns:a16="http://schemas.microsoft.com/office/drawing/2014/main" val="243768268"/>
                  </a:ext>
                </a:extLst>
              </a:tr>
              <a:tr h="260405">
                <a:tc>
                  <a:txBody>
                    <a:bodyPr/>
                    <a:lstStyle/>
                    <a:p>
                      <a:pPr algn="ctr"/>
                      <a:r>
                        <a:rPr lang="en-US" sz="900" dirty="0">
                          <a:solidFill>
                            <a:schemeClr val="tx1"/>
                          </a:solidFill>
                        </a:rPr>
                        <a:t>2047</a:t>
                      </a:r>
                    </a:p>
                  </a:txBody>
                  <a:tcPr marL="68580" marR="68580" marT="34290" marB="34290"/>
                </a:tc>
                <a:tc>
                  <a:txBody>
                    <a:bodyPr/>
                    <a:lstStyle/>
                    <a:p>
                      <a:pPr algn="ctr"/>
                      <a:r>
                        <a:rPr lang="en-US" sz="900" dirty="0">
                          <a:solidFill>
                            <a:schemeClr val="tx1"/>
                          </a:solidFill>
                        </a:rPr>
                        <a:t>1</a:t>
                      </a:r>
                    </a:p>
                  </a:txBody>
                  <a:tcPr marL="68580" marR="68580" marT="34290" marB="34290"/>
                </a:tc>
                <a:tc>
                  <a:txBody>
                    <a:bodyPr/>
                    <a:lstStyle/>
                    <a:p>
                      <a:pPr algn="ctr"/>
                      <a:r>
                        <a:rPr lang="en-US" sz="900" dirty="0">
                          <a:solidFill>
                            <a:schemeClr val="tx1"/>
                          </a:solidFill>
                        </a:rPr>
                        <a:t>2027</a:t>
                      </a:r>
                    </a:p>
                  </a:txBody>
                  <a:tcPr marL="68580" marR="68580" marT="34290" marB="34290"/>
                </a:tc>
                <a:tc>
                  <a:txBody>
                    <a:bodyPr/>
                    <a:lstStyle/>
                    <a:p>
                      <a:pPr algn="ctr"/>
                      <a:r>
                        <a:rPr lang="en-US" sz="900" dirty="0">
                          <a:solidFill>
                            <a:schemeClr val="tx1"/>
                          </a:solidFill>
                        </a:rPr>
                        <a:t>4.101us</a:t>
                      </a:r>
                    </a:p>
                  </a:txBody>
                  <a:tcPr marL="68580" marR="68580" marT="34290" marB="34290"/>
                </a:tc>
                <a:tc>
                  <a:txBody>
                    <a:bodyPr/>
                    <a:lstStyle/>
                    <a:p>
                      <a:pPr algn="ctr"/>
                      <a:r>
                        <a:rPr lang="en-US" sz="900" dirty="0">
                          <a:solidFill>
                            <a:schemeClr val="tx1"/>
                          </a:solidFill>
                        </a:rPr>
                        <a:t>16.402us</a:t>
                      </a:r>
                    </a:p>
                  </a:txBody>
                  <a:tcPr marL="68580" marR="68580" marT="34290" marB="34290"/>
                </a:tc>
                <a:tc>
                  <a:txBody>
                    <a:bodyPr/>
                    <a:lstStyle/>
                    <a:p>
                      <a:pPr algn="ctr"/>
                      <a:r>
                        <a:rPr lang="en-US" sz="900" dirty="0">
                          <a:solidFill>
                            <a:schemeClr val="tx1"/>
                          </a:solidFill>
                        </a:rPr>
                        <a:t>32.805us</a:t>
                      </a:r>
                    </a:p>
                  </a:txBody>
                  <a:tcPr marL="68580" marR="68580" marT="34290" marB="34290"/>
                </a:tc>
                <a:tc>
                  <a:txBody>
                    <a:bodyPr/>
                    <a:lstStyle/>
                    <a:p>
                      <a:pPr algn="ctr"/>
                      <a:r>
                        <a:rPr lang="en-US" sz="900" dirty="0">
                          <a:solidFill>
                            <a:schemeClr val="tx1"/>
                          </a:solidFill>
                        </a:rPr>
                        <a:t>65.609us</a:t>
                      </a:r>
                    </a:p>
                  </a:txBody>
                  <a:tcPr marL="68580" marR="68580" marT="34290" marB="34290"/>
                </a:tc>
                <a:tc>
                  <a:txBody>
                    <a:bodyPr/>
                    <a:lstStyle/>
                    <a:p>
                      <a:pPr algn="ctr"/>
                      <a:r>
                        <a:rPr lang="en-US" sz="900" dirty="0">
                          <a:solidFill>
                            <a:schemeClr val="tx1"/>
                          </a:solidFill>
                        </a:rPr>
                        <a:t>0.4dB</a:t>
                      </a:r>
                    </a:p>
                  </a:txBody>
                  <a:tcPr/>
                </a:tc>
                <a:tc>
                  <a:txBody>
                    <a:bodyPr/>
                    <a:lstStyle/>
                    <a:p>
                      <a:pPr algn="ctr"/>
                      <a:r>
                        <a:rPr lang="en-US" sz="900" dirty="0">
                          <a:solidFill>
                            <a:schemeClr val="tx1"/>
                          </a:solidFill>
                        </a:rPr>
                        <a:t>+3.0dB</a:t>
                      </a:r>
                    </a:p>
                  </a:txBody>
                  <a:tcPr/>
                </a:tc>
                <a:tc>
                  <a:txBody>
                    <a:bodyPr/>
                    <a:lstStyle/>
                    <a:p>
                      <a:pPr algn="ctr"/>
                      <a:r>
                        <a:rPr lang="en-US" sz="900" dirty="0">
                          <a:solidFill>
                            <a:schemeClr val="tx1"/>
                          </a:solidFill>
                        </a:rPr>
                        <a:t>-0.1dB</a:t>
                      </a:r>
                    </a:p>
                  </a:txBody>
                  <a:tcPr/>
                </a:tc>
                <a:extLst>
                  <a:ext uri="{0D108BD9-81ED-4DB2-BD59-A6C34878D82A}">
                    <a16:rowId xmlns:a16="http://schemas.microsoft.com/office/drawing/2014/main" val="3705688875"/>
                  </a:ext>
                </a:extLst>
              </a:tr>
              <a:tr h="267051">
                <a:tc>
                  <a:txBody>
                    <a:bodyPr/>
                    <a:lstStyle/>
                    <a:p>
                      <a:pPr algn="ctr"/>
                      <a:r>
                        <a:rPr lang="en-US" sz="900" dirty="0">
                          <a:solidFill>
                            <a:schemeClr val="tx1"/>
                          </a:solidFill>
                        </a:rPr>
                        <a:t>2047</a:t>
                      </a:r>
                    </a:p>
                  </a:txBody>
                  <a:tcPr marL="68580" marR="68580" marT="34290" marB="34290"/>
                </a:tc>
                <a:tc>
                  <a:txBody>
                    <a:bodyPr/>
                    <a:lstStyle/>
                    <a:p>
                      <a:pPr algn="ctr"/>
                      <a:r>
                        <a:rPr lang="en-US" sz="900" dirty="0">
                          <a:solidFill>
                            <a:schemeClr val="tx1"/>
                          </a:solidFill>
                        </a:rPr>
                        <a:t>2</a:t>
                      </a:r>
                    </a:p>
                  </a:txBody>
                  <a:tcPr marL="68580" marR="68580" marT="34290" marB="34290"/>
                </a:tc>
                <a:tc>
                  <a:txBody>
                    <a:bodyPr/>
                    <a:lstStyle/>
                    <a:p>
                      <a:pPr algn="ctr"/>
                      <a:r>
                        <a:rPr lang="en-US" sz="900" dirty="0">
                          <a:solidFill>
                            <a:schemeClr val="tx1"/>
                          </a:solidFill>
                        </a:rPr>
                        <a:t>4094</a:t>
                      </a:r>
                    </a:p>
                  </a:txBody>
                  <a:tcPr marL="68580" marR="68580" marT="34290" marB="34290"/>
                </a:tc>
                <a:tc>
                  <a:txBody>
                    <a:bodyPr/>
                    <a:lstStyle/>
                    <a:p>
                      <a:pPr algn="ctr"/>
                      <a:r>
                        <a:rPr lang="en-US" sz="900" dirty="0">
                          <a:solidFill>
                            <a:schemeClr val="tx1"/>
                          </a:solidFill>
                        </a:rPr>
                        <a:t>8.201us</a:t>
                      </a:r>
                    </a:p>
                  </a:txBody>
                  <a:tcPr marL="68580" marR="68580" marT="34290" marB="34290"/>
                </a:tc>
                <a:tc>
                  <a:txBody>
                    <a:bodyPr/>
                    <a:lstStyle/>
                    <a:p>
                      <a:pPr algn="ctr"/>
                      <a:r>
                        <a:rPr lang="en-US" sz="900" dirty="0">
                          <a:solidFill>
                            <a:schemeClr val="tx1"/>
                          </a:solidFill>
                        </a:rPr>
                        <a:t>32.805us</a:t>
                      </a:r>
                    </a:p>
                  </a:txBody>
                  <a:tcPr marL="68580" marR="68580" marT="34290" marB="34290"/>
                </a:tc>
                <a:tc>
                  <a:txBody>
                    <a:bodyPr/>
                    <a:lstStyle/>
                    <a:p>
                      <a:pPr algn="ctr"/>
                      <a:r>
                        <a:rPr lang="en-US" sz="900" dirty="0">
                          <a:solidFill>
                            <a:schemeClr val="tx1"/>
                          </a:solidFill>
                        </a:rPr>
                        <a:t>65.609us</a:t>
                      </a:r>
                    </a:p>
                  </a:txBody>
                  <a:tcPr marL="68580" marR="68580" marT="34290" marB="34290"/>
                </a:tc>
                <a:tc>
                  <a:txBody>
                    <a:bodyPr/>
                    <a:lstStyle/>
                    <a:p>
                      <a:pPr algn="ctr"/>
                      <a:r>
                        <a:rPr lang="en-US" sz="900" dirty="0">
                          <a:solidFill>
                            <a:schemeClr val="tx1"/>
                          </a:solidFill>
                        </a:rPr>
                        <a:t>131.218us</a:t>
                      </a:r>
                    </a:p>
                  </a:txBody>
                  <a:tcPr marL="68580" marR="68580" marT="34290" marB="34290"/>
                </a:tc>
                <a:tc>
                  <a:txBody>
                    <a:bodyPr/>
                    <a:lstStyle/>
                    <a:p>
                      <a:pPr algn="ctr"/>
                      <a:r>
                        <a:rPr lang="en-US" sz="900" dirty="0">
                          <a:solidFill>
                            <a:schemeClr val="tx1"/>
                          </a:solidFill>
                        </a:rPr>
                        <a:t>0.4dB</a:t>
                      </a:r>
                    </a:p>
                  </a:txBody>
                  <a:tcPr/>
                </a:tc>
                <a:tc>
                  <a:txBody>
                    <a:bodyPr/>
                    <a:lstStyle/>
                    <a:p>
                      <a:pPr algn="ctr"/>
                      <a:r>
                        <a:rPr lang="en-US" sz="900" dirty="0">
                          <a:solidFill>
                            <a:schemeClr val="tx1"/>
                          </a:solidFill>
                        </a:rPr>
                        <a:t>+0.1dB</a:t>
                      </a:r>
                    </a:p>
                  </a:txBody>
                  <a:tcPr/>
                </a:tc>
                <a:tc>
                  <a:txBody>
                    <a:bodyPr/>
                    <a:lstStyle/>
                    <a:p>
                      <a:pPr algn="ctr"/>
                      <a:r>
                        <a:rPr lang="en-US" sz="900" dirty="0">
                          <a:solidFill>
                            <a:schemeClr val="tx1"/>
                          </a:solidFill>
                        </a:rPr>
                        <a:t>-0.1dB</a:t>
                      </a:r>
                    </a:p>
                  </a:txBody>
                  <a:tcPr/>
                </a:tc>
                <a:extLst>
                  <a:ext uri="{0D108BD9-81ED-4DB2-BD59-A6C34878D82A}">
                    <a16:rowId xmlns:a16="http://schemas.microsoft.com/office/drawing/2014/main" val="3403295388"/>
                  </a:ext>
                </a:extLst>
              </a:tr>
            </a:tbl>
          </a:graphicData>
        </a:graphic>
      </p:graphicFrame>
    </p:spTree>
    <p:extLst>
      <p:ext uri="{BB962C8B-B14F-4D97-AF65-F5344CB8AC3E}">
        <p14:creationId xmlns:p14="http://schemas.microsoft.com/office/powerpoint/2010/main" val="156130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63</a:t>
            </a:r>
            <a:endParaRPr lang="en-US" dirty="0"/>
          </a:p>
        </p:txBody>
      </p:sp>
      <p:graphicFrame>
        <p:nvGraphicFramePr>
          <p:cNvPr id="12" name="Table 11">
            <a:extLst>
              <a:ext uri="{FF2B5EF4-FFF2-40B4-BE49-F238E27FC236}">
                <a16:creationId xmlns:a16="http://schemas.microsoft.com/office/drawing/2014/main" id="{133DEF70-D86C-421C-B7B5-2F9FB9646FED}"/>
              </a:ext>
            </a:extLst>
          </p:cNvPr>
          <p:cNvGraphicFramePr>
            <a:graphicFrameLocks noGrp="1"/>
          </p:cNvGraphicFramePr>
          <p:nvPr>
            <p:extLst>
              <p:ext uri="{D42A27DB-BD31-4B8C-83A1-F6EECF244321}">
                <p14:modId xmlns:p14="http://schemas.microsoft.com/office/powerpoint/2010/main" val="276728692"/>
              </p:ext>
            </p:extLst>
          </p:nvPr>
        </p:nvGraphicFramePr>
        <p:xfrm>
          <a:off x="251521" y="1772816"/>
          <a:ext cx="8640958" cy="2286000"/>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4158319249"/>
                    </a:ext>
                  </a:extLst>
                </a:gridCol>
                <a:gridCol w="1008112">
                  <a:extLst>
                    <a:ext uri="{9D8B030D-6E8A-4147-A177-3AD203B41FA5}">
                      <a16:colId xmlns:a16="http://schemas.microsoft.com/office/drawing/2014/main" val="2086830814"/>
                    </a:ext>
                  </a:extLst>
                </a:gridCol>
                <a:gridCol w="6984774">
                  <a:extLst>
                    <a:ext uri="{9D8B030D-6E8A-4147-A177-3AD203B41FA5}">
                      <a16:colId xmlns:a16="http://schemas.microsoft.com/office/drawing/2014/main" val="653678150"/>
                    </a:ext>
                  </a:extLst>
                </a:gridCol>
              </a:tblGrid>
              <a:tr h="408766">
                <a:tc>
                  <a:txBody>
                    <a:bodyPr/>
                    <a:lstStyle/>
                    <a:p>
                      <a:pPr algn="ctr"/>
                      <a:r>
                        <a:rPr lang="en-US" sz="1200" b="1" dirty="0"/>
                        <a:t>Code Index</a:t>
                      </a:r>
                    </a:p>
                  </a:txBody>
                  <a:tcPr anchor="ctr"/>
                </a:tc>
                <a:tc>
                  <a:txBody>
                    <a:bodyPr/>
                    <a:lstStyle/>
                    <a:p>
                      <a:pPr algn="ctr"/>
                      <a:r>
                        <a:rPr lang="en-US" sz="1200" b="1" dirty="0"/>
                        <a:t>Feedback Polynomial</a:t>
                      </a:r>
                    </a:p>
                  </a:txBody>
                  <a:tcPr anchor="ctr"/>
                </a:tc>
                <a:tc>
                  <a:txBody>
                    <a:bodyPr/>
                    <a:lstStyle/>
                    <a:p>
                      <a:pPr algn="ctr"/>
                      <a:r>
                        <a:rPr lang="nn-NO" sz="1200" b="1" i="0" u="none" strike="noStrike" kern="1200" baseline="0" dirty="0">
                          <a:solidFill>
                            <a:schemeClr val="tx1"/>
                          </a:solidFill>
                          <a:latin typeface="+mn-lt"/>
                          <a:ea typeface="+mn-ea"/>
                          <a:cs typeface="+mn-cs"/>
                        </a:rPr>
                        <a:t>Code Sequence </a:t>
                      </a:r>
                    </a:p>
                  </a:txBody>
                  <a:tcPr anchor="ctr"/>
                </a:tc>
                <a:extLst>
                  <a:ext uri="{0D108BD9-81ED-4DB2-BD59-A6C34878D82A}">
                    <a16:rowId xmlns:a16="http://schemas.microsoft.com/office/drawing/2014/main" val="1063458167"/>
                  </a:ext>
                </a:extLst>
              </a:tr>
              <a:tr h="408766">
                <a:tc>
                  <a:txBody>
                    <a:bodyPr/>
                    <a:lstStyle/>
                    <a:p>
                      <a:pPr algn="ctr"/>
                      <a:r>
                        <a:rPr lang="en-US" sz="1200" dirty="0"/>
                        <a:t>M63_1</a:t>
                      </a:r>
                    </a:p>
                  </a:txBody>
                  <a:tcPr anchor="ctr"/>
                </a:tc>
                <a:tc>
                  <a:txBody>
                    <a:bodyPr/>
                    <a:lstStyle/>
                    <a:p>
                      <a:pPr algn="ctr"/>
                      <a:r>
                        <a:rPr lang="en-US" sz="1200" dirty="0"/>
                        <a:t>21</a:t>
                      </a:r>
                    </a:p>
                  </a:txBody>
                  <a:tcPr anchor="ctr"/>
                </a:tc>
                <a:tc>
                  <a:txBody>
                    <a:bodyPr/>
                    <a:lstStyle/>
                    <a:p>
                      <a:pPr algn="l"/>
                      <a:r>
                        <a:rPr lang="nn-NO" sz="1200" b="0" i="0" u="none" strike="noStrike" kern="1200" baseline="0" dirty="0">
                          <a:solidFill>
                            <a:schemeClr val="tx1"/>
                          </a:solidFill>
                          <a:latin typeface="+mn-lt"/>
                          <a:ea typeface="+mn-ea"/>
                          <a:cs typeface="+mn-cs"/>
                        </a:rPr>
                        <a:t>-1,-1,-1,-1,-1,1,1,1,1,1,1,-1,1,-1,1,-1,1,1,-1,-1,1,1,-1,1,1,1,-1,1,1,-1,1,-1,-1,1,-1,-1,1,1,1,-1,-1,-1,1,-1,1,1,1,1,-1,-1,1,-1,1,-1,-1,-1,1,1,-1,-1,-1,-1,1</a:t>
                      </a:r>
                    </a:p>
                  </a:txBody>
                  <a:tcPr anchor="ctr"/>
                </a:tc>
                <a:extLst>
                  <a:ext uri="{0D108BD9-81ED-4DB2-BD59-A6C34878D82A}">
                    <a16:rowId xmlns:a16="http://schemas.microsoft.com/office/drawing/2014/main" val="4128786475"/>
                  </a:ext>
                </a:extLst>
              </a:tr>
              <a:tr h="408766">
                <a:tc>
                  <a:txBody>
                    <a:bodyPr/>
                    <a:lstStyle/>
                    <a:p>
                      <a:pPr algn="ctr"/>
                      <a:r>
                        <a:rPr lang="en-US" sz="1200" dirty="0"/>
                        <a:t>M63_2</a:t>
                      </a:r>
                    </a:p>
                  </a:txBody>
                  <a:tcPr anchor="ctr"/>
                </a:tc>
                <a:tc>
                  <a:txBody>
                    <a:bodyPr/>
                    <a:lstStyle/>
                    <a:p>
                      <a:pPr algn="ctr"/>
                      <a:r>
                        <a:rPr lang="en-US" sz="1200" dirty="0"/>
                        <a:t>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0" dirty="0">
                          <a:solidFill>
                            <a:schemeClr val="tx1"/>
                          </a:solidFill>
                          <a:latin typeface="+mn-lt"/>
                          <a:ea typeface="+mn-ea"/>
                          <a:cs typeface="+mn-cs"/>
                        </a:rPr>
                        <a:t>-1,-1,-1,-1,-1,1,-1,-1,-1,-1,1,1,-1,-1,-1,1,-1,1,-1,-1,1,1,1,1,-1,1,-1,-1,-1,1,1,1,-1,-1,1,-1,-1,1,-1,1,1,-1,1,1,1,-1,1,1,-1,-1,1,1,-1,1,-1,1,-1,1,1,1,1,1,1</a:t>
                      </a:r>
                    </a:p>
                  </a:txBody>
                  <a:tcPr anchor="ctr"/>
                </a:tc>
                <a:extLst>
                  <a:ext uri="{0D108BD9-81ED-4DB2-BD59-A6C34878D82A}">
                    <a16:rowId xmlns:a16="http://schemas.microsoft.com/office/drawing/2014/main" val="2089386219"/>
                  </a:ext>
                </a:extLst>
              </a:tr>
              <a:tr h="408766">
                <a:tc>
                  <a:txBody>
                    <a:bodyPr/>
                    <a:lstStyle/>
                    <a:p>
                      <a:pPr algn="ctr"/>
                      <a:r>
                        <a:rPr lang="en-US" sz="1200" dirty="0"/>
                        <a:t>M63_3</a:t>
                      </a:r>
                    </a:p>
                  </a:txBody>
                  <a:tcPr anchor="ctr"/>
                </a:tc>
                <a:tc>
                  <a:txBody>
                    <a:bodyPr/>
                    <a:lstStyle/>
                    <a:p>
                      <a:pPr algn="ctr"/>
                      <a:r>
                        <a:rPr lang="en-US" sz="1200" dirty="0"/>
                        <a:t>2D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0" dirty="0">
                          <a:solidFill>
                            <a:schemeClr val="tx1"/>
                          </a:solidFill>
                          <a:latin typeface="+mn-lt"/>
                          <a:ea typeface="+mn-ea"/>
                          <a:cs typeface="+mn-cs"/>
                        </a:rPr>
                        <a:t>-1,-1,-1,-1,-1,1,1,1,-1,-1,-1,-1,1,-1,-1,1,-1,-1,-1,1,1,-1,1,1,-1,-1,1,-1,1,1,-1,1,-1,1,1,1,-1,1,1,1,1,-1,-1,1,1,-1,-1,-1,1,-1,1,-1,1,-1,-1,1,1,1,1,1,1,-1,1</a:t>
                      </a:r>
                    </a:p>
                  </a:txBody>
                  <a:tcPr anchor="ctr"/>
                </a:tc>
                <a:extLst>
                  <a:ext uri="{0D108BD9-81ED-4DB2-BD59-A6C34878D82A}">
                    <a16:rowId xmlns:a16="http://schemas.microsoft.com/office/drawing/2014/main" val="3530392888"/>
                  </a:ext>
                </a:extLst>
              </a:tr>
              <a:tr h="408766">
                <a:tc>
                  <a:txBody>
                    <a:bodyPr/>
                    <a:lstStyle/>
                    <a:p>
                      <a:pPr algn="ctr"/>
                      <a:r>
                        <a:rPr lang="en-US" sz="1200" dirty="0"/>
                        <a:t>M63_4</a:t>
                      </a:r>
                    </a:p>
                  </a:txBody>
                  <a:tcPr anchor="ctr"/>
                </a:tc>
                <a:tc>
                  <a:txBody>
                    <a:bodyPr/>
                    <a:lstStyle/>
                    <a:p>
                      <a:pPr algn="ctr"/>
                      <a:r>
                        <a:rPr lang="en-US" sz="1200" dirty="0"/>
                        <a:t>36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0" dirty="0">
                          <a:solidFill>
                            <a:schemeClr val="tx1"/>
                          </a:solidFill>
                          <a:latin typeface="+mn-lt"/>
                          <a:ea typeface="+mn-ea"/>
                          <a:cs typeface="+mn-cs"/>
                        </a:rPr>
                        <a:t>-1,-1,-1,-1,-1,1,-1,1,1,1,1,1,1,-1,-1,1,-1,1,-1,1,-1,-1,-1,1,1,-1,-1,1,1,1,1,-1,1,1,1,-1,1,-1,1,1,-1,1,-1,-1,1,1,-1,1,1,-1,-1,-1,1,-1,-1,1,-1,-1,-1,-1,1,1,1</a:t>
                      </a:r>
                    </a:p>
                  </a:txBody>
                  <a:tcPr anchor="ctr"/>
                </a:tc>
                <a:extLst>
                  <a:ext uri="{0D108BD9-81ED-4DB2-BD59-A6C34878D82A}">
                    <a16:rowId xmlns:a16="http://schemas.microsoft.com/office/drawing/2014/main" val="1297953519"/>
                  </a:ext>
                </a:extLst>
              </a:tr>
            </a:tbl>
          </a:graphicData>
        </a:graphic>
      </p:graphicFrame>
      <p:graphicFrame>
        <p:nvGraphicFramePr>
          <p:cNvPr id="13" name="Object 12">
            <a:extLst>
              <a:ext uri="{FF2B5EF4-FFF2-40B4-BE49-F238E27FC236}">
                <a16:creationId xmlns:a16="http://schemas.microsoft.com/office/drawing/2014/main" id="{9F2A2B08-3BBF-4487-BE42-1E1A63DD8220}"/>
              </a:ext>
            </a:extLst>
          </p:cNvPr>
          <p:cNvGraphicFramePr>
            <a:graphicFrameLocks noChangeAspect="1"/>
          </p:cNvGraphicFramePr>
          <p:nvPr>
            <p:extLst>
              <p:ext uri="{D42A27DB-BD31-4B8C-83A1-F6EECF244321}">
                <p14:modId xmlns:p14="http://schemas.microsoft.com/office/powerpoint/2010/main" val="945437758"/>
              </p:ext>
            </p:extLst>
          </p:nvPr>
        </p:nvGraphicFramePr>
        <p:xfrm>
          <a:off x="1115616" y="4533489"/>
          <a:ext cx="3055937" cy="922337"/>
        </p:xfrm>
        <a:graphic>
          <a:graphicData uri="http://schemas.openxmlformats.org/presentationml/2006/ole">
            <mc:AlternateContent xmlns:mc="http://schemas.openxmlformats.org/markup-compatibility/2006">
              <mc:Choice xmlns:v="urn:schemas-microsoft-com:vml" Requires="v">
                <p:oleObj name="Worksheet" r:id="rId2" imgW="3055797" imgH="922224" progId="Excel.Sheet.12">
                  <p:embed/>
                </p:oleObj>
              </mc:Choice>
              <mc:Fallback>
                <p:oleObj name="Worksheet" r:id="rId2" imgW="3055797" imgH="922224" progId="Excel.Sheet.12">
                  <p:embed/>
                  <p:pic>
                    <p:nvPicPr>
                      <p:cNvPr id="13" name="Object 12">
                        <a:extLst>
                          <a:ext uri="{FF2B5EF4-FFF2-40B4-BE49-F238E27FC236}">
                            <a16:creationId xmlns:a16="http://schemas.microsoft.com/office/drawing/2014/main" id="{9F2A2B08-3BBF-4487-BE42-1E1A63DD8220}"/>
                          </a:ext>
                        </a:extLst>
                      </p:cNvPr>
                      <p:cNvPicPr/>
                      <p:nvPr/>
                    </p:nvPicPr>
                    <p:blipFill>
                      <a:blip r:embed="rId3"/>
                      <a:stretch>
                        <a:fillRect/>
                      </a:stretch>
                    </p:blipFill>
                    <p:spPr>
                      <a:xfrm>
                        <a:off x="1115616" y="4533489"/>
                        <a:ext cx="3055937" cy="92233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C0E2DC9-E79D-426F-9998-6C3A7308998C}"/>
              </a:ext>
            </a:extLst>
          </p:cNvPr>
          <p:cNvGraphicFramePr>
            <a:graphicFrameLocks noChangeAspect="1"/>
          </p:cNvGraphicFramePr>
          <p:nvPr>
            <p:extLst>
              <p:ext uri="{D42A27DB-BD31-4B8C-83A1-F6EECF244321}">
                <p14:modId xmlns:p14="http://schemas.microsoft.com/office/powerpoint/2010/main" val="1589766440"/>
              </p:ext>
            </p:extLst>
          </p:nvPr>
        </p:nvGraphicFramePr>
        <p:xfrm>
          <a:off x="5148064" y="4533490"/>
          <a:ext cx="3055937" cy="922337"/>
        </p:xfrm>
        <a:graphic>
          <a:graphicData uri="http://schemas.openxmlformats.org/presentationml/2006/ole">
            <mc:AlternateContent xmlns:mc="http://schemas.openxmlformats.org/markup-compatibility/2006">
              <mc:Choice xmlns:v="urn:schemas-microsoft-com:vml" Requires="v">
                <p:oleObj name="Worksheet" r:id="rId4" imgW="3055797" imgH="922224" progId="Excel.Sheet.12">
                  <p:embed/>
                </p:oleObj>
              </mc:Choice>
              <mc:Fallback>
                <p:oleObj name="Worksheet" r:id="rId4" imgW="3055797" imgH="922224" progId="Excel.Sheet.12">
                  <p:embed/>
                  <p:pic>
                    <p:nvPicPr>
                      <p:cNvPr id="14" name="Object 13">
                        <a:extLst>
                          <a:ext uri="{FF2B5EF4-FFF2-40B4-BE49-F238E27FC236}">
                            <a16:creationId xmlns:a16="http://schemas.microsoft.com/office/drawing/2014/main" id="{DC0E2DC9-E79D-426F-9998-6C3A7308998C}"/>
                          </a:ext>
                        </a:extLst>
                      </p:cNvPr>
                      <p:cNvPicPr/>
                      <p:nvPr/>
                    </p:nvPicPr>
                    <p:blipFill>
                      <a:blip r:embed="rId5"/>
                      <a:stretch>
                        <a:fillRect/>
                      </a:stretch>
                    </p:blipFill>
                    <p:spPr>
                      <a:xfrm>
                        <a:off x="5148064" y="4533490"/>
                        <a:ext cx="3055937" cy="92233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0ED66BC-5DF3-492C-9EC4-11802A4DB740}"/>
              </a:ext>
            </a:extLst>
          </p:cNvPr>
          <p:cNvSpPr txBox="1"/>
          <p:nvPr/>
        </p:nvSpPr>
        <p:spPr>
          <a:xfrm>
            <a:off x="4932040" y="5589240"/>
            <a:ext cx="4032448" cy="461665"/>
          </a:xfrm>
          <a:prstGeom prst="rect">
            <a:avLst/>
          </a:prstGeom>
          <a:noFill/>
        </p:spPr>
        <p:txBody>
          <a:bodyPr wrap="square">
            <a:spAutoFit/>
          </a:bodyPr>
          <a:lstStyle/>
          <a:p>
            <a:r>
              <a:rPr lang="en-US" dirty="0">
                <a:solidFill>
                  <a:srgbClr val="050505"/>
                </a:solidFill>
              </a:rPr>
              <a:t>    </a:t>
            </a:r>
            <a:r>
              <a:rPr lang="en-US" dirty="0">
                <a:solidFill>
                  <a:srgbClr val="050505"/>
                </a:solidFill>
                <a:latin typeface="+mn-lt"/>
              </a:rPr>
              <a:t>Sidelobe Suppression Ratio (dB) </a:t>
            </a:r>
          </a:p>
          <a:p>
            <a:r>
              <a:rPr lang="en-US" dirty="0">
                <a:solidFill>
                  <a:srgbClr val="050505"/>
                </a:solidFill>
                <a:latin typeface="+mn-lt"/>
              </a:rPr>
              <a:t>= 20log</a:t>
            </a:r>
            <a:r>
              <a:rPr lang="en-US" baseline="-25000" dirty="0">
                <a:solidFill>
                  <a:srgbClr val="050505"/>
                </a:solidFill>
                <a:latin typeface="+mn-lt"/>
              </a:rPr>
              <a:t>10</a:t>
            </a:r>
            <a:r>
              <a:rPr lang="en-US" dirty="0">
                <a:solidFill>
                  <a:srgbClr val="050505"/>
                </a:solidFill>
                <a:latin typeface="+mn-lt"/>
              </a:rPr>
              <a:t>(autocorrelation peak / cross-correlation peak)</a:t>
            </a:r>
          </a:p>
        </p:txBody>
      </p:sp>
      <p:sp>
        <p:nvSpPr>
          <p:cNvPr id="8" name="TextBox 7">
            <a:extLst>
              <a:ext uri="{FF2B5EF4-FFF2-40B4-BE49-F238E27FC236}">
                <a16:creationId xmlns:a16="http://schemas.microsoft.com/office/drawing/2014/main" id="{DC6D728A-D32D-4BEA-874A-DAC0C92FEA6B}"/>
              </a:ext>
            </a:extLst>
          </p:cNvPr>
          <p:cNvSpPr txBox="1"/>
          <p:nvPr/>
        </p:nvSpPr>
        <p:spPr>
          <a:xfrm>
            <a:off x="1553641" y="5567535"/>
            <a:ext cx="3594423" cy="276999"/>
          </a:xfrm>
          <a:prstGeom prst="rect">
            <a:avLst/>
          </a:prstGeom>
          <a:noFill/>
        </p:spPr>
        <p:txBody>
          <a:bodyPr wrap="square">
            <a:spAutoFit/>
          </a:bodyPr>
          <a:lstStyle/>
          <a:p>
            <a:r>
              <a:rPr lang="en-US" dirty="0">
                <a:solidFill>
                  <a:srgbClr val="050505"/>
                </a:solidFill>
                <a:latin typeface="+mn-lt"/>
              </a:rPr>
              <a:t>Cross-correlation Sidelobe Peak Value</a:t>
            </a:r>
          </a:p>
        </p:txBody>
      </p:sp>
    </p:spTree>
    <p:extLst>
      <p:ext uri="{BB962C8B-B14F-4D97-AF65-F5344CB8AC3E}">
        <p14:creationId xmlns:p14="http://schemas.microsoft.com/office/powerpoint/2010/main" val="3137820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255 </a:t>
            </a:r>
            <a:endParaRPr lang="en-US" dirty="0"/>
          </a:p>
        </p:txBody>
      </p:sp>
      <p:graphicFrame>
        <p:nvGraphicFramePr>
          <p:cNvPr id="6" name="Table 10">
            <a:extLst>
              <a:ext uri="{FF2B5EF4-FFF2-40B4-BE49-F238E27FC236}">
                <a16:creationId xmlns:a16="http://schemas.microsoft.com/office/drawing/2014/main" id="{808A76BF-92AE-4F09-9EAF-A5CCE5FDC5EC}"/>
              </a:ext>
            </a:extLst>
          </p:cNvPr>
          <p:cNvGraphicFramePr>
            <a:graphicFrameLocks noGrp="1"/>
          </p:cNvGraphicFramePr>
          <p:nvPr>
            <p:extLst>
              <p:ext uri="{D42A27DB-BD31-4B8C-83A1-F6EECF244321}">
                <p14:modId xmlns:p14="http://schemas.microsoft.com/office/powerpoint/2010/main" val="1584076454"/>
              </p:ext>
            </p:extLst>
          </p:nvPr>
        </p:nvGraphicFramePr>
        <p:xfrm>
          <a:off x="690467" y="1556792"/>
          <a:ext cx="7848869" cy="1097280"/>
        </p:xfrm>
        <a:graphic>
          <a:graphicData uri="http://schemas.openxmlformats.org/drawingml/2006/table">
            <a:tbl>
              <a:tblPr firstRow="1" bandRow="1">
                <a:tableStyleId>{2D5ABB26-0587-4C30-8999-92F81FD0307C}</a:tableStyleId>
              </a:tblPr>
              <a:tblGrid>
                <a:gridCol w="1094805">
                  <a:extLst>
                    <a:ext uri="{9D8B030D-6E8A-4147-A177-3AD203B41FA5}">
                      <a16:colId xmlns:a16="http://schemas.microsoft.com/office/drawing/2014/main" val="3503830651"/>
                    </a:ext>
                  </a:extLst>
                </a:gridCol>
                <a:gridCol w="844258">
                  <a:extLst>
                    <a:ext uri="{9D8B030D-6E8A-4147-A177-3AD203B41FA5}">
                      <a16:colId xmlns:a16="http://schemas.microsoft.com/office/drawing/2014/main" val="1144001026"/>
                    </a:ext>
                  </a:extLst>
                </a:gridCol>
                <a:gridCol w="844258">
                  <a:extLst>
                    <a:ext uri="{9D8B030D-6E8A-4147-A177-3AD203B41FA5}">
                      <a16:colId xmlns:a16="http://schemas.microsoft.com/office/drawing/2014/main" val="898116978"/>
                    </a:ext>
                  </a:extLst>
                </a:gridCol>
                <a:gridCol w="844258">
                  <a:extLst>
                    <a:ext uri="{9D8B030D-6E8A-4147-A177-3AD203B41FA5}">
                      <a16:colId xmlns:a16="http://schemas.microsoft.com/office/drawing/2014/main" val="1575360309"/>
                    </a:ext>
                  </a:extLst>
                </a:gridCol>
                <a:gridCol w="844258">
                  <a:extLst>
                    <a:ext uri="{9D8B030D-6E8A-4147-A177-3AD203B41FA5}">
                      <a16:colId xmlns:a16="http://schemas.microsoft.com/office/drawing/2014/main" val="1444525405"/>
                    </a:ext>
                  </a:extLst>
                </a:gridCol>
                <a:gridCol w="844258">
                  <a:extLst>
                    <a:ext uri="{9D8B030D-6E8A-4147-A177-3AD203B41FA5}">
                      <a16:colId xmlns:a16="http://schemas.microsoft.com/office/drawing/2014/main" val="294801058"/>
                    </a:ext>
                  </a:extLst>
                </a:gridCol>
                <a:gridCol w="844258">
                  <a:extLst>
                    <a:ext uri="{9D8B030D-6E8A-4147-A177-3AD203B41FA5}">
                      <a16:colId xmlns:a16="http://schemas.microsoft.com/office/drawing/2014/main" val="785804338"/>
                    </a:ext>
                  </a:extLst>
                </a:gridCol>
                <a:gridCol w="844258">
                  <a:extLst>
                    <a:ext uri="{9D8B030D-6E8A-4147-A177-3AD203B41FA5}">
                      <a16:colId xmlns:a16="http://schemas.microsoft.com/office/drawing/2014/main" val="769804337"/>
                    </a:ext>
                  </a:extLst>
                </a:gridCol>
                <a:gridCol w="844258">
                  <a:extLst>
                    <a:ext uri="{9D8B030D-6E8A-4147-A177-3AD203B41FA5}">
                      <a16:colId xmlns:a16="http://schemas.microsoft.com/office/drawing/2014/main" val="266666049"/>
                    </a:ext>
                  </a:extLst>
                </a:gridCol>
              </a:tblGrid>
              <a:tr h="40813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Code Index</a:t>
                      </a:r>
                    </a:p>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9623708"/>
                  </a:ext>
                </a:extLst>
              </a:tr>
              <a:tr h="57139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Feedback Polynomial</a:t>
                      </a:r>
                    </a:p>
                    <a:p>
                      <a:pPr algn="ctr"/>
                      <a:endParaRPr lang="pt-B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1200" dirty="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AF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A6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B4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B8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6237217"/>
                  </a:ext>
                </a:extLst>
              </a:tr>
            </a:tbl>
          </a:graphicData>
        </a:graphic>
      </p:graphicFrame>
      <p:graphicFrame>
        <p:nvGraphicFramePr>
          <p:cNvPr id="7" name="Object 6">
            <a:extLst>
              <a:ext uri="{FF2B5EF4-FFF2-40B4-BE49-F238E27FC236}">
                <a16:creationId xmlns:a16="http://schemas.microsoft.com/office/drawing/2014/main" id="{65859B4C-C2B4-4ED2-87B0-F6BBA2D3253F}"/>
              </a:ext>
            </a:extLst>
          </p:cNvPr>
          <p:cNvGraphicFramePr>
            <a:graphicFrameLocks noChangeAspect="1"/>
          </p:cNvGraphicFramePr>
          <p:nvPr>
            <p:extLst>
              <p:ext uri="{D42A27DB-BD31-4B8C-83A1-F6EECF244321}">
                <p14:modId xmlns:p14="http://schemas.microsoft.com/office/powerpoint/2010/main" val="2032009137"/>
              </p:ext>
            </p:extLst>
          </p:nvPr>
        </p:nvGraphicFramePr>
        <p:xfrm>
          <a:off x="687463" y="2826516"/>
          <a:ext cx="5494337" cy="1654175"/>
        </p:xfrm>
        <a:graphic>
          <a:graphicData uri="http://schemas.openxmlformats.org/presentationml/2006/ole">
            <mc:AlternateContent xmlns:mc="http://schemas.openxmlformats.org/markup-compatibility/2006">
              <mc:Choice xmlns:v="urn:schemas-microsoft-com:vml" Requires="v">
                <p:oleObj name="Worksheet" r:id="rId2" imgW="5494055" imgH="1653556" progId="Excel.Sheet.12">
                  <p:embed/>
                </p:oleObj>
              </mc:Choice>
              <mc:Fallback>
                <p:oleObj name="Worksheet" r:id="rId2" imgW="5494055" imgH="1653556" progId="Excel.Sheet.12">
                  <p:embed/>
                  <p:pic>
                    <p:nvPicPr>
                      <p:cNvPr id="3" name="Object 2">
                        <a:extLst>
                          <a:ext uri="{FF2B5EF4-FFF2-40B4-BE49-F238E27FC236}">
                            <a16:creationId xmlns:a16="http://schemas.microsoft.com/office/drawing/2014/main" id="{5FA5DA1D-12E5-4490-975F-425A8874DDC4}"/>
                          </a:ext>
                        </a:extLst>
                      </p:cNvPr>
                      <p:cNvPicPr/>
                      <p:nvPr/>
                    </p:nvPicPr>
                    <p:blipFill>
                      <a:blip r:embed="rId3"/>
                      <a:stretch>
                        <a:fillRect/>
                      </a:stretch>
                    </p:blipFill>
                    <p:spPr>
                      <a:xfrm>
                        <a:off x="687463" y="2826516"/>
                        <a:ext cx="5494337" cy="16541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4A1F3A3-A16A-488F-B7B0-8173E211FEAC}"/>
              </a:ext>
            </a:extLst>
          </p:cNvPr>
          <p:cNvGraphicFramePr>
            <a:graphicFrameLocks noChangeAspect="1"/>
          </p:cNvGraphicFramePr>
          <p:nvPr>
            <p:extLst>
              <p:ext uri="{D42A27DB-BD31-4B8C-83A1-F6EECF244321}">
                <p14:modId xmlns:p14="http://schemas.microsoft.com/office/powerpoint/2010/main" val="3054935470"/>
              </p:ext>
            </p:extLst>
          </p:nvPr>
        </p:nvGraphicFramePr>
        <p:xfrm>
          <a:off x="683568" y="4653136"/>
          <a:ext cx="5494337" cy="1654175"/>
        </p:xfrm>
        <a:graphic>
          <a:graphicData uri="http://schemas.openxmlformats.org/presentationml/2006/ole">
            <mc:AlternateContent xmlns:mc="http://schemas.openxmlformats.org/markup-compatibility/2006">
              <mc:Choice xmlns:v="urn:schemas-microsoft-com:vml" Requires="v">
                <p:oleObj name="Worksheet" r:id="rId4" imgW="5494055" imgH="1653556" progId="Excel.Sheet.12">
                  <p:embed/>
                </p:oleObj>
              </mc:Choice>
              <mc:Fallback>
                <p:oleObj name="Worksheet" r:id="rId4" imgW="5494055" imgH="1653556" progId="Excel.Sheet.12">
                  <p:embed/>
                  <p:pic>
                    <p:nvPicPr>
                      <p:cNvPr id="6" name="Object 5">
                        <a:extLst>
                          <a:ext uri="{FF2B5EF4-FFF2-40B4-BE49-F238E27FC236}">
                            <a16:creationId xmlns:a16="http://schemas.microsoft.com/office/drawing/2014/main" id="{A9076185-3166-4CD9-BA34-F4386DDF88E7}"/>
                          </a:ext>
                        </a:extLst>
                      </p:cNvPr>
                      <p:cNvPicPr/>
                      <p:nvPr/>
                    </p:nvPicPr>
                    <p:blipFill>
                      <a:blip r:embed="rId5"/>
                      <a:stretch>
                        <a:fillRect/>
                      </a:stretch>
                    </p:blipFill>
                    <p:spPr>
                      <a:xfrm>
                        <a:off x="683568" y="4653136"/>
                        <a:ext cx="5494337" cy="165417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DA309443-E7C2-49A4-AC8E-75CEDBFE7E36}"/>
              </a:ext>
            </a:extLst>
          </p:cNvPr>
          <p:cNvSpPr txBox="1"/>
          <p:nvPr/>
        </p:nvSpPr>
        <p:spPr>
          <a:xfrm>
            <a:off x="6300192" y="5290187"/>
            <a:ext cx="3818950" cy="276999"/>
          </a:xfrm>
          <a:prstGeom prst="rect">
            <a:avLst/>
          </a:prstGeom>
          <a:noFill/>
        </p:spPr>
        <p:txBody>
          <a:bodyPr wrap="square">
            <a:spAutoFit/>
          </a:bodyPr>
          <a:lstStyle/>
          <a:p>
            <a:r>
              <a:rPr lang="en-US" dirty="0">
                <a:solidFill>
                  <a:srgbClr val="050505"/>
                </a:solidFill>
              </a:rPr>
              <a:t> </a:t>
            </a:r>
            <a:r>
              <a:rPr lang="en-US" dirty="0">
                <a:solidFill>
                  <a:srgbClr val="050505"/>
                </a:solidFill>
                <a:latin typeface="+mn-lt"/>
              </a:rPr>
              <a:t>Sidelobe Suppression Ratio (dB) </a:t>
            </a:r>
            <a:endParaRPr lang="en-US" dirty="0">
              <a:latin typeface="+mn-lt"/>
            </a:endParaRPr>
          </a:p>
        </p:txBody>
      </p:sp>
      <p:sp>
        <p:nvSpPr>
          <p:cNvPr id="10" name="TextBox 9">
            <a:extLst>
              <a:ext uri="{FF2B5EF4-FFF2-40B4-BE49-F238E27FC236}">
                <a16:creationId xmlns:a16="http://schemas.microsoft.com/office/drawing/2014/main" id="{18777DAB-CCDF-480E-A80B-D0B9216E1770}"/>
              </a:ext>
            </a:extLst>
          </p:cNvPr>
          <p:cNvSpPr txBox="1"/>
          <p:nvPr/>
        </p:nvSpPr>
        <p:spPr>
          <a:xfrm>
            <a:off x="6315797" y="3531701"/>
            <a:ext cx="3594423" cy="276999"/>
          </a:xfrm>
          <a:prstGeom prst="rect">
            <a:avLst/>
          </a:prstGeom>
          <a:noFill/>
        </p:spPr>
        <p:txBody>
          <a:bodyPr wrap="square">
            <a:spAutoFit/>
          </a:bodyPr>
          <a:lstStyle/>
          <a:p>
            <a:r>
              <a:rPr lang="en-US" dirty="0">
                <a:solidFill>
                  <a:srgbClr val="050505"/>
                </a:solidFill>
                <a:latin typeface="+mn-lt"/>
              </a:rPr>
              <a:t>Cross-correlation Sidelobe Peak Value</a:t>
            </a:r>
          </a:p>
        </p:txBody>
      </p:sp>
    </p:spTree>
    <p:extLst>
      <p:ext uri="{BB962C8B-B14F-4D97-AF65-F5344CB8AC3E}">
        <p14:creationId xmlns:p14="http://schemas.microsoft.com/office/powerpoint/2010/main" val="248878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Preamble codes for Data Communications in 802.15.4ab</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511 </a:t>
            </a:r>
            <a:endParaRPr lang="en-US" dirty="0"/>
          </a:p>
        </p:txBody>
      </p:sp>
      <p:graphicFrame>
        <p:nvGraphicFramePr>
          <p:cNvPr id="6" name="Object 5">
            <a:extLst>
              <a:ext uri="{FF2B5EF4-FFF2-40B4-BE49-F238E27FC236}">
                <a16:creationId xmlns:a16="http://schemas.microsoft.com/office/drawing/2014/main" id="{75ED3DC3-6DF8-4EB1-B251-4D16FE0D4B9B}"/>
              </a:ext>
            </a:extLst>
          </p:cNvPr>
          <p:cNvGraphicFramePr>
            <a:graphicFrameLocks noChangeAspect="1"/>
          </p:cNvGraphicFramePr>
          <p:nvPr>
            <p:extLst>
              <p:ext uri="{D42A27DB-BD31-4B8C-83A1-F6EECF244321}">
                <p14:modId xmlns:p14="http://schemas.microsoft.com/office/powerpoint/2010/main" val="818233483"/>
              </p:ext>
            </p:extLst>
          </p:nvPr>
        </p:nvGraphicFramePr>
        <p:xfrm>
          <a:off x="680594" y="2794281"/>
          <a:ext cx="5494337" cy="1654175"/>
        </p:xfrm>
        <a:graphic>
          <a:graphicData uri="http://schemas.openxmlformats.org/presentationml/2006/ole">
            <mc:AlternateContent xmlns:mc="http://schemas.openxmlformats.org/markup-compatibility/2006">
              <mc:Choice xmlns:v="urn:schemas-microsoft-com:vml" Requires="v">
                <p:oleObj name="Worksheet" r:id="rId2" imgW="5494055" imgH="1653556" progId="Excel.Sheet.12">
                  <p:embed/>
                </p:oleObj>
              </mc:Choice>
              <mc:Fallback>
                <p:oleObj name="Worksheet" r:id="rId2" imgW="5494055" imgH="1653556" progId="Excel.Sheet.12">
                  <p:embed/>
                  <p:pic>
                    <p:nvPicPr>
                      <p:cNvPr id="6" name="Object 5">
                        <a:extLst>
                          <a:ext uri="{FF2B5EF4-FFF2-40B4-BE49-F238E27FC236}">
                            <a16:creationId xmlns:a16="http://schemas.microsoft.com/office/drawing/2014/main" id="{75ED3DC3-6DF8-4EB1-B251-4D16FE0D4B9B}"/>
                          </a:ext>
                        </a:extLst>
                      </p:cNvPr>
                      <p:cNvPicPr/>
                      <p:nvPr/>
                    </p:nvPicPr>
                    <p:blipFill>
                      <a:blip r:embed="rId3"/>
                      <a:stretch>
                        <a:fillRect/>
                      </a:stretch>
                    </p:blipFill>
                    <p:spPr>
                      <a:xfrm>
                        <a:off x="680594" y="2794281"/>
                        <a:ext cx="5494337" cy="16541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E06AFF8-D997-4FD1-B616-2E864A292917}"/>
              </a:ext>
            </a:extLst>
          </p:cNvPr>
          <p:cNvGraphicFramePr>
            <a:graphicFrameLocks noChangeAspect="1"/>
          </p:cNvGraphicFramePr>
          <p:nvPr>
            <p:extLst>
              <p:ext uri="{D42A27DB-BD31-4B8C-83A1-F6EECF244321}">
                <p14:modId xmlns:p14="http://schemas.microsoft.com/office/powerpoint/2010/main" val="3900301197"/>
              </p:ext>
            </p:extLst>
          </p:nvPr>
        </p:nvGraphicFramePr>
        <p:xfrm>
          <a:off x="681038" y="4587875"/>
          <a:ext cx="5495925" cy="1724025"/>
        </p:xfrm>
        <a:graphic>
          <a:graphicData uri="http://schemas.openxmlformats.org/presentationml/2006/ole">
            <mc:AlternateContent xmlns:mc="http://schemas.openxmlformats.org/markup-compatibility/2006">
              <mc:Choice xmlns:v="urn:schemas-microsoft-com:vml" Requires="v">
                <p:oleObj name="Worksheet" r:id="rId4" imgW="5495925" imgH="1724025" progId="Excel.Sheet.12">
                  <p:embed/>
                </p:oleObj>
              </mc:Choice>
              <mc:Fallback>
                <p:oleObj name="Worksheet" r:id="rId4" imgW="5495925" imgH="1724025" progId="Excel.Sheet.12">
                  <p:embed/>
                  <p:pic>
                    <p:nvPicPr>
                      <p:cNvPr id="7" name="Object 6">
                        <a:extLst>
                          <a:ext uri="{FF2B5EF4-FFF2-40B4-BE49-F238E27FC236}">
                            <a16:creationId xmlns:a16="http://schemas.microsoft.com/office/drawing/2014/main" id="{AE06AFF8-D997-4FD1-B616-2E864A292917}"/>
                          </a:ext>
                        </a:extLst>
                      </p:cNvPr>
                      <p:cNvPicPr/>
                      <p:nvPr/>
                    </p:nvPicPr>
                    <p:blipFill>
                      <a:blip r:embed="rId5"/>
                      <a:stretch>
                        <a:fillRect/>
                      </a:stretch>
                    </p:blipFill>
                    <p:spPr>
                      <a:xfrm>
                        <a:off x="681038" y="4587875"/>
                        <a:ext cx="5495925" cy="1724025"/>
                      </a:xfrm>
                      <a:prstGeom prst="rect">
                        <a:avLst/>
                      </a:prstGeom>
                    </p:spPr>
                  </p:pic>
                </p:oleObj>
              </mc:Fallback>
            </mc:AlternateContent>
          </a:graphicData>
        </a:graphic>
      </p:graphicFrame>
      <p:graphicFrame>
        <p:nvGraphicFramePr>
          <p:cNvPr id="5" name="Table 10">
            <a:extLst>
              <a:ext uri="{FF2B5EF4-FFF2-40B4-BE49-F238E27FC236}">
                <a16:creationId xmlns:a16="http://schemas.microsoft.com/office/drawing/2014/main" id="{E99C55E8-C61A-446E-B040-C666A7EC1166}"/>
              </a:ext>
            </a:extLst>
          </p:cNvPr>
          <p:cNvGraphicFramePr>
            <a:graphicFrameLocks noGrp="1"/>
          </p:cNvGraphicFramePr>
          <p:nvPr>
            <p:extLst>
              <p:ext uri="{D42A27DB-BD31-4B8C-83A1-F6EECF244321}">
                <p14:modId xmlns:p14="http://schemas.microsoft.com/office/powerpoint/2010/main" val="992570146"/>
              </p:ext>
            </p:extLst>
          </p:nvPr>
        </p:nvGraphicFramePr>
        <p:xfrm>
          <a:off x="690467" y="1556792"/>
          <a:ext cx="7848869" cy="1097280"/>
        </p:xfrm>
        <a:graphic>
          <a:graphicData uri="http://schemas.openxmlformats.org/drawingml/2006/table">
            <a:tbl>
              <a:tblPr firstRow="1" bandRow="1">
                <a:tableStyleId>{2D5ABB26-0587-4C30-8999-92F81FD0307C}</a:tableStyleId>
              </a:tblPr>
              <a:tblGrid>
                <a:gridCol w="1094805">
                  <a:extLst>
                    <a:ext uri="{9D8B030D-6E8A-4147-A177-3AD203B41FA5}">
                      <a16:colId xmlns:a16="http://schemas.microsoft.com/office/drawing/2014/main" val="3503830651"/>
                    </a:ext>
                  </a:extLst>
                </a:gridCol>
                <a:gridCol w="844258">
                  <a:extLst>
                    <a:ext uri="{9D8B030D-6E8A-4147-A177-3AD203B41FA5}">
                      <a16:colId xmlns:a16="http://schemas.microsoft.com/office/drawing/2014/main" val="1144001026"/>
                    </a:ext>
                  </a:extLst>
                </a:gridCol>
                <a:gridCol w="844258">
                  <a:extLst>
                    <a:ext uri="{9D8B030D-6E8A-4147-A177-3AD203B41FA5}">
                      <a16:colId xmlns:a16="http://schemas.microsoft.com/office/drawing/2014/main" val="898116978"/>
                    </a:ext>
                  </a:extLst>
                </a:gridCol>
                <a:gridCol w="844258">
                  <a:extLst>
                    <a:ext uri="{9D8B030D-6E8A-4147-A177-3AD203B41FA5}">
                      <a16:colId xmlns:a16="http://schemas.microsoft.com/office/drawing/2014/main" val="1575360309"/>
                    </a:ext>
                  </a:extLst>
                </a:gridCol>
                <a:gridCol w="844258">
                  <a:extLst>
                    <a:ext uri="{9D8B030D-6E8A-4147-A177-3AD203B41FA5}">
                      <a16:colId xmlns:a16="http://schemas.microsoft.com/office/drawing/2014/main" val="1444525405"/>
                    </a:ext>
                  </a:extLst>
                </a:gridCol>
                <a:gridCol w="844258">
                  <a:extLst>
                    <a:ext uri="{9D8B030D-6E8A-4147-A177-3AD203B41FA5}">
                      <a16:colId xmlns:a16="http://schemas.microsoft.com/office/drawing/2014/main" val="294801058"/>
                    </a:ext>
                  </a:extLst>
                </a:gridCol>
                <a:gridCol w="844258">
                  <a:extLst>
                    <a:ext uri="{9D8B030D-6E8A-4147-A177-3AD203B41FA5}">
                      <a16:colId xmlns:a16="http://schemas.microsoft.com/office/drawing/2014/main" val="785804338"/>
                    </a:ext>
                  </a:extLst>
                </a:gridCol>
                <a:gridCol w="844258">
                  <a:extLst>
                    <a:ext uri="{9D8B030D-6E8A-4147-A177-3AD203B41FA5}">
                      <a16:colId xmlns:a16="http://schemas.microsoft.com/office/drawing/2014/main" val="769804337"/>
                    </a:ext>
                  </a:extLst>
                </a:gridCol>
                <a:gridCol w="844258">
                  <a:extLst>
                    <a:ext uri="{9D8B030D-6E8A-4147-A177-3AD203B41FA5}">
                      <a16:colId xmlns:a16="http://schemas.microsoft.com/office/drawing/2014/main" val="266666049"/>
                    </a:ext>
                  </a:extLst>
                </a:gridCol>
              </a:tblGrid>
              <a:tr h="40813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Code Index</a:t>
                      </a:r>
                    </a:p>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9623708"/>
                  </a:ext>
                </a:extLst>
              </a:tr>
              <a:tr h="57139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Feedback Polynomial</a:t>
                      </a:r>
                    </a:p>
                    <a:p>
                      <a:pPr algn="ctr"/>
                      <a:endParaRPr lang="pt-B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u="none" strike="noStrike" kern="1200" baseline="0" dirty="0">
                          <a:solidFill>
                            <a:schemeClr val="tx1"/>
                          </a:solidFill>
                          <a:latin typeface="+mn-lt"/>
                          <a:ea typeface="+mn-ea"/>
                          <a:cs typeface="+mn-cs"/>
                        </a:rPr>
                        <a:t>143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15E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17A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1E5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1A7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1E6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6237217"/>
                  </a:ext>
                </a:extLst>
              </a:tr>
            </a:tbl>
          </a:graphicData>
        </a:graphic>
      </p:graphicFrame>
      <p:sp>
        <p:nvSpPr>
          <p:cNvPr id="10" name="TextBox 9">
            <a:extLst>
              <a:ext uri="{FF2B5EF4-FFF2-40B4-BE49-F238E27FC236}">
                <a16:creationId xmlns:a16="http://schemas.microsoft.com/office/drawing/2014/main" id="{FE4BCA4D-8498-4D02-B748-F70BB9498D2C}"/>
              </a:ext>
            </a:extLst>
          </p:cNvPr>
          <p:cNvSpPr txBox="1"/>
          <p:nvPr/>
        </p:nvSpPr>
        <p:spPr>
          <a:xfrm>
            <a:off x="6297666" y="5290187"/>
            <a:ext cx="3818950" cy="276999"/>
          </a:xfrm>
          <a:prstGeom prst="rect">
            <a:avLst/>
          </a:prstGeom>
          <a:noFill/>
        </p:spPr>
        <p:txBody>
          <a:bodyPr wrap="square">
            <a:spAutoFit/>
          </a:bodyPr>
          <a:lstStyle/>
          <a:p>
            <a:r>
              <a:rPr lang="en-US" dirty="0">
                <a:solidFill>
                  <a:srgbClr val="050505"/>
                </a:solidFill>
              </a:rPr>
              <a:t> </a:t>
            </a:r>
            <a:r>
              <a:rPr lang="en-US" dirty="0">
                <a:solidFill>
                  <a:srgbClr val="050505"/>
                </a:solidFill>
                <a:latin typeface="+mn-lt"/>
              </a:rPr>
              <a:t>Sidelobe Suppression Ratio (dB) </a:t>
            </a:r>
            <a:endParaRPr lang="en-US" dirty="0">
              <a:latin typeface="+mn-lt"/>
            </a:endParaRPr>
          </a:p>
        </p:txBody>
      </p:sp>
      <p:sp>
        <p:nvSpPr>
          <p:cNvPr id="11" name="TextBox 10">
            <a:extLst>
              <a:ext uri="{FF2B5EF4-FFF2-40B4-BE49-F238E27FC236}">
                <a16:creationId xmlns:a16="http://schemas.microsoft.com/office/drawing/2014/main" id="{82F5B835-6E36-4EC1-8CA4-4658C7F63B25}"/>
              </a:ext>
            </a:extLst>
          </p:cNvPr>
          <p:cNvSpPr txBox="1"/>
          <p:nvPr/>
        </p:nvSpPr>
        <p:spPr>
          <a:xfrm>
            <a:off x="6313271" y="3531701"/>
            <a:ext cx="3594423" cy="276999"/>
          </a:xfrm>
          <a:prstGeom prst="rect">
            <a:avLst/>
          </a:prstGeom>
          <a:noFill/>
        </p:spPr>
        <p:txBody>
          <a:bodyPr wrap="square">
            <a:spAutoFit/>
          </a:bodyPr>
          <a:lstStyle/>
          <a:p>
            <a:r>
              <a:rPr lang="en-US" dirty="0">
                <a:solidFill>
                  <a:srgbClr val="050505"/>
                </a:solidFill>
                <a:latin typeface="+mn-lt"/>
              </a:rPr>
              <a:t>Cross-correlation Sidelobe Peak Value</a:t>
            </a:r>
          </a:p>
        </p:txBody>
      </p:sp>
    </p:spTree>
    <p:extLst>
      <p:ext uri="{BB962C8B-B14F-4D97-AF65-F5344CB8AC3E}">
        <p14:creationId xmlns:p14="http://schemas.microsoft.com/office/powerpoint/2010/main" val="2773108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1023</a:t>
            </a:r>
            <a:endParaRPr lang="en-US" dirty="0"/>
          </a:p>
        </p:txBody>
      </p:sp>
      <p:graphicFrame>
        <p:nvGraphicFramePr>
          <p:cNvPr id="5" name="Object 4">
            <a:extLst>
              <a:ext uri="{FF2B5EF4-FFF2-40B4-BE49-F238E27FC236}">
                <a16:creationId xmlns:a16="http://schemas.microsoft.com/office/drawing/2014/main" id="{DED673D9-AD66-4B6C-9803-C21C8FBA58A6}"/>
              </a:ext>
            </a:extLst>
          </p:cNvPr>
          <p:cNvGraphicFramePr>
            <a:graphicFrameLocks noChangeAspect="1"/>
          </p:cNvGraphicFramePr>
          <p:nvPr>
            <p:extLst>
              <p:ext uri="{D42A27DB-BD31-4B8C-83A1-F6EECF244321}">
                <p14:modId xmlns:p14="http://schemas.microsoft.com/office/powerpoint/2010/main" val="2384351303"/>
              </p:ext>
            </p:extLst>
          </p:nvPr>
        </p:nvGraphicFramePr>
        <p:xfrm>
          <a:off x="682934" y="2799479"/>
          <a:ext cx="5494337" cy="1654175"/>
        </p:xfrm>
        <a:graphic>
          <a:graphicData uri="http://schemas.openxmlformats.org/presentationml/2006/ole">
            <mc:AlternateContent xmlns:mc="http://schemas.openxmlformats.org/markup-compatibility/2006">
              <mc:Choice xmlns:v="urn:schemas-microsoft-com:vml" Requires="v">
                <p:oleObj name="Worksheet" r:id="rId2" imgW="5494055" imgH="1653556" progId="Excel.Sheet.12">
                  <p:embed/>
                </p:oleObj>
              </mc:Choice>
              <mc:Fallback>
                <p:oleObj name="Worksheet" r:id="rId2" imgW="5494055" imgH="1653556" progId="Excel.Sheet.12">
                  <p:embed/>
                  <p:pic>
                    <p:nvPicPr>
                      <p:cNvPr id="5" name="Object 4">
                        <a:extLst>
                          <a:ext uri="{FF2B5EF4-FFF2-40B4-BE49-F238E27FC236}">
                            <a16:creationId xmlns:a16="http://schemas.microsoft.com/office/drawing/2014/main" id="{DED673D9-AD66-4B6C-9803-C21C8FBA58A6}"/>
                          </a:ext>
                        </a:extLst>
                      </p:cNvPr>
                      <p:cNvPicPr/>
                      <p:nvPr/>
                    </p:nvPicPr>
                    <p:blipFill>
                      <a:blip r:embed="rId3"/>
                      <a:stretch>
                        <a:fillRect/>
                      </a:stretch>
                    </p:blipFill>
                    <p:spPr>
                      <a:xfrm>
                        <a:off x="682934" y="2799479"/>
                        <a:ext cx="5494337" cy="16541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EB72106-7045-4BBA-A3DC-245AA721CA3B}"/>
              </a:ext>
            </a:extLst>
          </p:cNvPr>
          <p:cNvGraphicFramePr>
            <a:graphicFrameLocks noChangeAspect="1"/>
          </p:cNvGraphicFramePr>
          <p:nvPr>
            <p:extLst>
              <p:ext uri="{D42A27DB-BD31-4B8C-83A1-F6EECF244321}">
                <p14:modId xmlns:p14="http://schemas.microsoft.com/office/powerpoint/2010/main" val="2846946132"/>
              </p:ext>
            </p:extLst>
          </p:nvPr>
        </p:nvGraphicFramePr>
        <p:xfrm>
          <a:off x="682933" y="4612868"/>
          <a:ext cx="5494337" cy="1654175"/>
        </p:xfrm>
        <a:graphic>
          <a:graphicData uri="http://schemas.openxmlformats.org/presentationml/2006/ole">
            <mc:AlternateContent xmlns:mc="http://schemas.openxmlformats.org/markup-compatibility/2006">
              <mc:Choice xmlns:v="urn:schemas-microsoft-com:vml" Requires="v">
                <p:oleObj name="Worksheet" r:id="rId4" imgW="5494055" imgH="1653556" progId="Excel.Sheet.12">
                  <p:embed/>
                </p:oleObj>
              </mc:Choice>
              <mc:Fallback>
                <p:oleObj name="Worksheet" r:id="rId4" imgW="5494055" imgH="1653556" progId="Excel.Sheet.12">
                  <p:embed/>
                  <p:pic>
                    <p:nvPicPr>
                      <p:cNvPr id="8" name="Object 7">
                        <a:extLst>
                          <a:ext uri="{FF2B5EF4-FFF2-40B4-BE49-F238E27FC236}">
                            <a16:creationId xmlns:a16="http://schemas.microsoft.com/office/drawing/2014/main" id="{7EB72106-7045-4BBA-A3DC-245AA721CA3B}"/>
                          </a:ext>
                        </a:extLst>
                      </p:cNvPr>
                      <p:cNvPicPr/>
                      <p:nvPr/>
                    </p:nvPicPr>
                    <p:blipFill>
                      <a:blip r:embed="rId5"/>
                      <a:stretch>
                        <a:fillRect/>
                      </a:stretch>
                    </p:blipFill>
                    <p:spPr>
                      <a:xfrm>
                        <a:off x="682933" y="4612868"/>
                        <a:ext cx="5494337" cy="1654175"/>
                      </a:xfrm>
                      <a:prstGeom prst="rect">
                        <a:avLst/>
                      </a:prstGeom>
                    </p:spPr>
                  </p:pic>
                </p:oleObj>
              </mc:Fallback>
            </mc:AlternateContent>
          </a:graphicData>
        </a:graphic>
      </p:graphicFrame>
      <p:graphicFrame>
        <p:nvGraphicFramePr>
          <p:cNvPr id="6" name="Table 10">
            <a:extLst>
              <a:ext uri="{FF2B5EF4-FFF2-40B4-BE49-F238E27FC236}">
                <a16:creationId xmlns:a16="http://schemas.microsoft.com/office/drawing/2014/main" id="{7C31C86C-356C-465A-B4DE-64CC03585A68}"/>
              </a:ext>
            </a:extLst>
          </p:cNvPr>
          <p:cNvGraphicFramePr>
            <a:graphicFrameLocks noGrp="1"/>
          </p:cNvGraphicFramePr>
          <p:nvPr>
            <p:extLst>
              <p:ext uri="{D42A27DB-BD31-4B8C-83A1-F6EECF244321}">
                <p14:modId xmlns:p14="http://schemas.microsoft.com/office/powerpoint/2010/main" val="729374125"/>
              </p:ext>
            </p:extLst>
          </p:nvPr>
        </p:nvGraphicFramePr>
        <p:xfrm>
          <a:off x="690467" y="1556792"/>
          <a:ext cx="7848869" cy="1097280"/>
        </p:xfrm>
        <a:graphic>
          <a:graphicData uri="http://schemas.openxmlformats.org/drawingml/2006/table">
            <a:tbl>
              <a:tblPr firstRow="1" bandRow="1">
                <a:tableStyleId>{2D5ABB26-0587-4C30-8999-92F81FD0307C}</a:tableStyleId>
              </a:tblPr>
              <a:tblGrid>
                <a:gridCol w="1094805">
                  <a:extLst>
                    <a:ext uri="{9D8B030D-6E8A-4147-A177-3AD203B41FA5}">
                      <a16:colId xmlns:a16="http://schemas.microsoft.com/office/drawing/2014/main" val="3503830651"/>
                    </a:ext>
                  </a:extLst>
                </a:gridCol>
                <a:gridCol w="844258">
                  <a:extLst>
                    <a:ext uri="{9D8B030D-6E8A-4147-A177-3AD203B41FA5}">
                      <a16:colId xmlns:a16="http://schemas.microsoft.com/office/drawing/2014/main" val="1144001026"/>
                    </a:ext>
                  </a:extLst>
                </a:gridCol>
                <a:gridCol w="844258">
                  <a:extLst>
                    <a:ext uri="{9D8B030D-6E8A-4147-A177-3AD203B41FA5}">
                      <a16:colId xmlns:a16="http://schemas.microsoft.com/office/drawing/2014/main" val="898116978"/>
                    </a:ext>
                  </a:extLst>
                </a:gridCol>
                <a:gridCol w="844258">
                  <a:extLst>
                    <a:ext uri="{9D8B030D-6E8A-4147-A177-3AD203B41FA5}">
                      <a16:colId xmlns:a16="http://schemas.microsoft.com/office/drawing/2014/main" val="1575360309"/>
                    </a:ext>
                  </a:extLst>
                </a:gridCol>
                <a:gridCol w="844258">
                  <a:extLst>
                    <a:ext uri="{9D8B030D-6E8A-4147-A177-3AD203B41FA5}">
                      <a16:colId xmlns:a16="http://schemas.microsoft.com/office/drawing/2014/main" val="1444525405"/>
                    </a:ext>
                  </a:extLst>
                </a:gridCol>
                <a:gridCol w="844258">
                  <a:extLst>
                    <a:ext uri="{9D8B030D-6E8A-4147-A177-3AD203B41FA5}">
                      <a16:colId xmlns:a16="http://schemas.microsoft.com/office/drawing/2014/main" val="294801058"/>
                    </a:ext>
                  </a:extLst>
                </a:gridCol>
                <a:gridCol w="844258">
                  <a:extLst>
                    <a:ext uri="{9D8B030D-6E8A-4147-A177-3AD203B41FA5}">
                      <a16:colId xmlns:a16="http://schemas.microsoft.com/office/drawing/2014/main" val="785804338"/>
                    </a:ext>
                  </a:extLst>
                </a:gridCol>
                <a:gridCol w="844258">
                  <a:extLst>
                    <a:ext uri="{9D8B030D-6E8A-4147-A177-3AD203B41FA5}">
                      <a16:colId xmlns:a16="http://schemas.microsoft.com/office/drawing/2014/main" val="769804337"/>
                    </a:ext>
                  </a:extLst>
                </a:gridCol>
                <a:gridCol w="844258">
                  <a:extLst>
                    <a:ext uri="{9D8B030D-6E8A-4147-A177-3AD203B41FA5}">
                      <a16:colId xmlns:a16="http://schemas.microsoft.com/office/drawing/2014/main" val="266666049"/>
                    </a:ext>
                  </a:extLst>
                </a:gridCol>
              </a:tblGrid>
              <a:tr h="40813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Code Index</a:t>
                      </a:r>
                    </a:p>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9623708"/>
                  </a:ext>
                </a:extLst>
              </a:tr>
              <a:tr h="57139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Feedback Polynomial</a:t>
                      </a:r>
                    </a:p>
                    <a:p>
                      <a:pPr algn="ctr"/>
                      <a:endParaRPr lang="pt-B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u="none" strike="noStrike" kern="1200" baseline="0" dirty="0">
                          <a:solidFill>
                            <a:schemeClr val="tx1"/>
                          </a:solidFill>
                          <a:latin typeface="+mn-lt"/>
                          <a:ea typeface="+mn-ea"/>
                          <a:cs typeface="+mn-cs"/>
                        </a:rPr>
                        <a:t>204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312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3D8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28C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6237217"/>
                  </a:ext>
                </a:extLst>
              </a:tr>
            </a:tbl>
          </a:graphicData>
        </a:graphic>
      </p:graphicFrame>
      <p:sp>
        <p:nvSpPr>
          <p:cNvPr id="7" name="TextBox 6">
            <a:extLst>
              <a:ext uri="{FF2B5EF4-FFF2-40B4-BE49-F238E27FC236}">
                <a16:creationId xmlns:a16="http://schemas.microsoft.com/office/drawing/2014/main" id="{84920752-9591-41E0-BED8-F945BFDFF065}"/>
              </a:ext>
            </a:extLst>
          </p:cNvPr>
          <p:cNvSpPr txBox="1"/>
          <p:nvPr/>
        </p:nvSpPr>
        <p:spPr>
          <a:xfrm>
            <a:off x="6297666" y="5290187"/>
            <a:ext cx="3818950" cy="276999"/>
          </a:xfrm>
          <a:prstGeom prst="rect">
            <a:avLst/>
          </a:prstGeom>
          <a:noFill/>
        </p:spPr>
        <p:txBody>
          <a:bodyPr wrap="square">
            <a:spAutoFit/>
          </a:bodyPr>
          <a:lstStyle/>
          <a:p>
            <a:r>
              <a:rPr lang="en-US" dirty="0">
                <a:solidFill>
                  <a:srgbClr val="050505"/>
                </a:solidFill>
              </a:rPr>
              <a:t> </a:t>
            </a:r>
            <a:r>
              <a:rPr lang="en-US" dirty="0">
                <a:solidFill>
                  <a:srgbClr val="050505"/>
                </a:solidFill>
                <a:latin typeface="+mn-lt"/>
              </a:rPr>
              <a:t>Sidelobe Suppression Ratio (dB) </a:t>
            </a:r>
            <a:endParaRPr lang="en-US" dirty="0">
              <a:latin typeface="+mn-lt"/>
            </a:endParaRPr>
          </a:p>
        </p:txBody>
      </p:sp>
      <p:sp>
        <p:nvSpPr>
          <p:cNvPr id="9" name="TextBox 8">
            <a:extLst>
              <a:ext uri="{FF2B5EF4-FFF2-40B4-BE49-F238E27FC236}">
                <a16:creationId xmlns:a16="http://schemas.microsoft.com/office/drawing/2014/main" id="{C6C7340E-BCCE-4AF5-9F43-9ADCBE198EA0}"/>
              </a:ext>
            </a:extLst>
          </p:cNvPr>
          <p:cNvSpPr txBox="1"/>
          <p:nvPr/>
        </p:nvSpPr>
        <p:spPr>
          <a:xfrm>
            <a:off x="6313271" y="3531701"/>
            <a:ext cx="3594423" cy="276999"/>
          </a:xfrm>
          <a:prstGeom prst="rect">
            <a:avLst/>
          </a:prstGeom>
          <a:noFill/>
        </p:spPr>
        <p:txBody>
          <a:bodyPr wrap="square">
            <a:spAutoFit/>
          </a:bodyPr>
          <a:lstStyle/>
          <a:p>
            <a:r>
              <a:rPr lang="en-US" dirty="0">
                <a:solidFill>
                  <a:srgbClr val="050505"/>
                </a:solidFill>
                <a:latin typeface="+mn-lt"/>
              </a:rPr>
              <a:t>Cross-correlation Sidelobe Peak Value</a:t>
            </a:r>
          </a:p>
        </p:txBody>
      </p:sp>
    </p:spTree>
    <p:extLst>
      <p:ext uri="{BB962C8B-B14F-4D97-AF65-F5344CB8AC3E}">
        <p14:creationId xmlns:p14="http://schemas.microsoft.com/office/powerpoint/2010/main" val="1723911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2047</a:t>
            </a:r>
            <a:endParaRPr lang="en-US" dirty="0"/>
          </a:p>
        </p:txBody>
      </p:sp>
      <p:graphicFrame>
        <p:nvGraphicFramePr>
          <p:cNvPr id="6" name="Object 5">
            <a:extLst>
              <a:ext uri="{FF2B5EF4-FFF2-40B4-BE49-F238E27FC236}">
                <a16:creationId xmlns:a16="http://schemas.microsoft.com/office/drawing/2014/main" id="{DEEBEEFA-6FB1-4E6D-BF86-8A128546A68A}"/>
              </a:ext>
            </a:extLst>
          </p:cNvPr>
          <p:cNvGraphicFramePr>
            <a:graphicFrameLocks noChangeAspect="1"/>
          </p:cNvGraphicFramePr>
          <p:nvPr>
            <p:extLst>
              <p:ext uri="{D42A27DB-BD31-4B8C-83A1-F6EECF244321}">
                <p14:modId xmlns:p14="http://schemas.microsoft.com/office/powerpoint/2010/main" val="3917704930"/>
              </p:ext>
            </p:extLst>
          </p:nvPr>
        </p:nvGraphicFramePr>
        <p:xfrm>
          <a:off x="755576" y="2782937"/>
          <a:ext cx="5494337" cy="1654175"/>
        </p:xfrm>
        <a:graphic>
          <a:graphicData uri="http://schemas.openxmlformats.org/presentationml/2006/ole">
            <mc:AlternateContent xmlns:mc="http://schemas.openxmlformats.org/markup-compatibility/2006">
              <mc:Choice xmlns:v="urn:schemas-microsoft-com:vml" Requires="v">
                <p:oleObj name="Worksheet" r:id="rId2" imgW="5494055" imgH="1653556" progId="Excel.Sheet.12">
                  <p:embed/>
                </p:oleObj>
              </mc:Choice>
              <mc:Fallback>
                <p:oleObj name="Worksheet" r:id="rId2" imgW="5494055" imgH="1653556" progId="Excel.Sheet.12">
                  <p:embed/>
                  <p:pic>
                    <p:nvPicPr>
                      <p:cNvPr id="6" name="Object 5">
                        <a:extLst>
                          <a:ext uri="{FF2B5EF4-FFF2-40B4-BE49-F238E27FC236}">
                            <a16:creationId xmlns:a16="http://schemas.microsoft.com/office/drawing/2014/main" id="{DEEBEEFA-6FB1-4E6D-BF86-8A128546A68A}"/>
                          </a:ext>
                        </a:extLst>
                      </p:cNvPr>
                      <p:cNvPicPr/>
                      <p:nvPr/>
                    </p:nvPicPr>
                    <p:blipFill>
                      <a:blip r:embed="rId3"/>
                      <a:stretch>
                        <a:fillRect/>
                      </a:stretch>
                    </p:blipFill>
                    <p:spPr>
                      <a:xfrm>
                        <a:off x="755576" y="2782937"/>
                        <a:ext cx="5494337" cy="16541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5EBA0EA-5547-4C83-8A71-CBFC962DF57D}"/>
              </a:ext>
            </a:extLst>
          </p:cNvPr>
          <p:cNvGraphicFramePr>
            <a:graphicFrameLocks noChangeAspect="1"/>
          </p:cNvGraphicFramePr>
          <p:nvPr>
            <p:extLst>
              <p:ext uri="{D42A27DB-BD31-4B8C-83A1-F6EECF244321}">
                <p14:modId xmlns:p14="http://schemas.microsoft.com/office/powerpoint/2010/main" val="2891755157"/>
              </p:ext>
            </p:extLst>
          </p:nvPr>
        </p:nvGraphicFramePr>
        <p:xfrm>
          <a:off x="755576" y="4655145"/>
          <a:ext cx="5494337" cy="1654175"/>
        </p:xfrm>
        <a:graphic>
          <a:graphicData uri="http://schemas.openxmlformats.org/presentationml/2006/ole">
            <mc:AlternateContent xmlns:mc="http://schemas.openxmlformats.org/markup-compatibility/2006">
              <mc:Choice xmlns:v="urn:schemas-microsoft-com:vml" Requires="v">
                <p:oleObj name="Worksheet" r:id="rId4" imgW="5494055" imgH="1653556" progId="Excel.Sheet.12">
                  <p:embed/>
                </p:oleObj>
              </mc:Choice>
              <mc:Fallback>
                <p:oleObj name="Worksheet" r:id="rId4" imgW="5494055" imgH="1653556" progId="Excel.Sheet.12">
                  <p:embed/>
                  <p:pic>
                    <p:nvPicPr>
                      <p:cNvPr id="7" name="Object 6">
                        <a:extLst>
                          <a:ext uri="{FF2B5EF4-FFF2-40B4-BE49-F238E27FC236}">
                            <a16:creationId xmlns:a16="http://schemas.microsoft.com/office/drawing/2014/main" id="{A5EBA0EA-5547-4C83-8A71-CBFC962DF57D}"/>
                          </a:ext>
                        </a:extLst>
                      </p:cNvPr>
                      <p:cNvPicPr/>
                      <p:nvPr/>
                    </p:nvPicPr>
                    <p:blipFill>
                      <a:blip r:embed="rId5"/>
                      <a:stretch>
                        <a:fillRect/>
                      </a:stretch>
                    </p:blipFill>
                    <p:spPr>
                      <a:xfrm>
                        <a:off x="755576" y="4655145"/>
                        <a:ext cx="5494337" cy="1654175"/>
                      </a:xfrm>
                      <a:prstGeom prst="rect">
                        <a:avLst/>
                      </a:prstGeom>
                    </p:spPr>
                  </p:pic>
                </p:oleObj>
              </mc:Fallback>
            </mc:AlternateContent>
          </a:graphicData>
        </a:graphic>
      </p:graphicFrame>
      <p:graphicFrame>
        <p:nvGraphicFramePr>
          <p:cNvPr id="5" name="Table 10">
            <a:extLst>
              <a:ext uri="{FF2B5EF4-FFF2-40B4-BE49-F238E27FC236}">
                <a16:creationId xmlns:a16="http://schemas.microsoft.com/office/drawing/2014/main" id="{5CC8E5F1-E6B8-43E1-A1A3-3558D174316B}"/>
              </a:ext>
            </a:extLst>
          </p:cNvPr>
          <p:cNvGraphicFramePr>
            <a:graphicFrameLocks noGrp="1"/>
          </p:cNvGraphicFramePr>
          <p:nvPr>
            <p:extLst>
              <p:ext uri="{D42A27DB-BD31-4B8C-83A1-F6EECF244321}">
                <p14:modId xmlns:p14="http://schemas.microsoft.com/office/powerpoint/2010/main" val="1746593251"/>
              </p:ext>
            </p:extLst>
          </p:nvPr>
        </p:nvGraphicFramePr>
        <p:xfrm>
          <a:off x="690467" y="1556792"/>
          <a:ext cx="7848869" cy="1097280"/>
        </p:xfrm>
        <a:graphic>
          <a:graphicData uri="http://schemas.openxmlformats.org/drawingml/2006/table">
            <a:tbl>
              <a:tblPr firstRow="1" bandRow="1">
                <a:tableStyleId>{2D5ABB26-0587-4C30-8999-92F81FD0307C}</a:tableStyleId>
              </a:tblPr>
              <a:tblGrid>
                <a:gridCol w="1094805">
                  <a:extLst>
                    <a:ext uri="{9D8B030D-6E8A-4147-A177-3AD203B41FA5}">
                      <a16:colId xmlns:a16="http://schemas.microsoft.com/office/drawing/2014/main" val="3503830651"/>
                    </a:ext>
                  </a:extLst>
                </a:gridCol>
                <a:gridCol w="844258">
                  <a:extLst>
                    <a:ext uri="{9D8B030D-6E8A-4147-A177-3AD203B41FA5}">
                      <a16:colId xmlns:a16="http://schemas.microsoft.com/office/drawing/2014/main" val="1144001026"/>
                    </a:ext>
                  </a:extLst>
                </a:gridCol>
                <a:gridCol w="844258">
                  <a:extLst>
                    <a:ext uri="{9D8B030D-6E8A-4147-A177-3AD203B41FA5}">
                      <a16:colId xmlns:a16="http://schemas.microsoft.com/office/drawing/2014/main" val="898116978"/>
                    </a:ext>
                  </a:extLst>
                </a:gridCol>
                <a:gridCol w="844258">
                  <a:extLst>
                    <a:ext uri="{9D8B030D-6E8A-4147-A177-3AD203B41FA5}">
                      <a16:colId xmlns:a16="http://schemas.microsoft.com/office/drawing/2014/main" val="1575360309"/>
                    </a:ext>
                  </a:extLst>
                </a:gridCol>
                <a:gridCol w="844258">
                  <a:extLst>
                    <a:ext uri="{9D8B030D-6E8A-4147-A177-3AD203B41FA5}">
                      <a16:colId xmlns:a16="http://schemas.microsoft.com/office/drawing/2014/main" val="1444525405"/>
                    </a:ext>
                  </a:extLst>
                </a:gridCol>
                <a:gridCol w="844258">
                  <a:extLst>
                    <a:ext uri="{9D8B030D-6E8A-4147-A177-3AD203B41FA5}">
                      <a16:colId xmlns:a16="http://schemas.microsoft.com/office/drawing/2014/main" val="294801058"/>
                    </a:ext>
                  </a:extLst>
                </a:gridCol>
                <a:gridCol w="844258">
                  <a:extLst>
                    <a:ext uri="{9D8B030D-6E8A-4147-A177-3AD203B41FA5}">
                      <a16:colId xmlns:a16="http://schemas.microsoft.com/office/drawing/2014/main" val="785804338"/>
                    </a:ext>
                  </a:extLst>
                </a:gridCol>
                <a:gridCol w="844258">
                  <a:extLst>
                    <a:ext uri="{9D8B030D-6E8A-4147-A177-3AD203B41FA5}">
                      <a16:colId xmlns:a16="http://schemas.microsoft.com/office/drawing/2014/main" val="769804337"/>
                    </a:ext>
                  </a:extLst>
                </a:gridCol>
                <a:gridCol w="844258">
                  <a:extLst>
                    <a:ext uri="{9D8B030D-6E8A-4147-A177-3AD203B41FA5}">
                      <a16:colId xmlns:a16="http://schemas.microsoft.com/office/drawing/2014/main" val="266666049"/>
                    </a:ext>
                  </a:extLst>
                </a:gridCol>
              </a:tblGrid>
              <a:tr h="40813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Code Index</a:t>
                      </a:r>
                    </a:p>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9623708"/>
                  </a:ext>
                </a:extLst>
              </a:tr>
              <a:tr h="57139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Feedback Polynomial</a:t>
                      </a:r>
                    </a:p>
                    <a:p>
                      <a:pPr algn="ctr"/>
                      <a:endParaRPr lang="pt-B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1200" b="0" i="0" u="none" strike="noStrike" kern="1200" baseline="0" dirty="0">
                          <a:solidFill>
                            <a:schemeClr val="tx1"/>
                          </a:solidFill>
                          <a:latin typeface="+mn-lt"/>
                          <a:ea typeface="+mn-ea"/>
                          <a:cs typeface="+mn-cs"/>
                        </a:rPr>
                        <a:t>40B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56A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5E4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767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416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44A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4FB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67B</a:t>
                      </a:r>
                      <a:endParaRPr lang="en-US" sz="12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6237217"/>
                  </a:ext>
                </a:extLst>
              </a:tr>
            </a:tbl>
          </a:graphicData>
        </a:graphic>
      </p:graphicFrame>
      <p:sp>
        <p:nvSpPr>
          <p:cNvPr id="8" name="TextBox 7">
            <a:extLst>
              <a:ext uri="{FF2B5EF4-FFF2-40B4-BE49-F238E27FC236}">
                <a16:creationId xmlns:a16="http://schemas.microsoft.com/office/drawing/2014/main" id="{0B3FA5B4-2C48-4F3D-96AE-7C7996B43604}"/>
              </a:ext>
            </a:extLst>
          </p:cNvPr>
          <p:cNvSpPr txBox="1"/>
          <p:nvPr/>
        </p:nvSpPr>
        <p:spPr>
          <a:xfrm>
            <a:off x="6297666" y="5290187"/>
            <a:ext cx="3818950" cy="276999"/>
          </a:xfrm>
          <a:prstGeom prst="rect">
            <a:avLst/>
          </a:prstGeom>
          <a:noFill/>
        </p:spPr>
        <p:txBody>
          <a:bodyPr wrap="square">
            <a:spAutoFit/>
          </a:bodyPr>
          <a:lstStyle/>
          <a:p>
            <a:r>
              <a:rPr lang="en-US" dirty="0">
                <a:solidFill>
                  <a:srgbClr val="050505"/>
                </a:solidFill>
              </a:rPr>
              <a:t> </a:t>
            </a:r>
            <a:r>
              <a:rPr lang="en-US" dirty="0">
                <a:solidFill>
                  <a:srgbClr val="050505"/>
                </a:solidFill>
                <a:latin typeface="+mn-lt"/>
              </a:rPr>
              <a:t>Sidelobe Suppression Ratio (dB) </a:t>
            </a:r>
            <a:endParaRPr lang="en-US" dirty="0">
              <a:latin typeface="+mn-lt"/>
            </a:endParaRPr>
          </a:p>
        </p:txBody>
      </p:sp>
      <p:sp>
        <p:nvSpPr>
          <p:cNvPr id="9" name="TextBox 8">
            <a:extLst>
              <a:ext uri="{FF2B5EF4-FFF2-40B4-BE49-F238E27FC236}">
                <a16:creationId xmlns:a16="http://schemas.microsoft.com/office/drawing/2014/main" id="{03D8CDF8-4D1B-4034-AC4C-1F8ED6D0F43C}"/>
              </a:ext>
            </a:extLst>
          </p:cNvPr>
          <p:cNvSpPr txBox="1"/>
          <p:nvPr/>
        </p:nvSpPr>
        <p:spPr>
          <a:xfrm>
            <a:off x="6313271" y="3531701"/>
            <a:ext cx="3594423" cy="276999"/>
          </a:xfrm>
          <a:prstGeom prst="rect">
            <a:avLst/>
          </a:prstGeom>
          <a:noFill/>
        </p:spPr>
        <p:txBody>
          <a:bodyPr wrap="square">
            <a:spAutoFit/>
          </a:bodyPr>
          <a:lstStyle/>
          <a:p>
            <a:r>
              <a:rPr lang="en-US" dirty="0">
                <a:solidFill>
                  <a:srgbClr val="050505"/>
                </a:solidFill>
                <a:latin typeface="+mn-lt"/>
              </a:rPr>
              <a:t>Cross-correlation Sidelobe Peak Value</a:t>
            </a:r>
          </a:p>
        </p:txBody>
      </p:sp>
    </p:spTree>
    <p:extLst>
      <p:ext uri="{BB962C8B-B14F-4D97-AF65-F5344CB8AC3E}">
        <p14:creationId xmlns:p14="http://schemas.microsoft.com/office/powerpoint/2010/main" val="743817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FE1A-0D94-4869-B378-0C1A46318181}"/>
              </a:ext>
            </a:extLst>
          </p:cNvPr>
          <p:cNvSpPr>
            <a:spLocks noGrp="1"/>
          </p:cNvSpPr>
          <p:nvPr>
            <p:ph type="title"/>
          </p:nvPr>
        </p:nvSpPr>
        <p:spPr>
          <a:xfrm>
            <a:off x="-1832" y="957114"/>
            <a:ext cx="9145016" cy="754063"/>
          </a:xfrm>
        </p:spPr>
        <p:txBody>
          <a:bodyPr/>
          <a:lstStyle/>
          <a:p>
            <a:r>
              <a:rPr lang="en-US" sz="4000" dirty="0">
                <a:latin typeface="+mj-lt"/>
              </a:rPr>
              <a:t>Cross-Correlation with </a:t>
            </a:r>
            <a:r>
              <a:rPr lang="en-US" dirty="0"/>
              <a:t>HRP</a:t>
            </a:r>
            <a:r>
              <a:rPr lang="en-US" sz="4000" dirty="0">
                <a:latin typeface="+mj-lt"/>
              </a:rPr>
              <a:t> Preambles</a:t>
            </a:r>
            <a:endParaRPr lang="en-US" dirty="0"/>
          </a:p>
        </p:txBody>
      </p:sp>
      <p:sp>
        <p:nvSpPr>
          <p:cNvPr id="5" name="Slide Number Placeholder 4">
            <a:extLst>
              <a:ext uri="{FF2B5EF4-FFF2-40B4-BE49-F238E27FC236}">
                <a16:creationId xmlns:a16="http://schemas.microsoft.com/office/drawing/2014/main" id="{F5C10798-420C-4022-BE18-100951512183}"/>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33</a:t>
            </a:fld>
            <a:endParaRPr lang="en-US" altLang="en-US" dirty="0"/>
          </a:p>
        </p:txBody>
      </p:sp>
      <p:graphicFrame>
        <p:nvGraphicFramePr>
          <p:cNvPr id="6" name="Object 5">
            <a:extLst>
              <a:ext uri="{FF2B5EF4-FFF2-40B4-BE49-F238E27FC236}">
                <a16:creationId xmlns:a16="http://schemas.microsoft.com/office/drawing/2014/main" id="{D4308769-E2D1-49AE-A2E1-936B8A6A628B}"/>
              </a:ext>
            </a:extLst>
          </p:cNvPr>
          <p:cNvGraphicFramePr>
            <a:graphicFrameLocks noChangeAspect="1"/>
          </p:cNvGraphicFramePr>
          <p:nvPr>
            <p:extLst>
              <p:ext uri="{D42A27DB-BD31-4B8C-83A1-F6EECF244321}">
                <p14:modId xmlns:p14="http://schemas.microsoft.com/office/powerpoint/2010/main" val="4239577266"/>
              </p:ext>
            </p:extLst>
          </p:nvPr>
        </p:nvGraphicFramePr>
        <p:xfrm>
          <a:off x="107504" y="2204864"/>
          <a:ext cx="8958444" cy="2692199"/>
        </p:xfrm>
        <a:graphic>
          <a:graphicData uri="http://schemas.openxmlformats.org/presentationml/2006/ole">
            <mc:AlternateContent xmlns:mc="http://schemas.openxmlformats.org/markup-compatibility/2006">
              <mc:Choice xmlns:v="urn:schemas-microsoft-com:vml" Requires="v">
                <p:oleObj name="Worksheet" r:id="rId2" imgW="12428185" imgH="3733863" progId="Excel.Sheet.12">
                  <p:embed/>
                </p:oleObj>
              </mc:Choice>
              <mc:Fallback>
                <p:oleObj name="Worksheet" r:id="rId2" imgW="12428185" imgH="3733863" progId="Excel.Sheet.12">
                  <p:embed/>
                  <p:pic>
                    <p:nvPicPr>
                      <p:cNvPr id="0" name=""/>
                      <p:cNvPicPr/>
                      <p:nvPr/>
                    </p:nvPicPr>
                    <p:blipFill>
                      <a:blip r:embed="rId3"/>
                      <a:stretch>
                        <a:fillRect/>
                      </a:stretch>
                    </p:blipFill>
                    <p:spPr>
                      <a:xfrm>
                        <a:off x="107504" y="2204864"/>
                        <a:ext cx="8958444" cy="2692199"/>
                      </a:xfrm>
                      <a:prstGeom prst="rect">
                        <a:avLst/>
                      </a:prstGeom>
                    </p:spPr>
                  </p:pic>
                </p:oleObj>
              </mc:Fallback>
            </mc:AlternateContent>
          </a:graphicData>
        </a:graphic>
      </p:graphicFrame>
    </p:spTree>
    <p:extLst>
      <p:ext uri="{BB962C8B-B14F-4D97-AF65-F5344CB8AC3E}">
        <p14:creationId xmlns:p14="http://schemas.microsoft.com/office/powerpoint/2010/main" val="1199777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330EDB-D743-430E-AB4C-4EF13B4B5AD2}"/>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34</a:t>
            </a:fld>
            <a:endParaRPr lang="en-US" altLang="en-US" dirty="0"/>
          </a:p>
        </p:txBody>
      </p:sp>
      <p:graphicFrame>
        <p:nvGraphicFramePr>
          <p:cNvPr id="7" name="Object 6">
            <a:extLst>
              <a:ext uri="{FF2B5EF4-FFF2-40B4-BE49-F238E27FC236}">
                <a16:creationId xmlns:a16="http://schemas.microsoft.com/office/drawing/2014/main" id="{81590527-9D43-47C0-AB86-029755B80326}"/>
              </a:ext>
            </a:extLst>
          </p:cNvPr>
          <p:cNvGraphicFramePr>
            <a:graphicFrameLocks noChangeAspect="1"/>
          </p:cNvGraphicFramePr>
          <p:nvPr>
            <p:extLst>
              <p:ext uri="{D42A27DB-BD31-4B8C-83A1-F6EECF244321}">
                <p14:modId xmlns:p14="http://schemas.microsoft.com/office/powerpoint/2010/main" val="3936789257"/>
              </p:ext>
            </p:extLst>
          </p:nvPr>
        </p:nvGraphicFramePr>
        <p:xfrm>
          <a:off x="2411760" y="607461"/>
          <a:ext cx="4464496" cy="5831179"/>
        </p:xfrm>
        <a:graphic>
          <a:graphicData uri="http://schemas.openxmlformats.org/presentationml/2006/ole">
            <mc:AlternateContent xmlns:mc="http://schemas.openxmlformats.org/markup-compatibility/2006">
              <mc:Choice xmlns:v="urn:schemas-microsoft-com:vml" Requires="v">
                <p:oleObj name="Worksheet" r:id="rId2" imgW="5501711" imgH="7185629" progId="Excel.Sheet.12">
                  <p:embed/>
                </p:oleObj>
              </mc:Choice>
              <mc:Fallback>
                <p:oleObj name="Worksheet" r:id="rId2" imgW="5501711" imgH="7185629" progId="Excel.Sheet.12">
                  <p:embed/>
                  <p:pic>
                    <p:nvPicPr>
                      <p:cNvPr id="0" name=""/>
                      <p:cNvPicPr/>
                      <p:nvPr/>
                    </p:nvPicPr>
                    <p:blipFill>
                      <a:blip r:embed="rId3"/>
                      <a:stretch>
                        <a:fillRect/>
                      </a:stretch>
                    </p:blipFill>
                    <p:spPr>
                      <a:xfrm>
                        <a:off x="2411760" y="607461"/>
                        <a:ext cx="4464496" cy="5831179"/>
                      </a:xfrm>
                      <a:prstGeom prst="rect">
                        <a:avLst/>
                      </a:prstGeom>
                    </p:spPr>
                  </p:pic>
                </p:oleObj>
              </mc:Fallback>
            </mc:AlternateContent>
          </a:graphicData>
        </a:graphic>
      </p:graphicFrame>
    </p:spTree>
    <p:extLst>
      <p:ext uri="{BB962C8B-B14F-4D97-AF65-F5344CB8AC3E}">
        <p14:creationId xmlns:p14="http://schemas.microsoft.com/office/powerpoint/2010/main" val="916380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3A64-E00E-4219-916D-9549CA64468B}"/>
              </a:ext>
            </a:extLst>
          </p:cNvPr>
          <p:cNvSpPr>
            <a:spLocks noGrp="1"/>
          </p:cNvSpPr>
          <p:nvPr>
            <p:ph type="title"/>
          </p:nvPr>
        </p:nvSpPr>
        <p:spPr>
          <a:xfrm>
            <a:off x="569416" y="856011"/>
            <a:ext cx="7764463" cy="754063"/>
          </a:xfrm>
        </p:spPr>
        <p:txBody>
          <a:bodyPr/>
          <a:lstStyle/>
          <a:p>
            <a:r>
              <a:rPr lang="en-US" sz="4000" dirty="0">
                <a:latin typeface="+mj-lt"/>
              </a:rPr>
              <a:t>Cross-Correlation with LRP Preambles</a:t>
            </a:r>
            <a:endParaRPr lang="en-US" dirty="0"/>
          </a:p>
        </p:txBody>
      </p:sp>
      <p:sp>
        <p:nvSpPr>
          <p:cNvPr id="3" name="Content Placeholder 2">
            <a:extLst>
              <a:ext uri="{FF2B5EF4-FFF2-40B4-BE49-F238E27FC236}">
                <a16:creationId xmlns:a16="http://schemas.microsoft.com/office/drawing/2014/main" id="{C16D2265-DFF7-4FE7-8C09-0E512BE97D1E}"/>
              </a:ext>
            </a:extLst>
          </p:cNvPr>
          <p:cNvSpPr>
            <a:spLocks noGrp="1"/>
          </p:cNvSpPr>
          <p:nvPr>
            <p:ph idx="1"/>
          </p:nvPr>
        </p:nvSpPr>
        <p:spPr>
          <a:xfrm>
            <a:off x="689768" y="1989137"/>
            <a:ext cx="7764463" cy="4868863"/>
          </a:xfrm>
        </p:spPr>
        <p:txBody>
          <a:bodyPr/>
          <a:lstStyle/>
          <a:p>
            <a:r>
              <a:rPr lang="en-US" sz="2600" dirty="0"/>
              <a:t>LPR preambles are a</a:t>
            </a:r>
            <a:r>
              <a:rPr lang="en-US" sz="2600" dirty="0">
                <a:solidFill>
                  <a:srgbClr val="000000"/>
                </a:solidFill>
                <a:effectLst/>
              </a:rPr>
              <a:t> continuous stream of pulses</a:t>
            </a:r>
          </a:p>
          <a:p>
            <a:endParaRPr lang="en-US" sz="2600" dirty="0"/>
          </a:p>
          <a:p>
            <a:endParaRPr lang="en-US" sz="2600" dirty="0">
              <a:solidFill>
                <a:srgbClr val="000000"/>
              </a:solidFill>
              <a:effectLst/>
            </a:endParaRPr>
          </a:p>
          <a:p>
            <a:endParaRPr lang="en-US" sz="2600" dirty="0"/>
          </a:p>
          <a:p>
            <a:endParaRPr lang="en-US" sz="2600" dirty="0">
              <a:solidFill>
                <a:srgbClr val="000000"/>
              </a:solidFill>
              <a:effectLst/>
            </a:endParaRPr>
          </a:p>
          <a:p>
            <a:endParaRPr lang="en-US" sz="2600" dirty="0"/>
          </a:p>
          <a:p>
            <a:r>
              <a:rPr lang="en-US" sz="2600" dirty="0">
                <a:solidFill>
                  <a:srgbClr val="000000"/>
                </a:solidFill>
                <a:effectLst/>
              </a:rPr>
              <a:t> </a:t>
            </a:r>
            <a:endParaRPr lang="en-US" sz="2600"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1B32570-4D43-4883-803D-3E17D526B91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35</a:t>
            </a:fld>
            <a:endParaRPr lang="en-US" altLang="en-US" dirty="0"/>
          </a:p>
        </p:txBody>
      </p:sp>
      <p:graphicFrame>
        <p:nvGraphicFramePr>
          <p:cNvPr id="5" name="Table 5">
            <a:extLst>
              <a:ext uri="{FF2B5EF4-FFF2-40B4-BE49-F238E27FC236}">
                <a16:creationId xmlns:a16="http://schemas.microsoft.com/office/drawing/2014/main" id="{572D0D7D-8D0B-4019-9EE0-C630C4D5312D}"/>
              </a:ext>
            </a:extLst>
          </p:cNvPr>
          <p:cNvGraphicFramePr>
            <a:graphicFrameLocks noGrp="1"/>
          </p:cNvGraphicFramePr>
          <p:nvPr>
            <p:extLst>
              <p:ext uri="{D42A27DB-BD31-4B8C-83A1-F6EECF244321}">
                <p14:modId xmlns:p14="http://schemas.microsoft.com/office/powerpoint/2010/main" val="4139424667"/>
              </p:ext>
            </p:extLst>
          </p:nvPr>
        </p:nvGraphicFramePr>
        <p:xfrm>
          <a:off x="467544" y="2780928"/>
          <a:ext cx="8352928" cy="2347554"/>
        </p:xfrm>
        <a:graphic>
          <a:graphicData uri="http://schemas.openxmlformats.org/drawingml/2006/table">
            <a:tbl>
              <a:tblPr firstRow="1" bandRow="1">
                <a:tableStyleId>{2D5ABB26-0587-4C30-8999-92F81FD0307C}</a:tableStyleId>
              </a:tblPr>
              <a:tblGrid>
                <a:gridCol w="2088232">
                  <a:extLst>
                    <a:ext uri="{9D8B030D-6E8A-4147-A177-3AD203B41FA5}">
                      <a16:colId xmlns:a16="http://schemas.microsoft.com/office/drawing/2014/main" val="3078443670"/>
                    </a:ext>
                  </a:extLst>
                </a:gridCol>
                <a:gridCol w="2088232">
                  <a:extLst>
                    <a:ext uri="{9D8B030D-6E8A-4147-A177-3AD203B41FA5}">
                      <a16:colId xmlns:a16="http://schemas.microsoft.com/office/drawing/2014/main" val="2585327494"/>
                    </a:ext>
                  </a:extLst>
                </a:gridCol>
                <a:gridCol w="2088232">
                  <a:extLst>
                    <a:ext uri="{9D8B030D-6E8A-4147-A177-3AD203B41FA5}">
                      <a16:colId xmlns:a16="http://schemas.microsoft.com/office/drawing/2014/main" val="500687833"/>
                    </a:ext>
                  </a:extLst>
                </a:gridCol>
                <a:gridCol w="2088232">
                  <a:extLst>
                    <a:ext uri="{9D8B030D-6E8A-4147-A177-3AD203B41FA5}">
                      <a16:colId xmlns:a16="http://schemas.microsoft.com/office/drawing/2014/main" val="1766398239"/>
                    </a:ext>
                  </a:extLst>
                </a:gridCol>
              </a:tblGrid>
              <a:tr h="273630">
                <a:tc>
                  <a:txBody>
                    <a:bodyPr/>
                    <a:lstStyle/>
                    <a:p>
                      <a:pPr algn="ctr"/>
                      <a:r>
                        <a:rPr lang="en-US" b="1" dirty="0">
                          <a:solidFill>
                            <a:schemeClr val="tx1"/>
                          </a:solidFill>
                        </a:rPr>
                        <a:t>Mode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1"/>
                          </a:solidFill>
                        </a:rPr>
                        <a:t>Modulation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1"/>
                          </a:solidFill>
                        </a:rPr>
                        <a:t>PRF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1"/>
                          </a:solidFill>
                        </a:rPr>
                        <a:t>SHR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7455844"/>
                  </a:ext>
                </a:extLst>
              </a:tr>
              <a:tr h="345638">
                <a:tc>
                  <a:txBody>
                    <a:bodyPr/>
                    <a:lstStyle/>
                    <a:p>
                      <a:pPr algn="ctr"/>
                      <a:r>
                        <a:rPr lang="en-US" sz="1400" dirty="0">
                          <a:solidFill>
                            <a:schemeClr val="tx1"/>
                          </a:solidFill>
                        </a:rPr>
                        <a:t>Base Mode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kern="1200" dirty="0">
                          <a:solidFill>
                            <a:schemeClr val="tx1"/>
                          </a:solidFill>
                          <a:effectLst/>
                          <a:latin typeface="+mn-lt"/>
                          <a:ea typeface="+mn-ea"/>
                          <a:cs typeface="+mn-cs"/>
                        </a:rPr>
                        <a:t>16 - 128 pulse (non-ERDEV); </a:t>
                      </a:r>
                    </a:p>
                    <a:p>
                      <a:pPr algn="l"/>
                      <a:r>
                        <a:rPr lang="en-US" sz="1400" kern="1200" dirty="0">
                          <a:solidFill>
                            <a:schemeClr val="tx1"/>
                          </a:solidFill>
                          <a:effectLst/>
                          <a:latin typeface="+mn-lt"/>
                          <a:ea typeface="+mn-ea"/>
                          <a:cs typeface="+mn-cs"/>
                        </a:rPr>
                        <a:t>16 – 256 pulses (ERDEV) </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063685"/>
                  </a:ext>
                </a:extLst>
              </a:tr>
              <a:tr h="345638">
                <a:tc rowSpan="3">
                  <a:txBody>
                    <a:bodyPr/>
                    <a:lstStyle/>
                    <a:p>
                      <a:pPr algn="ctr"/>
                      <a:r>
                        <a:rPr lang="en-US" sz="1400" kern="1200" dirty="0">
                          <a:solidFill>
                            <a:schemeClr val="tx1"/>
                          </a:solidFill>
                          <a:effectLst/>
                          <a:latin typeface="+mn-lt"/>
                          <a:ea typeface="+mn-ea"/>
                          <a:cs typeface="+mn-cs"/>
                        </a:rPr>
                        <a:t>Dual-frequency </a:t>
                      </a:r>
                      <a:endParaRPr lang="en-US" sz="1400" dirty="0"/>
                    </a:p>
                    <a:p>
                      <a:pPr algn="ctr"/>
                      <a:r>
                        <a:rPr lang="en-US" sz="1400" kern="1200" dirty="0">
                          <a:solidFill>
                            <a:schemeClr val="tx1"/>
                          </a:solidFill>
                          <a:effectLst/>
                          <a:latin typeface="+mn-lt"/>
                          <a:ea typeface="+mn-ea"/>
                          <a:cs typeface="+mn-cs"/>
                        </a:rPr>
                        <a:t>modes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dirty="0">
                          <a:solidFill>
                            <a:schemeClr val="tx1"/>
                          </a:solidFill>
                          <a:effectLst/>
                          <a:latin typeface="+mn-lt"/>
                          <a:ea typeface="+mn-ea"/>
                          <a:cs typeface="+mn-cs"/>
                        </a:rPr>
                        <a:t>PBFSK</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a:r>
                        <a:rPr lang="en-US" sz="1400" kern="1200" dirty="0">
                          <a:solidFill>
                            <a:schemeClr val="tx1"/>
                          </a:solidFill>
                          <a:effectLst/>
                          <a:latin typeface="+mn-lt"/>
                          <a:ea typeface="+mn-ea"/>
                          <a:cs typeface="+mn-cs"/>
                        </a:rPr>
                        <a:t>16 – 256 pulses </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9444804"/>
                  </a:ext>
                </a:extLst>
              </a:tr>
              <a:tr h="345638">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dirty="0">
                          <a:solidFill>
                            <a:schemeClr val="tx1"/>
                          </a:solidFill>
                          <a:effectLst/>
                          <a:latin typeface="+mn-lt"/>
                          <a:ea typeface="+mn-ea"/>
                          <a:cs typeface="+mn-cs"/>
                        </a:rPr>
                        <a:t>PBFSK</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1834245"/>
                  </a:ext>
                </a:extLst>
              </a:tr>
              <a:tr h="345638">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dirty="0">
                          <a:solidFill>
                            <a:schemeClr val="tx1"/>
                          </a:solidFill>
                          <a:effectLst/>
                          <a:latin typeface="+mn-lt"/>
                          <a:ea typeface="+mn-ea"/>
                          <a:cs typeface="+mn-cs"/>
                        </a:rPr>
                        <a:t>PBFSK</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391894"/>
                  </a:ext>
                </a:extLst>
              </a:tr>
            </a:tbl>
          </a:graphicData>
        </a:graphic>
      </p:graphicFrame>
    </p:spTree>
    <p:extLst>
      <p:ext uri="{BB962C8B-B14F-4D97-AF65-F5344CB8AC3E}">
        <p14:creationId xmlns:p14="http://schemas.microsoft.com/office/powerpoint/2010/main" val="834626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E557D-2226-4FC0-B802-D931ABE20475}"/>
              </a:ext>
            </a:extLst>
          </p:cNvPr>
          <p:cNvSpPr>
            <a:spLocks noGrp="1"/>
          </p:cNvSpPr>
          <p:nvPr>
            <p:ph type="title"/>
          </p:nvPr>
        </p:nvSpPr>
        <p:spPr>
          <a:xfrm>
            <a:off x="-213320" y="666068"/>
            <a:ext cx="9570640" cy="754063"/>
          </a:xfrm>
        </p:spPr>
        <p:txBody>
          <a:bodyPr/>
          <a:lstStyle/>
          <a:p>
            <a:r>
              <a:rPr lang="en-US" sz="4000" dirty="0">
                <a:latin typeface="+mj-lt"/>
              </a:rPr>
              <a:t>Cross-Correlation with LRP Preambles</a:t>
            </a:r>
            <a:endParaRPr lang="en-US" dirty="0"/>
          </a:p>
        </p:txBody>
      </p:sp>
      <p:sp>
        <p:nvSpPr>
          <p:cNvPr id="4" name="Slide Number Placeholder 3">
            <a:extLst>
              <a:ext uri="{FF2B5EF4-FFF2-40B4-BE49-F238E27FC236}">
                <a16:creationId xmlns:a16="http://schemas.microsoft.com/office/drawing/2014/main" id="{23D8E2B2-6433-467C-97BF-ADA7444B070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36</a:t>
            </a:fld>
            <a:endParaRPr lang="en-US" altLang="en-US" dirty="0"/>
          </a:p>
        </p:txBody>
      </p:sp>
      <p:graphicFrame>
        <p:nvGraphicFramePr>
          <p:cNvPr id="14" name="Table 14">
            <a:extLst>
              <a:ext uri="{FF2B5EF4-FFF2-40B4-BE49-F238E27FC236}">
                <a16:creationId xmlns:a16="http://schemas.microsoft.com/office/drawing/2014/main" id="{3E386049-ADDE-4F71-B007-DDE49952A0A2}"/>
              </a:ext>
            </a:extLst>
          </p:cNvPr>
          <p:cNvGraphicFramePr>
            <a:graphicFrameLocks noGrp="1"/>
          </p:cNvGraphicFramePr>
          <p:nvPr/>
        </p:nvGraphicFramePr>
        <p:xfrm>
          <a:off x="430469" y="1556792"/>
          <a:ext cx="8516633" cy="1198880"/>
        </p:xfrm>
        <a:graphic>
          <a:graphicData uri="http://schemas.openxmlformats.org/drawingml/2006/table">
            <a:tbl>
              <a:tblPr firstRow="1" bandRow="1">
                <a:tableStyleId>{2D5ABB26-0587-4C30-8999-92F81FD0307C}</a:tableStyleId>
              </a:tblPr>
              <a:tblGrid>
                <a:gridCol w="525590">
                  <a:extLst>
                    <a:ext uri="{9D8B030D-6E8A-4147-A177-3AD203B41FA5}">
                      <a16:colId xmlns:a16="http://schemas.microsoft.com/office/drawing/2014/main" val="2504221738"/>
                    </a:ext>
                  </a:extLst>
                </a:gridCol>
                <a:gridCol w="2014458">
                  <a:extLst>
                    <a:ext uri="{9D8B030D-6E8A-4147-A177-3AD203B41FA5}">
                      <a16:colId xmlns:a16="http://schemas.microsoft.com/office/drawing/2014/main" val="65009388"/>
                    </a:ext>
                  </a:extLst>
                </a:gridCol>
                <a:gridCol w="5976585">
                  <a:extLst>
                    <a:ext uri="{9D8B030D-6E8A-4147-A177-3AD203B41FA5}">
                      <a16:colId xmlns:a16="http://schemas.microsoft.com/office/drawing/2014/main" val="1895942087"/>
                    </a:ext>
                  </a:extLst>
                </a:gridCol>
              </a:tblGrid>
              <a:tr h="370840">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solidFill>
                            <a:schemeClr val="tx1"/>
                          </a:solidFill>
                        </a:rPr>
                        <a:t>Channel Band Number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solidFill>
                            <a:schemeClr val="tx1"/>
                          </a:solidFill>
                        </a:rPr>
                        <a:t>ERIP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5369358"/>
                  </a:ext>
                </a:extLst>
              </a:tr>
              <a:tr h="370840">
                <a:tc>
                  <a:txBody>
                    <a:bodyPr/>
                    <a:lstStyle/>
                    <a:p>
                      <a:r>
                        <a:rPr lang="en-US" sz="1200" dirty="0"/>
                        <a:t>HRP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Mean EIRP = -14.3dBm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7499451"/>
                  </a:ext>
                </a:extLst>
              </a:tr>
              <a:tr h="0">
                <a:tc>
                  <a:txBody>
                    <a:bodyPr/>
                    <a:lstStyle/>
                    <a:p>
                      <a:r>
                        <a:rPr lang="en-US" sz="1200" dirty="0"/>
                        <a:t>LRP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2 (center freq. identical to HRP channel 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Peak EIRP = 12dBm</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536881"/>
                  </a:ext>
                </a:extLst>
              </a:tr>
            </a:tbl>
          </a:graphicData>
        </a:graphic>
      </p:graphicFrame>
      <p:graphicFrame>
        <p:nvGraphicFramePr>
          <p:cNvPr id="15" name="Object 14">
            <a:extLst>
              <a:ext uri="{FF2B5EF4-FFF2-40B4-BE49-F238E27FC236}">
                <a16:creationId xmlns:a16="http://schemas.microsoft.com/office/drawing/2014/main" id="{732D2380-18D8-43A1-A330-0D49FC225ADF}"/>
              </a:ext>
            </a:extLst>
          </p:cNvPr>
          <p:cNvGraphicFramePr>
            <a:graphicFrameLocks noChangeAspect="1"/>
          </p:cNvGraphicFramePr>
          <p:nvPr/>
        </p:nvGraphicFramePr>
        <p:xfrm>
          <a:off x="196898" y="3356992"/>
          <a:ext cx="4216227" cy="3142178"/>
        </p:xfrm>
        <a:graphic>
          <a:graphicData uri="http://schemas.openxmlformats.org/presentationml/2006/ole">
            <mc:AlternateContent xmlns:mc="http://schemas.openxmlformats.org/markup-compatibility/2006">
              <mc:Choice xmlns:v="urn:schemas-microsoft-com:vml" Requires="v">
                <p:oleObj name="Worksheet" r:id="rId2" imgW="5440893" imgH="4053714" progId="Excel.Sheet.12">
                  <p:embed/>
                </p:oleObj>
              </mc:Choice>
              <mc:Fallback>
                <p:oleObj name="Worksheet" r:id="rId2" imgW="5440893" imgH="4053714" progId="Excel.Sheet.12">
                  <p:embed/>
                  <p:pic>
                    <p:nvPicPr>
                      <p:cNvPr id="15" name="Object 14">
                        <a:extLst>
                          <a:ext uri="{FF2B5EF4-FFF2-40B4-BE49-F238E27FC236}">
                            <a16:creationId xmlns:a16="http://schemas.microsoft.com/office/drawing/2014/main" id="{732D2380-18D8-43A1-A330-0D49FC225ADF}"/>
                          </a:ext>
                        </a:extLst>
                      </p:cNvPr>
                      <p:cNvPicPr/>
                      <p:nvPr/>
                    </p:nvPicPr>
                    <p:blipFill>
                      <a:blip r:embed="rId3"/>
                      <a:stretch>
                        <a:fillRect/>
                      </a:stretch>
                    </p:blipFill>
                    <p:spPr>
                      <a:xfrm>
                        <a:off x="196898" y="3356992"/>
                        <a:ext cx="4216227" cy="314217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74E10283-210E-471C-9D34-9FB37E773257}"/>
              </a:ext>
            </a:extLst>
          </p:cNvPr>
          <p:cNvGraphicFramePr>
            <a:graphicFrameLocks noChangeAspect="1"/>
          </p:cNvGraphicFramePr>
          <p:nvPr/>
        </p:nvGraphicFramePr>
        <p:xfrm>
          <a:off x="4642295" y="3356993"/>
          <a:ext cx="4304807" cy="3142177"/>
        </p:xfrm>
        <a:graphic>
          <a:graphicData uri="http://schemas.openxmlformats.org/presentationml/2006/ole">
            <mc:AlternateContent xmlns:mc="http://schemas.openxmlformats.org/markup-compatibility/2006">
              <mc:Choice xmlns:v="urn:schemas-microsoft-com:vml" Requires="v">
                <p:oleObj name="Worksheet" r:id="rId4" imgW="5554874" imgH="4053714" progId="Excel.Sheet.12">
                  <p:embed/>
                </p:oleObj>
              </mc:Choice>
              <mc:Fallback>
                <p:oleObj name="Worksheet" r:id="rId4" imgW="5554874" imgH="4053714" progId="Excel.Sheet.12">
                  <p:embed/>
                  <p:pic>
                    <p:nvPicPr>
                      <p:cNvPr id="16" name="Object 15">
                        <a:extLst>
                          <a:ext uri="{FF2B5EF4-FFF2-40B4-BE49-F238E27FC236}">
                            <a16:creationId xmlns:a16="http://schemas.microsoft.com/office/drawing/2014/main" id="{74E10283-210E-471C-9D34-9FB37E773257}"/>
                          </a:ext>
                        </a:extLst>
                      </p:cNvPr>
                      <p:cNvPicPr/>
                      <p:nvPr/>
                    </p:nvPicPr>
                    <p:blipFill>
                      <a:blip r:embed="rId5"/>
                      <a:stretch>
                        <a:fillRect/>
                      </a:stretch>
                    </p:blipFill>
                    <p:spPr>
                      <a:xfrm>
                        <a:off x="4642295" y="3356993"/>
                        <a:ext cx="4304807" cy="3142177"/>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9BF61906-9F56-4311-991C-A84B8DDF43E0}"/>
              </a:ext>
            </a:extLst>
          </p:cNvPr>
          <p:cNvSpPr txBox="1"/>
          <p:nvPr/>
        </p:nvSpPr>
        <p:spPr>
          <a:xfrm>
            <a:off x="1847565" y="2962820"/>
            <a:ext cx="5383782" cy="338554"/>
          </a:xfrm>
          <a:prstGeom prst="rect">
            <a:avLst/>
          </a:prstGeom>
          <a:noFill/>
        </p:spPr>
        <p:txBody>
          <a:bodyPr wrap="none" rtlCol="0">
            <a:spAutoFit/>
          </a:bodyPr>
          <a:lstStyle/>
          <a:p>
            <a:r>
              <a:rPr lang="en-US" sz="1600" dirty="0">
                <a:solidFill>
                  <a:schemeClr val="tx1"/>
                </a:solidFill>
                <a:latin typeface="+mj-lt"/>
              </a:rPr>
              <a:t>Correlation between HRP preambles and LRP preambles</a:t>
            </a:r>
          </a:p>
        </p:txBody>
      </p:sp>
    </p:spTree>
    <p:extLst>
      <p:ext uri="{BB962C8B-B14F-4D97-AF65-F5344CB8AC3E}">
        <p14:creationId xmlns:p14="http://schemas.microsoft.com/office/powerpoint/2010/main" val="632048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D8E2B2-6433-467C-97BF-ADA7444B070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37</a:t>
            </a:fld>
            <a:endParaRPr lang="en-US" altLang="en-US" dirty="0"/>
          </a:p>
        </p:txBody>
      </p:sp>
      <p:graphicFrame>
        <p:nvGraphicFramePr>
          <p:cNvPr id="6" name="Object 5">
            <a:extLst>
              <a:ext uri="{FF2B5EF4-FFF2-40B4-BE49-F238E27FC236}">
                <a16:creationId xmlns:a16="http://schemas.microsoft.com/office/drawing/2014/main" id="{6476E4E4-6FA2-495A-9874-4CB3F648ADBB}"/>
              </a:ext>
            </a:extLst>
          </p:cNvPr>
          <p:cNvGraphicFramePr>
            <a:graphicFrameLocks noChangeAspect="1"/>
          </p:cNvGraphicFramePr>
          <p:nvPr/>
        </p:nvGraphicFramePr>
        <p:xfrm>
          <a:off x="2706517" y="620688"/>
          <a:ext cx="3730965" cy="5841755"/>
        </p:xfrm>
        <a:graphic>
          <a:graphicData uri="http://schemas.openxmlformats.org/presentationml/2006/ole">
            <mc:AlternateContent xmlns:mc="http://schemas.openxmlformats.org/markup-compatibility/2006">
              <mc:Choice xmlns:v="urn:schemas-microsoft-com:vml" Requires="v">
                <p:oleObj name="Worksheet" r:id="rId2" imgW="5463434" imgH="8557087" progId="Excel.Sheet.12">
                  <p:embed/>
                </p:oleObj>
              </mc:Choice>
              <mc:Fallback>
                <p:oleObj name="Worksheet" r:id="rId2" imgW="5463434" imgH="8557087" progId="Excel.Sheet.12">
                  <p:embed/>
                  <p:pic>
                    <p:nvPicPr>
                      <p:cNvPr id="6" name="Object 5">
                        <a:extLst>
                          <a:ext uri="{FF2B5EF4-FFF2-40B4-BE49-F238E27FC236}">
                            <a16:creationId xmlns:a16="http://schemas.microsoft.com/office/drawing/2014/main" id="{6476E4E4-6FA2-495A-9874-4CB3F648ADBB}"/>
                          </a:ext>
                        </a:extLst>
                      </p:cNvPr>
                      <p:cNvPicPr/>
                      <p:nvPr/>
                    </p:nvPicPr>
                    <p:blipFill>
                      <a:blip r:embed="rId3"/>
                      <a:stretch>
                        <a:fillRect/>
                      </a:stretch>
                    </p:blipFill>
                    <p:spPr>
                      <a:xfrm>
                        <a:off x="2706517" y="620688"/>
                        <a:ext cx="3730965" cy="584175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A26DBA62-F8D1-4D2D-9EC3-B822A0BB9793}"/>
              </a:ext>
            </a:extLst>
          </p:cNvPr>
          <p:cNvSpPr txBox="1"/>
          <p:nvPr/>
        </p:nvSpPr>
        <p:spPr>
          <a:xfrm>
            <a:off x="611560" y="1988840"/>
            <a:ext cx="1656184" cy="1815882"/>
          </a:xfrm>
          <a:prstGeom prst="rect">
            <a:avLst/>
          </a:prstGeom>
          <a:noFill/>
        </p:spPr>
        <p:txBody>
          <a:bodyPr wrap="square" rtlCol="0">
            <a:spAutoFit/>
          </a:bodyPr>
          <a:lstStyle/>
          <a:p>
            <a:r>
              <a:rPr lang="en-US" sz="1600" dirty="0">
                <a:solidFill>
                  <a:schemeClr val="tx1"/>
                </a:solidFill>
                <a:latin typeface="+mj-lt"/>
              </a:rPr>
              <a:t>Correlation between m-sequences and  LRP preambles are not worse than HRP preambles  </a:t>
            </a:r>
          </a:p>
        </p:txBody>
      </p:sp>
    </p:spTree>
    <p:extLst>
      <p:ext uri="{BB962C8B-B14F-4D97-AF65-F5344CB8AC3E}">
        <p14:creationId xmlns:p14="http://schemas.microsoft.com/office/powerpoint/2010/main" val="4121403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0C23A2-268E-4637-8CDE-A9E867DBF98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38</a:t>
            </a:fld>
            <a:endParaRPr lang="en-US" altLang="en-US" dirty="0"/>
          </a:p>
        </p:txBody>
      </p:sp>
      <p:graphicFrame>
        <p:nvGraphicFramePr>
          <p:cNvPr id="6" name="Object 5">
            <a:extLst>
              <a:ext uri="{FF2B5EF4-FFF2-40B4-BE49-F238E27FC236}">
                <a16:creationId xmlns:a16="http://schemas.microsoft.com/office/drawing/2014/main" id="{E427DB31-85A9-4671-A307-97D641F9A013}"/>
              </a:ext>
            </a:extLst>
          </p:cNvPr>
          <p:cNvGraphicFramePr>
            <a:graphicFrameLocks noChangeAspect="1"/>
          </p:cNvGraphicFramePr>
          <p:nvPr/>
        </p:nvGraphicFramePr>
        <p:xfrm>
          <a:off x="251520" y="2060848"/>
          <a:ext cx="8640960" cy="2954577"/>
        </p:xfrm>
        <a:graphic>
          <a:graphicData uri="http://schemas.openxmlformats.org/presentationml/2006/ole">
            <mc:AlternateContent xmlns:mc="http://schemas.openxmlformats.org/markup-compatibility/2006">
              <mc:Choice xmlns:v="urn:schemas-microsoft-com:vml" Requires="v">
                <p:oleObj name="Worksheet" r:id="rId2" imgW="12192142" imgH="4168250" progId="Excel.Sheet.12">
                  <p:embed/>
                </p:oleObj>
              </mc:Choice>
              <mc:Fallback>
                <p:oleObj name="Worksheet" r:id="rId2" imgW="12192142" imgH="4168250" progId="Excel.Sheet.12">
                  <p:embed/>
                  <p:pic>
                    <p:nvPicPr>
                      <p:cNvPr id="6" name="Object 5">
                        <a:extLst>
                          <a:ext uri="{FF2B5EF4-FFF2-40B4-BE49-F238E27FC236}">
                            <a16:creationId xmlns:a16="http://schemas.microsoft.com/office/drawing/2014/main" id="{E427DB31-85A9-4671-A307-97D641F9A013}"/>
                          </a:ext>
                        </a:extLst>
                      </p:cNvPr>
                      <p:cNvPicPr/>
                      <p:nvPr/>
                    </p:nvPicPr>
                    <p:blipFill>
                      <a:blip r:embed="rId3"/>
                      <a:stretch>
                        <a:fillRect/>
                      </a:stretch>
                    </p:blipFill>
                    <p:spPr>
                      <a:xfrm>
                        <a:off x="251520" y="2060848"/>
                        <a:ext cx="8640960" cy="295457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423404C4-9402-41B7-9791-AF5BBC358440}"/>
              </a:ext>
            </a:extLst>
          </p:cNvPr>
          <p:cNvSpPr txBox="1"/>
          <p:nvPr/>
        </p:nvSpPr>
        <p:spPr>
          <a:xfrm>
            <a:off x="1604841" y="1124744"/>
            <a:ext cx="5934317" cy="523220"/>
          </a:xfrm>
          <a:prstGeom prst="rect">
            <a:avLst/>
          </a:prstGeom>
          <a:noFill/>
        </p:spPr>
        <p:txBody>
          <a:bodyPr wrap="none" rtlCol="0">
            <a:spAutoFit/>
          </a:bodyPr>
          <a:lstStyle/>
          <a:p>
            <a:r>
              <a:rPr lang="en-US" sz="2800" dirty="0">
                <a:solidFill>
                  <a:schemeClr val="tx1"/>
                </a:solidFill>
              </a:rPr>
              <a:t>Transmit m sequences and receive LRP</a:t>
            </a:r>
            <a:r>
              <a:rPr lang="en-US" sz="2800" dirty="0"/>
              <a:t> </a:t>
            </a:r>
          </a:p>
        </p:txBody>
      </p:sp>
    </p:spTree>
    <p:extLst>
      <p:ext uri="{BB962C8B-B14F-4D97-AF65-F5344CB8AC3E}">
        <p14:creationId xmlns:p14="http://schemas.microsoft.com/office/powerpoint/2010/main" val="2092030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5A809-F10F-453E-8146-F40E87DD4C33}"/>
              </a:ext>
            </a:extLst>
          </p:cNvPr>
          <p:cNvSpPr>
            <a:spLocks noGrp="1"/>
          </p:cNvSpPr>
          <p:nvPr>
            <p:ph type="title"/>
          </p:nvPr>
        </p:nvSpPr>
        <p:spPr>
          <a:xfrm>
            <a:off x="689767" y="730721"/>
            <a:ext cx="7764463" cy="754063"/>
          </a:xfrm>
        </p:spPr>
        <p:txBody>
          <a:bodyPr/>
          <a:lstStyle/>
          <a:p>
            <a:r>
              <a:rPr lang="en-US" sz="3000" dirty="0"/>
              <a:t>Autocorrelation and Cross-correlation of Legacy Preambles</a:t>
            </a:r>
          </a:p>
        </p:txBody>
      </p:sp>
      <p:sp>
        <p:nvSpPr>
          <p:cNvPr id="4" name="Slide Number Placeholder 3">
            <a:extLst>
              <a:ext uri="{FF2B5EF4-FFF2-40B4-BE49-F238E27FC236}">
                <a16:creationId xmlns:a16="http://schemas.microsoft.com/office/drawing/2014/main" id="{6B40F1BE-420F-4F08-B620-CDBCC32A156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39</a:t>
            </a:fld>
            <a:endParaRPr lang="en-US" altLang="en-US" dirty="0"/>
          </a:p>
        </p:txBody>
      </p:sp>
      <p:graphicFrame>
        <p:nvGraphicFramePr>
          <p:cNvPr id="6" name="Object 5">
            <a:extLst>
              <a:ext uri="{FF2B5EF4-FFF2-40B4-BE49-F238E27FC236}">
                <a16:creationId xmlns:a16="http://schemas.microsoft.com/office/drawing/2014/main" id="{5E9EB442-6D48-4CF6-83C3-5E4B8E5F27FC}"/>
              </a:ext>
            </a:extLst>
          </p:cNvPr>
          <p:cNvGraphicFramePr>
            <a:graphicFrameLocks noChangeAspect="1"/>
          </p:cNvGraphicFramePr>
          <p:nvPr>
            <p:extLst>
              <p:ext uri="{D42A27DB-BD31-4B8C-83A1-F6EECF244321}">
                <p14:modId xmlns:p14="http://schemas.microsoft.com/office/powerpoint/2010/main" val="1858740937"/>
              </p:ext>
            </p:extLst>
          </p:nvPr>
        </p:nvGraphicFramePr>
        <p:xfrm>
          <a:off x="2838202" y="1628800"/>
          <a:ext cx="3467595" cy="4759810"/>
        </p:xfrm>
        <a:graphic>
          <a:graphicData uri="http://schemas.openxmlformats.org/presentationml/2006/ole">
            <mc:AlternateContent xmlns:mc="http://schemas.openxmlformats.org/markup-compatibility/2006">
              <mc:Choice xmlns:v="urn:schemas-microsoft-com:vml" Requires="v">
                <p:oleObj name="Worksheet" r:id="rId2" imgW="5364338" imgH="7360826" progId="Excel.Sheet.12">
                  <p:embed/>
                </p:oleObj>
              </mc:Choice>
              <mc:Fallback>
                <p:oleObj name="Worksheet" r:id="rId2" imgW="5364338" imgH="7360826" progId="Excel.Sheet.12">
                  <p:embed/>
                  <p:pic>
                    <p:nvPicPr>
                      <p:cNvPr id="0" name=""/>
                      <p:cNvPicPr/>
                      <p:nvPr/>
                    </p:nvPicPr>
                    <p:blipFill>
                      <a:blip r:embed="rId3"/>
                      <a:stretch>
                        <a:fillRect/>
                      </a:stretch>
                    </p:blipFill>
                    <p:spPr>
                      <a:xfrm>
                        <a:off x="2838202" y="1628800"/>
                        <a:ext cx="3467595" cy="4759810"/>
                      </a:xfrm>
                      <a:prstGeom prst="rect">
                        <a:avLst/>
                      </a:prstGeom>
                    </p:spPr>
                  </p:pic>
                </p:oleObj>
              </mc:Fallback>
            </mc:AlternateContent>
          </a:graphicData>
        </a:graphic>
      </p:graphicFrame>
    </p:spTree>
    <p:extLst>
      <p:ext uri="{BB962C8B-B14F-4D97-AF65-F5344CB8AC3E}">
        <p14:creationId xmlns:p14="http://schemas.microsoft.com/office/powerpoint/2010/main" val="61201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p:txBody>
          <a:bodyPr/>
          <a:lstStyle/>
          <a:p>
            <a:pPr algn="ctr"/>
            <a:r>
              <a:rPr lang="en-US" dirty="0"/>
              <a:t>Objective </a:t>
            </a:r>
          </a:p>
        </p:txBody>
      </p:sp>
      <p:sp>
        <p:nvSpPr>
          <p:cNvPr id="3" name="Content Placeholder 2">
            <a:extLst>
              <a:ext uri="{FF2B5EF4-FFF2-40B4-BE49-F238E27FC236}">
                <a16:creationId xmlns:a16="http://schemas.microsoft.com/office/drawing/2014/main" id="{7BC61349-F396-4EB6-89FE-DD102758A055}"/>
              </a:ext>
            </a:extLst>
          </p:cNvPr>
          <p:cNvSpPr>
            <a:spLocks noGrp="1"/>
          </p:cNvSpPr>
          <p:nvPr>
            <p:ph idx="1"/>
          </p:nvPr>
        </p:nvSpPr>
        <p:spPr>
          <a:xfrm>
            <a:off x="611560" y="1916832"/>
            <a:ext cx="7764463" cy="4868863"/>
          </a:xfrm>
        </p:spPr>
        <p:txBody>
          <a:bodyPr>
            <a:normAutofit/>
          </a:bodyPr>
          <a:lstStyle/>
          <a:p>
            <a:pPr>
              <a:lnSpc>
                <a:spcPct val="80000"/>
              </a:lnSpc>
            </a:pPr>
            <a:r>
              <a:rPr lang="en-US" dirty="0"/>
              <a:t>Propose preamble codes (SYNC field) candidates for data communications over </a:t>
            </a:r>
            <a:r>
              <a:rPr lang="en-US" sz="3200" dirty="0">
                <a:latin typeface="+mj-lt"/>
              </a:rPr>
              <a:t>IEEE 802.15.4a</a:t>
            </a:r>
            <a:r>
              <a:rPr lang="en-US" dirty="0"/>
              <a:t> “UWB” channels [2]</a:t>
            </a:r>
          </a:p>
          <a:p>
            <a:pPr>
              <a:lnSpc>
                <a:spcPct val="80000"/>
              </a:lnSpc>
            </a:pPr>
            <a:endParaRPr lang="en-US" dirty="0"/>
          </a:p>
        </p:txBody>
      </p:sp>
    </p:spTree>
    <p:extLst>
      <p:ext uri="{BB962C8B-B14F-4D97-AF65-F5344CB8AC3E}">
        <p14:creationId xmlns:p14="http://schemas.microsoft.com/office/powerpoint/2010/main" val="381061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3F8C-1BA8-4618-893A-1CAFD6D55A4C}"/>
              </a:ext>
            </a:extLst>
          </p:cNvPr>
          <p:cNvSpPr>
            <a:spLocks noGrp="1"/>
          </p:cNvSpPr>
          <p:nvPr>
            <p:ph type="title"/>
          </p:nvPr>
        </p:nvSpPr>
        <p:spPr/>
        <p:txBody>
          <a:bodyPr/>
          <a:lstStyle/>
          <a:p>
            <a:pPr algn="ctr"/>
            <a:r>
              <a:rPr lang="en-US" dirty="0"/>
              <a:t>Conclusions </a:t>
            </a:r>
          </a:p>
        </p:txBody>
      </p:sp>
      <p:sp>
        <p:nvSpPr>
          <p:cNvPr id="3" name="Content Placeholder 2">
            <a:extLst>
              <a:ext uri="{FF2B5EF4-FFF2-40B4-BE49-F238E27FC236}">
                <a16:creationId xmlns:a16="http://schemas.microsoft.com/office/drawing/2014/main" id="{D4A37D89-0DC6-4040-97F5-47BABA1B8110}"/>
              </a:ext>
            </a:extLst>
          </p:cNvPr>
          <p:cNvSpPr>
            <a:spLocks noGrp="1"/>
          </p:cNvSpPr>
          <p:nvPr>
            <p:ph sz="half" idx="1"/>
          </p:nvPr>
        </p:nvSpPr>
        <p:spPr>
          <a:xfrm>
            <a:off x="611560" y="1628800"/>
            <a:ext cx="7768901" cy="3263504"/>
          </a:xfrm>
        </p:spPr>
        <p:txBody>
          <a:bodyPr>
            <a:normAutofit fontScale="25000" lnSpcReduction="20000"/>
          </a:bodyPr>
          <a:lstStyle/>
          <a:p>
            <a:r>
              <a:rPr lang="en-US" sz="11200" dirty="0"/>
              <a:t>m-sequences could be used as preamble codes for 802.15.4ab data communications</a:t>
            </a:r>
          </a:p>
          <a:p>
            <a:pPr>
              <a:lnSpc>
                <a:spcPct val="80000"/>
              </a:lnSpc>
              <a:buFont typeface="Arial" panose="020B0604020202020204" pitchFamily="34" charset="0"/>
              <a:buChar char="•"/>
            </a:pPr>
            <a:r>
              <a:rPr lang="en-US" sz="9600" dirty="0"/>
              <a:t>Excellent periodic autocorrelation </a:t>
            </a:r>
          </a:p>
          <a:p>
            <a:pPr>
              <a:lnSpc>
                <a:spcPct val="80000"/>
              </a:lnSpc>
              <a:buFont typeface="Arial" panose="020B0604020202020204" pitchFamily="34" charset="0"/>
              <a:buChar char="•"/>
            </a:pPr>
            <a:r>
              <a:rPr lang="en-US" sz="9600" dirty="0"/>
              <a:t>Good cross-correlation properties with HRP and LRP preambles</a:t>
            </a:r>
          </a:p>
          <a:p>
            <a:pPr>
              <a:lnSpc>
                <a:spcPct val="80000"/>
              </a:lnSpc>
              <a:buFont typeface="Arial" panose="020B0604020202020204" pitchFamily="34" charset="0"/>
              <a:buChar char="•"/>
            </a:pPr>
            <a:r>
              <a:rPr lang="en-US" sz="9600" dirty="0"/>
              <a:t>Good periodic cross-correlation properties</a:t>
            </a:r>
          </a:p>
          <a:p>
            <a:pPr lvl="1">
              <a:lnSpc>
                <a:spcPct val="80000"/>
              </a:lnSpc>
              <a:buFont typeface="Arial" panose="020B0604020202020204" pitchFamily="34" charset="0"/>
              <a:buChar char="•"/>
            </a:pPr>
            <a:r>
              <a:rPr lang="en-US" sz="9600" dirty="0"/>
              <a:t>They could provide up to 30dB rejection (12 dB better than length 127 sequences) in the vicinity of 3 other devices</a:t>
            </a:r>
          </a:p>
          <a:p>
            <a:endParaRPr lang="en-US" sz="11200" dirty="0"/>
          </a:p>
          <a:p>
            <a:r>
              <a:rPr lang="en-US" sz="11200" dirty="0"/>
              <a:t>Sync Length can be reduced by using shorter delta spreading function (L=1, 2) and fewer number of preamble symbols (e.g. N</a:t>
            </a:r>
            <a:r>
              <a:rPr lang="en-US" sz="11200" baseline="-25000" dirty="0"/>
              <a:t>sync </a:t>
            </a:r>
            <a:r>
              <a:rPr lang="en-US" sz="11200" dirty="0"/>
              <a:t>= 8, 16) leading to reduced air time</a:t>
            </a:r>
          </a:p>
          <a:p>
            <a:endParaRPr lang="en-US" dirty="0"/>
          </a:p>
        </p:txBody>
      </p:sp>
    </p:spTree>
    <p:extLst>
      <p:ext uri="{BB962C8B-B14F-4D97-AF65-F5344CB8AC3E}">
        <p14:creationId xmlns:p14="http://schemas.microsoft.com/office/powerpoint/2010/main" val="3390001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6624-EF24-4EB2-A8E0-4E4154EAF4DB}"/>
              </a:ext>
            </a:extLst>
          </p:cNvPr>
          <p:cNvSpPr>
            <a:spLocks noGrp="1"/>
          </p:cNvSpPr>
          <p:nvPr>
            <p:ph type="title"/>
          </p:nvPr>
        </p:nvSpPr>
        <p:spPr/>
        <p:txBody>
          <a:bodyPr/>
          <a:lstStyle/>
          <a:p>
            <a:r>
              <a:rPr lang="en-US" dirty="0" err="1"/>
              <a:t>Strawpoll</a:t>
            </a:r>
            <a:endParaRPr lang="en-US" dirty="0"/>
          </a:p>
        </p:txBody>
      </p:sp>
      <p:sp>
        <p:nvSpPr>
          <p:cNvPr id="3" name="Content Placeholder 2">
            <a:extLst>
              <a:ext uri="{FF2B5EF4-FFF2-40B4-BE49-F238E27FC236}">
                <a16:creationId xmlns:a16="http://schemas.microsoft.com/office/drawing/2014/main" id="{EE622F6B-CDB1-4B01-BB81-28B0313C99A0}"/>
              </a:ext>
            </a:extLst>
          </p:cNvPr>
          <p:cNvSpPr>
            <a:spLocks noGrp="1"/>
          </p:cNvSpPr>
          <p:nvPr>
            <p:ph idx="1"/>
          </p:nvPr>
        </p:nvSpPr>
        <p:spPr/>
        <p:txBody>
          <a:bodyPr/>
          <a:lstStyle/>
          <a:p>
            <a:r>
              <a:rPr lang="en-US" dirty="0"/>
              <a:t>M-sequences should be adopted in 802.15.4ab for data communications</a:t>
            </a:r>
          </a:p>
          <a:p>
            <a:pPr marL="457200" indent="-457200">
              <a:buFont typeface="Arial" panose="020B0604020202020204" pitchFamily="34" charset="0"/>
              <a:buChar char="•"/>
            </a:pPr>
            <a:r>
              <a:rPr lang="en-US" dirty="0"/>
              <a:t>Y</a:t>
            </a:r>
          </a:p>
          <a:p>
            <a:pPr marL="457200" indent="-457200">
              <a:buFont typeface="Arial" panose="020B0604020202020204" pitchFamily="34" charset="0"/>
              <a:buChar char="•"/>
            </a:pPr>
            <a:r>
              <a:rPr lang="en-US" dirty="0"/>
              <a:t>N</a:t>
            </a:r>
          </a:p>
          <a:p>
            <a:pPr marL="457200" indent="-457200">
              <a:buFont typeface="Arial" panose="020B0604020202020204" pitchFamily="34" charset="0"/>
              <a:buChar char="•"/>
            </a:pPr>
            <a:r>
              <a:rPr lang="en-US" dirty="0"/>
              <a:t>A</a:t>
            </a:r>
          </a:p>
        </p:txBody>
      </p:sp>
      <p:sp>
        <p:nvSpPr>
          <p:cNvPr id="4" name="Slide Number Placeholder 3">
            <a:extLst>
              <a:ext uri="{FF2B5EF4-FFF2-40B4-BE49-F238E27FC236}">
                <a16:creationId xmlns:a16="http://schemas.microsoft.com/office/drawing/2014/main" id="{FC6C8FC3-BCAF-47B3-8D4D-3856FEFE516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41</a:t>
            </a:fld>
            <a:endParaRPr lang="en-US" altLang="en-US" dirty="0"/>
          </a:p>
        </p:txBody>
      </p:sp>
    </p:spTree>
    <p:extLst>
      <p:ext uri="{BB962C8B-B14F-4D97-AF65-F5344CB8AC3E}">
        <p14:creationId xmlns:p14="http://schemas.microsoft.com/office/powerpoint/2010/main" val="3667351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3C72-A7F4-4230-881A-237A995F4D1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E0F1D7F-5CFC-4CD5-9DCE-27922FF4DC4B}"/>
              </a:ext>
            </a:extLst>
          </p:cNvPr>
          <p:cNvSpPr>
            <a:spLocks noGrp="1"/>
          </p:cNvSpPr>
          <p:nvPr>
            <p:ph idx="1"/>
          </p:nvPr>
        </p:nvSpPr>
        <p:spPr/>
        <p:txBody>
          <a:bodyPr/>
          <a:lstStyle/>
          <a:p>
            <a:r>
              <a:rPr lang="en-US" sz="2000" dirty="0"/>
              <a:t>[1] 15-21-297-01 15.4.ab Technical Guidance Doc </a:t>
            </a:r>
          </a:p>
          <a:p>
            <a:r>
              <a:rPr lang="en-US" sz="2000" dirty="0"/>
              <a:t>[2] A.F. Molisch et al., IEEE 802.15.4a Channel Model - Final Report, IEEE TG802.15.4a, 15-04-0662-08-004a, November, 2004. </a:t>
            </a:r>
          </a:p>
          <a:p>
            <a:r>
              <a:rPr lang="en-US" sz="2000" dirty="0"/>
              <a:t>[3] IEEE Std 802.15.4z-2020</a:t>
            </a:r>
          </a:p>
          <a:p>
            <a:r>
              <a:rPr lang="en-GB" altLang="en-US" sz="2000" dirty="0"/>
              <a:t>[4] V. P. Ipatov, </a:t>
            </a:r>
            <a:r>
              <a:rPr lang="en-GB" altLang="en-US" sz="2000" i="1" dirty="0"/>
              <a:t>“</a:t>
            </a:r>
            <a:r>
              <a:rPr lang="en-GB" altLang="en-US" sz="2000" dirty="0"/>
              <a:t>Ternary sequences with ideal autocorrelation properties” Radio Eng. Electron. Phys., vol. 24, pp. 75−79, Oct. 1979.</a:t>
            </a:r>
          </a:p>
          <a:p>
            <a:r>
              <a:rPr lang="en-GB" altLang="en-US" sz="2000" dirty="0"/>
              <a:t>[5] </a:t>
            </a:r>
            <a:r>
              <a:rPr lang="en-GB" altLang="en-US" sz="2000" dirty="0">
                <a:solidFill>
                  <a:schemeClr val="tx1"/>
                </a:solidFill>
              </a:rPr>
              <a:t>15-21-152-00 </a:t>
            </a:r>
            <a:r>
              <a:rPr lang="en-IE" sz="2000" dirty="0">
                <a:solidFill>
                  <a:schemeClr val="tx1"/>
                </a:solidFill>
                <a:ea typeface="ＭＳ Ｐゴシック" pitchFamily="-65" charset="-128"/>
                <a:cs typeface="+mn-cs"/>
              </a:rPr>
              <a:t>802.15.4z - HRP UWB PHY - HPRF mode preamble sequence cross-correlation properties</a:t>
            </a:r>
          </a:p>
          <a:p>
            <a:r>
              <a:rPr lang="en-GB" altLang="en-US" sz="2000" dirty="0"/>
              <a:t>[6] 15-05-737-01 Length 127 Preamble codes for 500 MHz and 1500 MHz bands</a:t>
            </a:r>
          </a:p>
          <a:p>
            <a:endParaRPr lang="en-GB" altLang="en-US" sz="2400" dirty="0">
              <a:solidFill>
                <a:schemeClr val="tx1"/>
              </a:solidFill>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6FF96B4-5A10-48C1-A0CE-495AD01B24A5}"/>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42</a:t>
            </a:fld>
            <a:endParaRPr lang="en-US" altLang="en-US" dirty="0"/>
          </a:p>
        </p:txBody>
      </p:sp>
    </p:spTree>
    <p:extLst>
      <p:ext uri="{BB962C8B-B14F-4D97-AF65-F5344CB8AC3E}">
        <p14:creationId xmlns:p14="http://schemas.microsoft.com/office/powerpoint/2010/main" val="1978036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dirty="0"/>
              <a:t>Questions?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8172FBCF-0410-4D1E-955A-A95781544AD9}" type="slidenum">
              <a:rPr lang="en-US" altLang="en-US" smtClean="0">
                <a:solidFill>
                  <a:schemeClr val="tx1"/>
                </a:solidFill>
              </a:rPr>
              <a:pPr/>
              <a:t>43</a:t>
            </a:fld>
            <a:endParaRPr lang="en-US" altLang="en-US"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9EB50-D951-41F2-8857-232DBC719373}"/>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3B84F0C8-B7CD-4AB1-B624-E41E8035F8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876B05-E5C3-4889-8B5E-76332A2F7575}"/>
              </a:ext>
            </a:extLst>
          </p:cNvPr>
          <p:cNvSpPr>
            <a:spLocks noGrp="1"/>
          </p:cNvSpPr>
          <p:nvPr>
            <p:ph type="sldNum" idx="10"/>
          </p:nvPr>
        </p:nvSpPr>
        <p:spPr/>
        <p:txBody>
          <a:bodyPr/>
          <a:lstStyle/>
          <a:p>
            <a:pPr>
              <a:defRPr/>
            </a:pPr>
            <a:r>
              <a:rPr lang="en-US" altLang="en-US" dirty="0"/>
              <a:t>Slide </a:t>
            </a:r>
            <a:fld id="{3D266AC6-DD33-448D-B445-2628016ADA7D}" type="slidenum">
              <a:rPr lang="en-US" altLang="en-US" smtClean="0"/>
              <a:pPr>
                <a:defRPr/>
              </a:pPr>
              <a:t>44</a:t>
            </a:fld>
            <a:endParaRPr lang="en-US" altLang="en-US" dirty="0"/>
          </a:p>
        </p:txBody>
      </p:sp>
    </p:spTree>
    <p:extLst>
      <p:ext uri="{BB962C8B-B14F-4D97-AF65-F5344CB8AC3E}">
        <p14:creationId xmlns:p14="http://schemas.microsoft.com/office/powerpoint/2010/main" val="102111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99932-B475-47C2-90AF-10FD52958469}"/>
              </a:ext>
            </a:extLst>
          </p:cNvPr>
          <p:cNvPicPr>
            <a:picLocks noChangeAspect="1"/>
          </p:cNvPicPr>
          <p:nvPr/>
        </p:nvPicPr>
        <p:blipFill>
          <a:blip r:embed="rId2"/>
          <a:stretch>
            <a:fillRect/>
          </a:stretch>
        </p:blipFill>
        <p:spPr>
          <a:xfrm>
            <a:off x="4689302" y="2110150"/>
            <a:ext cx="4000500" cy="3000375"/>
          </a:xfrm>
          <a:prstGeom prst="rect">
            <a:avLst/>
          </a:prstGeom>
        </p:spPr>
      </p:pic>
      <p:pic>
        <p:nvPicPr>
          <p:cNvPr id="5" name="Picture 4">
            <a:extLst>
              <a:ext uri="{FF2B5EF4-FFF2-40B4-BE49-F238E27FC236}">
                <a16:creationId xmlns:a16="http://schemas.microsoft.com/office/drawing/2014/main" id="{521EA465-6AD5-4499-96A3-9D858747281B}"/>
              </a:ext>
            </a:extLst>
          </p:cNvPr>
          <p:cNvPicPr>
            <a:picLocks noChangeAspect="1"/>
          </p:cNvPicPr>
          <p:nvPr/>
        </p:nvPicPr>
        <p:blipFill>
          <a:blip r:embed="rId3"/>
          <a:stretch>
            <a:fillRect/>
          </a:stretch>
        </p:blipFill>
        <p:spPr>
          <a:xfrm>
            <a:off x="454199" y="2110150"/>
            <a:ext cx="4000500" cy="3000375"/>
          </a:xfrm>
          <a:prstGeom prst="rect">
            <a:avLst/>
          </a:prstGeom>
        </p:spPr>
      </p:pic>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Channel Estimation </a:t>
            </a:r>
            <a:endParaRPr lang="en-US" dirty="0"/>
          </a:p>
        </p:txBody>
      </p:sp>
      <p:sp>
        <p:nvSpPr>
          <p:cNvPr id="6" name="TextBox 5">
            <a:extLst>
              <a:ext uri="{FF2B5EF4-FFF2-40B4-BE49-F238E27FC236}">
                <a16:creationId xmlns:a16="http://schemas.microsoft.com/office/drawing/2014/main" id="{912D511F-ACB1-496A-8E57-E651E857ACA4}"/>
              </a:ext>
            </a:extLst>
          </p:cNvPr>
          <p:cNvSpPr txBox="1"/>
          <p:nvPr/>
        </p:nvSpPr>
        <p:spPr>
          <a:xfrm>
            <a:off x="1914033" y="5210378"/>
            <a:ext cx="5647504" cy="369332"/>
          </a:xfrm>
          <a:prstGeom prst="rect">
            <a:avLst/>
          </a:prstGeom>
          <a:noFill/>
        </p:spPr>
        <p:txBody>
          <a:bodyPr wrap="square">
            <a:spAutoFit/>
          </a:bodyPr>
          <a:lstStyle/>
          <a:p>
            <a:pPr lvl="1"/>
            <a:r>
              <a:rPr lang="en-US" sz="900" dirty="0"/>
              <a:t>Matched filter output is equal to the channel impulse response plus noise (assume symbol length ≥ channel length)</a:t>
            </a:r>
          </a:p>
        </p:txBody>
      </p:sp>
      <p:sp>
        <p:nvSpPr>
          <p:cNvPr id="23" name="TextBox 22">
            <a:extLst>
              <a:ext uri="{FF2B5EF4-FFF2-40B4-BE49-F238E27FC236}">
                <a16:creationId xmlns:a16="http://schemas.microsoft.com/office/drawing/2014/main" id="{2314FEB6-C5C9-4936-B410-32459AB29B89}"/>
              </a:ext>
            </a:extLst>
          </p:cNvPr>
          <p:cNvSpPr txBox="1"/>
          <p:nvPr/>
        </p:nvSpPr>
        <p:spPr>
          <a:xfrm>
            <a:off x="2391952" y="3002405"/>
            <a:ext cx="2525018" cy="230832"/>
          </a:xfrm>
          <a:prstGeom prst="rect">
            <a:avLst/>
          </a:prstGeom>
          <a:noFill/>
        </p:spPr>
        <p:txBody>
          <a:bodyPr wrap="square" rtlCol="0">
            <a:spAutoFit/>
          </a:bodyPr>
          <a:lstStyle/>
          <a:p>
            <a:r>
              <a:rPr lang="en-US" sz="900" dirty="0"/>
              <a:t>matched filter correlates 1 preamble symbol </a:t>
            </a:r>
          </a:p>
        </p:txBody>
      </p:sp>
      <p:sp>
        <p:nvSpPr>
          <p:cNvPr id="24" name="TextBox 23">
            <a:extLst>
              <a:ext uri="{FF2B5EF4-FFF2-40B4-BE49-F238E27FC236}">
                <a16:creationId xmlns:a16="http://schemas.microsoft.com/office/drawing/2014/main" id="{BA05E0E2-BBE9-4399-9B61-C7FC88B4ADA5}"/>
              </a:ext>
            </a:extLst>
          </p:cNvPr>
          <p:cNvSpPr txBox="1"/>
          <p:nvPr/>
        </p:nvSpPr>
        <p:spPr>
          <a:xfrm>
            <a:off x="6775008" y="3002405"/>
            <a:ext cx="2368993" cy="369332"/>
          </a:xfrm>
          <a:prstGeom prst="rect">
            <a:avLst/>
          </a:prstGeom>
          <a:noFill/>
        </p:spPr>
        <p:txBody>
          <a:bodyPr wrap="square" rtlCol="0">
            <a:spAutoFit/>
          </a:bodyPr>
          <a:lstStyle/>
          <a:p>
            <a:r>
              <a:rPr lang="en-US" sz="900" dirty="0"/>
              <a:t>matched filter correlates 4 consecutive preamble symbols </a:t>
            </a:r>
          </a:p>
        </p:txBody>
      </p:sp>
    </p:spTree>
    <p:extLst>
      <p:ext uri="{BB962C8B-B14F-4D97-AF65-F5344CB8AC3E}">
        <p14:creationId xmlns:p14="http://schemas.microsoft.com/office/powerpoint/2010/main" val="987851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37DA47-6FA7-450A-97B7-580542E9A453}"/>
              </a:ext>
            </a:extLst>
          </p:cNvPr>
          <p:cNvPicPr>
            <a:picLocks noChangeAspect="1"/>
          </p:cNvPicPr>
          <p:nvPr/>
        </p:nvPicPr>
        <p:blipFill>
          <a:blip r:embed="rId2"/>
          <a:stretch>
            <a:fillRect/>
          </a:stretch>
        </p:blipFill>
        <p:spPr>
          <a:xfrm>
            <a:off x="4716561" y="1904573"/>
            <a:ext cx="3429000" cy="3429000"/>
          </a:xfrm>
          <a:prstGeom prst="rect">
            <a:avLst/>
          </a:prstGeom>
        </p:spPr>
      </p:pic>
      <p:pic>
        <p:nvPicPr>
          <p:cNvPr id="3" name="Picture 2">
            <a:extLst>
              <a:ext uri="{FF2B5EF4-FFF2-40B4-BE49-F238E27FC236}">
                <a16:creationId xmlns:a16="http://schemas.microsoft.com/office/drawing/2014/main" id="{1FA56B09-CF76-43E0-8D4E-01BE856CD308}"/>
              </a:ext>
            </a:extLst>
          </p:cNvPr>
          <p:cNvPicPr>
            <a:picLocks noChangeAspect="1"/>
          </p:cNvPicPr>
          <p:nvPr/>
        </p:nvPicPr>
        <p:blipFill>
          <a:blip r:embed="rId3"/>
          <a:stretch>
            <a:fillRect/>
          </a:stretch>
        </p:blipFill>
        <p:spPr>
          <a:xfrm>
            <a:off x="835570" y="1904573"/>
            <a:ext cx="3429000" cy="3429000"/>
          </a:xfrm>
          <a:prstGeom prst="rect">
            <a:avLst/>
          </a:prstGeom>
        </p:spPr>
      </p:pic>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Channel Estimation </a:t>
            </a:r>
            <a:endParaRPr lang="en-US" dirty="0"/>
          </a:p>
        </p:txBody>
      </p:sp>
      <p:sp>
        <p:nvSpPr>
          <p:cNvPr id="12" name="TextBox 11">
            <a:extLst>
              <a:ext uri="{FF2B5EF4-FFF2-40B4-BE49-F238E27FC236}">
                <a16:creationId xmlns:a16="http://schemas.microsoft.com/office/drawing/2014/main" id="{483B2523-EA8F-4D3A-BE86-51466251DBB9}"/>
              </a:ext>
            </a:extLst>
          </p:cNvPr>
          <p:cNvSpPr txBox="1"/>
          <p:nvPr/>
        </p:nvSpPr>
        <p:spPr>
          <a:xfrm>
            <a:off x="3123546" y="5139066"/>
            <a:ext cx="3432940" cy="369332"/>
          </a:xfrm>
          <a:prstGeom prst="rect">
            <a:avLst/>
          </a:prstGeom>
          <a:noFill/>
        </p:spPr>
        <p:txBody>
          <a:bodyPr wrap="square" rtlCol="0">
            <a:spAutoFit/>
          </a:bodyPr>
          <a:lstStyle/>
          <a:p>
            <a:r>
              <a:rPr lang="en-US" sz="900" dirty="0"/>
              <a:t>m-sequences can perform well as the ternary sequences in matched-filter based channel estimation</a:t>
            </a:r>
          </a:p>
        </p:txBody>
      </p:sp>
      <p:sp>
        <p:nvSpPr>
          <p:cNvPr id="13" name="TextBox 12">
            <a:extLst>
              <a:ext uri="{FF2B5EF4-FFF2-40B4-BE49-F238E27FC236}">
                <a16:creationId xmlns:a16="http://schemas.microsoft.com/office/drawing/2014/main" id="{E8AC53B2-5F00-4A70-A988-16BB9C1FE73C}"/>
              </a:ext>
            </a:extLst>
          </p:cNvPr>
          <p:cNvSpPr txBox="1"/>
          <p:nvPr/>
        </p:nvSpPr>
        <p:spPr>
          <a:xfrm>
            <a:off x="5168552" y="3965243"/>
            <a:ext cx="2525018" cy="230832"/>
          </a:xfrm>
          <a:prstGeom prst="rect">
            <a:avLst/>
          </a:prstGeom>
          <a:noFill/>
        </p:spPr>
        <p:txBody>
          <a:bodyPr wrap="square" rtlCol="0">
            <a:spAutoFit/>
          </a:bodyPr>
          <a:lstStyle/>
          <a:p>
            <a:r>
              <a:rPr lang="en-US" sz="900" dirty="0"/>
              <a:t>4 preamble symbol is used for channel estimation </a:t>
            </a:r>
          </a:p>
        </p:txBody>
      </p:sp>
      <p:sp>
        <p:nvSpPr>
          <p:cNvPr id="30" name="TextBox 29">
            <a:extLst>
              <a:ext uri="{FF2B5EF4-FFF2-40B4-BE49-F238E27FC236}">
                <a16:creationId xmlns:a16="http://schemas.microsoft.com/office/drawing/2014/main" id="{74410232-9DCE-43E4-80FB-BF711624F76B}"/>
              </a:ext>
            </a:extLst>
          </p:cNvPr>
          <p:cNvSpPr txBox="1"/>
          <p:nvPr/>
        </p:nvSpPr>
        <p:spPr>
          <a:xfrm>
            <a:off x="2691347" y="2596914"/>
            <a:ext cx="2525018" cy="230832"/>
          </a:xfrm>
          <a:prstGeom prst="rect">
            <a:avLst/>
          </a:prstGeom>
          <a:noFill/>
        </p:spPr>
        <p:txBody>
          <a:bodyPr wrap="square" rtlCol="0">
            <a:spAutoFit/>
          </a:bodyPr>
          <a:lstStyle/>
          <a:p>
            <a:r>
              <a:rPr lang="en-US" sz="900" dirty="0"/>
              <a:t>matched filter correlates 1 preamble symbol </a:t>
            </a:r>
          </a:p>
        </p:txBody>
      </p:sp>
      <p:sp>
        <p:nvSpPr>
          <p:cNvPr id="31" name="TextBox 30">
            <a:extLst>
              <a:ext uri="{FF2B5EF4-FFF2-40B4-BE49-F238E27FC236}">
                <a16:creationId xmlns:a16="http://schemas.microsoft.com/office/drawing/2014/main" id="{50C871E5-72DD-40FB-A536-39F9A93E6F6F}"/>
              </a:ext>
            </a:extLst>
          </p:cNvPr>
          <p:cNvSpPr txBox="1"/>
          <p:nvPr/>
        </p:nvSpPr>
        <p:spPr>
          <a:xfrm>
            <a:off x="6431061" y="2596914"/>
            <a:ext cx="2368993" cy="369332"/>
          </a:xfrm>
          <a:prstGeom prst="rect">
            <a:avLst/>
          </a:prstGeom>
          <a:noFill/>
        </p:spPr>
        <p:txBody>
          <a:bodyPr wrap="square" rtlCol="0">
            <a:spAutoFit/>
          </a:bodyPr>
          <a:lstStyle/>
          <a:p>
            <a:r>
              <a:rPr lang="en-US" sz="900" dirty="0"/>
              <a:t>matched filter correlates 4 consecutive preamble symbols </a:t>
            </a:r>
          </a:p>
        </p:txBody>
      </p:sp>
    </p:spTree>
    <p:extLst>
      <p:ext uri="{BB962C8B-B14F-4D97-AF65-F5344CB8AC3E}">
        <p14:creationId xmlns:p14="http://schemas.microsoft.com/office/powerpoint/2010/main" val="4136945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76A3F-B779-44AC-B307-727D6A1C278B}"/>
              </a:ext>
            </a:extLst>
          </p:cNvPr>
          <p:cNvPicPr>
            <a:picLocks noChangeAspect="1"/>
          </p:cNvPicPr>
          <p:nvPr/>
        </p:nvPicPr>
        <p:blipFill>
          <a:blip r:embed="rId2"/>
          <a:stretch>
            <a:fillRect/>
          </a:stretch>
        </p:blipFill>
        <p:spPr>
          <a:xfrm>
            <a:off x="4869573" y="2088232"/>
            <a:ext cx="3429000" cy="3429000"/>
          </a:xfrm>
          <a:prstGeom prst="rect">
            <a:avLst/>
          </a:prstGeom>
        </p:spPr>
      </p:pic>
      <p:pic>
        <p:nvPicPr>
          <p:cNvPr id="3" name="Picture 2">
            <a:extLst>
              <a:ext uri="{FF2B5EF4-FFF2-40B4-BE49-F238E27FC236}">
                <a16:creationId xmlns:a16="http://schemas.microsoft.com/office/drawing/2014/main" id="{B7024492-BA73-4EE7-84E0-61AE35DC354A}"/>
              </a:ext>
            </a:extLst>
          </p:cNvPr>
          <p:cNvPicPr>
            <a:picLocks noChangeAspect="1"/>
          </p:cNvPicPr>
          <p:nvPr/>
        </p:nvPicPr>
        <p:blipFill>
          <a:blip r:embed="rId3"/>
          <a:stretch>
            <a:fillRect/>
          </a:stretch>
        </p:blipFill>
        <p:spPr>
          <a:xfrm>
            <a:off x="845427" y="2088232"/>
            <a:ext cx="3429000" cy="3429000"/>
          </a:xfrm>
          <a:prstGeom prst="rect">
            <a:avLst/>
          </a:prstGeom>
        </p:spPr>
      </p:pic>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Channel Estimation </a:t>
            </a:r>
            <a:endParaRPr lang="en-US" dirty="0"/>
          </a:p>
        </p:txBody>
      </p:sp>
      <p:sp>
        <p:nvSpPr>
          <p:cNvPr id="8" name="TextBox 7">
            <a:extLst>
              <a:ext uri="{FF2B5EF4-FFF2-40B4-BE49-F238E27FC236}">
                <a16:creationId xmlns:a16="http://schemas.microsoft.com/office/drawing/2014/main" id="{7E38BFCD-AFE7-4217-9B98-CD8B21D83700}"/>
              </a:ext>
            </a:extLst>
          </p:cNvPr>
          <p:cNvSpPr txBox="1"/>
          <p:nvPr/>
        </p:nvSpPr>
        <p:spPr>
          <a:xfrm>
            <a:off x="2559928" y="5205308"/>
            <a:ext cx="4204886" cy="230832"/>
          </a:xfrm>
          <a:prstGeom prst="rect">
            <a:avLst/>
          </a:prstGeom>
          <a:noFill/>
        </p:spPr>
        <p:txBody>
          <a:bodyPr wrap="square" rtlCol="0">
            <a:spAutoFit/>
          </a:bodyPr>
          <a:lstStyle/>
          <a:p>
            <a:r>
              <a:rPr lang="en-US" sz="900" dirty="0"/>
              <a:t>Performance of channel estimation can be improved by using least squares </a:t>
            </a:r>
          </a:p>
        </p:txBody>
      </p:sp>
      <p:sp>
        <p:nvSpPr>
          <p:cNvPr id="18" name="TextBox 17">
            <a:extLst>
              <a:ext uri="{FF2B5EF4-FFF2-40B4-BE49-F238E27FC236}">
                <a16:creationId xmlns:a16="http://schemas.microsoft.com/office/drawing/2014/main" id="{45ECB7E2-80EE-4429-BBB0-C09CBF92E0F5}"/>
              </a:ext>
            </a:extLst>
          </p:cNvPr>
          <p:cNvSpPr txBox="1"/>
          <p:nvPr/>
        </p:nvSpPr>
        <p:spPr>
          <a:xfrm>
            <a:off x="2435878" y="2422138"/>
            <a:ext cx="2525018" cy="230832"/>
          </a:xfrm>
          <a:prstGeom prst="rect">
            <a:avLst/>
          </a:prstGeom>
          <a:noFill/>
        </p:spPr>
        <p:txBody>
          <a:bodyPr wrap="square" rtlCol="0">
            <a:spAutoFit/>
          </a:bodyPr>
          <a:lstStyle/>
          <a:p>
            <a:r>
              <a:rPr lang="en-US" sz="900" dirty="0"/>
              <a:t>1 preamble symbol is used for  channel estimation </a:t>
            </a:r>
          </a:p>
        </p:txBody>
      </p:sp>
      <p:sp>
        <p:nvSpPr>
          <p:cNvPr id="19" name="TextBox 18">
            <a:extLst>
              <a:ext uri="{FF2B5EF4-FFF2-40B4-BE49-F238E27FC236}">
                <a16:creationId xmlns:a16="http://schemas.microsoft.com/office/drawing/2014/main" id="{17EA4DCE-6D34-49CD-B915-77DECEEAFADA}"/>
              </a:ext>
            </a:extLst>
          </p:cNvPr>
          <p:cNvSpPr txBox="1"/>
          <p:nvPr/>
        </p:nvSpPr>
        <p:spPr>
          <a:xfrm>
            <a:off x="6085285" y="2422137"/>
            <a:ext cx="2525018" cy="230832"/>
          </a:xfrm>
          <a:prstGeom prst="rect">
            <a:avLst/>
          </a:prstGeom>
          <a:noFill/>
        </p:spPr>
        <p:txBody>
          <a:bodyPr wrap="square" rtlCol="0">
            <a:spAutoFit/>
          </a:bodyPr>
          <a:lstStyle/>
          <a:p>
            <a:r>
              <a:rPr lang="en-US" sz="900" dirty="0"/>
              <a:t>4 preamble symbol is used for  channel estimation </a:t>
            </a:r>
          </a:p>
        </p:txBody>
      </p:sp>
    </p:spTree>
    <p:extLst>
      <p:ext uri="{BB962C8B-B14F-4D97-AF65-F5344CB8AC3E}">
        <p14:creationId xmlns:p14="http://schemas.microsoft.com/office/powerpoint/2010/main" val="2073030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lnSpc>
                <a:spcPct val="80000"/>
              </a:lnSpc>
            </a:pPr>
            <a:r>
              <a:rPr lang="en-US" dirty="0"/>
              <a:t>LRP Modes</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p:txBody>
          <a:bodyPr>
            <a:normAutofit fontScale="85000" lnSpcReduction="20000"/>
          </a:bodyPr>
          <a:lstStyle/>
          <a:p>
            <a:r>
              <a:rPr lang="en-US" dirty="0"/>
              <a:t>LRP base mode (1 Mb/s)  </a:t>
            </a:r>
          </a:p>
          <a:p>
            <a:pPr lvl="1"/>
            <a:r>
              <a:rPr lang="en-US" dirty="0"/>
              <a:t>T</a:t>
            </a:r>
            <a:r>
              <a:rPr lang="en-US" baseline="-25000" dirty="0"/>
              <a:t>sym</a:t>
            </a:r>
            <a:r>
              <a:rPr lang="en-US" dirty="0"/>
              <a:t> = 1us, T</a:t>
            </a:r>
            <a:r>
              <a:rPr lang="en-US" baseline="-25000" dirty="0"/>
              <a:t>chip</a:t>
            </a:r>
            <a:r>
              <a:rPr lang="en-US" dirty="0"/>
              <a:t> = 1us, 1 chip per symbol</a:t>
            </a:r>
          </a:p>
          <a:p>
            <a:pPr lvl="1"/>
            <a:r>
              <a:rPr lang="en-US" dirty="0"/>
              <a:t>Each pulse is much shorter than T</a:t>
            </a:r>
            <a:r>
              <a:rPr lang="en-US" baseline="-25000" dirty="0"/>
              <a:t>chip</a:t>
            </a:r>
            <a:r>
              <a:rPr lang="en-US" dirty="0"/>
              <a:t>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342904" lvl="1" indent="0"/>
            <a:endParaRPr lang="en-US" dirty="0"/>
          </a:p>
          <a:p>
            <a:pPr lvl="1"/>
            <a:r>
              <a:rPr lang="en-US" dirty="0"/>
              <a:t>Preamble: a continuous stream of pulses with length 16 – 128 at the base mode PRF of 1 MHz  </a:t>
            </a:r>
          </a:p>
          <a:p>
            <a:endParaRPr lang="en-US" dirty="0"/>
          </a:p>
        </p:txBody>
      </p:sp>
      <p:pic>
        <p:nvPicPr>
          <p:cNvPr id="6" name="Picture 5">
            <a:extLst>
              <a:ext uri="{FF2B5EF4-FFF2-40B4-BE49-F238E27FC236}">
                <a16:creationId xmlns:a16="http://schemas.microsoft.com/office/drawing/2014/main" id="{11670522-AFEA-405D-A61D-054AB8AF1BF8}"/>
              </a:ext>
            </a:extLst>
          </p:cNvPr>
          <p:cNvPicPr>
            <a:picLocks noChangeAspect="1"/>
          </p:cNvPicPr>
          <p:nvPr/>
        </p:nvPicPr>
        <p:blipFill>
          <a:blip r:embed="rId2"/>
          <a:stretch>
            <a:fillRect/>
          </a:stretch>
        </p:blipFill>
        <p:spPr>
          <a:xfrm>
            <a:off x="2578231" y="3076503"/>
            <a:ext cx="3987539" cy="1828367"/>
          </a:xfrm>
          <a:prstGeom prst="rect">
            <a:avLst/>
          </a:prstGeom>
        </p:spPr>
      </p:pic>
    </p:spTree>
    <p:extLst>
      <p:ext uri="{BB962C8B-B14F-4D97-AF65-F5344CB8AC3E}">
        <p14:creationId xmlns:p14="http://schemas.microsoft.com/office/powerpoint/2010/main" val="3763371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lnSpc>
                <a:spcPct val="80000"/>
              </a:lnSpc>
            </a:pPr>
            <a:r>
              <a:rPr lang="en-US" dirty="0"/>
              <a:t>LRP Modes</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p:txBody>
          <a:bodyPr>
            <a:normAutofit fontScale="70000" lnSpcReduction="20000"/>
          </a:bodyPr>
          <a:lstStyle/>
          <a:p>
            <a:r>
              <a:rPr lang="en-US" dirty="0"/>
              <a:t>LRP extended mode (250 kb/s) </a:t>
            </a:r>
          </a:p>
          <a:p>
            <a:pPr lvl="1"/>
            <a:r>
              <a:rPr lang="en-US" dirty="0"/>
              <a:t>T</a:t>
            </a:r>
            <a:r>
              <a:rPr lang="en-US" baseline="-25000" dirty="0"/>
              <a:t>sym</a:t>
            </a:r>
            <a:r>
              <a:rPr lang="en-US" dirty="0"/>
              <a:t> = 4us, T</a:t>
            </a:r>
            <a:r>
              <a:rPr lang="en-US" baseline="-25000" dirty="0"/>
              <a:t>chip</a:t>
            </a:r>
            <a:r>
              <a:rPr lang="en-US" dirty="0"/>
              <a:t> = 1us, 4 chips per symbol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Preamble: a continuous stream of pulses with length 16 – 256</a:t>
            </a:r>
          </a:p>
          <a:p>
            <a:pPr marL="0" indent="0"/>
            <a:endParaRPr lang="en-US" dirty="0"/>
          </a:p>
          <a:p>
            <a:pPr marL="0" indent="0"/>
            <a:endParaRPr lang="en-US" dirty="0"/>
          </a:p>
          <a:p>
            <a:pPr marL="0" indent="0"/>
            <a:endParaRPr lang="en-US" dirty="0"/>
          </a:p>
          <a:p>
            <a:pPr marL="0" indent="0"/>
            <a:endParaRPr lang="en-US" dirty="0"/>
          </a:p>
          <a:p>
            <a:pPr marL="0" indent="0"/>
            <a:endParaRPr lang="en-US" dirty="0"/>
          </a:p>
        </p:txBody>
      </p:sp>
      <p:pic>
        <p:nvPicPr>
          <p:cNvPr id="5" name="Picture 4">
            <a:extLst>
              <a:ext uri="{FF2B5EF4-FFF2-40B4-BE49-F238E27FC236}">
                <a16:creationId xmlns:a16="http://schemas.microsoft.com/office/drawing/2014/main" id="{C07D56C2-188E-45F5-B985-C6F428ABEDD8}"/>
              </a:ext>
            </a:extLst>
          </p:cNvPr>
          <p:cNvPicPr>
            <a:picLocks noChangeAspect="1"/>
          </p:cNvPicPr>
          <p:nvPr/>
        </p:nvPicPr>
        <p:blipFill>
          <a:blip r:embed="rId2"/>
          <a:stretch>
            <a:fillRect/>
          </a:stretch>
        </p:blipFill>
        <p:spPr>
          <a:xfrm>
            <a:off x="1959235" y="2777278"/>
            <a:ext cx="5225530" cy="2385821"/>
          </a:xfrm>
          <a:prstGeom prst="rect">
            <a:avLst/>
          </a:prstGeom>
        </p:spPr>
      </p:pic>
    </p:spTree>
    <p:extLst>
      <p:ext uri="{BB962C8B-B14F-4D97-AF65-F5344CB8AC3E}">
        <p14:creationId xmlns:p14="http://schemas.microsoft.com/office/powerpoint/2010/main" val="281982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EBB4-880E-4858-8CD6-542DBC53025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7642D15-3C42-4E6A-B3EF-9EA4DAF5875F}"/>
              </a:ext>
            </a:extLst>
          </p:cNvPr>
          <p:cNvSpPr>
            <a:spLocks noGrp="1"/>
          </p:cNvSpPr>
          <p:nvPr>
            <p:ph idx="1"/>
          </p:nvPr>
        </p:nvSpPr>
        <p:spPr/>
        <p:txBody>
          <a:bodyPr/>
          <a:lstStyle/>
          <a:p>
            <a:r>
              <a:rPr lang="en-US" dirty="0"/>
              <a:t>4 configurations defined 802.15.4z[3]</a:t>
            </a:r>
          </a:p>
        </p:txBody>
      </p:sp>
      <p:sp>
        <p:nvSpPr>
          <p:cNvPr id="4" name="Slide Number Placeholder 3">
            <a:extLst>
              <a:ext uri="{FF2B5EF4-FFF2-40B4-BE49-F238E27FC236}">
                <a16:creationId xmlns:a16="http://schemas.microsoft.com/office/drawing/2014/main" id="{55E72B8C-E74A-4E59-AD63-3FD2B38AA7CB}"/>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5</a:t>
            </a:fld>
            <a:endParaRPr lang="en-US" altLang="en-US" dirty="0"/>
          </a:p>
        </p:txBody>
      </p:sp>
      <p:pic>
        <p:nvPicPr>
          <p:cNvPr id="6" name="Picture 5">
            <a:extLst>
              <a:ext uri="{FF2B5EF4-FFF2-40B4-BE49-F238E27FC236}">
                <a16:creationId xmlns:a16="http://schemas.microsoft.com/office/drawing/2014/main" id="{55636877-242E-405B-8947-532DD98915A3}"/>
              </a:ext>
            </a:extLst>
          </p:cNvPr>
          <p:cNvPicPr>
            <a:picLocks noChangeAspect="1"/>
          </p:cNvPicPr>
          <p:nvPr/>
        </p:nvPicPr>
        <p:blipFill>
          <a:blip r:embed="rId2"/>
          <a:stretch>
            <a:fillRect/>
          </a:stretch>
        </p:blipFill>
        <p:spPr>
          <a:xfrm>
            <a:off x="291306" y="2125663"/>
            <a:ext cx="8496300" cy="3448050"/>
          </a:xfrm>
          <a:prstGeom prst="rect">
            <a:avLst/>
          </a:prstGeom>
        </p:spPr>
      </p:pic>
      <p:sp>
        <p:nvSpPr>
          <p:cNvPr id="7" name="TextBox 6">
            <a:extLst>
              <a:ext uri="{FF2B5EF4-FFF2-40B4-BE49-F238E27FC236}">
                <a16:creationId xmlns:a16="http://schemas.microsoft.com/office/drawing/2014/main" id="{ABF022E8-345F-4658-B449-33D21EF72824}"/>
              </a:ext>
            </a:extLst>
          </p:cNvPr>
          <p:cNvSpPr txBox="1"/>
          <p:nvPr/>
        </p:nvSpPr>
        <p:spPr>
          <a:xfrm>
            <a:off x="1799692" y="5888038"/>
            <a:ext cx="5544616" cy="400110"/>
          </a:xfrm>
          <a:prstGeom prst="rect">
            <a:avLst/>
          </a:prstGeom>
          <a:noFill/>
        </p:spPr>
        <p:txBody>
          <a:bodyPr wrap="square" rtlCol="0">
            <a:spAutoFit/>
          </a:bodyPr>
          <a:lstStyle/>
          <a:p>
            <a:r>
              <a:rPr lang="en-US" sz="2000" dirty="0">
                <a:solidFill>
                  <a:schemeClr val="tx1"/>
                </a:solidFill>
              </a:rPr>
              <a:t>This contribution focuses on the SYNC field</a:t>
            </a:r>
          </a:p>
        </p:txBody>
      </p:sp>
    </p:spTree>
    <p:extLst>
      <p:ext uri="{BB962C8B-B14F-4D97-AF65-F5344CB8AC3E}">
        <p14:creationId xmlns:p14="http://schemas.microsoft.com/office/powerpoint/2010/main" val="3834280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lnSpc>
                <a:spcPct val="80000"/>
              </a:lnSpc>
            </a:pPr>
            <a:r>
              <a:rPr lang="en-US" dirty="0"/>
              <a:t>LRP Modes</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p:txBody>
          <a:bodyPr>
            <a:normAutofit/>
          </a:bodyPr>
          <a:lstStyle/>
          <a:p>
            <a:r>
              <a:rPr lang="en-US" dirty="0"/>
              <a:t>LRP long-range mode (31.25 kb/s) </a:t>
            </a:r>
          </a:p>
          <a:p>
            <a:pPr lvl="1"/>
            <a:r>
              <a:rPr lang="en-US" dirty="0"/>
              <a:t>T</a:t>
            </a:r>
            <a:r>
              <a:rPr lang="en-US" baseline="-25000" dirty="0"/>
              <a:t>sym</a:t>
            </a:r>
            <a:r>
              <a:rPr lang="en-US" dirty="0"/>
              <a:t> = 32us, T</a:t>
            </a:r>
            <a:r>
              <a:rPr lang="en-US" baseline="-25000" dirty="0"/>
              <a:t>chip</a:t>
            </a:r>
            <a:r>
              <a:rPr lang="en-US" dirty="0"/>
              <a:t> = 0.5us</a:t>
            </a:r>
          </a:p>
          <a:p>
            <a:r>
              <a:rPr lang="en-US" sz="1800" dirty="0"/>
              <a:t>Preamble consists of 3 parts: </a:t>
            </a:r>
          </a:p>
          <a:p>
            <a:pPr lvl="1"/>
            <a:r>
              <a:rPr lang="en-US" sz="1500" dirty="0"/>
              <a:t>Part 1: a continuous stream of 1024 - 8192 pulses</a:t>
            </a:r>
            <a:endParaRPr lang="en-US" dirty="0"/>
          </a:p>
          <a:p>
            <a:pPr lvl="1"/>
            <a:r>
              <a:rPr lang="en-US" sz="1500" dirty="0"/>
              <a:t>Part 2: - - - P - P - - P - - P P P - P (“P” – pulse; “-” – no pulse)  </a:t>
            </a:r>
            <a:endParaRPr lang="en-US" dirty="0"/>
          </a:p>
          <a:p>
            <a:pPr lvl="1"/>
            <a:r>
              <a:rPr lang="en-US" sz="1500" dirty="0"/>
              <a:t>Part 3: a stream of 16 – 64 “1” symbols </a:t>
            </a:r>
            <a:endParaRPr lang="en-US" dirty="0"/>
          </a:p>
          <a:p>
            <a:pPr lvl="1"/>
            <a:endParaRPr lang="en-US" dirty="0"/>
          </a:p>
          <a:p>
            <a:pPr lvl="1"/>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496C9F13-3C4A-43CB-97CE-4F056215792A}"/>
              </a:ext>
            </a:extLst>
          </p:cNvPr>
          <p:cNvPicPr>
            <a:picLocks noChangeAspect="1"/>
          </p:cNvPicPr>
          <p:nvPr/>
        </p:nvPicPr>
        <p:blipFill>
          <a:blip r:embed="rId2"/>
          <a:stretch>
            <a:fillRect/>
          </a:stretch>
        </p:blipFill>
        <p:spPr>
          <a:xfrm>
            <a:off x="2691080" y="3936352"/>
            <a:ext cx="3761840" cy="1942590"/>
          </a:xfrm>
          <a:prstGeom prst="rect">
            <a:avLst/>
          </a:prstGeom>
        </p:spPr>
      </p:pic>
    </p:spTree>
    <p:extLst>
      <p:ext uri="{BB962C8B-B14F-4D97-AF65-F5344CB8AC3E}">
        <p14:creationId xmlns:p14="http://schemas.microsoft.com/office/powerpoint/2010/main" val="252824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p:txBody>
          <a:bodyPr/>
          <a:lstStyle/>
          <a:p>
            <a:pPr algn="ctr"/>
            <a:r>
              <a:rPr lang="en-US" dirty="0"/>
              <a:t>Key Considerations </a:t>
            </a:r>
          </a:p>
        </p:txBody>
      </p:sp>
      <p:sp>
        <p:nvSpPr>
          <p:cNvPr id="3" name="Content Placeholder 2">
            <a:extLst>
              <a:ext uri="{FF2B5EF4-FFF2-40B4-BE49-F238E27FC236}">
                <a16:creationId xmlns:a16="http://schemas.microsoft.com/office/drawing/2014/main" id="{7BC61349-F396-4EB6-89FE-DD102758A055}"/>
              </a:ext>
            </a:extLst>
          </p:cNvPr>
          <p:cNvSpPr>
            <a:spLocks noGrp="1"/>
          </p:cNvSpPr>
          <p:nvPr>
            <p:ph idx="1"/>
          </p:nvPr>
        </p:nvSpPr>
        <p:spPr>
          <a:xfrm>
            <a:off x="689768" y="1556792"/>
            <a:ext cx="7764463" cy="4868863"/>
          </a:xfrm>
        </p:spPr>
        <p:txBody>
          <a:bodyPr>
            <a:normAutofit/>
          </a:bodyPr>
          <a:lstStyle/>
          <a:p>
            <a:pPr>
              <a:lnSpc>
                <a:spcPct val="80000"/>
              </a:lnSpc>
            </a:pPr>
            <a:r>
              <a:rPr lang="en-US" sz="2400" dirty="0"/>
              <a:t>Excellent periodic autocorrelation properties -&gt; improved ranging and channel estimation</a:t>
            </a:r>
          </a:p>
          <a:p>
            <a:pPr lvl="1">
              <a:lnSpc>
                <a:spcPct val="80000"/>
              </a:lnSpc>
            </a:pPr>
            <a:endParaRPr lang="en-US" sz="2400" dirty="0"/>
          </a:p>
          <a:p>
            <a:pPr>
              <a:lnSpc>
                <a:spcPct val="80000"/>
              </a:lnSpc>
            </a:pPr>
            <a:r>
              <a:rPr lang="en-US" sz="2400" dirty="0"/>
              <a:t>Good cross-correlation properties with HRP and LRP preambles -&gt; coexist with legacy UWB devices </a:t>
            </a:r>
          </a:p>
          <a:p>
            <a:pPr>
              <a:lnSpc>
                <a:spcPct val="80000"/>
              </a:lnSpc>
            </a:pPr>
            <a:endParaRPr lang="en-US" sz="2400" dirty="0"/>
          </a:p>
          <a:p>
            <a:pPr>
              <a:lnSpc>
                <a:spcPct val="80000"/>
              </a:lnSpc>
            </a:pPr>
            <a:r>
              <a:rPr lang="en-US" sz="2400" dirty="0"/>
              <a:t>Good periodic cross-correlation properties -&gt; coexist with other data communication UWB devices</a:t>
            </a:r>
          </a:p>
          <a:p>
            <a:pPr>
              <a:lnSpc>
                <a:spcPct val="80000"/>
              </a:lnSpc>
            </a:pPr>
            <a:endParaRPr lang="en-US" sz="2400" dirty="0"/>
          </a:p>
          <a:p>
            <a:pPr>
              <a:lnSpc>
                <a:spcPct val="80000"/>
              </a:lnSpc>
            </a:pPr>
            <a:r>
              <a:rPr lang="en-US" sz="2400" dirty="0"/>
              <a:t>Reduced SYNC field length -&gt; reduced air time and improved PHY efficiency</a:t>
            </a:r>
          </a:p>
          <a:p>
            <a:pPr>
              <a:lnSpc>
                <a:spcPct val="80000"/>
              </a:lnSpc>
            </a:pPr>
            <a:r>
              <a:rPr lang="en-US" sz="2400" dirty="0"/>
              <a:t>	</a:t>
            </a:r>
          </a:p>
        </p:txBody>
      </p:sp>
    </p:spTree>
    <p:extLst>
      <p:ext uri="{BB962C8B-B14F-4D97-AF65-F5344CB8AC3E}">
        <p14:creationId xmlns:p14="http://schemas.microsoft.com/office/powerpoint/2010/main" val="62970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r>
              <a:rPr lang="en-US" dirty="0"/>
              <a:t>Periodic Autocorrelation</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a:xfrm>
            <a:off x="871044" y="1988840"/>
            <a:ext cx="7401911" cy="1835123"/>
          </a:xfrm>
        </p:spPr>
        <p:txBody>
          <a:bodyPr>
            <a:normAutofit fontScale="25000" lnSpcReduction="20000"/>
          </a:bodyPr>
          <a:lstStyle/>
          <a:p>
            <a:r>
              <a:rPr lang="en-US" sz="5600" dirty="0"/>
              <a:t>Good periodic autocorrelation makes channel estimation easy (via matched filter) </a:t>
            </a:r>
          </a:p>
          <a:p>
            <a:endParaRPr lang="en-US" sz="5600" dirty="0"/>
          </a:p>
          <a:p>
            <a:pPr lvl="1"/>
            <a:r>
              <a:rPr lang="en-US" sz="5600" dirty="0"/>
              <a:t>Ternary preamble sequences (S1-S32) [4] specified in the UWB standards have “perfect” periodic autocorrelation function (i.e., out-of-phase autocorrelation = 0) </a:t>
            </a:r>
          </a:p>
          <a:p>
            <a:pPr lvl="1"/>
            <a:endParaRPr lang="en-US" sz="5600" dirty="0"/>
          </a:p>
          <a:p>
            <a:pPr lvl="1"/>
            <a:r>
              <a:rPr lang="en-US" sz="5600" dirty="0"/>
              <a:t>Matched filter output is equal to the channel impulse response plus noise (assuming symbol length T</a:t>
            </a:r>
            <a:r>
              <a:rPr lang="en-US" sz="5600" baseline="-25000" dirty="0"/>
              <a:t>sym</a:t>
            </a:r>
            <a:r>
              <a:rPr lang="en-US" sz="5600" b="1" baseline="-25000" dirty="0"/>
              <a:t> </a:t>
            </a:r>
            <a:r>
              <a:rPr lang="en-US" sz="5600" dirty="0"/>
              <a:t>≥ channel duration)</a:t>
            </a:r>
          </a:p>
          <a:p>
            <a:pPr lvl="1"/>
            <a:endParaRPr lang="en-US" sz="5600" dirty="0"/>
          </a:p>
          <a:p>
            <a:pPr lvl="1"/>
            <a:r>
              <a:rPr lang="en-US" sz="5600" dirty="0"/>
              <a:t>IEEE 802.15.4a CM1 – CM9 channel models defined in [2] have PDP channel duration in the range 80ns – 850ns.  All channel models except CM6 and CM8 have PDP duration &lt; 400ns</a:t>
            </a:r>
          </a:p>
          <a:p>
            <a:pPr lvl="1"/>
            <a:endParaRPr lang="en-US" dirty="0"/>
          </a:p>
          <a:p>
            <a:pPr lvl="1"/>
            <a:endParaRPr lang="en-US" dirty="0"/>
          </a:p>
          <a:p>
            <a:pPr lvl="1"/>
            <a:endParaRPr lang="en-US" dirty="0"/>
          </a:p>
          <a:p>
            <a:pPr lvl="1"/>
            <a:endParaRPr lang="en-US" dirty="0"/>
          </a:p>
          <a:p>
            <a:pPr marL="342904" lvl="1" indent="0"/>
            <a:endParaRPr lang="en-US" dirty="0"/>
          </a:p>
          <a:p>
            <a:pPr marL="342905" lvl="1" indent="0"/>
            <a:endParaRPr lang="en-US" dirty="0"/>
          </a:p>
          <a:p>
            <a:endParaRPr lang="en-US" dirty="0"/>
          </a:p>
          <a:p>
            <a:endParaRPr lang="en-US" dirty="0"/>
          </a:p>
          <a:p>
            <a:endParaRPr lang="en-US" dirty="0"/>
          </a:p>
          <a:p>
            <a:endParaRPr lang="en-US" dirty="0"/>
          </a:p>
          <a:p>
            <a:endParaRPr lang="en-US" dirty="0"/>
          </a:p>
        </p:txBody>
      </p:sp>
      <p:graphicFrame>
        <p:nvGraphicFramePr>
          <p:cNvPr id="4" name="Table 9">
            <a:extLst>
              <a:ext uri="{FF2B5EF4-FFF2-40B4-BE49-F238E27FC236}">
                <a16:creationId xmlns:a16="http://schemas.microsoft.com/office/drawing/2014/main" id="{E144121B-94CB-4989-8FB3-5C6F646E36DA}"/>
              </a:ext>
            </a:extLst>
          </p:cNvPr>
          <p:cNvGraphicFramePr>
            <a:graphicFrameLocks noGrp="1"/>
          </p:cNvGraphicFramePr>
          <p:nvPr>
            <p:extLst>
              <p:ext uri="{D42A27DB-BD31-4B8C-83A1-F6EECF244321}">
                <p14:modId xmlns:p14="http://schemas.microsoft.com/office/powerpoint/2010/main" val="1371542383"/>
              </p:ext>
            </p:extLst>
          </p:nvPr>
        </p:nvGraphicFramePr>
        <p:xfrm>
          <a:off x="1678040" y="4892025"/>
          <a:ext cx="5787917" cy="1303020"/>
        </p:xfrm>
        <a:graphic>
          <a:graphicData uri="http://schemas.openxmlformats.org/drawingml/2006/table">
            <a:tbl>
              <a:tblPr firstRow="1" bandRow="1">
                <a:tableStyleId>{5940675A-B579-460E-94D1-54222C63F5DA}</a:tableStyleId>
              </a:tblPr>
              <a:tblGrid>
                <a:gridCol w="1108993">
                  <a:extLst>
                    <a:ext uri="{9D8B030D-6E8A-4147-A177-3AD203B41FA5}">
                      <a16:colId xmlns:a16="http://schemas.microsoft.com/office/drawing/2014/main" val="4230087495"/>
                    </a:ext>
                  </a:extLst>
                </a:gridCol>
                <a:gridCol w="1169731">
                  <a:extLst>
                    <a:ext uri="{9D8B030D-6E8A-4147-A177-3AD203B41FA5}">
                      <a16:colId xmlns:a16="http://schemas.microsoft.com/office/drawing/2014/main" val="1622836486"/>
                    </a:ext>
                  </a:extLst>
                </a:gridCol>
                <a:gridCol w="1169731">
                  <a:extLst>
                    <a:ext uri="{9D8B030D-6E8A-4147-A177-3AD203B41FA5}">
                      <a16:colId xmlns:a16="http://schemas.microsoft.com/office/drawing/2014/main" val="1641441450"/>
                    </a:ext>
                  </a:extLst>
                </a:gridCol>
                <a:gridCol w="1169731">
                  <a:extLst>
                    <a:ext uri="{9D8B030D-6E8A-4147-A177-3AD203B41FA5}">
                      <a16:colId xmlns:a16="http://schemas.microsoft.com/office/drawing/2014/main" val="3585296642"/>
                    </a:ext>
                  </a:extLst>
                </a:gridCol>
                <a:gridCol w="1169731">
                  <a:extLst>
                    <a:ext uri="{9D8B030D-6E8A-4147-A177-3AD203B41FA5}">
                      <a16:colId xmlns:a16="http://schemas.microsoft.com/office/drawing/2014/main" val="3215697396"/>
                    </a:ext>
                  </a:extLst>
                </a:gridCol>
              </a:tblGrid>
              <a:tr h="480060">
                <a:tc>
                  <a:txBody>
                    <a:bodyPr/>
                    <a:lstStyle/>
                    <a:p>
                      <a:pPr algn="ctr"/>
                      <a:r>
                        <a:rPr lang="en-US" sz="900" b="1" dirty="0"/>
                        <a:t>Preamble Code</a:t>
                      </a:r>
                    </a:p>
                  </a:txBody>
                  <a:tcPr marL="68580" marR="68580" marT="34290" marB="34290" anchor="ctr"/>
                </a:tc>
                <a:tc>
                  <a:txBody>
                    <a:bodyPr/>
                    <a:lstStyle/>
                    <a:p>
                      <a:pPr algn="ctr"/>
                      <a:r>
                        <a:rPr lang="en-US" sz="900" b="1" dirty="0"/>
                        <a:t>Preamble Code Length</a:t>
                      </a:r>
                    </a:p>
                  </a:txBody>
                  <a:tcPr marL="68580" marR="68580" marT="34290" marB="34290" anchor="ctr"/>
                </a:tc>
                <a:tc>
                  <a:txBody>
                    <a:bodyPr/>
                    <a:lstStyle/>
                    <a:p>
                      <a:pPr algn="ctr"/>
                      <a:r>
                        <a:rPr lang="en-US" sz="900" b="1" dirty="0"/>
                        <a:t>Length of Delta Spreading Function</a:t>
                      </a:r>
                    </a:p>
                  </a:txBody>
                  <a:tcPr marL="68580" marR="68580" marT="34290" marB="34290" anchor="ctr"/>
                </a:tc>
                <a:tc>
                  <a:txBody>
                    <a:bodyPr/>
                    <a:lstStyle/>
                    <a:p>
                      <a:pPr algn="ctr"/>
                      <a:r>
                        <a:rPr lang="en-US" sz="900" b="1" dirty="0"/>
                        <a:t>#Chips Per Symbol</a:t>
                      </a:r>
                    </a:p>
                  </a:txBody>
                  <a:tcPr marL="68580" marR="68580" marT="34290" marB="34290" anchor="ctr"/>
                </a:tc>
                <a:tc>
                  <a:txBody>
                    <a:bodyPr/>
                    <a:lstStyle/>
                    <a:p>
                      <a:pPr algn="ctr"/>
                      <a:r>
                        <a:rPr lang="en-US" sz="900" b="1" dirty="0"/>
                        <a:t>T</a:t>
                      </a:r>
                      <a:r>
                        <a:rPr lang="en-US" sz="900" b="1" baseline="-25000" dirty="0"/>
                        <a:t>sym</a:t>
                      </a:r>
                      <a:endParaRPr lang="en-US" sz="900" b="1" dirty="0"/>
                    </a:p>
                  </a:txBody>
                  <a:tcPr marL="68580" marR="68580" marT="34290" marB="34290" anchor="ctr"/>
                </a:tc>
                <a:extLst>
                  <a:ext uri="{0D108BD9-81ED-4DB2-BD59-A6C34878D82A}">
                    <a16:rowId xmlns:a16="http://schemas.microsoft.com/office/drawing/2014/main" val="4176435548"/>
                  </a:ext>
                </a:extLst>
              </a:tr>
              <a:tr h="205740">
                <a:tc>
                  <a:txBody>
                    <a:bodyPr/>
                    <a:lstStyle/>
                    <a:p>
                      <a:pPr algn="ctr"/>
                      <a:r>
                        <a:rPr lang="en-US" sz="900" dirty="0"/>
                        <a:t>S1-S8</a:t>
                      </a:r>
                    </a:p>
                  </a:txBody>
                  <a:tcPr marL="68580" marR="68580" marT="34290" marB="34290"/>
                </a:tc>
                <a:tc>
                  <a:txBody>
                    <a:bodyPr/>
                    <a:lstStyle/>
                    <a:p>
                      <a:pPr algn="ctr"/>
                      <a:r>
                        <a:rPr lang="en-US" sz="900" dirty="0"/>
                        <a:t>31</a:t>
                      </a:r>
                    </a:p>
                  </a:txBody>
                  <a:tcPr marL="68580" marR="68580" marT="34290" marB="34290"/>
                </a:tc>
                <a:tc>
                  <a:txBody>
                    <a:bodyPr/>
                    <a:lstStyle/>
                    <a:p>
                      <a:pPr algn="ctr"/>
                      <a:r>
                        <a:rPr lang="en-US" sz="900" dirty="0"/>
                        <a:t>16</a:t>
                      </a:r>
                    </a:p>
                  </a:txBody>
                  <a:tcPr marL="68580" marR="68580" marT="34290" marB="34290"/>
                </a:tc>
                <a:tc>
                  <a:txBody>
                    <a:bodyPr/>
                    <a:lstStyle/>
                    <a:p>
                      <a:pPr algn="ctr"/>
                      <a:r>
                        <a:rPr lang="en-US" sz="900" dirty="0"/>
                        <a:t>496</a:t>
                      </a:r>
                    </a:p>
                  </a:txBody>
                  <a:tcPr marL="68580" marR="68580" marT="34290" marB="34290"/>
                </a:tc>
                <a:tc>
                  <a:txBody>
                    <a:bodyPr/>
                    <a:lstStyle/>
                    <a:p>
                      <a:pPr algn="ctr"/>
                      <a:r>
                        <a:rPr lang="en-US" sz="900" dirty="0"/>
                        <a:t>0.994us</a:t>
                      </a:r>
                    </a:p>
                  </a:txBody>
                  <a:tcPr marL="68580" marR="68580" marT="34290" marB="34290"/>
                </a:tc>
                <a:extLst>
                  <a:ext uri="{0D108BD9-81ED-4DB2-BD59-A6C34878D82A}">
                    <a16:rowId xmlns:a16="http://schemas.microsoft.com/office/drawing/2014/main" val="1418507290"/>
                  </a:ext>
                </a:extLst>
              </a:tr>
              <a:tr h="205740">
                <a:tc>
                  <a:txBody>
                    <a:bodyPr/>
                    <a:lstStyle/>
                    <a:p>
                      <a:pPr algn="ctr"/>
                      <a:r>
                        <a:rPr lang="en-US" sz="900" dirty="0"/>
                        <a:t>S1-S8</a:t>
                      </a:r>
                    </a:p>
                  </a:txBody>
                  <a:tcPr marL="68580" marR="68580" marT="34290" marB="34290"/>
                </a:tc>
                <a:tc>
                  <a:txBody>
                    <a:bodyPr/>
                    <a:lstStyle/>
                    <a:p>
                      <a:pPr algn="ctr"/>
                      <a:r>
                        <a:rPr lang="en-US" sz="900" dirty="0"/>
                        <a:t>31</a:t>
                      </a:r>
                    </a:p>
                  </a:txBody>
                  <a:tcPr marL="68580" marR="68580" marT="34290" marB="34290"/>
                </a:tc>
                <a:tc>
                  <a:txBody>
                    <a:bodyPr/>
                    <a:lstStyle/>
                    <a:p>
                      <a:pPr algn="ctr"/>
                      <a:r>
                        <a:rPr lang="en-US" sz="900" dirty="0"/>
                        <a:t>64</a:t>
                      </a:r>
                    </a:p>
                  </a:txBody>
                  <a:tcPr marL="68580" marR="68580" marT="34290" marB="34290"/>
                </a:tc>
                <a:tc>
                  <a:txBody>
                    <a:bodyPr/>
                    <a:lstStyle/>
                    <a:p>
                      <a:pPr algn="ctr"/>
                      <a:r>
                        <a:rPr lang="en-US" sz="900" dirty="0"/>
                        <a:t>1984</a:t>
                      </a:r>
                    </a:p>
                  </a:txBody>
                  <a:tcPr marL="68580" marR="68580" marT="34290" marB="34290"/>
                </a:tc>
                <a:tc>
                  <a:txBody>
                    <a:bodyPr/>
                    <a:lstStyle/>
                    <a:p>
                      <a:pPr algn="ctr"/>
                      <a:r>
                        <a:rPr lang="en-US" sz="900" dirty="0"/>
                        <a:t>3.974us</a:t>
                      </a:r>
                    </a:p>
                  </a:txBody>
                  <a:tcPr marL="68580" marR="68580" marT="34290" marB="34290"/>
                </a:tc>
                <a:extLst>
                  <a:ext uri="{0D108BD9-81ED-4DB2-BD59-A6C34878D82A}">
                    <a16:rowId xmlns:a16="http://schemas.microsoft.com/office/drawing/2014/main" val="3197658587"/>
                  </a:ext>
                </a:extLst>
              </a:tr>
              <a:tr h="205740">
                <a:tc>
                  <a:txBody>
                    <a:bodyPr/>
                    <a:lstStyle/>
                    <a:p>
                      <a:pPr algn="ctr"/>
                      <a:r>
                        <a:rPr lang="en-US" sz="900" dirty="0"/>
                        <a:t>S9 – S24</a:t>
                      </a:r>
                    </a:p>
                  </a:txBody>
                  <a:tcPr marL="68580" marR="68580" marT="34290" marB="34290"/>
                </a:tc>
                <a:tc>
                  <a:txBody>
                    <a:bodyPr/>
                    <a:lstStyle/>
                    <a:p>
                      <a:pPr algn="ctr"/>
                      <a:r>
                        <a:rPr lang="en-US" sz="900" dirty="0"/>
                        <a:t>127</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508</a:t>
                      </a:r>
                    </a:p>
                  </a:txBody>
                  <a:tcPr marL="68580" marR="68580" marT="34290" marB="34290"/>
                </a:tc>
                <a:tc>
                  <a:txBody>
                    <a:bodyPr/>
                    <a:lstStyle/>
                    <a:p>
                      <a:pPr algn="ctr"/>
                      <a:r>
                        <a:rPr lang="en-US" sz="900" dirty="0"/>
                        <a:t>1.018us</a:t>
                      </a:r>
                    </a:p>
                  </a:txBody>
                  <a:tcPr marL="68580" marR="68580" marT="34290" marB="34290"/>
                </a:tc>
                <a:extLst>
                  <a:ext uri="{0D108BD9-81ED-4DB2-BD59-A6C34878D82A}">
                    <a16:rowId xmlns:a16="http://schemas.microsoft.com/office/drawing/2014/main" val="688997130"/>
                  </a:ext>
                </a:extLst>
              </a:tr>
              <a:tr h="205740">
                <a:tc>
                  <a:txBody>
                    <a:bodyPr/>
                    <a:lstStyle/>
                    <a:p>
                      <a:pPr algn="ctr"/>
                      <a:r>
                        <a:rPr lang="en-US" sz="900" dirty="0"/>
                        <a:t>S25 – S32</a:t>
                      </a:r>
                    </a:p>
                  </a:txBody>
                  <a:tcPr marL="68580" marR="68580" marT="34290" marB="34290"/>
                </a:tc>
                <a:tc>
                  <a:txBody>
                    <a:bodyPr/>
                    <a:lstStyle/>
                    <a:p>
                      <a:pPr algn="ctr"/>
                      <a:r>
                        <a:rPr lang="en-US" sz="900" dirty="0"/>
                        <a:t>91</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364</a:t>
                      </a:r>
                    </a:p>
                  </a:txBody>
                  <a:tcPr marL="68580" marR="68580" marT="34290" marB="34290"/>
                </a:tc>
                <a:tc>
                  <a:txBody>
                    <a:bodyPr/>
                    <a:lstStyle/>
                    <a:p>
                      <a:pPr algn="ctr"/>
                      <a:r>
                        <a:rPr lang="en-US" sz="900" dirty="0"/>
                        <a:t>0.729us</a:t>
                      </a:r>
                    </a:p>
                  </a:txBody>
                  <a:tcPr marL="68580" marR="68580" marT="34290" marB="34290"/>
                </a:tc>
                <a:extLst>
                  <a:ext uri="{0D108BD9-81ED-4DB2-BD59-A6C34878D82A}">
                    <a16:rowId xmlns:a16="http://schemas.microsoft.com/office/drawing/2014/main" val="3973975610"/>
                  </a:ext>
                </a:extLst>
              </a:tr>
            </a:tbl>
          </a:graphicData>
        </a:graphic>
      </p:graphicFrame>
    </p:spTree>
    <p:extLst>
      <p:ext uri="{BB962C8B-B14F-4D97-AF65-F5344CB8AC3E}">
        <p14:creationId xmlns:p14="http://schemas.microsoft.com/office/powerpoint/2010/main" val="288820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sz="4000" dirty="0">
                <a:latin typeface="+mj-lt"/>
              </a:rPr>
              <a:t>UWB </a:t>
            </a:r>
            <a:r>
              <a:rPr lang="en-US" altLang="zh-CN" dirty="0"/>
              <a:t>Channel Model (CM1)</a:t>
            </a:r>
            <a:endParaRPr lang="en-US" dirty="0"/>
          </a:p>
        </p:txBody>
      </p:sp>
      <p:sp>
        <p:nvSpPr>
          <p:cNvPr id="14" name="TextBox 13">
            <a:extLst>
              <a:ext uri="{FF2B5EF4-FFF2-40B4-BE49-F238E27FC236}">
                <a16:creationId xmlns:a16="http://schemas.microsoft.com/office/drawing/2014/main" id="{B07C2145-78C6-4B4A-A0BD-845E8ECAB48C}"/>
              </a:ext>
            </a:extLst>
          </p:cNvPr>
          <p:cNvSpPr txBox="1"/>
          <p:nvPr/>
        </p:nvSpPr>
        <p:spPr>
          <a:xfrm>
            <a:off x="2567379" y="5406780"/>
            <a:ext cx="4009239" cy="707886"/>
          </a:xfrm>
          <a:prstGeom prst="rect">
            <a:avLst/>
          </a:prstGeom>
          <a:noFill/>
        </p:spPr>
        <p:txBody>
          <a:bodyPr wrap="none" rtlCol="0">
            <a:spAutoFit/>
          </a:bodyPr>
          <a:lstStyle/>
          <a:p>
            <a:r>
              <a:rPr lang="en-US" sz="2000" dirty="0">
                <a:solidFill>
                  <a:srgbClr val="000000"/>
                </a:solidFill>
                <a:latin typeface="A6C"/>
              </a:rPr>
              <a:t>CM1 channel model: residential, LOS</a:t>
            </a:r>
          </a:p>
          <a:p>
            <a:pPr algn="ctr"/>
            <a:r>
              <a:rPr lang="en-US" sz="2000" dirty="0">
                <a:solidFill>
                  <a:srgbClr val="000000"/>
                </a:solidFill>
                <a:latin typeface="A6C"/>
              </a:rPr>
              <a:t>PDP channel length = ~110ns</a:t>
            </a:r>
            <a:endParaRPr lang="en-US" sz="2000" dirty="0"/>
          </a:p>
        </p:txBody>
      </p:sp>
      <p:pic>
        <p:nvPicPr>
          <p:cNvPr id="8" name="Picture 7">
            <a:extLst>
              <a:ext uri="{FF2B5EF4-FFF2-40B4-BE49-F238E27FC236}">
                <a16:creationId xmlns:a16="http://schemas.microsoft.com/office/drawing/2014/main" id="{C14F0171-9D02-4FC3-9644-4C32C986F3F4}"/>
              </a:ext>
            </a:extLst>
          </p:cNvPr>
          <p:cNvPicPr>
            <a:picLocks noChangeAspect="1"/>
          </p:cNvPicPr>
          <p:nvPr/>
        </p:nvPicPr>
        <p:blipFill>
          <a:blip r:embed="rId2"/>
          <a:stretch>
            <a:fillRect/>
          </a:stretch>
        </p:blipFill>
        <p:spPr>
          <a:xfrm>
            <a:off x="2438399" y="2165823"/>
            <a:ext cx="4267200" cy="3200400"/>
          </a:xfrm>
          <a:prstGeom prst="rect">
            <a:avLst/>
          </a:prstGeom>
        </p:spPr>
      </p:pic>
    </p:spTree>
    <p:extLst>
      <p:ext uri="{BB962C8B-B14F-4D97-AF65-F5344CB8AC3E}">
        <p14:creationId xmlns:p14="http://schemas.microsoft.com/office/powerpoint/2010/main" val="59330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UWB Channel Model (CM2) </a:t>
            </a:r>
            <a:endParaRPr lang="en-US" dirty="0"/>
          </a:p>
        </p:txBody>
      </p:sp>
      <p:sp>
        <p:nvSpPr>
          <p:cNvPr id="14" name="TextBox 13">
            <a:extLst>
              <a:ext uri="{FF2B5EF4-FFF2-40B4-BE49-F238E27FC236}">
                <a16:creationId xmlns:a16="http://schemas.microsoft.com/office/drawing/2014/main" id="{FB822C0E-F14C-4F1B-A033-20AF7C616830}"/>
              </a:ext>
            </a:extLst>
          </p:cNvPr>
          <p:cNvSpPr txBox="1"/>
          <p:nvPr/>
        </p:nvSpPr>
        <p:spPr>
          <a:xfrm>
            <a:off x="2508262" y="5352934"/>
            <a:ext cx="4174348" cy="707886"/>
          </a:xfrm>
          <a:prstGeom prst="rect">
            <a:avLst/>
          </a:prstGeom>
          <a:noFill/>
        </p:spPr>
        <p:txBody>
          <a:bodyPr wrap="none" rtlCol="0">
            <a:spAutoFit/>
          </a:bodyPr>
          <a:lstStyle/>
          <a:p>
            <a:r>
              <a:rPr lang="en-US" sz="2000" dirty="0">
                <a:solidFill>
                  <a:srgbClr val="000000"/>
                </a:solidFill>
                <a:latin typeface="A6C"/>
              </a:rPr>
              <a:t>CM2 channel model: residential, NLOS</a:t>
            </a:r>
          </a:p>
          <a:p>
            <a:pPr algn="ctr"/>
            <a:r>
              <a:rPr lang="en-US" sz="2000" dirty="0">
                <a:solidFill>
                  <a:srgbClr val="000000"/>
                </a:solidFill>
                <a:latin typeface="A6C"/>
              </a:rPr>
              <a:t>PDP channel length = ~210ns</a:t>
            </a:r>
            <a:endParaRPr lang="en-US" sz="2000" dirty="0"/>
          </a:p>
        </p:txBody>
      </p:sp>
      <p:pic>
        <p:nvPicPr>
          <p:cNvPr id="7" name="Picture 6">
            <a:extLst>
              <a:ext uri="{FF2B5EF4-FFF2-40B4-BE49-F238E27FC236}">
                <a16:creationId xmlns:a16="http://schemas.microsoft.com/office/drawing/2014/main" id="{D843CB07-8431-4BBA-81DC-7AFCA116876D}"/>
              </a:ext>
            </a:extLst>
          </p:cNvPr>
          <p:cNvPicPr>
            <a:picLocks noChangeAspect="1"/>
          </p:cNvPicPr>
          <p:nvPr/>
        </p:nvPicPr>
        <p:blipFill>
          <a:blip r:embed="rId2"/>
          <a:stretch>
            <a:fillRect/>
          </a:stretch>
        </p:blipFill>
        <p:spPr>
          <a:xfrm>
            <a:off x="2461836" y="2152534"/>
            <a:ext cx="4267200" cy="3200400"/>
          </a:xfrm>
          <a:prstGeom prst="rect">
            <a:avLst/>
          </a:prstGeom>
        </p:spPr>
      </p:pic>
    </p:spTree>
    <p:extLst>
      <p:ext uri="{BB962C8B-B14F-4D97-AF65-F5344CB8AC3E}">
        <p14:creationId xmlns:p14="http://schemas.microsoft.com/office/powerpoint/2010/main" val="387040383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2782</Words>
  <Application>Microsoft Office PowerPoint</Application>
  <PresentationFormat>On-screen Show (4:3)</PresentationFormat>
  <Paragraphs>662</Paragraphs>
  <Slides>50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8" baseType="lpstr">
      <vt:lpstr>A6C</vt:lpstr>
      <vt:lpstr>Arial</vt:lpstr>
      <vt:lpstr>Calibri</vt:lpstr>
      <vt:lpstr>Cambria Math</vt:lpstr>
      <vt:lpstr>Times New Roman</vt:lpstr>
      <vt:lpstr>Office Theme</vt:lpstr>
      <vt:lpstr>Worksheet</vt:lpstr>
      <vt:lpstr>Microsoft Excel Worksheet</vt:lpstr>
      <vt:lpstr>PowerPoint Presentation</vt:lpstr>
      <vt:lpstr>Technical Guidance [1]</vt:lpstr>
      <vt:lpstr>Preamble codes for Data Communications in 802.15.4ab</vt:lpstr>
      <vt:lpstr>Objective </vt:lpstr>
      <vt:lpstr>Background</vt:lpstr>
      <vt:lpstr>Key Considerations </vt:lpstr>
      <vt:lpstr>Periodic Autocorrelation</vt:lpstr>
      <vt:lpstr>UWB Channel Model (CM1)</vt:lpstr>
      <vt:lpstr>UWB Channel Model (CM2) </vt:lpstr>
      <vt:lpstr>UWB Channel Model (CM3) </vt:lpstr>
      <vt:lpstr>UWB Channel Model (CM4) </vt:lpstr>
      <vt:lpstr>UWB Channel Model (CM5) </vt:lpstr>
      <vt:lpstr>UWB Channel Model (CM6) </vt:lpstr>
      <vt:lpstr>UWB Channel Model (CM7) </vt:lpstr>
      <vt:lpstr>UWB Channel Model (CM8) </vt:lpstr>
      <vt:lpstr>UWB Channel Model (CM9) </vt:lpstr>
      <vt:lpstr>Periodic Autocorrelation</vt:lpstr>
      <vt:lpstr>S9 Length 127 sequence vs Length 63 m-sequence</vt:lpstr>
      <vt:lpstr>Implementation  </vt:lpstr>
      <vt:lpstr>Periodic Cross-Correlation</vt:lpstr>
      <vt:lpstr>Periodic Cross-Correlation of S25 (Length 91)</vt:lpstr>
      <vt:lpstr>Periodic Cross-Correlation of m-sequences of length 63</vt:lpstr>
      <vt:lpstr>Cross-Correlation with HRP and LRP Preambles</vt:lpstr>
      <vt:lpstr>Shorter Sync Length for Existing Codes</vt:lpstr>
      <vt:lpstr>Sync Length for Short Preamble</vt:lpstr>
      <vt:lpstr>Spectrum Characteristics of Existing UWB Preambles  </vt:lpstr>
      <vt:lpstr>Spectrum Characteristics of m-sequences </vt:lpstr>
      <vt:lpstr>M-Sequences of Length 63</vt:lpstr>
      <vt:lpstr>M-Sequences of Length 255 </vt:lpstr>
      <vt:lpstr>M-Sequences of Length 511 </vt:lpstr>
      <vt:lpstr>M-Sequences of Length 1023</vt:lpstr>
      <vt:lpstr>M-Sequences of Length 2047</vt:lpstr>
      <vt:lpstr>Cross-Correlation with HRP Preambles</vt:lpstr>
      <vt:lpstr>PowerPoint Presentation</vt:lpstr>
      <vt:lpstr>Cross-Correlation with LRP Preambles</vt:lpstr>
      <vt:lpstr>Cross-Correlation with LRP Preambles</vt:lpstr>
      <vt:lpstr>PowerPoint Presentation</vt:lpstr>
      <vt:lpstr>PowerPoint Presentation</vt:lpstr>
      <vt:lpstr>Autocorrelation and Cross-correlation of Legacy Preambles</vt:lpstr>
      <vt:lpstr>Conclusions </vt:lpstr>
      <vt:lpstr>Strawpoll</vt:lpstr>
      <vt:lpstr>References</vt:lpstr>
      <vt:lpstr>Questions?</vt:lpstr>
      <vt:lpstr>APPENDIX</vt:lpstr>
      <vt:lpstr>Channel Estimation </vt:lpstr>
      <vt:lpstr>Channel Estimation </vt:lpstr>
      <vt:lpstr>Channel Estimation </vt:lpstr>
      <vt:lpstr>LRP Modes</vt:lpstr>
      <vt:lpstr>LRP Modes</vt:lpstr>
      <vt:lpstr>LRP Modes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2021-09-21T19:07:14Z</dcterms:modified>
  <cp:category/>
</cp:coreProperties>
</file>