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48"/>
  </p:notesMasterIdLst>
  <p:handoutMasterIdLst>
    <p:handoutMasterId r:id="rId49"/>
  </p:handoutMasterIdLst>
  <p:sldIdLst>
    <p:sldId id="287" r:id="rId2"/>
    <p:sldId id="480" r:id="rId3"/>
    <p:sldId id="297" r:id="rId4"/>
    <p:sldId id="422" r:id="rId5"/>
    <p:sldId id="475" r:id="rId6"/>
    <p:sldId id="406" r:id="rId7"/>
    <p:sldId id="420" r:id="rId8"/>
    <p:sldId id="458" r:id="rId9"/>
    <p:sldId id="459" r:id="rId10"/>
    <p:sldId id="460" r:id="rId11"/>
    <p:sldId id="461" r:id="rId12"/>
    <p:sldId id="462" r:id="rId13"/>
    <p:sldId id="463" r:id="rId14"/>
    <p:sldId id="464" r:id="rId15"/>
    <p:sldId id="465" r:id="rId16"/>
    <p:sldId id="466" r:id="rId17"/>
    <p:sldId id="457" r:id="rId18"/>
    <p:sldId id="435" r:id="rId19"/>
    <p:sldId id="427" r:id="rId20"/>
    <p:sldId id="440" r:id="rId21"/>
    <p:sldId id="441" r:id="rId22"/>
    <p:sldId id="413" r:id="rId23"/>
    <p:sldId id="424" r:id="rId24"/>
    <p:sldId id="425" r:id="rId25"/>
    <p:sldId id="468" r:id="rId26"/>
    <p:sldId id="469" r:id="rId27"/>
    <p:sldId id="428" r:id="rId28"/>
    <p:sldId id="416" r:id="rId29"/>
    <p:sldId id="411" r:id="rId30"/>
    <p:sldId id="417" r:id="rId31"/>
    <p:sldId id="418" r:id="rId32"/>
    <p:sldId id="429" r:id="rId33"/>
    <p:sldId id="430" r:id="rId34"/>
    <p:sldId id="433" r:id="rId35"/>
    <p:sldId id="434" r:id="rId36"/>
    <p:sldId id="470" r:id="rId37"/>
    <p:sldId id="477" r:id="rId38"/>
    <p:sldId id="296" r:id="rId39"/>
    <p:sldId id="478" r:id="rId40"/>
    <p:sldId id="436" r:id="rId41"/>
    <p:sldId id="437" r:id="rId42"/>
    <p:sldId id="438" r:id="rId43"/>
    <p:sldId id="467" r:id="rId44"/>
    <p:sldId id="471" r:id="rId45"/>
    <p:sldId id="473" r:id="rId46"/>
    <p:sldId id="472" r:id="rId4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p:scale>
          <a:sx n="100" d="100"/>
          <a:sy n="100" d="100"/>
        </p:scale>
        <p:origin x="1224" y="3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7/15/2021</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15-21-0377-00-04ab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2021</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xlsx"/><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package" Target="../embeddings/Microsoft_Excel_Worksheet1.xlsx"/></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3.xlsx"/><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package" Target="../embeddings/Microsoft_Excel_Worksheet4.xlsx"/></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5.xlsx"/><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6.xlsx"/><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Excel_Worksheet7.xlsx"/><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464941"/>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Preamble codes for Data Communications in 802.15.4ab</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(Facebook), Qiyue Zou (Facebook)</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fb.com]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rgbClr val="FF0000"/>
                </a:solidFill>
                <a:latin typeface="Times New Roman" panose="02020603050405020304" pitchFamily="18" charset="0"/>
                <a:cs typeface="Times New Roman" panose="02020603050405020304" pitchFamily="18" charset="0"/>
              </a:rPr>
              <a:t>[preamble code enhancements to 802.15.4z for data communications</a:t>
            </a:r>
            <a:r>
              <a:rPr lang="en-US" altLang="en-US" sz="1600" dirty="0">
                <a:solidFill>
                  <a:schemeClr val="tx2"/>
                </a:solidFill>
                <a:latin typeface="Times New Roman" panose="02020603050405020304" pitchFamily="18" charset="0"/>
                <a:cs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UWB Channel Model (CM3) </a:t>
            </a:r>
            <a:endParaRPr lang="en-US" dirty="0"/>
          </a:p>
        </p:txBody>
      </p:sp>
      <p:pic>
        <p:nvPicPr>
          <p:cNvPr id="9" name="Picture 8">
            <a:extLst>
              <a:ext uri="{FF2B5EF4-FFF2-40B4-BE49-F238E27FC236}">
                <a16:creationId xmlns:a16="http://schemas.microsoft.com/office/drawing/2014/main" id="{607E4FEC-6AF0-49F2-9930-CE86A991EFB3}"/>
              </a:ext>
            </a:extLst>
          </p:cNvPr>
          <p:cNvPicPr>
            <a:picLocks noChangeAspect="1"/>
          </p:cNvPicPr>
          <p:nvPr/>
        </p:nvPicPr>
        <p:blipFill>
          <a:blip r:embed="rId2"/>
          <a:stretch>
            <a:fillRect/>
          </a:stretch>
        </p:blipFill>
        <p:spPr>
          <a:xfrm>
            <a:off x="571500" y="2237596"/>
            <a:ext cx="4000500" cy="3000375"/>
          </a:xfrm>
          <a:prstGeom prst="rect">
            <a:avLst/>
          </a:prstGeom>
        </p:spPr>
      </p:pic>
      <p:pic>
        <p:nvPicPr>
          <p:cNvPr id="12" name="Picture 11">
            <a:extLst>
              <a:ext uri="{FF2B5EF4-FFF2-40B4-BE49-F238E27FC236}">
                <a16:creationId xmlns:a16="http://schemas.microsoft.com/office/drawing/2014/main" id="{874B7AF8-75BA-402D-B654-3F3B8BE250C4}"/>
              </a:ext>
            </a:extLst>
          </p:cNvPr>
          <p:cNvPicPr>
            <a:picLocks noChangeAspect="1"/>
          </p:cNvPicPr>
          <p:nvPr/>
        </p:nvPicPr>
        <p:blipFill>
          <a:blip r:embed="rId3"/>
          <a:stretch>
            <a:fillRect/>
          </a:stretch>
        </p:blipFill>
        <p:spPr>
          <a:xfrm>
            <a:off x="4747391" y="2237596"/>
            <a:ext cx="4000500" cy="3000375"/>
          </a:xfrm>
          <a:prstGeom prst="rect">
            <a:avLst/>
          </a:prstGeom>
        </p:spPr>
      </p:pic>
      <p:sp>
        <p:nvSpPr>
          <p:cNvPr id="13" name="TextBox 12">
            <a:extLst>
              <a:ext uri="{FF2B5EF4-FFF2-40B4-BE49-F238E27FC236}">
                <a16:creationId xmlns:a16="http://schemas.microsoft.com/office/drawing/2014/main" id="{8278CD89-C8E8-44B8-BA7A-6062F79130A5}"/>
              </a:ext>
            </a:extLst>
          </p:cNvPr>
          <p:cNvSpPr txBox="1"/>
          <p:nvPr/>
        </p:nvSpPr>
        <p:spPr>
          <a:xfrm>
            <a:off x="2451130" y="5350301"/>
            <a:ext cx="4241739" cy="707886"/>
          </a:xfrm>
          <a:prstGeom prst="rect">
            <a:avLst/>
          </a:prstGeom>
          <a:noFill/>
        </p:spPr>
        <p:txBody>
          <a:bodyPr wrap="none" rtlCol="0">
            <a:spAutoFit/>
          </a:bodyPr>
          <a:lstStyle/>
          <a:p>
            <a:r>
              <a:rPr lang="en-US" sz="2000" dirty="0">
                <a:solidFill>
                  <a:srgbClr val="000000"/>
                </a:solidFill>
                <a:latin typeface="A6C"/>
              </a:rPr>
              <a:t>CM3 channel model: indoor office, LOS</a:t>
            </a:r>
          </a:p>
          <a:p>
            <a:pPr algn="ctr"/>
            <a:r>
              <a:rPr lang="en-US" sz="2000" dirty="0">
                <a:solidFill>
                  <a:srgbClr val="000000"/>
                </a:solidFill>
                <a:latin typeface="A6C"/>
              </a:rPr>
              <a:t>channel length = ~130ns</a:t>
            </a:r>
            <a:endParaRPr lang="en-US" sz="2000" dirty="0"/>
          </a:p>
        </p:txBody>
      </p:sp>
    </p:spTree>
    <p:extLst>
      <p:ext uri="{BB962C8B-B14F-4D97-AF65-F5344CB8AC3E}">
        <p14:creationId xmlns:p14="http://schemas.microsoft.com/office/powerpoint/2010/main" val="210346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061C-CE93-4F91-B0BC-41032CA3F88F}"/>
              </a:ext>
            </a:extLst>
          </p:cNvPr>
          <p:cNvSpPr>
            <a:spLocks noGrp="1"/>
          </p:cNvSpPr>
          <p:nvPr>
            <p:ph type="title"/>
          </p:nvPr>
        </p:nvSpPr>
        <p:spPr/>
        <p:txBody>
          <a:bodyPr/>
          <a:lstStyle/>
          <a:p>
            <a:pPr algn="ctr"/>
            <a:r>
              <a:rPr lang="en-US" altLang="zh-CN" dirty="0"/>
              <a:t>UWB Channel Model (CM4) </a:t>
            </a:r>
            <a:endParaRPr lang="en-US" dirty="0"/>
          </a:p>
        </p:txBody>
      </p:sp>
      <p:pic>
        <p:nvPicPr>
          <p:cNvPr id="9" name="Picture 8">
            <a:extLst>
              <a:ext uri="{FF2B5EF4-FFF2-40B4-BE49-F238E27FC236}">
                <a16:creationId xmlns:a16="http://schemas.microsoft.com/office/drawing/2014/main" id="{0DCC8388-711C-4EC9-B9AF-E78FA58D5C67}"/>
              </a:ext>
            </a:extLst>
          </p:cNvPr>
          <p:cNvPicPr>
            <a:picLocks noChangeAspect="1"/>
          </p:cNvPicPr>
          <p:nvPr/>
        </p:nvPicPr>
        <p:blipFill>
          <a:blip r:embed="rId2"/>
          <a:stretch>
            <a:fillRect/>
          </a:stretch>
        </p:blipFill>
        <p:spPr>
          <a:xfrm>
            <a:off x="571500" y="2401778"/>
            <a:ext cx="4000500" cy="3000375"/>
          </a:xfrm>
          <a:prstGeom prst="rect">
            <a:avLst/>
          </a:prstGeom>
        </p:spPr>
      </p:pic>
      <p:pic>
        <p:nvPicPr>
          <p:cNvPr id="11" name="Picture 10">
            <a:extLst>
              <a:ext uri="{FF2B5EF4-FFF2-40B4-BE49-F238E27FC236}">
                <a16:creationId xmlns:a16="http://schemas.microsoft.com/office/drawing/2014/main" id="{75D162CD-4D5E-4630-9C79-10C11CC98832}"/>
              </a:ext>
            </a:extLst>
          </p:cNvPr>
          <p:cNvPicPr>
            <a:picLocks noChangeAspect="1"/>
          </p:cNvPicPr>
          <p:nvPr/>
        </p:nvPicPr>
        <p:blipFill>
          <a:blip r:embed="rId3"/>
          <a:stretch>
            <a:fillRect/>
          </a:stretch>
        </p:blipFill>
        <p:spPr>
          <a:xfrm>
            <a:off x="4572000" y="2401778"/>
            <a:ext cx="4000500" cy="3000375"/>
          </a:xfrm>
          <a:prstGeom prst="rect">
            <a:avLst/>
          </a:prstGeom>
        </p:spPr>
      </p:pic>
      <p:sp>
        <p:nvSpPr>
          <p:cNvPr id="12" name="TextBox 11">
            <a:extLst>
              <a:ext uri="{FF2B5EF4-FFF2-40B4-BE49-F238E27FC236}">
                <a16:creationId xmlns:a16="http://schemas.microsoft.com/office/drawing/2014/main" id="{A0705187-0D25-4BDF-9AC3-E95E1B35E105}"/>
              </a:ext>
            </a:extLst>
          </p:cNvPr>
          <p:cNvSpPr txBox="1"/>
          <p:nvPr/>
        </p:nvSpPr>
        <p:spPr>
          <a:xfrm>
            <a:off x="2368576" y="5301208"/>
            <a:ext cx="4406847" cy="707886"/>
          </a:xfrm>
          <a:prstGeom prst="rect">
            <a:avLst/>
          </a:prstGeom>
          <a:noFill/>
        </p:spPr>
        <p:txBody>
          <a:bodyPr wrap="none" rtlCol="0">
            <a:spAutoFit/>
          </a:bodyPr>
          <a:lstStyle/>
          <a:p>
            <a:r>
              <a:rPr lang="en-US" sz="2000" dirty="0">
                <a:solidFill>
                  <a:srgbClr val="000000"/>
                </a:solidFill>
                <a:latin typeface="A6C"/>
              </a:rPr>
              <a:t>CM4 channel model: indoor office, NLOS</a:t>
            </a:r>
          </a:p>
          <a:p>
            <a:pPr algn="ctr"/>
            <a:r>
              <a:rPr lang="en-US" sz="2000" dirty="0">
                <a:solidFill>
                  <a:srgbClr val="000000"/>
                </a:solidFill>
                <a:latin typeface="A6C"/>
              </a:rPr>
              <a:t>channel length = ~120ns</a:t>
            </a:r>
            <a:endParaRPr lang="en-US" sz="2000" dirty="0"/>
          </a:p>
        </p:txBody>
      </p:sp>
    </p:spTree>
    <p:extLst>
      <p:ext uri="{BB962C8B-B14F-4D97-AF65-F5344CB8AC3E}">
        <p14:creationId xmlns:p14="http://schemas.microsoft.com/office/powerpoint/2010/main" val="292805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C0B2-56B2-4944-A04A-3F79F6C5F2A3}"/>
              </a:ext>
            </a:extLst>
          </p:cNvPr>
          <p:cNvSpPr>
            <a:spLocks noGrp="1"/>
          </p:cNvSpPr>
          <p:nvPr>
            <p:ph type="title"/>
          </p:nvPr>
        </p:nvSpPr>
        <p:spPr/>
        <p:txBody>
          <a:bodyPr/>
          <a:lstStyle/>
          <a:p>
            <a:pPr algn="ctr"/>
            <a:r>
              <a:rPr lang="en-US" altLang="zh-CN" dirty="0"/>
              <a:t>UWB Channel Model (CM5) </a:t>
            </a:r>
            <a:endParaRPr lang="en-US" dirty="0"/>
          </a:p>
        </p:txBody>
      </p:sp>
      <p:pic>
        <p:nvPicPr>
          <p:cNvPr id="9" name="Picture 8">
            <a:extLst>
              <a:ext uri="{FF2B5EF4-FFF2-40B4-BE49-F238E27FC236}">
                <a16:creationId xmlns:a16="http://schemas.microsoft.com/office/drawing/2014/main" id="{5FD17D64-EE5E-47CB-B765-7C9C45D4E804}"/>
              </a:ext>
            </a:extLst>
          </p:cNvPr>
          <p:cNvPicPr>
            <a:picLocks noChangeAspect="1"/>
          </p:cNvPicPr>
          <p:nvPr/>
        </p:nvPicPr>
        <p:blipFill>
          <a:blip r:embed="rId2"/>
          <a:stretch>
            <a:fillRect/>
          </a:stretch>
        </p:blipFill>
        <p:spPr>
          <a:xfrm>
            <a:off x="449318" y="2324921"/>
            <a:ext cx="4000500" cy="3000375"/>
          </a:xfrm>
          <a:prstGeom prst="rect">
            <a:avLst/>
          </a:prstGeom>
        </p:spPr>
      </p:pic>
      <p:pic>
        <p:nvPicPr>
          <p:cNvPr id="11" name="Picture 10">
            <a:extLst>
              <a:ext uri="{FF2B5EF4-FFF2-40B4-BE49-F238E27FC236}">
                <a16:creationId xmlns:a16="http://schemas.microsoft.com/office/drawing/2014/main" id="{01DE4520-0FD4-439E-95F2-8AEA2FC71CED}"/>
              </a:ext>
            </a:extLst>
          </p:cNvPr>
          <p:cNvPicPr>
            <a:picLocks noChangeAspect="1"/>
          </p:cNvPicPr>
          <p:nvPr/>
        </p:nvPicPr>
        <p:blipFill>
          <a:blip r:embed="rId3"/>
          <a:stretch>
            <a:fillRect/>
          </a:stretch>
        </p:blipFill>
        <p:spPr>
          <a:xfrm>
            <a:off x="4449818" y="2324921"/>
            <a:ext cx="4000500" cy="3000375"/>
          </a:xfrm>
          <a:prstGeom prst="rect">
            <a:avLst/>
          </a:prstGeom>
        </p:spPr>
      </p:pic>
      <p:sp>
        <p:nvSpPr>
          <p:cNvPr id="12" name="TextBox 11">
            <a:extLst>
              <a:ext uri="{FF2B5EF4-FFF2-40B4-BE49-F238E27FC236}">
                <a16:creationId xmlns:a16="http://schemas.microsoft.com/office/drawing/2014/main" id="{AB27BA31-57B8-4B5D-AE01-F629F19EBC89}"/>
              </a:ext>
            </a:extLst>
          </p:cNvPr>
          <p:cNvSpPr txBox="1"/>
          <p:nvPr/>
        </p:nvSpPr>
        <p:spPr>
          <a:xfrm>
            <a:off x="2657554" y="5325296"/>
            <a:ext cx="3792513" cy="707886"/>
          </a:xfrm>
          <a:prstGeom prst="rect">
            <a:avLst/>
          </a:prstGeom>
          <a:noFill/>
        </p:spPr>
        <p:txBody>
          <a:bodyPr wrap="none" rtlCol="0">
            <a:spAutoFit/>
          </a:bodyPr>
          <a:lstStyle/>
          <a:p>
            <a:r>
              <a:rPr lang="en-US" sz="2000" dirty="0">
                <a:solidFill>
                  <a:srgbClr val="000000"/>
                </a:solidFill>
                <a:latin typeface="A6C"/>
              </a:rPr>
              <a:t>CM5 channel model: outdoor, LOS</a:t>
            </a:r>
          </a:p>
          <a:p>
            <a:pPr algn="ctr"/>
            <a:r>
              <a:rPr lang="en-US" sz="2000" dirty="0">
                <a:solidFill>
                  <a:srgbClr val="000000"/>
                </a:solidFill>
                <a:latin typeface="A6C"/>
              </a:rPr>
              <a:t>channel length = ~270ns</a:t>
            </a:r>
            <a:endParaRPr lang="en-US" sz="2000" dirty="0"/>
          </a:p>
        </p:txBody>
      </p:sp>
    </p:spTree>
    <p:extLst>
      <p:ext uri="{BB962C8B-B14F-4D97-AF65-F5344CB8AC3E}">
        <p14:creationId xmlns:p14="http://schemas.microsoft.com/office/powerpoint/2010/main" val="302655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F573-8128-4A43-B26D-08071006C63C}"/>
              </a:ext>
            </a:extLst>
          </p:cNvPr>
          <p:cNvSpPr>
            <a:spLocks noGrp="1"/>
          </p:cNvSpPr>
          <p:nvPr>
            <p:ph type="title"/>
          </p:nvPr>
        </p:nvSpPr>
        <p:spPr/>
        <p:txBody>
          <a:bodyPr/>
          <a:lstStyle/>
          <a:p>
            <a:pPr algn="ctr"/>
            <a:r>
              <a:rPr lang="en-US" altLang="zh-CN" dirty="0"/>
              <a:t>UWB Channel Model (CM6) </a:t>
            </a:r>
            <a:endParaRPr lang="en-US" dirty="0"/>
          </a:p>
        </p:txBody>
      </p:sp>
      <p:sp>
        <p:nvSpPr>
          <p:cNvPr id="10" name="TextBox 9">
            <a:extLst>
              <a:ext uri="{FF2B5EF4-FFF2-40B4-BE49-F238E27FC236}">
                <a16:creationId xmlns:a16="http://schemas.microsoft.com/office/drawing/2014/main" id="{08CBF4EB-F756-4960-ABE3-69926EF668E9}"/>
              </a:ext>
            </a:extLst>
          </p:cNvPr>
          <p:cNvSpPr txBox="1"/>
          <p:nvPr/>
        </p:nvSpPr>
        <p:spPr>
          <a:xfrm>
            <a:off x="2621626" y="5246502"/>
            <a:ext cx="3900748" cy="707886"/>
          </a:xfrm>
          <a:prstGeom prst="rect">
            <a:avLst/>
          </a:prstGeom>
          <a:noFill/>
        </p:spPr>
        <p:txBody>
          <a:bodyPr wrap="none" rtlCol="0">
            <a:spAutoFit/>
          </a:bodyPr>
          <a:lstStyle/>
          <a:p>
            <a:r>
              <a:rPr lang="en-US" sz="2000" dirty="0">
                <a:solidFill>
                  <a:srgbClr val="000000"/>
                </a:solidFill>
                <a:latin typeface="A6C"/>
              </a:rPr>
              <a:t>CM6 channel model: outdoor, NLOS</a:t>
            </a:r>
          </a:p>
          <a:p>
            <a:pPr algn="ctr"/>
            <a:r>
              <a:rPr lang="en-US" sz="2000" dirty="0">
                <a:solidFill>
                  <a:srgbClr val="000000"/>
                </a:solidFill>
                <a:latin typeface="A6C"/>
              </a:rPr>
              <a:t>channel length = ~900ns</a:t>
            </a:r>
            <a:endParaRPr lang="en-US" sz="2000" dirty="0"/>
          </a:p>
        </p:txBody>
      </p:sp>
      <p:pic>
        <p:nvPicPr>
          <p:cNvPr id="14" name="Picture 13">
            <a:extLst>
              <a:ext uri="{FF2B5EF4-FFF2-40B4-BE49-F238E27FC236}">
                <a16:creationId xmlns:a16="http://schemas.microsoft.com/office/drawing/2014/main" id="{B86833E8-AB20-4BC7-92B2-828F82163FF3}"/>
              </a:ext>
            </a:extLst>
          </p:cNvPr>
          <p:cNvPicPr>
            <a:picLocks noChangeAspect="1"/>
          </p:cNvPicPr>
          <p:nvPr/>
        </p:nvPicPr>
        <p:blipFill>
          <a:blip r:embed="rId2"/>
          <a:stretch>
            <a:fillRect/>
          </a:stretch>
        </p:blipFill>
        <p:spPr>
          <a:xfrm>
            <a:off x="536027" y="2188950"/>
            <a:ext cx="4000500" cy="3000375"/>
          </a:xfrm>
          <a:prstGeom prst="rect">
            <a:avLst/>
          </a:prstGeom>
        </p:spPr>
      </p:pic>
      <p:pic>
        <p:nvPicPr>
          <p:cNvPr id="16" name="Picture 15">
            <a:extLst>
              <a:ext uri="{FF2B5EF4-FFF2-40B4-BE49-F238E27FC236}">
                <a16:creationId xmlns:a16="http://schemas.microsoft.com/office/drawing/2014/main" id="{FCD9578F-DF7A-4A11-A1D1-9ED3F92D28A3}"/>
              </a:ext>
            </a:extLst>
          </p:cNvPr>
          <p:cNvPicPr>
            <a:picLocks noChangeAspect="1"/>
          </p:cNvPicPr>
          <p:nvPr/>
        </p:nvPicPr>
        <p:blipFill>
          <a:blip r:embed="rId3"/>
          <a:stretch>
            <a:fillRect/>
          </a:stretch>
        </p:blipFill>
        <p:spPr>
          <a:xfrm>
            <a:off x="4462131" y="2188950"/>
            <a:ext cx="4000500" cy="3000375"/>
          </a:xfrm>
          <a:prstGeom prst="rect">
            <a:avLst/>
          </a:prstGeom>
        </p:spPr>
      </p:pic>
    </p:spTree>
    <p:extLst>
      <p:ext uri="{BB962C8B-B14F-4D97-AF65-F5344CB8AC3E}">
        <p14:creationId xmlns:p14="http://schemas.microsoft.com/office/powerpoint/2010/main" val="229162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1EEE-FD37-4870-A077-A12CA8F605A5}"/>
              </a:ext>
            </a:extLst>
          </p:cNvPr>
          <p:cNvSpPr>
            <a:spLocks noGrp="1"/>
          </p:cNvSpPr>
          <p:nvPr>
            <p:ph type="title"/>
          </p:nvPr>
        </p:nvSpPr>
        <p:spPr/>
        <p:txBody>
          <a:bodyPr/>
          <a:lstStyle/>
          <a:p>
            <a:pPr algn="ctr"/>
            <a:r>
              <a:rPr lang="en-US" altLang="zh-CN" dirty="0"/>
              <a:t>UWB Channel Model (CM7) </a:t>
            </a:r>
            <a:endParaRPr lang="en-US" dirty="0"/>
          </a:p>
        </p:txBody>
      </p:sp>
      <p:pic>
        <p:nvPicPr>
          <p:cNvPr id="9" name="Picture 8">
            <a:extLst>
              <a:ext uri="{FF2B5EF4-FFF2-40B4-BE49-F238E27FC236}">
                <a16:creationId xmlns:a16="http://schemas.microsoft.com/office/drawing/2014/main" id="{C4419D44-37B7-4CB1-B0F8-8DA42BA4322E}"/>
              </a:ext>
            </a:extLst>
          </p:cNvPr>
          <p:cNvPicPr>
            <a:picLocks noChangeAspect="1"/>
          </p:cNvPicPr>
          <p:nvPr/>
        </p:nvPicPr>
        <p:blipFill>
          <a:blip r:embed="rId2"/>
          <a:stretch>
            <a:fillRect/>
          </a:stretch>
        </p:blipFill>
        <p:spPr>
          <a:xfrm>
            <a:off x="571500" y="2359532"/>
            <a:ext cx="4000500" cy="3000375"/>
          </a:xfrm>
          <a:prstGeom prst="rect">
            <a:avLst/>
          </a:prstGeom>
        </p:spPr>
      </p:pic>
      <p:pic>
        <p:nvPicPr>
          <p:cNvPr id="11" name="Picture 10">
            <a:extLst>
              <a:ext uri="{FF2B5EF4-FFF2-40B4-BE49-F238E27FC236}">
                <a16:creationId xmlns:a16="http://schemas.microsoft.com/office/drawing/2014/main" id="{BEAC30CE-13EE-4458-A9BB-AE3DB8B97139}"/>
              </a:ext>
            </a:extLst>
          </p:cNvPr>
          <p:cNvPicPr>
            <a:picLocks noChangeAspect="1"/>
          </p:cNvPicPr>
          <p:nvPr/>
        </p:nvPicPr>
        <p:blipFill>
          <a:blip r:embed="rId3"/>
          <a:stretch>
            <a:fillRect/>
          </a:stretch>
        </p:blipFill>
        <p:spPr>
          <a:xfrm>
            <a:off x="4572000" y="2359532"/>
            <a:ext cx="4000500" cy="3000375"/>
          </a:xfrm>
          <a:prstGeom prst="rect">
            <a:avLst/>
          </a:prstGeom>
        </p:spPr>
      </p:pic>
      <p:sp>
        <p:nvSpPr>
          <p:cNvPr id="12" name="TextBox 11">
            <a:extLst>
              <a:ext uri="{FF2B5EF4-FFF2-40B4-BE49-F238E27FC236}">
                <a16:creationId xmlns:a16="http://schemas.microsoft.com/office/drawing/2014/main" id="{67CED8FA-F14F-4295-ACEA-3CE6627BE95C}"/>
              </a:ext>
            </a:extLst>
          </p:cNvPr>
          <p:cNvSpPr txBox="1"/>
          <p:nvPr/>
        </p:nvSpPr>
        <p:spPr>
          <a:xfrm>
            <a:off x="2626852" y="5343142"/>
            <a:ext cx="3890296" cy="707886"/>
          </a:xfrm>
          <a:prstGeom prst="rect">
            <a:avLst/>
          </a:prstGeom>
          <a:noFill/>
        </p:spPr>
        <p:txBody>
          <a:bodyPr wrap="none" rtlCol="0">
            <a:spAutoFit/>
          </a:bodyPr>
          <a:lstStyle/>
          <a:p>
            <a:r>
              <a:rPr lang="en-US" sz="2000" dirty="0">
                <a:solidFill>
                  <a:srgbClr val="000000"/>
                </a:solidFill>
                <a:latin typeface="A6C"/>
              </a:rPr>
              <a:t>CM7 channel model: industrial, LOS</a:t>
            </a:r>
          </a:p>
          <a:p>
            <a:pPr algn="ctr"/>
            <a:r>
              <a:rPr lang="en-US" sz="2000" dirty="0">
                <a:solidFill>
                  <a:srgbClr val="000000"/>
                </a:solidFill>
                <a:latin typeface="A6C"/>
              </a:rPr>
              <a:t>channel length = ~85ns</a:t>
            </a:r>
            <a:endParaRPr lang="en-US" sz="2000" dirty="0"/>
          </a:p>
        </p:txBody>
      </p:sp>
    </p:spTree>
    <p:extLst>
      <p:ext uri="{BB962C8B-B14F-4D97-AF65-F5344CB8AC3E}">
        <p14:creationId xmlns:p14="http://schemas.microsoft.com/office/powerpoint/2010/main" val="349679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65FF-E107-4A56-90B0-99146F884C4D}"/>
              </a:ext>
            </a:extLst>
          </p:cNvPr>
          <p:cNvSpPr>
            <a:spLocks noGrp="1"/>
          </p:cNvSpPr>
          <p:nvPr>
            <p:ph type="title"/>
          </p:nvPr>
        </p:nvSpPr>
        <p:spPr/>
        <p:txBody>
          <a:bodyPr/>
          <a:lstStyle/>
          <a:p>
            <a:pPr algn="ctr"/>
            <a:r>
              <a:rPr lang="en-US" altLang="zh-CN" dirty="0"/>
              <a:t>UWB Channel Model (CM8) </a:t>
            </a:r>
            <a:endParaRPr lang="en-US" dirty="0"/>
          </a:p>
        </p:txBody>
      </p:sp>
      <p:pic>
        <p:nvPicPr>
          <p:cNvPr id="9" name="Picture 8">
            <a:extLst>
              <a:ext uri="{FF2B5EF4-FFF2-40B4-BE49-F238E27FC236}">
                <a16:creationId xmlns:a16="http://schemas.microsoft.com/office/drawing/2014/main" id="{0BD46E2C-2266-41A5-ADC0-B52F10A9BFC8}"/>
              </a:ext>
            </a:extLst>
          </p:cNvPr>
          <p:cNvPicPr>
            <a:picLocks noChangeAspect="1"/>
          </p:cNvPicPr>
          <p:nvPr/>
        </p:nvPicPr>
        <p:blipFill>
          <a:blip r:embed="rId2"/>
          <a:stretch>
            <a:fillRect/>
          </a:stretch>
        </p:blipFill>
        <p:spPr>
          <a:xfrm>
            <a:off x="571500" y="2419514"/>
            <a:ext cx="4000500" cy="3000375"/>
          </a:xfrm>
          <a:prstGeom prst="rect">
            <a:avLst/>
          </a:prstGeom>
        </p:spPr>
      </p:pic>
      <p:pic>
        <p:nvPicPr>
          <p:cNvPr id="11" name="Picture 10">
            <a:extLst>
              <a:ext uri="{FF2B5EF4-FFF2-40B4-BE49-F238E27FC236}">
                <a16:creationId xmlns:a16="http://schemas.microsoft.com/office/drawing/2014/main" id="{D8D03166-7FD0-42DA-978E-05FF2F293ABF}"/>
              </a:ext>
            </a:extLst>
          </p:cNvPr>
          <p:cNvPicPr>
            <a:picLocks noChangeAspect="1"/>
          </p:cNvPicPr>
          <p:nvPr/>
        </p:nvPicPr>
        <p:blipFill>
          <a:blip r:embed="rId3"/>
          <a:stretch>
            <a:fillRect/>
          </a:stretch>
        </p:blipFill>
        <p:spPr>
          <a:xfrm>
            <a:off x="4572000" y="2419514"/>
            <a:ext cx="4000500" cy="3000375"/>
          </a:xfrm>
          <a:prstGeom prst="rect">
            <a:avLst/>
          </a:prstGeom>
        </p:spPr>
      </p:pic>
      <p:sp>
        <p:nvSpPr>
          <p:cNvPr id="12" name="TextBox 11">
            <a:extLst>
              <a:ext uri="{FF2B5EF4-FFF2-40B4-BE49-F238E27FC236}">
                <a16:creationId xmlns:a16="http://schemas.microsoft.com/office/drawing/2014/main" id="{CFD0B58B-1643-44AA-9649-0D6340C7128D}"/>
              </a:ext>
            </a:extLst>
          </p:cNvPr>
          <p:cNvSpPr txBox="1"/>
          <p:nvPr/>
        </p:nvSpPr>
        <p:spPr>
          <a:xfrm>
            <a:off x="2571750" y="5399098"/>
            <a:ext cx="4055406" cy="707886"/>
          </a:xfrm>
          <a:prstGeom prst="rect">
            <a:avLst/>
          </a:prstGeom>
          <a:noFill/>
        </p:spPr>
        <p:txBody>
          <a:bodyPr wrap="none" rtlCol="0">
            <a:spAutoFit/>
          </a:bodyPr>
          <a:lstStyle/>
          <a:p>
            <a:r>
              <a:rPr lang="en-US" sz="2000" dirty="0">
                <a:solidFill>
                  <a:srgbClr val="000000"/>
                </a:solidFill>
                <a:latin typeface="A6C"/>
              </a:rPr>
              <a:t>CM8 channel model: industrial, NLOS</a:t>
            </a:r>
          </a:p>
          <a:p>
            <a:pPr algn="ctr"/>
            <a:r>
              <a:rPr lang="en-US" sz="2000" dirty="0">
                <a:solidFill>
                  <a:srgbClr val="000000"/>
                </a:solidFill>
                <a:latin typeface="A6C"/>
              </a:rPr>
              <a:t>channel length = ~850ns</a:t>
            </a:r>
            <a:endParaRPr lang="en-US" sz="2000" dirty="0"/>
          </a:p>
        </p:txBody>
      </p:sp>
    </p:spTree>
    <p:extLst>
      <p:ext uri="{BB962C8B-B14F-4D97-AF65-F5344CB8AC3E}">
        <p14:creationId xmlns:p14="http://schemas.microsoft.com/office/powerpoint/2010/main" val="190494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65FF-E107-4A56-90B0-99146F884C4D}"/>
              </a:ext>
            </a:extLst>
          </p:cNvPr>
          <p:cNvSpPr>
            <a:spLocks noGrp="1"/>
          </p:cNvSpPr>
          <p:nvPr>
            <p:ph type="title"/>
          </p:nvPr>
        </p:nvSpPr>
        <p:spPr/>
        <p:txBody>
          <a:bodyPr/>
          <a:lstStyle/>
          <a:p>
            <a:pPr algn="ctr"/>
            <a:r>
              <a:rPr lang="en-US" altLang="zh-CN" dirty="0"/>
              <a:t>UWB Channel Model (CM9) </a:t>
            </a:r>
            <a:endParaRPr lang="en-US" dirty="0"/>
          </a:p>
        </p:txBody>
      </p:sp>
      <p:sp>
        <p:nvSpPr>
          <p:cNvPr id="12" name="TextBox 11">
            <a:extLst>
              <a:ext uri="{FF2B5EF4-FFF2-40B4-BE49-F238E27FC236}">
                <a16:creationId xmlns:a16="http://schemas.microsoft.com/office/drawing/2014/main" id="{CFD0B58B-1643-44AA-9649-0D6340C7128D}"/>
              </a:ext>
            </a:extLst>
          </p:cNvPr>
          <p:cNvSpPr txBox="1"/>
          <p:nvPr/>
        </p:nvSpPr>
        <p:spPr>
          <a:xfrm>
            <a:off x="2953896" y="5310536"/>
            <a:ext cx="3236207" cy="707886"/>
          </a:xfrm>
          <a:prstGeom prst="rect">
            <a:avLst/>
          </a:prstGeom>
          <a:noFill/>
        </p:spPr>
        <p:txBody>
          <a:bodyPr wrap="none" rtlCol="0">
            <a:spAutoFit/>
          </a:bodyPr>
          <a:lstStyle/>
          <a:p>
            <a:r>
              <a:rPr lang="en-US" sz="2000" dirty="0">
                <a:solidFill>
                  <a:srgbClr val="000000"/>
                </a:solidFill>
                <a:latin typeface="A6C"/>
              </a:rPr>
              <a:t>CM9 channel model: farm</a:t>
            </a:r>
          </a:p>
          <a:p>
            <a:pPr algn="ctr"/>
            <a:r>
              <a:rPr lang="en-US" sz="2000" dirty="0">
                <a:solidFill>
                  <a:srgbClr val="000000"/>
                </a:solidFill>
                <a:latin typeface="A6C"/>
              </a:rPr>
              <a:t>channel length = ~330ns</a:t>
            </a:r>
            <a:endParaRPr lang="en-US" sz="2000" dirty="0"/>
          </a:p>
        </p:txBody>
      </p:sp>
      <p:pic>
        <p:nvPicPr>
          <p:cNvPr id="6" name="Picture 5">
            <a:extLst>
              <a:ext uri="{FF2B5EF4-FFF2-40B4-BE49-F238E27FC236}">
                <a16:creationId xmlns:a16="http://schemas.microsoft.com/office/drawing/2014/main" id="{67D376D3-1FC4-406E-B212-2C26BBFF6612}"/>
              </a:ext>
            </a:extLst>
          </p:cNvPr>
          <p:cNvPicPr>
            <a:picLocks noChangeAspect="1"/>
          </p:cNvPicPr>
          <p:nvPr/>
        </p:nvPicPr>
        <p:blipFill>
          <a:blip r:embed="rId2"/>
          <a:stretch>
            <a:fillRect/>
          </a:stretch>
        </p:blipFill>
        <p:spPr>
          <a:xfrm>
            <a:off x="287721" y="2226111"/>
            <a:ext cx="4000500" cy="3000375"/>
          </a:xfrm>
          <a:prstGeom prst="rect">
            <a:avLst/>
          </a:prstGeom>
        </p:spPr>
      </p:pic>
      <p:pic>
        <p:nvPicPr>
          <p:cNvPr id="8" name="Picture 7">
            <a:extLst>
              <a:ext uri="{FF2B5EF4-FFF2-40B4-BE49-F238E27FC236}">
                <a16:creationId xmlns:a16="http://schemas.microsoft.com/office/drawing/2014/main" id="{E7D5F06B-5669-452F-B202-0A2FA6C4DED0}"/>
              </a:ext>
            </a:extLst>
          </p:cNvPr>
          <p:cNvPicPr>
            <a:picLocks noChangeAspect="1"/>
          </p:cNvPicPr>
          <p:nvPr/>
        </p:nvPicPr>
        <p:blipFill>
          <a:blip r:embed="rId3"/>
          <a:stretch>
            <a:fillRect/>
          </a:stretch>
        </p:blipFill>
        <p:spPr>
          <a:xfrm>
            <a:off x="4288221" y="2226111"/>
            <a:ext cx="4000500" cy="3000375"/>
          </a:xfrm>
          <a:prstGeom prst="rect">
            <a:avLst/>
          </a:prstGeom>
        </p:spPr>
      </p:pic>
    </p:spTree>
    <p:extLst>
      <p:ext uri="{BB962C8B-B14F-4D97-AF65-F5344CB8AC3E}">
        <p14:creationId xmlns:p14="http://schemas.microsoft.com/office/powerpoint/2010/main" val="45360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r>
              <a:rPr lang="en-US" dirty="0"/>
              <a:t>Periodic Autocorrelation</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628650" y="2226469"/>
            <a:ext cx="8335838" cy="3378173"/>
          </a:xfrm>
        </p:spPr>
        <p:txBody>
          <a:bodyPr>
            <a:noAutofit/>
          </a:bodyPr>
          <a:lstStyle/>
          <a:p>
            <a:r>
              <a:rPr lang="en-US" sz="1800" dirty="0"/>
              <a:t>m-sequences have quasi-optimal periodic autocorrelation</a:t>
            </a:r>
          </a:p>
          <a:p>
            <a:pPr lvl="1"/>
            <a:r>
              <a:rPr lang="en-US" sz="1800" dirty="0"/>
              <a:t>quasi-optimal -&gt; Out-of-phase autocorrelation = -1 while autocorrelation peak = N </a:t>
            </a:r>
          </a:p>
          <a:p>
            <a:pPr lvl="1"/>
            <a:r>
              <a:rPr lang="en-US" sz="1800" dirty="0"/>
              <a:t>Although not “perfect”, N can be chosen such that N/1 is large and doesn't degrade system performance significantly, e.g., 20*log10(N/1) ≥ 20dB </a:t>
            </a:r>
          </a:p>
          <a:p>
            <a:pPr marL="0" indent="0"/>
            <a:endParaRPr lang="en-US" sz="1800" dirty="0"/>
          </a:p>
          <a:p>
            <a:r>
              <a:rPr lang="en-US" sz="1800" dirty="0"/>
              <a:t>m-sequences are bipolar, where only “+1” and “-1” are transmitted</a:t>
            </a:r>
          </a:p>
          <a:p>
            <a:pPr lvl="1"/>
            <a:r>
              <a:rPr lang="en-US" sz="1800" dirty="0"/>
              <a:t>More pulses are transmitted compared to ternary sequences</a:t>
            </a:r>
          </a:p>
          <a:p>
            <a:pPr lvl="1"/>
            <a:r>
              <a:rPr lang="en-US" sz="1800" dirty="0"/>
              <a:t>For example, S1 – S8 (length = 31) - each sequence has 15 0’s; S9 – S24 (length = 127) - each sequence has 63 0’s; S25 – S32 (length = 91) - each sequence has 10 0’s</a:t>
            </a:r>
          </a:p>
        </p:txBody>
      </p:sp>
    </p:spTree>
    <p:extLst>
      <p:ext uri="{BB962C8B-B14F-4D97-AF65-F5344CB8AC3E}">
        <p14:creationId xmlns:p14="http://schemas.microsoft.com/office/powerpoint/2010/main" val="323694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6E59D-B4D4-445C-8092-E04517BD925E}"/>
              </a:ext>
            </a:extLst>
          </p:cNvPr>
          <p:cNvPicPr>
            <a:picLocks noChangeAspect="1"/>
          </p:cNvPicPr>
          <p:nvPr/>
        </p:nvPicPr>
        <p:blipFill>
          <a:blip r:embed="rId2"/>
          <a:stretch>
            <a:fillRect/>
          </a:stretch>
        </p:blipFill>
        <p:spPr>
          <a:xfrm>
            <a:off x="4572000" y="1928813"/>
            <a:ext cx="4000500" cy="3000375"/>
          </a:xfrm>
          <a:prstGeom prst="rect">
            <a:avLst/>
          </a:prstGeom>
        </p:spPr>
      </p:pic>
      <p:sp>
        <p:nvSpPr>
          <p:cNvPr id="11" name="TextBox 10">
            <a:extLst>
              <a:ext uri="{FF2B5EF4-FFF2-40B4-BE49-F238E27FC236}">
                <a16:creationId xmlns:a16="http://schemas.microsoft.com/office/drawing/2014/main" id="{F6C54F5E-B08B-409B-B7ED-7A01F85B2858}"/>
              </a:ext>
            </a:extLst>
          </p:cNvPr>
          <p:cNvSpPr txBox="1"/>
          <p:nvPr/>
        </p:nvSpPr>
        <p:spPr>
          <a:xfrm>
            <a:off x="1203503" y="4929188"/>
            <a:ext cx="2609782" cy="230832"/>
          </a:xfrm>
          <a:prstGeom prst="rect">
            <a:avLst/>
          </a:prstGeom>
          <a:noFill/>
        </p:spPr>
        <p:txBody>
          <a:bodyPr wrap="square">
            <a:spAutoFit/>
          </a:bodyPr>
          <a:lstStyle/>
          <a:p>
            <a:r>
              <a:rPr lang="en-US" sz="900" dirty="0"/>
              <a:t>ternary preamble sequence S9 </a:t>
            </a:r>
          </a:p>
        </p:txBody>
      </p:sp>
      <p:sp>
        <p:nvSpPr>
          <p:cNvPr id="12" name="TextBox 11">
            <a:extLst>
              <a:ext uri="{FF2B5EF4-FFF2-40B4-BE49-F238E27FC236}">
                <a16:creationId xmlns:a16="http://schemas.microsoft.com/office/drawing/2014/main" id="{49483F0A-88CF-45A6-B56F-5A8347D0A1DB}"/>
              </a:ext>
            </a:extLst>
          </p:cNvPr>
          <p:cNvSpPr txBox="1"/>
          <p:nvPr/>
        </p:nvSpPr>
        <p:spPr>
          <a:xfrm>
            <a:off x="5479899" y="4929188"/>
            <a:ext cx="2609782" cy="230832"/>
          </a:xfrm>
          <a:prstGeom prst="rect">
            <a:avLst/>
          </a:prstGeom>
          <a:noFill/>
        </p:spPr>
        <p:txBody>
          <a:bodyPr wrap="square">
            <a:spAutoFit/>
          </a:bodyPr>
          <a:lstStyle/>
          <a:p>
            <a:pPr algn="ctr"/>
            <a:r>
              <a:rPr lang="en-US" sz="900" dirty="0"/>
              <a:t>m-sequence of length 63 </a:t>
            </a:r>
          </a:p>
        </p:txBody>
      </p:sp>
      <p:sp>
        <p:nvSpPr>
          <p:cNvPr id="6" name="Title 1">
            <a:extLst>
              <a:ext uri="{FF2B5EF4-FFF2-40B4-BE49-F238E27FC236}">
                <a16:creationId xmlns:a16="http://schemas.microsoft.com/office/drawing/2014/main" id="{0EC5CBE6-41F8-4582-9013-7BD8A4645D18}"/>
              </a:ext>
            </a:extLst>
          </p:cNvPr>
          <p:cNvSpPr>
            <a:spLocks noGrp="1"/>
          </p:cNvSpPr>
          <p:nvPr>
            <p:ph type="title"/>
          </p:nvPr>
        </p:nvSpPr>
        <p:spPr>
          <a:xfrm>
            <a:off x="762000" y="685800"/>
            <a:ext cx="7764463" cy="754063"/>
          </a:xfrm>
        </p:spPr>
        <p:txBody>
          <a:bodyPr/>
          <a:lstStyle/>
          <a:p>
            <a:pPr algn="ctr"/>
            <a:r>
              <a:rPr lang="en-US" sz="3200" dirty="0"/>
              <a:t>S9 Length 127 sequence vs m- sequence</a:t>
            </a:r>
          </a:p>
        </p:txBody>
      </p:sp>
      <p:pic>
        <p:nvPicPr>
          <p:cNvPr id="8" name="Picture 7">
            <a:extLst>
              <a:ext uri="{FF2B5EF4-FFF2-40B4-BE49-F238E27FC236}">
                <a16:creationId xmlns:a16="http://schemas.microsoft.com/office/drawing/2014/main" id="{436F9DDD-9841-4EB9-B7BE-EA114164B8EC}"/>
              </a:ext>
            </a:extLst>
          </p:cNvPr>
          <p:cNvPicPr>
            <a:picLocks noChangeAspect="1"/>
          </p:cNvPicPr>
          <p:nvPr/>
        </p:nvPicPr>
        <p:blipFill>
          <a:blip r:embed="rId3"/>
          <a:stretch>
            <a:fillRect/>
          </a:stretch>
        </p:blipFill>
        <p:spPr>
          <a:xfrm>
            <a:off x="794016" y="2030834"/>
            <a:ext cx="3728442" cy="2796332"/>
          </a:xfrm>
          <a:prstGeom prst="rect">
            <a:avLst/>
          </a:prstGeom>
        </p:spPr>
      </p:pic>
      <p:sp>
        <p:nvSpPr>
          <p:cNvPr id="2" name="TextBox 1">
            <a:extLst>
              <a:ext uri="{FF2B5EF4-FFF2-40B4-BE49-F238E27FC236}">
                <a16:creationId xmlns:a16="http://schemas.microsoft.com/office/drawing/2014/main" id="{5F4F17AA-B883-400C-852D-9861A2691D22}"/>
              </a:ext>
            </a:extLst>
          </p:cNvPr>
          <p:cNvSpPr txBox="1"/>
          <p:nvPr/>
        </p:nvSpPr>
        <p:spPr>
          <a:xfrm>
            <a:off x="1654874" y="4905551"/>
            <a:ext cx="2158411" cy="276999"/>
          </a:xfrm>
          <a:prstGeom prst="rect">
            <a:avLst/>
          </a:prstGeom>
          <a:noFill/>
        </p:spPr>
        <p:txBody>
          <a:bodyPr wrap="none" rtlCol="0">
            <a:spAutoFit/>
          </a:bodyPr>
          <a:lstStyle/>
          <a:p>
            <a:r>
              <a:rPr lang="en-US" dirty="0">
                <a:solidFill>
                  <a:schemeClr val="tx1"/>
                </a:solidFill>
              </a:rPr>
              <a:t>Ternary preamble sequence S9</a:t>
            </a:r>
            <a:r>
              <a:rPr lang="en-US" dirty="0"/>
              <a:t>n</a:t>
            </a:r>
          </a:p>
        </p:txBody>
      </p:sp>
      <p:sp>
        <p:nvSpPr>
          <p:cNvPr id="10" name="TextBox 9">
            <a:extLst>
              <a:ext uri="{FF2B5EF4-FFF2-40B4-BE49-F238E27FC236}">
                <a16:creationId xmlns:a16="http://schemas.microsoft.com/office/drawing/2014/main" id="{5A2BE0F5-79AA-4CAC-9147-821FCBBF69FB}"/>
              </a:ext>
            </a:extLst>
          </p:cNvPr>
          <p:cNvSpPr txBox="1"/>
          <p:nvPr/>
        </p:nvSpPr>
        <p:spPr>
          <a:xfrm>
            <a:off x="5705584" y="4863417"/>
            <a:ext cx="1760418" cy="276999"/>
          </a:xfrm>
          <a:prstGeom prst="rect">
            <a:avLst/>
          </a:prstGeom>
          <a:noFill/>
        </p:spPr>
        <p:txBody>
          <a:bodyPr wrap="none" rtlCol="0">
            <a:spAutoFit/>
          </a:bodyPr>
          <a:lstStyle/>
          <a:p>
            <a:r>
              <a:rPr lang="en-US" dirty="0">
                <a:solidFill>
                  <a:schemeClr val="tx1"/>
                </a:solidFill>
              </a:rPr>
              <a:t>M- sequence of length 63</a:t>
            </a:r>
            <a:endParaRPr lang="en-US" dirty="0"/>
          </a:p>
        </p:txBody>
      </p:sp>
    </p:spTree>
    <p:extLst>
      <p:ext uri="{BB962C8B-B14F-4D97-AF65-F5344CB8AC3E}">
        <p14:creationId xmlns:p14="http://schemas.microsoft.com/office/powerpoint/2010/main" val="133660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normAutofit/>
          </a:bodyPr>
          <a:lstStyle/>
          <a:p>
            <a:pPr lvl="1" algn="ctr">
              <a:lnSpc>
                <a:spcPct val="80000"/>
              </a:lnSpc>
            </a:pPr>
            <a:r>
              <a:rPr lang="en-US" sz="3300" dirty="0">
                <a:latin typeface="+mj-lt"/>
              </a:rPr>
              <a:t>Periodic Cross-Correlation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689768" y="1556792"/>
                <a:ext cx="7764463" cy="4868863"/>
              </a:xfrm>
            </p:spPr>
            <p:txBody>
              <a:bodyPr>
                <a:normAutofit/>
              </a:bodyPr>
              <a:lstStyle/>
              <a:p>
                <a:r>
                  <a:rPr lang="en-US" sz="2400" dirty="0"/>
                  <a:t>Periodic cross-correlation between different proposed sequences should be small in order to limit the interference within a piconet </a:t>
                </a:r>
              </a:p>
              <a:p>
                <a:endParaRPr lang="en-US" sz="2400" dirty="0"/>
              </a:p>
              <a:p>
                <a:r>
                  <a:rPr lang="en-US" sz="2400" dirty="0"/>
                  <a:t>Goal is to maximize Sidelobe Suppression Ratio (SSR)</a:t>
                </a:r>
              </a:p>
              <a:p>
                <a:pPr marL="0" indent="1070372"/>
                <a:r>
                  <a:rPr lang="en-US" sz="2400" dirty="0"/>
                  <a:t>= 20log10(</a:t>
                </a:r>
                <a14:m>
                  <m:oMath xmlns:m="http://schemas.openxmlformats.org/officeDocument/2006/math">
                    <m:f>
                      <m:fPr>
                        <m:ctrlPr>
                          <a:rPr lang="en-US" sz="2400" i="1" smtClean="0">
                            <a:latin typeface="Cambria Math" panose="02040503050406030204" pitchFamily="18" charset="0"/>
                          </a:rPr>
                        </m:ctrlPr>
                      </m:fPr>
                      <m:num>
                        <m:r>
                          <m:rPr>
                            <m:nor/>
                          </m:rPr>
                          <a:rPr lang="en-US" sz="2400" dirty="0"/>
                          <m:t>autocorrelation</m:t>
                        </m:r>
                        <m:r>
                          <m:rPr>
                            <m:nor/>
                          </m:rPr>
                          <a:rPr lang="en-US" sz="2400" dirty="0"/>
                          <m:t> </m:t>
                        </m:r>
                        <m:r>
                          <m:rPr>
                            <m:nor/>
                          </m:rPr>
                          <a:rPr lang="en-US" sz="2400" dirty="0"/>
                          <m:t>peak</m:t>
                        </m:r>
                      </m:num>
                      <m:den>
                        <m:r>
                          <m:rPr>
                            <m:nor/>
                          </m:rPr>
                          <a:rPr lang="en-US" sz="2400" b="0" i="0" dirty="0" smtClean="0"/>
                          <m:t>average</m:t>
                        </m:r>
                        <m:r>
                          <m:rPr>
                            <m:nor/>
                          </m:rPr>
                          <a:rPr lang="en-US" sz="2400" b="0" i="0" dirty="0" smtClean="0"/>
                          <m:t> </m:t>
                        </m:r>
                        <m:r>
                          <m:rPr>
                            <m:nor/>
                          </m:rPr>
                          <a:rPr lang="en-US" sz="2400" dirty="0"/>
                          <m:t>cross</m:t>
                        </m:r>
                        <m:r>
                          <m:rPr>
                            <m:nor/>
                          </m:rPr>
                          <a:rPr lang="en-US" sz="2400" dirty="0"/>
                          <m:t>−</m:t>
                        </m:r>
                        <m:r>
                          <m:rPr>
                            <m:nor/>
                          </m:rPr>
                          <a:rPr lang="en-US" sz="2400" dirty="0"/>
                          <m:t>correlation</m:t>
                        </m:r>
                        <m:r>
                          <m:rPr>
                            <m:nor/>
                          </m:rPr>
                          <a:rPr lang="en-US" sz="2400" dirty="0"/>
                          <m:t> </m:t>
                        </m:r>
                        <m:r>
                          <m:rPr>
                            <m:nor/>
                          </m:rPr>
                          <a:rPr lang="en-US" sz="2400" dirty="0"/>
                          <m:t>peak</m:t>
                        </m:r>
                      </m:den>
                    </m:f>
                    <m:r>
                      <a:rPr lang="en-US" sz="2400" b="0" i="0" smtClean="0">
                        <a:latin typeface="Cambria Math" panose="02040503050406030204" pitchFamily="18" charset="0"/>
                      </a:rPr>
                      <m:t>)</m:t>
                    </m:r>
                  </m:oMath>
                </a14:m>
                <a:endParaRPr lang="en-US" sz="2400" dirty="0"/>
              </a:p>
              <a:p>
                <a:pPr marL="0" indent="0"/>
                <a:endParaRPr lang="en-US" dirty="0"/>
              </a:p>
            </p:txBody>
          </p:sp>
        </mc:Choice>
        <mc:Fallback xmlns="">
          <p:sp>
            <p:nvSpPr>
              <p:cNvPr id="3" name="Content Placeholder 2">
                <a:extLst>
                  <a:ext uri="{FF2B5EF4-FFF2-40B4-BE49-F238E27FC236}">
                    <a16:creationId xmlns:a16="http://schemas.microsoft.com/office/drawing/2014/main" id="{7E486E28-F6D3-42C5-BC5B-6844FF2E7D2E}"/>
                  </a:ext>
                </a:extLst>
              </p:cNvPr>
              <p:cNvSpPr>
                <a:spLocks noGrp="1" noRot="1" noChangeAspect="1" noMove="1" noResize="1" noEditPoints="1" noAdjustHandles="1" noChangeArrowheads="1" noChangeShapeType="1" noTextEdit="1"/>
              </p:cNvSpPr>
              <p:nvPr>
                <p:ph idx="1"/>
              </p:nvPr>
            </p:nvSpPr>
            <p:spPr>
              <a:xfrm>
                <a:off x="689768" y="1556792"/>
                <a:ext cx="7764463" cy="4868863"/>
              </a:xfrm>
              <a:blipFill>
                <a:blip r:embed="rId2"/>
                <a:stretch>
                  <a:fillRect l="-1177" t="-876"/>
                </a:stretch>
              </a:blipFill>
            </p:spPr>
            <p:txBody>
              <a:bodyPr/>
              <a:lstStyle/>
              <a:p>
                <a:r>
                  <a:rPr lang="en-US">
                    <a:noFill/>
                  </a:rPr>
                  <a:t> </a:t>
                </a:r>
              </a:p>
            </p:txBody>
          </p:sp>
        </mc:Fallback>
      </mc:AlternateContent>
    </p:spTree>
    <p:extLst>
      <p:ext uri="{BB962C8B-B14F-4D97-AF65-F5344CB8AC3E}">
        <p14:creationId xmlns:p14="http://schemas.microsoft.com/office/powerpoint/2010/main" val="14564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2495292626"/>
              </p:ext>
            </p:extLst>
          </p:nvPr>
        </p:nvGraphicFramePr>
        <p:xfrm>
          <a:off x="1577665" y="1439863"/>
          <a:ext cx="5988670" cy="5080212"/>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5854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601394">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91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46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68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68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68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91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68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68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68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68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46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6870">
                <a:tc>
                  <a:txBody>
                    <a:bodyPr/>
                    <a:lstStyle/>
                    <a:p>
                      <a:pPr marL="0" marR="0">
                        <a:lnSpc>
                          <a:spcPct val="107000"/>
                        </a:lnSpc>
                        <a:spcBef>
                          <a:spcPts val="0"/>
                        </a:spcBef>
                        <a:spcAft>
                          <a:spcPts val="0"/>
                        </a:spcAft>
                      </a:pPr>
                      <a:r>
                        <a:rPr lang="en-US" sz="900" b="1" dirty="0">
                          <a:effectLst/>
                        </a:rPr>
                        <a:t>higher data-rate streaming allowing at least 50 Mbit/s of throughput.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preamble codes are proposed</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91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68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 [1]</a:t>
            </a:r>
          </a:p>
        </p:txBody>
      </p:sp>
    </p:spTree>
    <p:extLst>
      <p:ext uri="{BB962C8B-B14F-4D97-AF65-F5344CB8AC3E}">
        <p14:creationId xmlns:p14="http://schemas.microsoft.com/office/powerpoint/2010/main" val="270905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300" dirty="0"/>
              <a:t>Periodic Cross-Correlation of S25 (Length 91)</a:t>
            </a:r>
            <a:endParaRPr lang="en-US" dirty="0"/>
          </a:p>
        </p:txBody>
      </p:sp>
      <p:sp>
        <p:nvSpPr>
          <p:cNvPr id="3" name="Content Placeholder 2"/>
          <p:cNvSpPr>
            <a:spLocks noGrp="1"/>
          </p:cNvSpPr>
          <p:nvPr>
            <p:ph sz="half" idx="1"/>
          </p:nvPr>
        </p:nvSpPr>
        <p:spPr/>
        <p:txBody>
          <a:bodyPr/>
          <a:lstStyle/>
          <a:p>
            <a:pPr marL="0" indent="0"/>
            <a:r>
              <a:rPr lang="en-US" dirty="0"/>
              <a:t>  </a:t>
            </a:r>
          </a:p>
        </p:txBody>
      </p:sp>
      <p:sp>
        <p:nvSpPr>
          <p:cNvPr id="8" name="Content Placeholder 2">
            <a:extLst>
              <a:ext uri="{FF2B5EF4-FFF2-40B4-BE49-F238E27FC236}">
                <a16:creationId xmlns:a16="http://schemas.microsoft.com/office/drawing/2014/main" id="{11226146-BCA6-4A9C-BA41-176F989C9FE1}"/>
              </a:ext>
            </a:extLst>
          </p:cNvPr>
          <p:cNvSpPr txBox="1"/>
          <p:nvPr/>
        </p:nvSpPr>
        <p:spPr>
          <a:xfrm>
            <a:off x="5234511" y="2616559"/>
            <a:ext cx="3613736" cy="7734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dirty="0"/>
              <a:t>Maximum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(81/15) = 14.65dB</a:t>
            </a:r>
          </a:p>
          <a:p>
            <a:pPr marL="0" indent="0">
              <a:buNone/>
            </a:pPr>
            <a:endParaRPr lang="en-US" sz="1650" dirty="0"/>
          </a:p>
          <a:p>
            <a:pPr marL="0" indent="0">
              <a:buNone/>
            </a:pPr>
            <a:r>
              <a:rPr lang="en-US" sz="1650" dirty="0"/>
              <a:t>Minimum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(81/27) = 9.54dB</a:t>
            </a:r>
          </a:p>
          <a:p>
            <a:pPr marL="0" indent="0">
              <a:buNone/>
            </a:pPr>
            <a:endParaRPr lang="en-US" sz="1650" dirty="0">
              <a:solidFill>
                <a:srgbClr val="050505"/>
              </a:solidFill>
            </a:endParaRPr>
          </a:p>
          <a:p>
            <a:pPr marL="0" indent="0">
              <a:buNone/>
            </a:pPr>
            <a:r>
              <a:rPr lang="en-US" sz="1650" dirty="0"/>
              <a:t>Average Sidelobe Suppression Ratio = =20*log10(81/21.43) = 11.55dB</a:t>
            </a: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p:txBody>
      </p:sp>
      <p:pic>
        <p:nvPicPr>
          <p:cNvPr id="9" name="Picture 8">
            <a:extLst>
              <a:ext uri="{FF2B5EF4-FFF2-40B4-BE49-F238E27FC236}">
                <a16:creationId xmlns:a16="http://schemas.microsoft.com/office/drawing/2014/main" id="{CDD6CDBF-9225-4307-9879-C7FAF8C80E0A}"/>
              </a:ext>
            </a:extLst>
          </p:cNvPr>
          <p:cNvPicPr>
            <a:picLocks noChangeAspect="1"/>
          </p:cNvPicPr>
          <p:nvPr/>
        </p:nvPicPr>
        <p:blipFill>
          <a:blip r:embed="rId2"/>
          <a:stretch>
            <a:fillRect/>
          </a:stretch>
        </p:blipFill>
        <p:spPr>
          <a:xfrm>
            <a:off x="-156850" y="1837926"/>
            <a:ext cx="5457202" cy="4162824"/>
          </a:xfrm>
          <a:prstGeom prst="rect">
            <a:avLst/>
          </a:prstGeom>
        </p:spPr>
      </p:pic>
      <p:sp>
        <p:nvSpPr>
          <p:cNvPr id="4" name="TextBox 3">
            <a:extLst>
              <a:ext uri="{FF2B5EF4-FFF2-40B4-BE49-F238E27FC236}">
                <a16:creationId xmlns:a16="http://schemas.microsoft.com/office/drawing/2014/main" id="{6D26E04E-9301-4671-8474-897966880A4A}"/>
              </a:ext>
            </a:extLst>
          </p:cNvPr>
          <p:cNvSpPr txBox="1"/>
          <p:nvPr/>
        </p:nvSpPr>
        <p:spPr>
          <a:xfrm>
            <a:off x="3617080" y="5944821"/>
            <a:ext cx="1902380" cy="276999"/>
          </a:xfrm>
          <a:prstGeom prst="rect">
            <a:avLst/>
          </a:prstGeom>
          <a:noFill/>
        </p:spPr>
        <p:txBody>
          <a:bodyPr wrap="none" rtlCol="0">
            <a:spAutoFit/>
          </a:bodyPr>
          <a:lstStyle/>
          <a:p>
            <a:r>
              <a:rPr lang="en-US" dirty="0">
                <a:solidFill>
                  <a:schemeClr val="tx1"/>
                </a:solidFill>
              </a:rPr>
              <a:t>Consistent with Table in [5]</a:t>
            </a:r>
          </a:p>
        </p:txBody>
      </p:sp>
    </p:spTree>
    <p:extLst>
      <p:ext uri="{BB962C8B-B14F-4D97-AF65-F5344CB8AC3E}">
        <p14:creationId xmlns:p14="http://schemas.microsoft.com/office/powerpoint/2010/main" val="530762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300" dirty="0"/>
              <a:t>Periodic Cross-Correlation of m-sequences of length 63</a:t>
            </a:r>
            <a:endParaRPr lang="en-US" dirty="0"/>
          </a:p>
        </p:txBody>
      </p:sp>
      <p:sp>
        <p:nvSpPr>
          <p:cNvPr id="3" name="Content Placeholder 2"/>
          <p:cNvSpPr>
            <a:spLocks noGrp="1"/>
          </p:cNvSpPr>
          <p:nvPr>
            <p:ph sz="half" idx="1"/>
          </p:nvPr>
        </p:nvSpPr>
        <p:spPr/>
        <p:txBody>
          <a:bodyPr/>
          <a:lstStyle/>
          <a:p>
            <a:pPr marL="0" indent="0"/>
            <a:r>
              <a:rPr lang="en-US" dirty="0"/>
              <a:t>  </a:t>
            </a:r>
          </a:p>
        </p:txBody>
      </p:sp>
      <p:sp>
        <p:nvSpPr>
          <p:cNvPr id="8" name="Content Placeholder 2">
            <a:extLst>
              <a:ext uri="{FF2B5EF4-FFF2-40B4-BE49-F238E27FC236}">
                <a16:creationId xmlns:a16="http://schemas.microsoft.com/office/drawing/2014/main" id="{11226146-BCA6-4A9C-BA41-176F989C9FE1}"/>
              </a:ext>
            </a:extLst>
          </p:cNvPr>
          <p:cNvSpPr txBox="1"/>
          <p:nvPr/>
        </p:nvSpPr>
        <p:spPr>
          <a:xfrm>
            <a:off x="5234511" y="2616559"/>
            <a:ext cx="3613736" cy="7734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dirty="0"/>
              <a:t>Maximum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(63/15) = 12.47dB</a:t>
            </a:r>
          </a:p>
          <a:p>
            <a:pPr marL="0" indent="0">
              <a:buNone/>
            </a:pPr>
            <a:endParaRPr lang="en-US" sz="1650" dirty="0"/>
          </a:p>
          <a:p>
            <a:pPr marL="0" indent="0">
              <a:buNone/>
            </a:pPr>
            <a:r>
              <a:rPr lang="en-US" sz="1650" dirty="0"/>
              <a:t>Minimum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(63/23) = 8.75dB</a:t>
            </a:r>
          </a:p>
          <a:p>
            <a:pPr marL="0" indent="0">
              <a:buNone/>
            </a:pPr>
            <a:endParaRPr lang="en-US" sz="1650" dirty="0">
              <a:solidFill>
                <a:srgbClr val="050505"/>
              </a:solidFill>
            </a:endParaRPr>
          </a:p>
          <a:p>
            <a:pPr marL="0" indent="0">
              <a:buNone/>
            </a:pPr>
            <a:r>
              <a:rPr lang="en-US" sz="1650" dirty="0"/>
              <a:t>Average Sidelobe Suppression Ratio = 20*log10(63/19) = 10.41dB </a:t>
            </a: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p:txBody>
      </p:sp>
      <p:pic>
        <p:nvPicPr>
          <p:cNvPr id="5" name="Picture 4">
            <a:extLst>
              <a:ext uri="{FF2B5EF4-FFF2-40B4-BE49-F238E27FC236}">
                <a16:creationId xmlns:a16="http://schemas.microsoft.com/office/drawing/2014/main" id="{AF66FADE-4280-43D9-8E11-509573D7708C}"/>
              </a:ext>
            </a:extLst>
          </p:cNvPr>
          <p:cNvPicPr>
            <a:picLocks noChangeAspect="1"/>
          </p:cNvPicPr>
          <p:nvPr/>
        </p:nvPicPr>
        <p:blipFill>
          <a:blip r:embed="rId2"/>
          <a:stretch>
            <a:fillRect/>
          </a:stretch>
        </p:blipFill>
        <p:spPr>
          <a:xfrm>
            <a:off x="-266905" y="1885950"/>
            <a:ext cx="5764862" cy="4114800"/>
          </a:xfrm>
          <a:prstGeom prst="rect">
            <a:avLst/>
          </a:prstGeom>
        </p:spPr>
      </p:pic>
    </p:spTree>
    <p:extLst>
      <p:ext uri="{BB962C8B-B14F-4D97-AF65-F5344CB8AC3E}">
        <p14:creationId xmlns:p14="http://schemas.microsoft.com/office/powerpoint/2010/main" val="3071947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a:xfrm>
            <a:off x="609600" y="617537"/>
            <a:ext cx="8055816" cy="994172"/>
          </a:xfrm>
        </p:spPr>
        <p:txBody>
          <a:bodyPr>
            <a:normAutofit/>
          </a:bodyPr>
          <a:lstStyle/>
          <a:p>
            <a:pPr lvl="1" algn="ctr">
              <a:lnSpc>
                <a:spcPct val="80000"/>
              </a:lnSpc>
            </a:pPr>
            <a:r>
              <a:rPr lang="en-US" sz="3300" dirty="0">
                <a:latin typeface="+mj-lt"/>
              </a:rPr>
              <a:t>Cross-Correlation with HRP and LRP Preambles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609600" y="1844824"/>
            <a:ext cx="7764463" cy="4868863"/>
          </a:xfrm>
        </p:spPr>
        <p:txBody>
          <a:bodyPr>
            <a:normAutofit/>
          </a:bodyPr>
          <a:lstStyle/>
          <a:p>
            <a:r>
              <a:rPr lang="en-US" sz="1800" dirty="0"/>
              <a:t>Cross-correlation between proposed sequences and legacy HRP and LRP preambles needs to be small  </a:t>
            </a:r>
          </a:p>
          <a:p>
            <a:pPr marL="0" indent="0">
              <a:lnSpc>
                <a:spcPct val="80000"/>
              </a:lnSpc>
            </a:pPr>
            <a:endParaRPr lang="en-US" sz="1800" dirty="0"/>
          </a:p>
          <a:p>
            <a:pPr>
              <a:lnSpc>
                <a:spcPct val="80000"/>
              </a:lnSpc>
            </a:pPr>
            <a:r>
              <a:rPr lang="en-US" sz="1800" dirty="0"/>
              <a:t>Binary m-sequences have length 2</a:t>
            </a:r>
            <a:r>
              <a:rPr lang="en-US" sz="1800" baseline="30000" dirty="0"/>
              <a:t>n</a:t>
            </a:r>
            <a:r>
              <a:rPr lang="en-US" sz="1800" dirty="0"/>
              <a:t> -1, i.e., 15, 31, 63, 127, 255, … </a:t>
            </a:r>
          </a:p>
          <a:p>
            <a:pPr>
              <a:lnSpc>
                <a:spcPct val="80000"/>
              </a:lnSpc>
            </a:pPr>
            <a:endParaRPr lang="en-US" sz="1800" dirty="0"/>
          </a:p>
          <a:p>
            <a:pPr>
              <a:lnSpc>
                <a:spcPct val="80000"/>
              </a:lnSpc>
            </a:pPr>
            <a:r>
              <a:rPr lang="en-US" sz="1800" dirty="0"/>
              <a:t>m-sequences of length 31 and 127 have relatively large cross-correlation with length-31 and length-127 legacy preamble sequences (i.e., S1-S8, S9-S24)</a:t>
            </a:r>
          </a:p>
          <a:p>
            <a:pPr>
              <a:lnSpc>
                <a:spcPct val="80000"/>
              </a:lnSpc>
            </a:pPr>
            <a:r>
              <a:rPr lang="en-US" sz="1800" dirty="0"/>
              <a:t>m-sequences are robust to LRP preambles </a:t>
            </a:r>
          </a:p>
          <a:p>
            <a:pPr>
              <a:lnSpc>
                <a:spcPct val="80000"/>
              </a:lnSpc>
            </a:pPr>
            <a:endParaRPr lang="en-US" sz="1800" dirty="0"/>
          </a:p>
          <a:p>
            <a:pPr>
              <a:lnSpc>
                <a:spcPct val="80000"/>
              </a:lnSpc>
            </a:pPr>
            <a:r>
              <a:rPr lang="en-US" sz="1800" dirty="0"/>
              <a:t>Therefore, m-sequences of length 15, 63 and 255 are considered </a:t>
            </a:r>
          </a:p>
          <a:p>
            <a:pPr>
              <a:lnSpc>
                <a:spcPct val="80000"/>
              </a:lnSpc>
            </a:pPr>
            <a:endParaRPr lang="en-US" dirty="0"/>
          </a:p>
          <a:p>
            <a:pPr marL="0" indent="0"/>
            <a:endParaRPr lang="en-US" dirty="0"/>
          </a:p>
        </p:txBody>
      </p:sp>
    </p:spTree>
    <p:extLst>
      <p:ext uri="{BB962C8B-B14F-4D97-AF65-F5344CB8AC3E}">
        <p14:creationId xmlns:p14="http://schemas.microsoft.com/office/powerpoint/2010/main" val="1287858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sz="3200" dirty="0"/>
              <a:t>Shorter Sync Length for Existing Codes</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686615" y="1700808"/>
            <a:ext cx="7764463" cy="4868863"/>
          </a:xfrm>
        </p:spPr>
        <p:txBody>
          <a:bodyPr>
            <a:normAutofit/>
          </a:bodyPr>
          <a:lstStyle/>
          <a:p>
            <a:pPr>
              <a:lnSpc>
                <a:spcPct val="80000"/>
              </a:lnSpc>
            </a:pPr>
            <a:r>
              <a:rPr lang="en-US" sz="1600" dirty="0"/>
              <a:t>sync_length = T</a:t>
            </a:r>
            <a:r>
              <a:rPr lang="en-US" sz="1600" baseline="-25000" dirty="0"/>
              <a:t>sym</a:t>
            </a:r>
            <a:r>
              <a:rPr lang="en-US" sz="1600" dirty="0"/>
              <a:t> × N</a:t>
            </a:r>
            <a:r>
              <a:rPr lang="en-US" sz="1600" baseline="-25000" dirty="0"/>
              <a:t>sync </a:t>
            </a:r>
            <a:r>
              <a:rPr lang="en-US" sz="1600" dirty="0"/>
              <a:t>= T</a:t>
            </a:r>
            <a:r>
              <a:rPr lang="en-US" sz="1600" baseline="-25000" dirty="0"/>
              <a:t>c</a:t>
            </a:r>
            <a:r>
              <a:rPr lang="en-US" sz="1600" dirty="0"/>
              <a:t> × K × L × N</a:t>
            </a:r>
            <a:r>
              <a:rPr lang="en-US" sz="1600" baseline="-25000" dirty="0"/>
              <a:t>sync</a:t>
            </a:r>
            <a:endParaRPr lang="en-US" sz="1600" dirty="0"/>
          </a:p>
          <a:p>
            <a:pPr marL="0" indent="0">
              <a:lnSpc>
                <a:spcPct val="80000"/>
              </a:lnSpc>
            </a:pPr>
            <a:r>
              <a:rPr lang="en-US" dirty="0"/>
              <a:t>                                  </a:t>
            </a:r>
          </a:p>
          <a:p>
            <a:pPr>
              <a:lnSpc>
                <a:spcPct val="80000"/>
              </a:lnSpc>
            </a:pPr>
            <a:endParaRPr lang="en-US" dirty="0"/>
          </a:p>
        </p:txBody>
      </p:sp>
      <p:pic>
        <p:nvPicPr>
          <p:cNvPr id="4" name="Picture 3">
            <a:extLst>
              <a:ext uri="{FF2B5EF4-FFF2-40B4-BE49-F238E27FC236}">
                <a16:creationId xmlns:a16="http://schemas.microsoft.com/office/drawing/2014/main" id="{B944898D-8977-4FF2-8A63-C9F2AA6E54AC}"/>
              </a:ext>
            </a:extLst>
          </p:cNvPr>
          <p:cNvPicPr>
            <a:picLocks noChangeAspect="1"/>
          </p:cNvPicPr>
          <p:nvPr/>
        </p:nvPicPr>
        <p:blipFill>
          <a:blip r:embed="rId2"/>
          <a:stretch>
            <a:fillRect/>
          </a:stretch>
        </p:blipFill>
        <p:spPr>
          <a:xfrm>
            <a:off x="2363769" y="2172357"/>
            <a:ext cx="4416462" cy="1277450"/>
          </a:xfrm>
          <a:prstGeom prst="rect">
            <a:avLst/>
          </a:prstGeom>
        </p:spPr>
      </p:pic>
      <p:graphicFrame>
        <p:nvGraphicFramePr>
          <p:cNvPr id="5" name="Table 9">
            <a:extLst>
              <a:ext uri="{FF2B5EF4-FFF2-40B4-BE49-F238E27FC236}">
                <a16:creationId xmlns:a16="http://schemas.microsoft.com/office/drawing/2014/main" id="{A02E6838-411E-4FC1-BE6E-A2DE3A9BC286}"/>
              </a:ext>
            </a:extLst>
          </p:cNvPr>
          <p:cNvGraphicFramePr>
            <a:graphicFrameLocks noGrp="1"/>
          </p:cNvGraphicFramePr>
          <p:nvPr>
            <p:extLst>
              <p:ext uri="{D42A27DB-BD31-4B8C-83A1-F6EECF244321}">
                <p14:modId xmlns:p14="http://schemas.microsoft.com/office/powerpoint/2010/main" val="425379925"/>
              </p:ext>
            </p:extLst>
          </p:nvPr>
        </p:nvGraphicFramePr>
        <p:xfrm>
          <a:off x="686615" y="3897392"/>
          <a:ext cx="7966710" cy="1592580"/>
        </p:xfrm>
        <a:graphic>
          <a:graphicData uri="http://schemas.openxmlformats.org/drawingml/2006/table">
            <a:tbl>
              <a:tblPr firstRow="1" bandRow="1">
                <a:tableStyleId>{5940675A-B579-460E-94D1-54222C63F5DA}</a:tableStyleId>
              </a:tblPr>
              <a:tblGrid>
                <a:gridCol w="1327785">
                  <a:extLst>
                    <a:ext uri="{9D8B030D-6E8A-4147-A177-3AD203B41FA5}">
                      <a16:colId xmlns:a16="http://schemas.microsoft.com/office/drawing/2014/main" val="4230087495"/>
                    </a:ext>
                  </a:extLst>
                </a:gridCol>
                <a:gridCol w="1327785">
                  <a:extLst>
                    <a:ext uri="{9D8B030D-6E8A-4147-A177-3AD203B41FA5}">
                      <a16:colId xmlns:a16="http://schemas.microsoft.com/office/drawing/2014/main" val="1641441450"/>
                    </a:ext>
                  </a:extLst>
                </a:gridCol>
                <a:gridCol w="1327785">
                  <a:extLst>
                    <a:ext uri="{9D8B030D-6E8A-4147-A177-3AD203B41FA5}">
                      <a16:colId xmlns:a16="http://schemas.microsoft.com/office/drawing/2014/main" val="3585296642"/>
                    </a:ext>
                  </a:extLst>
                </a:gridCol>
                <a:gridCol w="1327785">
                  <a:extLst>
                    <a:ext uri="{9D8B030D-6E8A-4147-A177-3AD203B41FA5}">
                      <a16:colId xmlns:a16="http://schemas.microsoft.com/office/drawing/2014/main" val="3215697396"/>
                    </a:ext>
                  </a:extLst>
                </a:gridCol>
                <a:gridCol w="1327785">
                  <a:extLst>
                    <a:ext uri="{9D8B030D-6E8A-4147-A177-3AD203B41FA5}">
                      <a16:colId xmlns:a16="http://schemas.microsoft.com/office/drawing/2014/main" val="1272275876"/>
                    </a:ext>
                  </a:extLst>
                </a:gridCol>
                <a:gridCol w="1327785">
                  <a:extLst>
                    <a:ext uri="{9D8B030D-6E8A-4147-A177-3AD203B41FA5}">
                      <a16:colId xmlns:a16="http://schemas.microsoft.com/office/drawing/2014/main" val="605051529"/>
                    </a:ext>
                  </a:extLst>
                </a:gridCol>
              </a:tblGrid>
              <a:tr h="480060">
                <a:tc>
                  <a:txBody>
                    <a:bodyPr/>
                    <a:lstStyle/>
                    <a:p>
                      <a:pPr algn="ctr"/>
                      <a:r>
                        <a:rPr lang="en-US" sz="900" b="1" dirty="0"/>
                        <a:t>K</a:t>
                      </a:r>
                    </a:p>
                    <a:p>
                      <a:pPr algn="ctr"/>
                      <a:r>
                        <a:rPr lang="en-US" sz="900" b="1" dirty="0"/>
                        <a:t>(preamble code length)</a:t>
                      </a:r>
                    </a:p>
                  </a:txBody>
                  <a:tcPr marL="68580" marR="68580" marT="34290" marB="34290" anchor="ctr"/>
                </a:tc>
                <a:tc>
                  <a:txBody>
                    <a:bodyPr/>
                    <a:lstStyle/>
                    <a:p>
                      <a:pPr algn="ctr"/>
                      <a:r>
                        <a:rPr lang="en-US" sz="900" b="1" dirty="0"/>
                        <a:t>L</a:t>
                      </a:r>
                    </a:p>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16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64 Symbols) </a:t>
                      </a:r>
                    </a:p>
                  </a:txBody>
                  <a:tcPr marL="68580" marR="68580" marT="34290" marB="34290" anchor="ctr"/>
                </a:tc>
                <a:extLst>
                  <a:ext uri="{0D108BD9-81ED-4DB2-BD59-A6C34878D82A}">
                    <a16:rowId xmlns:a16="http://schemas.microsoft.com/office/drawing/2014/main" val="4176435548"/>
                  </a:ext>
                </a:extLst>
              </a:tr>
              <a:tr h="278130">
                <a:tc>
                  <a:txBody>
                    <a:bodyPr/>
                    <a:lstStyle/>
                    <a:p>
                      <a:pPr algn="ctr"/>
                      <a:r>
                        <a:rPr lang="en-US" sz="900" dirty="0"/>
                        <a:t>31</a:t>
                      </a:r>
                    </a:p>
                  </a:txBody>
                  <a:tcPr marL="68580" marR="68580" marT="34290" marB="34290"/>
                </a:tc>
                <a:tc>
                  <a:txBody>
                    <a:bodyPr/>
                    <a:lstStyle/>
                    <a:p>
                      <a:pPr algn="ctr"/>
                      <a:r>
                        <a:rPr lang="en-US" sz="900" dirty="0"/>
                        <a:t>16</a:t>
                      </a:r>
                    </a:p>
                  </a:txBody>
                  <a:tcPr marL="68580" marR="68580" marT="34290" marB="34290"/>
                </a:tc>
                <a:tc>
                  <a:txBody>
                    <a:bodyPr/>
                    <a:lstStyle/>
                    <a:p>
                      <a:pPr algn="ctr"/>
                      <a:r>
                        <a:rPr lang="en-US" sz="900" dirty="0"/>
                        <a:t>496</a:t>
                      </a:r>
                    </a:p>
                  </a:txBody>
                  <a:tcPr marL="68580" marR="68580" marT="34290" marB="34290"/>
                </a:tc>
                <a:tc>
                  <a:txBody>
                    <a:bodyPr/>
                    <a:lstStyle/>
                    <a:p>
                      <a:pPr algn="ctr"/>
                      <a:r>
                        <a:rPr lang="en-US" sz="900" dirty="0"/>
                        <a:t>0.994us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15.897us </a:t>
                      </a:r>
                    </a:p>
                  </a:txBody>
                  <a:tcPr marL="68580" marR="68580" marT="34290" marB="34290"/>
                </a:tc>
                <a:tc>
                  <a:txBody>
                    <a:bodyPr/>
                    <a:lstStyle/>
                    <a:p>
                      <a:pPr algn="ctr"/>
                      <a:r>
                        <a:rPr lang="en-US" sz="900" dirty="0"/>
                        <a:t>63.590us</a:t>
                      </a:r>
                    </a:p>
                  </a:txBody>
                  <a:tcPr marL="68580" marR="68580" marT="34290" marB="34290"/>
                </a:tc>
                <a:extLst>
                  <a:ext uri="{0D108BD9-81ED-4DB2-BD59-A6C34878D82A}">
                    <a16:rowId xmlns:a16="http://schemas.microsoft.com/office/drawing/2014/main" val="1418507290"/>
                  </a:ext>
                </a:extLst>
              </a:tr>
              <a:tr h="278130">
                <a:tc>
                  <a:txBody>
                    <a:bodyPr/>
                    <a:lstStyle/>
                    <a:p>
                      <a:pPr algn="ctr"/>
                      <a:r>
                        <a:rPr lang="en-US" sz="900" dirty="0"/>
                        <a:t>31</a:t>
                      </a:r>
                    </a:p>
                  </a:txBody>
                  <a:tcPr marL="68580" marR="68580" marT="34290" marB="34290"/>
                </a:tc>
                <a:tc>
                  <a:txBody>
                    <a:bodyPr/>
                    <a:lstStyle/>
                    <a:p>
                      <a:pPr algn="ctr"/>
                      <a:r>
                        <a:rPr lang="en-US" sz="900" dirty="0"/>
                        <a:t>64</a:t>
                      </a:r>
                    </a:p>
                  </a:txBody>
                  <a:tcPr marL="68580" marR="68580" marT="34290" marB="34290"/>
                </a:tc>
                <a:tc>
                  <a:txBody>
                    <a:bodyPr/>
                    <a:lstStyle/>
                    <a:p>
                      <a:pPr algn="ctr"/>
                      <a:r>
                        <a:rPr lang="en-US" sz="900" dirty="0"/>
                        <a:t>1984</a:t>
                      </a:r>
                    </a:p>
                  </a:txBody>
                  <a:tcPr marL="68580" marR="68580" marT="34290" marB="34290"/>
                </a:tc>
                <a:tc>
                  <a:txBody>
                    <a:bodyPr/>
                    <a:lstStyle/>
                    <a:p>
                      <a:pPr algn="ctr"/>
                      <a:r>
                        <a:rPr lang="en-US" sz="900" dirty="0"/>
                        <a:t>3.974us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63.590us</a:t>
                      </a:r>
                    </a:p>
                  </a:txBody>
                  <a:tcPr marL="68580" marR="68580" marT="34290" marB="34290"/>
                </a:tc>
                <a:tc>
                  <a:txBody>
                    <a:bodyPr/>
                    <a:lstStyle/>
                    <a:p>
                      <a:pPr algn="ctr"/>
                      <a:r>
                        <a:rPr lang="en-US" sz="900" dirty="0"/>
                        <a:t>254.359us</a:t>
                      </a:r>
                    </a:p>
                  </a:txBody>
                  <a:tcPr marL="68580" marR="68580" marT="34290" marB="34290"/>
                </a:tc>
                <a:extLst>
                  <a:ext uri="{0D108BD9-81ED-4DB2-BD59-A6C34878D82A}">
                    <a16:rowId xmlns:a16="http://schemas.microsoft.com/office/drawing/2014/main" val="3197658587"/>
                  </a:ext>
                </a:extLst>
              </a:tr>
              <a:tr h="278130">
                <a:tc>
                  <a:txBody>
                    <a:bodyPr/>
                    <a:lstStyle/>
                    <a:p>
                      <a:pPr algn="ctr"/>
                      <a:r>
                        <a:rPr lang="en-US" sz="900" dirty="0"/>
                        <a:t>127</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508</a:t>
                      </a:r>
                    </a:p>
                  </a:txBody>
                  <a:tcPr marL="68580" marR="68580" marT="34290" marB="34290"/>
                </a:tc>
                <a:tc>
                  <a:txBody>
                    <a:bodyPr/>
                    <a:lstStyle/>
                    <a:p>
                      <a:pPr algn="ctr"/>
                      <a:r>
                        <a:rPr lang="en-US" sz="900" dirty="0"/>
                        <a:t>1.018us</a:t>
                      </a:r>
                    </a:p>
                  </a:txBody>
                  <a:tcPr marL="68580" marR="68580" marT="34290" marB="34290"/>
                </a:tc>
                <a:tc>
                  <a:txBody>
                    <a:bodyPr/>
                    <a:lstStyle/>
                    <a:p>
                      <a:pPr algn="ctr"/>
                      <a:r>
                        <a:rPr lang="en-US" sz="900" dirty="0"/>
                        <a:t>16.282us</a:t>
                      </a:r>
                    </a:p>
                  </a:txBody>
                  <a:tcPr marL="68580" marR="68580" marT="34290" marB="34290"/>
                </a:tc>
                <a:tc>
                  <a:txBody>
                    <a:bodyPr/>
                    <a:lstStyle/>
                    <a:p>
                      <a:pPr algn="ctr"/>
                      <a:r>
                        <a:rPr lang="en-US" sz="900" dirty="0"/>
                        <a:t>65.128us</a:t>
                      </a:r>
                    </a:p>
                  </a:txBody>
                  <a:tcPr marL="68580" marR="68580" marT="34290" marB="34290"/>
                </a:tc>
                <a:extLst>
                  <a:ext uri="{0D108BD9-81ED-4DB2-BD59-A6C34878D82A}">
                    <a16:rowId xmlns:a16="http://schemas.microsoft.com/office/drawing/2014/main" val="688997130"/>
                  </a:ext>
                </a:extLst>
              </a:tr>
              <a:tr h="278130">
                <a:tc>
                  <a:txBody>
                    <a:bodyPr/>
                    <a:lstStyle/>
                    <a:p>
                      <a:pPr algn="ctr"/>
                      <a:r>
                        <a:rPr lang="en-US" sz="900" dirty="0"/>
                        <a:t>91</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364</a:t>
                      </a:r>
                    </a:p>
                  </a:txBody>
                  <a:tcPr marL="68580" marR="68580" marT="34290" marB="34290"/>
                </a:tc>
                <a:tc>
                  <a:txBody>
                    <a:bodyPr/>
                    <a:lstStyle/>
                    <a:p>
                      <a:pPr algn="ctr"/>
                      <a:r>
                        <a:rPr lang="en-US" sz="900" dirty="0"/>
                        <a:t>0.729us</a:t>
                      </a:r>
                    </a:p>
                  </a:txBody>
                  <a:tcPr marL="68580" marR="68580" marT="34290" marB="34290"/>
                </a:tc>
                <a:tc>
                  <a:txBody>
                    <a:bodyPr/>
                    <a:lstStyle/>
                    <a:p>
                      <a:pPr algn="ctr"/>
                      <a:r>
                        <a:rPr lang="en-US" sz="900" dirty="0"/>
                        <a:t>11.667us</a:t>
                      </a:r>
                    </a:p>
                  </a:txBody>
                  <a:tcPr marL="68580" marR="68580" marT="34290" marB="34290"/>
                </a:tc>
                <a:tc>
                  <a:txBody>
                    <a:bodyPr/>
                    <a:lstStyle/>
                    <a:p>
                      <a:pPr algn="ctr"/>
                      <a:r>
                        <a:rPr lang="en-US" sz="900" dirty="0"/>
                        <a:t>46.667us</a:t>
                      </a:r>
                    </a:p>
                  </a:txBody>
                  <a:tcPr marL="68580" marR="68580" marT="34290" marB="34290"/>
                </a:tc>
                <a:extLst>
                  <a:ext uri="{0D108BD9-81ED-4DB2-BD59-A6C34878D82A}">
                    <a16:rowId xmlns:a16="http://schemas.microsoft.com/office/drawing/2014/main" val="3973975610"/>
                  </a:ext>
                </a:extLst>
              </a:tr>
            </a:tbl>
          </a:graphicData>
        </a:graphic>
      </p:graphicFrame>
    </p:spTree>
    <p:extLst>
      <p:ext uri="{BB962C8B-B14F-4D97-AF65-F5344CB8AC3E}">
        <p14:creationId xmlns:p14="http://schemas.microsoft.com/office/powerpoint/2010/main" val="2685578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dirty="0"/>
              <a:t>Sync Length for m sequences</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323528" y="1556792"/>
            <a:ext cx="8298573" cy="3263504"/>
          </a:xfrm>
        </p:spPr>
        <p:txBody>
          <a:bodyPr>
            <a:normAutofit/>
          </a:bodyPr>
          <a:lstStyle/>
          <a:p>
            <a:pPr>
              <a:lnSpc>
                <a:spcPct val="80000"/>
              </a:lnSpc>
            </a:pPr>
            <a:r>
              <a:rPr lang="en-US" sz="2000" dirty="0"/>
              <a:t>Short channels do not need long preamble, and short preamble also reduces PPDU duration</a:t>
            </a:r>
          </a:p>
          <a:p>
            <a:pPr lvl="1">
              <a:lnSpc>
                <a:spcPct val="80000"/>
              </a:lnSpc>
            </a:pPr>
            <a:r>
              <a:rPr lang="en-US" sz="2000" dirty="0"/>
              <a:t>Smaller N</a:t>
            </a:r>
            <a:r>
              <a:rPr lang="en-US" sz="2000" baseline="-25000" dirty="0"/>
              <a:t>sync</a:t>
            </a:r>
            <a:r>
              <a:rPr lang="en-US" sz="2000" dirty="0"/>
              <a:t> for LOS short-distance channels </a:t>
            </a:r>
          </a:p>
          <a:p>
            <a:pPr lvl="2">
              <a:lnSpc>
                <a:spcPct val="80000"/>
              </a:lnSpc>
            </a:pPr>
            <a:r>
              <a:rPr lang="en-US" sz="2000" dirty="0"/>
              <a:t>N</a:t>
            </a:r>
            <a:r>
              <a:rPr lang="en-US" sz="2000" baseline="-25000" dirty="0"/>
              <a:t>sync </a:t>
            </a:r>
            <a:r>
              <a:rPr lang="en-US" sz="2000" dirty="0"/>
              <a:t>≥ 16 for HRP UWB preambles  </a:t>
            </a:r>
          </a:p>
          <a:p>
            <a:pPr lvl="2">
              <a:lnSpc>
                <a:spcPct val="80000"/>
              </a:lnSpc>
            </a:pPr>
            <a:r>
              <a:rPr lang="en-US" sz="2000" dirty="0"/>
              <a:t>N</a:t>
            </a:r>
            <a:r>
              <a:rPr lang="en-US" sz="2000" baseline="-25000" dirty="0"/>
              <a:t>sync</a:t>
            </a:r>
            <a:r>
              <a:rPr lang="en-US" sz="2000" dirty="0"/>
              <a:t> = 4 or 8 can work for short channels  </a:t>
            </a:r>
          </a:p>
          <a:p>
            <a:pPr lvl="1">
              <a:lnSpc>
                <a:spcPct val="80000"/>
              </a:lnSpc>
            </a:pPr>
            <a:r>
              <a:rPr lang="en-US" sz="2000" dirty="0"/>
              <a:t>Smaller L for long sequences</a:t>
            </a:r>
          </a:p>
          <a:p>
            <a:pPr lvl="2">
              <a:lnSpc>
                <a:spcPct val="80000"/>
              </a:lnSpc>
            </a:pPr>
            <a:r>
              <a:rPr lang="en-US" sz="2000" dirty="0"/>
              <a:t>For long sequences, e.g., m-sequence of length 255, the delta spreading length L can be 1 or 2  </a:t>
            </a:r>
          </a:p>
          <a:p>
            <a:pPr>
              <a:lnSpc>
                <a:spcPct val="80000"/>
              </a:lnSpc>
            </a:pPr>
            <a:endParaRPr lang="en-US" dirty="0"/>
          </a:p>
        </p:txBody>
      </p:sp>
      <p:graphicFrame>
        <p:nvGraphicFramePr>
          <p:cNvPr id="6" name="Table 9">
            <a:extLst>
              <a:ext uri="{FF2B5EF4-FFF2-40B4-BE49-F238E27FC236}">
                <a16:creationId xmlns:a16="http://schemas.microsoft.com/office/drawing/2014/main" id="{4CBE30FF-13A6-4965-827F-B96B7767A198}"/>
              </a:ext>
            </a:extLst>
          </p:cNvPr>
          <p:cNvGraphicFramePr>
            <a:graphicFrameLocks noGrp="1"/>
          </p:cNvGraphicFramePr>
          <p:nvPr>
            <p:extLst>
              <p:ext uri="{D42A27DB-BD31-4B8C-83A1-F6EECF244321}">
                <p14:modId xmlns:p14="http://schemas.microsoft.com/office/powerpoint/2010/main" val="3780380499"/>
              </p:ext>
            </p:extLst>
          </p:nvPr>
        </p:nvGraphicFramePr>
        <p:xfrm>
          <a:off x="588644" y="4081823"/>
          <a:ext cx="7966714" cy="2007870"/>
        </p:xfrm>
        <a:graphic>
          <a:graphicData uri="http://schemas.openxmlformats.org/drawingml/2006/table">
            <a:tbl>
              <a:tblPr firstRow="1" bandRow="1">
                <a:tableStyleId>{5940675A-B579-460E-94D1-54222C63F5DA}</a:tableStyleId>
              </a:tblPr>
              <a:tblGrid>
                <a:gridCol w="1138102">
                  <a:extLst>
                    <a:ext uri="{9D8B030D-6E8A-4147-A177-3AD203B41FA5}">
                      <a16:colId xmlns:a16="http://schemas.microsoft.com/office/drawing/2014/main" val="4230087495"/>
                    </a:ext>
                  </a:extLst>
                </a:gridCol>
                <a:gridCol w="1138102">
                  <a:extLst>
                    <a:ext uri="{9D8B030D-6E8A-4147-A177-3AD203B41FA5}">
                      <a16:colId xmlns:a16="http://schemas.microsoft.com/office/drawing/2014/main" val="1641441450"/>
                    </a:ext>
                  </a:extLst>
                </a:gridCol>
                <a:gridCol w="1138102">
                  <a:extLst>
                    <a:ext uri="{9D8B030D-6E8A-4147-A177-3AD203B41FA5}">
                      <a16:colId xmlns:a16="http://schemas.microsoft.com/office/drawing/2014/main" val="3585296642"/>
                    </a:ext>
                  </a:extLst>
                </a:gridCol>
                <a:gridCol w="1138102">
                  <a:extLst>
                    <a:ext uri="{9D8B030D-6E8A-4147-A177-3AD203B41FA5}">
                      <a16:colId xmlns:a16="http://schemas.microsoft.com/office/drawing/2014/main" val="3215697396"/>
                    </a:ext>
                  </a:extLst>
                </a:gridCol>
                <a:gridCol w="1138102">
                  <a:extLst>
                    <a:ext uri="{9D8B030D-6E8A-4147-A177-3AD203B41FA5}">
                      <a16:colId xmlns:a16="http://schemas.microsoft.com/office/drawing/2014/main" val="1401562542"/>
                    </a:ext>
                  </a:extLst>
                </a:gridCol>
                <a:gridCol w="1138102">
                  <a:extLst>
                    <a:ext uri="{9D8B030D-6E8A-4147-A177-3AD203B41FA5}">
                      <a16:colId xmlns:a16="http://schemas.microsoft.com/office/drawing/2014/main" val="1272275876"/>
                    </a:ext>
                  </a:extLst>
                </a:gridCol>
                <a:gridCol w="1138102">
                  <a:extLst>
                    <a:ext uri="{9D8B030D-6E8A-4147-A177-3AD203B41FA5}">
                      <a16:colId xmlns:a16="http://schemas.microsoft.com/office/drawing/2014/main" val="605051529"/>
                    </a:ext>
                  </a:extLst>
                </a:gridCol>
              </a:tblGrid>
              <a:tr h="617220">
                <a:tc>
                  <a:txBody>
                    <a:bodyPr/>
                    <a:lstStyle/>
                    <a:p>
                      <a:pPr algn="ctr"/>
                      <a:r>
                        <a:rPr lang="en-US" sz="900" b="1" dirty="0"/>
                        <a:t>K</a:t>
                      </a:r>
                    </a:p>
                    <a:p>
                      <a:pPr algn="ctr"/>
                      <a:r>
                        <a:rPr lang="en-US" sz="900" b="1" dirty="0"/>
                        <a:t>(preamble code length)</a:t>
                      </a:r>
                    </a:p>
                  </a:txBody>
                  <a:tcPr marL="68580" marR="68580" marT="34290" marB="34290" anchor="ctr"/>
                </a:tc>
                <a:tc>
                  <a:txBody>
                    <a:bodyPr/>
                    <a:lstStyle/>
                    <a:p>
                      <a:pPr algn="ctr"/>
                      <a:r>
                        <a:rPr lang="en-US" sz="900" b="1" dirty="0"/>
                        <a:t>L</a:t>
                      </a:r>
                    </a:p>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4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8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16 Symbols )</a:t>
                      </a:r>
                    </a:p>
                  </a:txBody>
                  <a:tcPr marL="68580" marR="68580" marT="34290" marB="34290" anchor="ctr"/>
                </a:tc>
                <a:extLst>
                  <a:ext uri="{0D108BD9-81ED-4DB2-BD59-A6C34878D82A}">
                    <a16:rowId xmlns:a16="http://schemas.microsoft.com/office/drawing/2014/main" val="4176435548"/>
                  </a:ext>
                </a:extLst>
              </a:tr>
              <a:tr h="278130">
                <a:tc>
                  <a:txBody>
                    <a:bodyPr/>
                    <a:lstStyle/>
                    <a:p>
                      <a:pPr algn="ctr"/>
                      <a:r>
                        <a:rPr lang="en-US" sz="900" dirty="0"/>
                        <a:t>15</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60</a:t>
                      </a:r>
                    </a:p>
                  </a:txBody>
                  <a:tcPr marL="68580" marR="68580" marT="34290" marB="34290"/>
                </a:tc>
                <a:tc>
                  <a:txBody>
                    <a:bodyPr/>
                    <a:lstStyle/>
                    <a:p>
                      <a:pPr algn="ctr"/>
                      <a:r>
                        <a:rPr lang="en-US" sz="900" dirty="0"/>
                        <a:t>0.120us</a:t>
                      </a:r>
                    </a:p>
                  </a:txBody>
                  <a:tcPr marL="68580" marR="68580" marT="34290" marB="34290"/>
                </a:tc>
                <a:tc>
                  <a:txBody>
                    <a:bodyPr/>
                    <a:lstStyle/>
                    <a:p>
                      <a:pPr algn="ctr"/>
                      <a:r>
                        <a:rPr lang="en-US" sz="900" dirty="0"/>
                        <a:t>0.481us</a:t>
                      </a:r>
                    </a:p>
                  </a:txBody>
                  <a:tcPr marL="68580" marR="68580" marT="34290" marB="34290"/>
                </a:tc>
                <a:tc>
                  <a:txBody>
                    <a:bodyPr/>
                    <a:lstStyle/>
                    <a:p>
                      <a:pPr algn="ctr"/>
                      <a:r>
                        <a:rPr lang="en-US" sz="900" dirty="0"/>
                        <a:t>0.962us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1.923us</a:t>
                      </a:r>
                    </a:p>
                  </a:txBody>
                  <a:tcPr marL="68580" marR="68580" marT="34290" marB="34290"/>
                </a:tc>
                <a:extLst>
                  <a:ext uri="{0D108BD9-81ED-4DB2-BD59-A6C34878D82A}">
                    <a16:rowId xmlns:a16="http://schemas.microsoft.com/office/drawing/2014/main" val="2612361034"/>
                  </a:ext>
                </a:extLst>
              </a:tr>
              <a:tr h="278130">
                <a:tc>
                  <a:txBody>
                    <a:bodyPr/>
                    <a:lstStyle/>
                    <a:p>
                      <a:pPr algn="ctr"/>
                      <a:r>
                        <a:rPr lang="en-US" sz="900" dirty="0"/>
                        <a:t>63</a:t>
                      </a:r>
                    </a:p>
                  </a:txBody>
                  <a:tcPr marL="68580" marR="68580" marT="34290" marB="34290"/>
                </a:tc>
                <a:tc>
                  <a:txBody>
                    <a:bodyPr/>
                    <a:lstStyle/>
                    <a:p>
                      <a:pPr algn="ctr"/>
                      <a:r>
                        <a:rPr lang="en-US" sz="900" dirty="0"/>
                        <a:t>2</a:t>
                      </a:r>
                    </a:p>
                  </a:txBody>
                  <a:tcPr marL="68580" marR="68580" marT="34290" marB="34290"/>
                </a:tc>
                <a:tc>
                  <a:txBody>
                    <a:bodyPr/>
                    <a:lstStyle/>
                    <a:p>
                      <a:pPr algn="ctr"/>
                      <a:r>
                        <a:rPr lang="en-US" sz="900" dirty="0"/>
                        <a:t>126</a:t>
                      </a:r>
                    </a:p>
                  </a:txBody>
                  <a:tcPr marL="68580" marR="68580" marT="34290" marB="34290"/>
                </a:tc>
                <a:tc>
                  <a:txBody>
                    <a:bodyPr/>
                    <a:lstStyle/>
                    <a:p>
                      <a:pPr algn="ctr"/>
                      <a:r>
                        <a:rPr lang="en-US" sz="900" dirty="0"/>
                        <a:t>0.252us</a:t>
                      </a:r>
                    </a:p>
                  </a:txBody>
                  <a:tcPr marL="68580" marR="68580" marT="34290" marB="34290"/>
                </a:tc>
                <a:tc>
                  <a:txBody>
                    <a:bodyPr/>
                    <a:lstStyle/>
                    <a:p>
                      <a:pPr algn="ctr"/>
                      <a:r>
                        <a:rPr lang="en-US" sz="900" dirty="0"/>
                        <a:t>1.010us</a:t>
                      </a:r>
                    </a:p>
                  </a:txBody>
                  <a:tcPr marL="68580" marR="68580" marT="34290" marB="34290"/>
                </a:tc>
                <a:tc>
                  <a:txBody>
                    <a:bodyPr/>
                    <a:lstStyle/>
                    <a:p>
                      <a:pPr algn="ctr"/>
                      <a:r>
                        <a:rPr lang="en-US" sz="900" dirty="0"/>
                        <a:t>2.019us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4.039us</a:t>
                      </a:r>
                    </a:p>
                  </a:txBody>
                  <a:tcPr marL="68580" marR="68580" marT="34290" marB="34290"/>
                </a:tc>
                <a:extLst>
                  <a:ext uri="{0D108BD9-81ED-4DB2-BD59-A6C34878D82A}">
                    <a16:rowId xmlns:a16="http://schemas.microsoft.com/office/drawing/2014/main" val="2904114581"/>
                  </a:ext>
                </a:extLst>
              </a:tr>
              <a:tr h="278130">
                <a:tc>
                  <a:txBody>
                    <a:bodyPr/>
                    <a:lstStyle/>
                    <a:p>
                      <a:pPr algn="ctr"/>
                      <a:r>
                        <a:rPr lang="en-US" sz="900" dirty="0"/>
                        <a:t>63</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252</a:t>
                      </a:r>
                    </a:p>
                  </a:txBody>
                  <a:tcPr marL="68580" marR="68580" marT="34290" marB="34290"/>
                </a:tc>
                <a:tc>
                  <a:txBody>
                    <a:bodyPr/>
                    <a:lstStyle/>
                    <a:p>
                      <a:pPr algn="ctr"/>
                      <a:r>
                        <a:rPr lang="en-US" sz="900" dirty="0"/>
                        <a:t>0.505us</a:t>
                      </a:r>
                    </a:p>
                  </a:txBody>
                  <a:tcPr marL="68580" marR="68580" marT="34290" marB="34290"/>
                </a:tc>
                <a:tc>
                  <a:txBody>
                    <a:bodyPr/>
                    <a:lstStyle/>
                    <a:p>
                      <a:pPr algn="ctr"/>
                      <a:r>
                        <a:rPr lang="en-US" sz="900" dirty="0"/>
                        <a:t>2.019us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4.039us</a:t>
                      </a:r>
                    </a:p>
                  </a:txBody>
                  <a:tcPr marL="68580" marR="68580" marT="34290" marB="34290"/>
                </a:tc>
                <a:tc>
                  <a:txBody>
                    <a:bodyPr/>
                    <a:lstStyle/>
                    <a:p>
                      <a:pPr algn="ctr"/>
                      <a:r>
                        <a:rPr lang="en-US" sz="900" dirty="0"/>
                        <a:t>8.077us</a:t>
                      </a:r>
                    </a:p>
                  </a:txBody>
                  <a:tcPr marL="68580" marR="68580" marT="34290" marB="34290"/>
                </a:tc>
                <a:extLst>
                  <a:ext uri="{0D108BD9-81ED-4DB2-BD59-A6C34878D82A}">
                    <a16:rowId xmlns:a16="http://schemas.microsoft.com/office/drawing/2014/main" val="1418507290"/>
                  </a:ext>
                </a:extLst>
              </a:tr>
              <a:tr h="278130">
                <a:tc>
                  <a:txBody>
                    <a:bodyPr/>
                    <a:lstStyle/>
                    <a:p>
                      <a:pPr algn="ctr"/>
                      <a:r>
                        <a:rPr lang="en-US" sz="900" dirty="0"/>
                        <a:t>255</a:t>
                      </a:r>
                    </a:p>
                  </a:txBody>
                  <a:tcPr marL="68580" marR="68580" marT="34290" marB="34290"/>
                </a:tc>
                <a:tc>
                  <a:txBody>
                    <a:bodyPr/>
                    <a:lstStyle/>
                    <a:p>
                      <a:pPr algn="ctr"/>
                      <a:r>
                        <a:rPr lang="en-US" sz="900" dirty="0"/>
                        <a:t>1</a:t>
                      </a:r>
                    </a:p>
                  </a:txBody>
                  <a:tcPr marL="68580" marR="68580" marT="34290" marB="34290"/>
                </a:tc>
                <a:tc>
                  <a:txBody>
                    <a:bodyPr/>
                    <a:lstStyle/>
                    <a:p>
                      <a:pPr algn="ctr"/>
                      <a:r>
                        <a:rPr lang="en-US" sz="900" dirty="0"/>
                        <a:t>255</a:t>
                      </a:r>
                    </a:p>
                  </a:txBody>
                  <a:tcPr marL="68580" marR="68580" marT="34290" marB="34290"/>
                </a:tc>
                <a:tc>
                  <a:txBody>
                    <a:bodyPr/>
                    <a:lstStyle/>
                    <a:p>
                      <a:pPr algn="ctr"/>
                      <a:r>
                        <a:rPr lang="en-US" sz="900" dirty="0"/>
                        <a:t>0.511us</a:t>
                      </a:r>
                    </a:p>
                  </a:txBody>
                  <a:tcPr marL="68580" marR="68580" marT="34290" marB="34290"/>
                </a:tc>
                <a:tc>
                  <a:txBody>
                    <a:bodyPr/>
                    <a:lstStyle/>
                    <a:p>
                      <a:pPr algn="ctr"/>
                      <a:r>
                        <a:rPr lang="en-US" sz="900" dirty="0"/>
                        <a:t>2.043us</a:t>
                      </a:r>
                    </a:p>
                  </a:txBody>
                  <a:tcPr marL="68580" marR="68580" marT="34290" marB="34290"/>
                </a:tc>
                <a:tc>
                  <a:txBody>
                    <a:bodyPr/>
                    <a:lstStyle/>
                    <a:p>
                      <a:pPr algn="ctr"/>
                      <a:r>
                        <a:rPr lang="en-US" sz="900" dirty="0"/>
                        <a:t>4.087us</a:t>
                      </a:r>
                    </a:p>
                  </a:txBody>
                  <a:tcPr marL="68580" marR="68580" marT="34290" marB="34290"/>
                </a:tc>
                <a:tc>
                  <a:txBody>
                    <a:bodyPr/>
                    <a:lstStyle/>
                    <a:p>
                      <a:pPr algn="ctr"/>
                      <a:r>
                        <a:rPr lang="en-US" sz="900" dirty="0"/>
                        <a:t>8.173us</a:t>
                      </a:r>
                    </a:p>
                  </a:txBody>
                  <a:tcPr marL="68580" marR="68580" marT="34290" marB="34290"/>
                </a:tc>
                <a:extLst>
                  <a:ext uri="{0D108BD9-81ED-4DB2-BD59-A6C34878D82A}">
                    <a16:rowId xmlns:a16="http://schemas.microsoft.com/office/drawing/2014/main" val="688997130"/>
                  </a:ext>
                </a:extLst>
              </a:tr>
              <a:tr h="278130">
                <a:tc>
                  <a:txBody>
                    <a:bodyPr/>
                    <a:lstStyle/>
                    <a:p>
                      <a:pPr algn="ctr"/>
                      <a:r>
                        <a:rPr lang="en-US" sz="900" dirty="0"/>
                        <a:t>255</a:t>
                      </a:r>
                    </a:p>
                  </a:txBody>
                  <a:tcPr marL="68580" marR="68580" marT="34290" marB="34290"/>
                </a:tc>
                <a:tc>
                  <a:txBody>
                    <a:bodyPr/>
                    <a:lstStyle/>
                    <a:p>
                      <a:pPr algn="ctr"/>
                      <a:r>
                        <a:rPr lang="en-US" sz="900" dirty="0"/>
                        <a:t>2</a:t>
                      </a:r>
                    </a:p>
                  </a:txBody>
                  <a:tcPr marL="68580" marR="68580" marT="34290" marB="34290"/>
                </a:tc>
                <a:tc>
                  <a:txBody>
                    <a:bodyPr/>
                    <a:lstStyle/>
                    <a:p>
                      <a:pPr algn="ctr"/>
                      <a:r>
                        <a:rPr lang="en-US" sz="900" dirty="0"/>
                        <a:t>510</a:t>
                      </a:r>
                    </a:p>
                  </a:txBody>
                  <a:tcPr marL="68580" marR="68580" marT="34290" marB="34290"/>
                </a:tc>
                <a:tc>
                  <a:txBody>
                    <a:bodyPr/>
                    <a:lstStyle/>
                    <a:p>
                      <a:pPr algn="ctr"/>
                      <a:r>
                        <a:rPr lang="en-US" sz="900" dirty="0"/>
                        <a:t>1.022us</a:t>
                      </a:r>
                    </a:p>
                  </a:txBody>
                  <a:tcPr marL="68580" marR="68580" marT="34290" marB="34290"/>
                </a:tc>
                <a:tc>
                  <a:txBody>
                    <a:bodyPr/>
                    <a:lstStyle/>
                    <a:p>
                      <a:pPr algn="ctr"/>
                      <a:r>
                        <a:rPr lang="en-US" sz="900" dirty="0"/>
                        <a:t>4.087us</a:t>
                      </a:r>
                    </a:p>
                  </a:txBody>
                  <a:tcPr marL="68580" marR="68580" marT="34290" marB="34290"/>
                </a:tc>
                <a:tc>
                  <a:txBody>
                    <a:bodyPr/>
                    <a:lstStyle/>
                    <a:p>
                      <a:pPr algn="ctr"/>
                      <a:r>
                        <a:rPr lang="en-US" sz="900" dirty="0"/>
                        <a:t>8.173us</a:t>
                      </a:r>
                    </a:p>
                  </a:txBody>
                  <a:tcPr marL="68580" marR="68580" marT="34290" marB="34290"/>
                </a:tc>
                <a:tc>
                  <a:txBody>
                    <a:bodyPr/>
                    <a:lstStyle/>
                    <a:p>
                      <a:pPr algn="ctr"/>
                      <a:r>
                        <a:rPr lang="en-US" sz="900" dirty="0"/>
                        <a:t>16.346us</a:t>
                      </a:r>
                    </a:p>
                  </a:txBody>
                  <a:tcPr marL="68580" marR="68580" marT="34290" marB="34290"/>
                </a:tc>
                <a:extLst>
                  <a:ext uri="{0D108BD9-81ED-4DB2-BD59-A6C34878D82A}">
                    <a16:rowId xmlns:a16="http://schemas.microsoft.com/office/drawing/2014/main" val="3973975610"/>
                  </a:ext>
                </a:extLst>
              </a:tr>
            </a:tbl>
          </a:graphicData>
        </a:graphic>
      </p:graphicFrame>
    </p:spTree>
    <p:extLst>
      <p:ext uri="{BB962C8B-B14F-4D97-AF65-F5344CB8AC3E}">
        <p14:creationId xmlns:p14="http://schemas.microsoft.com/office/powerpoint/2010/main" val="2191242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15</a:t>
            </a:r>
            <a:endParaRPr lang="en-US" dirty="0"/>
          </a:p>
        </p:txBody>
      </p:sp>
      <p:graphicFrame>
        <p:nvGraphicFramePr>
          <p:cNvPr id="7" name="Table 6">
            <a:extLst>
              <a:ext uri="{FF2B5EF4-FFF2-40B4-BE49-F238E27FC236}">
                <a16:creationId xmlns:a16="http://schemas.microsoft.com/office/drawing/2014/main" id="{29EA4B02-B6A6-4DF4-A8D8-60FF1D271BBD}"/>
              </a:ext>
            </a:extLst>
          </p:cNvPr>
          <p:cNvGraphicFramePr>
            <a:graphicFrameLocks noGrp="1"/>
          </p:cNvGraphicFramePr>
          <p:nvPr>
            <p:extLst>
              <p:ext uri="{D42A27DB-BD31-4B8C-83A1-F6EECF244321}">
                <p14:modId xmlns:p14="http://schemas.microsoft.com/office/powerpoint/2010/main" val="1910741660"/>
              </p:ext>
            </p:extLst>
          </p:nvPr>
        </p:nvGraphicFramePr>
        <p:xfrm>
          <a:off x="2840442" y="2488906"/>
          <a:ext cx="3500465" cy="777240"/>
        </p:xfrm>
        <a:graphic>
          <a:graphicData uri="http://schemas.openxmlformats.org/drawingml/2006/table">
            <a:tbl>
              <a:tblPr firstRow="1" bandRow="1">
                <a:tableStyleId>{5940675A-B579-460E-94D1-54222C63F5DA}</a:tableStyleId>
              </a:tblPr>
              <a:tblGrid>
                <a:gridCol w="823681">
                  <a:extLst>
                    <a:ext uri="{9D8B030D-6E8A-4147-A177-3AD203B41FA5}">
                      <a16:colId xmlns:a16="http://schemas.microsoft.com/office/drawing/2014/main" val="4158319249"/>
                    </a:ext>
                  </a:extLst>
                </a:gridCol>
                <a:gridCol w="2676784">
                  <a:extLst>
                    <a:ext uri="{9D8B030D-6E8A-4147-A177-3AD203B41FA5}">
                      <a16:colId xmlns:a16="http://schemas.microsoft.com/office/drawing/2014/main" val="653678150"/>
                    </a:ext>
                  </a:extLst>
                </a:gridCol>
              </a:tblGrid>
              <a:tr h="388620">
                <a:tc>
                  <a:txBody>
                    <a:bodyPr/>
                    <a:lstStyle/>
                    <a:p>
                      <a:r>
                        <a:rPr lang="en-US" sz="1100" dirty="0"/>
                        <a:t>M15_1</a:t>
                      </a:r>
                    </a:p>
                  </a:txBody>
                  <a:tcPr marL="68580" marR="68580" marT="34290" marB="34290"/>
                </a:tc>
                <a:tc>
                  <a:txBody>
                    <a:bodyPr/>
                    <a:lstStyle/>
                    <a:p>
                      <a:r>
                        <a:rPr lang="nn-NO" sz="1100" b="0" i="0" u="none" strike="noStrike" kern="1200" baseline="0" dirty="0">
                          <a:solidFill>
                            <a:schemeClr val="tx1"/>
                          </a:solidFill>
                          <a:latin typeface="+mn-lt"/>
                          <a:ea typeface="+mn-ea"/>
                          <a:cs typeface="+mn-cs"/>
                        </a:rPr>
                        <a:t>-1,-1,-1,1,1,1,1,-1,1,-1,1,1,-1,-1,1</a:t>
                      </a:r>
                    </a:p>
                  </a:txBody>
                  <a:tcPr marL="68580" marR="68580" marT="34290" marB="34290"/>
                </a:tc>
                <a:extLst>
                  <a:ext uri="{0D108BD9-81ED-4DB2-BD59-A6C34878D82A}">
                    <a16:rowId xmlns:a16="http://schemas.microsoft.com/office/drawing/2014/main" val="4128786475"/>
                  </a:ext>
                </a:extLst>
              </a:tr>
              <a:tr h="388620">
                <a:tc>
                  <a:txBody>
                    <a:bodyPr/>
                    <a:lstStyle/>
                    <a:p>
                      <a:r>
                        <a:rPr lang="en-US" sz="1100" dirty="0"/>
                        <a:t>M15_2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a:t>
                      </a:r>
                    </a:p>
                  </a:txBody>
                  <a:tcPr marL="68580" marR="68580" marT="34290" marB="34290"/>
                </a:tc>
                <a:extLst>
                  <a:ext uri="{0D108BD9-81ED-4DB2-BD59-A6C34878D82A}">
                    <a16:rowId xmlns:a16="http://schemas.microsoft.com/office/drawing/2014/main" val="2089386219"/>
                  </a:ext>
                </a:extLst>
              </a:tr>
            </a:tbl>
          </a:graphicData>
        </a:graphic>
      </p:graphicFrame>
      <p:sp>
        <p:nvSpPr>
          <p:cNvPr id="8" name="TextBox 7">
            <a:extLst>
              <a:ext uri="{FF2B5EF4-FFF2-40B4-BE49-F238E27FC236}">
                <a16:creationId xmlns:a16="http://schemas.microsoft.com/office/drawing/2014/main" id="{246786C0-EC53-41BB-922C-C80C1D9DCFBA}"/>
              </a:ext>
            </a:extLst>
          </p:cNvPr>
          <p:cNvSpPr txBox="1"/>
          <p:nvPr/>
        </p:nvSpPr>
        <p:spPr>
          <a:xfrm>
            <a:off x="2285999" y="3538010"/>
            <a:ext cx="4572000" cy="230832"/>
          </a:xfrm>
          <a:prstGeom prst="rect">
            <a:avLst/>
          </a:prstGeom>
          <a:noFill/>
        </p:spPr>
        <p:txBody>
          <a:bodyPr wrap="square">
            <a:spAutoFit/>
          </a:bodyPr>
          <a:lstStyle/>
          <a:p>
            <a:pPr algn="ctr"/>
            <a:r>
              <a:rPr lang="en-US" sz="900" b="1" dirty="0">
                <a:latin typeface="Helvetica" panose="020B0604020202020204" pitchFamily="34" charset="0"/>
              </a:rPr>
              <a:t>Coherent Cross-Correlation Matrix</a:t>
            </a:r>
            <a:endParaRPr lang="en-US" sz="900" dirty="0">
              <a:latin typeface="Arial" panose="020B0604020202020204" pitchFamily="34" charset="0"/>
            </a:endParaRPr>
          </a:p>
        </p:txBody>
      </p:sp>
      <p:sp>
        <p:nvSpPr>
          <p:cNvPr id="9" name="TextBox 8">
            <a:extLst>
              <a:ext uri="{FF2B5EF4-FFF2-40B4-BE49-F238E27FC236}">
                <a16:creationId xmlns:a16="http://schemas.microsoft.com/office/drawing/2014/main" id="{A4D65218-F4CF-4220-9F28-2E3A8EA4B8F0}"/>
              </a:ext>
            </a:extLst>
          </p:cNvPr>
          <p:cNvSpPr txBox="1"/>
          <p:nvPr/>
        </p:nvSpPr>
        <p:spPr>
          <a:xfrm>
            <a:off x="4438316" y="4634723"/>
            <a:ext cx="4238431" cy="923330"/>
          </a:xfrm>
          <a:prstGeom prst="rect">
            <a:avLst/>
          </a:prstGeom>
          <a:noFill/>
        </p:spPr>
        <p:txBody>
          <a:bodyPr wrap="square">
            <a:spAutoFit/>
          </a:bodyPr>
          <a:lstStyle/>
          <a:p>
            <a:r>
              <a:rPr lang="en-US" sz="900" dirty="0"/>
              <a:t>Sidelobe </a:t>
            </a:r>
            <a:r>
              <a:rPr lang="en-US" sz="1800" dirty="0"/>
              <a:t>Suppression Ratio (dB) is computed as </a:t>
            </a:r>
            <a:endParaRPr lang="en-US" sz="1800" dirty="0">
              <a:solidFill>
                <a:srgbClr val="050505"/>
              </a:solidFill>
            </a:endParaRPr>
          </a:p>
          <a:p>
            <a:pPr algn="ctr"/>
            <a:r>
              <a:rPr lang="en-US" sz="1800" dirty="0">
                <a:solidFill>
                  <a:srgbClr val="050505"/>
                </a:solidFill>
              </a:rPr>
              <a:t>20log</a:t>
            </a:r>
            <a:r>
              <a:rPr lang="en-US" sz="1800" baseline="-25000" dirty="0">
                <a:solidFill>
                  <a:srgbClr val="050505"/>
                </a:solidFill>
              </a:rPr>
              <a:t>10</a:t>
            </a:r>
            <a:r>
              <a:rPr lang="en-US" sz="1800" dirty="0">
                <a:solidFill>
                  <a:srgbClr val="050505"/>
                </a:solidFill>
              </a:rPr>
              <a:t>(autocorrelation peak / cross-correlation peak</a:t>
            </a:r>
            <a:r>
              <a:rPr lang="en-US" sz="900" dirty="0">
                <a:solidFill>
                  <a:srgbClr val="050505"/>
                </a:solidFill>
              </a:rPr>
              <a:t>)</a:t>
            </a:r>
          </a:p>
        </p:txBody>
      </p:sp>
      <p:graphicFrame>
        <p:nvGraphicFramePr>
          <p:cNvPr id="6" name="Object 5">
            <a:extLst>
              <a:ext uri="{FF2B5EF4-FFF2-40B4-BE49-F238E27FC236}">
                <a16:creationId xmlns:a16="http://schemas.microsoft.com/office/drawing/2014/main" id="{56A6DA98-DCC4-49FB-AC1B-0CCEBBB69A70}"/>
              </a:ext>
            </a:extLst>
          </p:cNvPr>
          <p:cNvGraphicFramePr>
            <a:graphicFrameLocks noChangeAspect="1"/>
          </p:cNvGraphicFramePr>
          <p:nvPr>
            <p:extLst>
              <p:ext uri="{D42A27DB-BD31-4B8C-83A1-F6EECF244321}">
                <p14:modId xmlns:p14="http://schemas.microsoft.com/office/powerpoint/2010/main" val="692693521"/>
              </p:ext>
            </p:extLst>
          </p:nvPr>
        </p:nvGraphicFramePr>
        <p:xfrm>
          <a:off x="4924815" y="3768842"/>
          <a:ext cx="2238904" cy="707633"/>
        </p:xfrm>
        <a:graphic>
          <a:graphicData uri="http://schemas.openxmlformats.org/presentationml/2006/ole">
            <mc:AlternateContent xmlns:mc="http://schemas.openxmlformats.org/markup-compatibility/2006">
              <mc:Choice xmlns:v="urn:schemas-microsoft-com:vml" Requires="v">
                <p:oleObj name="Worksheet" r:id="rId2" imgW="1838369" imgH="581162" progId="Excel.Sheet.12">
                  <p:embed/>
                </p:oleObj>
              </mc:Choice>
              <mc:Fallback>
                <p:oleObj name="Worksheet" r:id="rId2" imgW="1838369" imgH="581162" progId="Excel.Sheet.12">
                  <p:embed/>
                  <p:pic>
                    <p:nvPicPr>
                      <p:cNvPr id="6" name="Object 5">
                        <a:extLst>
                          <a:ext uri="{FF2B5EF4-FFF2-40B4-BE49-F238E27FC236}">
                            <a16:creationId xmlns:a16="http://schemas.microsoft.com/office/drawing/2014/main" id="{56A6DA98-DCC4-49FB-AC1B-0CCEBBB69A70}"/>
                          </a:ext>
                        </a:extLst>
                      </p:cNvPr>
                      <p:cNvPicPr/>
                      <p:nvPr/>
                    </p:nvPicPr>
                    <p:blipFill>
                      <a:blip r:embed="rId3"/>
                      <a:stretch>
                        <a:fillRect/>
                      </a:stretch>
                    </p:blipFill>
                    <p:spPr>
                      <a:xfrm>
                        <a:off x="4924815" y="3768842"/>
                        <a:ext cx="2238904" cy="70763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E9E5D00-C443-4078-975F-E94B58405CCD}"/>
              </a:ext>
            </a:extLst>
          </p:cNvPr>
          <p:cNvGraphicFramePr>
            <a:graphicFrameLocks noChangeAspect="1"/>
          </p:cNvGraphicFramePr>
          <p:nvPr>
            <p:extLst>
              <p:ext uri="{D42A27DB-BD31-4B8C-83A1-F6EECF244321}">
                <p14:modId xmlns:p14="http://schemas.microsoft.com/office/powerpoint/2010/main" val="782028716"/>
              </p:ext>
            </p:extLst>
          </p:nvPr>
        </p:nvGraphicFramePr>
        <p:xfrm>
          <a:off x="2160086" y="3772531"/>
          <a:ext cx="2238904" cy="707633"/>
        </p:xfrm>
        <a:graphic>
          <a:graphicData uri="http://schemas.openxmlformats.org/presentationml/2006/ole">
            <mc:AlternateContent xmlns:mc="http://schemas.openxmlformats.org/markup-compatibility/2006">
              <mc:Choice xmlns:v="urn:schemas-microsoft-com:vml" Requires="v">
                <p:oleObj name="Worksheet" r:id="rId4" imgW="1838369" imgH="581162" progId="Excel.Sheet.12">
                  <p:embed/>
                </p:oleObj>
              </mc:Choice>
              <mc:Fallback>
                <p:oleObj name="Worksheet" r:id="rId4" imgW="1838369" imgH="581162" progId="Excel.Sheet.12">
                  <p:embed/>
                  <p:pic>
                    <p:nvPicPr>
                      <p:cNvPr id="3" name="Object 2">
                        <a:extLst>
                          <a:ext uri="{FF2B5EF4-FFF2-40B4-BE49-F238E27FC236}">
                            <a16:creationId xmlns:a16="http://schemas.microsoft.com/office/drawing/2014/main" id="{CE9E5D00-C443-4078-975F-E94B58405CCD}"/>
                          </a:ext>
                        </a:extLst>
                      </p:cNvPr>
                      <p:cNvPicPr/>
                      <p:nvPr/>
                    </p:nvPicPr>
                    <p:blipFill>
                      <a:blip r:embed="rId5"/>
                      <a:stretch>
                        <a:fillRect/>
                      </a:stretch>
                    </p:blipFill>
                    <p:spPr>
                      <a:xfrm>
                        <a:off x="2160086" y="3772531"/>
                        <a:ext cx="2238904" cy="707633"/>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3F700D0-A531-462B-87C6-20D10ADA818D}"/>
              </a:ext>
            </a:extLst>
          </p:cNvPr>
          <p:cNvSpPr txBox="1"/>
          <p:nvPr/>
        </p:nvSpPr>
        <p:spPr>
          <a:xfrm>
            <a:off x="6798544" y="3966967"/>
            <a:ext cx="2186066" cy="369332"/>
          </a:xfrm>
          <a:prstGeom prst="rect">
            <a:avLst/>
          </a:prstGeom>
          <a:noFill/>
        </p:spPr>
        <p:txBody>
          <a:bodyPr wrap="square" rtlCol="0">
            <a:spAutoFit/>
          </a:bodyPr>
          <a:lstStyle/>
          <a:p>
            <a:r>
              <a:rPr lang="en-US" sz="900" dirty="0"/>
              <a:t>6.62 = 20*log10(15/7)</a:t>
            </a:r>
          </a:p>
          <a:p>
            <a:r>
              <a:rPr lang="en-US" sz="900" dirty="0"/>
              <a:t>23.52 = 20*log10(15/1)</a:t>
            </a:r>
          </a:p>
        </p:txBody>
      </p:sp>
    </p:spTree>
    <p:extLst>
      <p:ext uri="{BB962C8B-B14F-4D97-AF65-F5344CB8AC3E}">
        <p14:creationId xmlns:p14="http://schemas.microsoft.com/office/powerpoint/2010/main" val="3544868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C28AD3-EC70-49E1-B11F-DB9E717C317F}"/>
              </a:ext>
            </a:extLst>
          </p:cNvPr>
          <p:cNvSpPr txBox="1"/>
          <p:nvPr/>
        </p:nvSpPr>
        <p:spPr>
          <a:xfrm>
            <a:off x="6927980" y="2985464"/>
            <a:ext cx="1805474" cy="507831"/>
          </a:xfrm>
          <a:prstGeom prst="rect">
            <a:avLst/>
          </a:prstGeom>
          <a:noFill/>
        </p:spPr>
        <p:txBody>
          <a:bodyPr wrap="square" rtlCol="0">
            <a:spAutoFit/>
          </a:bodyPr>
          <a:lstStyle/>
          <a:p>
            <a:r>
              <a:rPr lang="en-US" sz="900" dirty="0"/>
              <a:t>Autocorrelation and cross-correlation metrics of m-sequences of length 15</a:t>
            </a:r>
          </a:p>
        </p:txBody>
      </p:sp>
      <p:graphicFrame>
        <p:nvGraphicFramePr>
          <p:cNvPr id="7" name="Object 6">
            <a:extLst>
              <a:ext uri="{FF2B5EF4-FFF2-40B4-BE49-F238E27FC236}">
                <a16:creationId xmlns:a16="http://schemas.microsoft.com/office/drawing/2014/main" id="{8C9BD399-7221-4A1F-BF7D-081560D2E0C8}"/>
              </a:ext>
            </a:extLst>
          </p:cNvPr>
          <p:cNvGraphicFramePr>
            <a:graphicFrameLocks noChangeAspect="1"/>
          </p:cNvGraphicFramePr>
          <p:nvPr/>
        </p:nvGraphicFramePr>
        <p:xfrm>
          <a:off x="2680218" y="868273"/>
          <a:ext cx="3792589" cy="5132477"/>
        </p:xfrm>
        <a:graphic>
          <a:graphicData uri="http://schemas.openxmlformats.org/presentationml/2006/ole">
            <mc:AlternateContent xmlns:mc="http://schemas.openxmlformats.org/markup-compatibility/2006">
              <mc:Choice xmlns:v="urn:schemas-microsoft-com:vml" Requires="v">
                <p:oleObj name="Worksheet" r:id="rId2" imgW="5638977" imgH="7629348" progId="Excel.Sheet.12">
                  <p:embed/>
                </p:oleObj>
              </mc:Choice>
              <mc:Fallback>
                <p:oleObj name="Worksheet" r:id="rId2" imgW="5638977" imgH="7629348" progId="Excel.Sheet.12">
                  <p:embed/>
                  <p:pic>
                    <p:nvPicPr>
                      <p:cNvPr id="7" name="Object 6">
                        <a:extLst>
                          <a:ext uri="{FF2B5EF4-FFF2-40B4-BE49-F238E27FC236}">
                            <a16:creationId xmlns:a16="http://schemas.microsoft.com/office/drawing/2014/main" id="{8C9BD399-7221-4A1F-BF7D-081560D2E0C8}"/>
                          </a:ext>
                        </a:extLst>
                      </p:cNvPr>
                      <p:cNvPicPr/>
                      <p:nvPr/>
                    </p:nvPicPr>
                    <p:blipFill>
                      <a:blip r:embed="rId3"/>
                      <a:stretch>
                        <a:fillRect/>
                      </a:stretch>
                    </p:blipFill>
                    <p:spPr>
                      <a:xfrm>
                        <a:off x="2680218" y="868273"/>
                        <a:ext cx="3792589" cy="5132477"/>
                      </a:xfrm>
                      <a:prstGeom prst="rect">
                        <a:avLst/>
                      </a:prstGeom>
                    </p:spPr>
                  </p:pic>
                </p:oleObj>
              </mc:Fallback>
            </mc:AlternateContent>
          </a:graphicData>
        </a:graphic>
      </p:graphicFrame>
    </p:spTree>
    <p:extLst>
      <p:ext uri="{BB962C8B-B14F-4D97-AF65-F5344CB8AC3E}">
        <p14:creationId xmlns:p14="http://schemas.microsoft.com/office/powerpoint/2010/main" val="331855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63</a:t>
            </a:r>
            <a:endParaRPr lang="en-US" dirty="0"/>
          </a:p>
        </p:txBody>
      </p:sp>
      <p:graphicFrame>
        <p:nvGraphicFramePr>
          <p:cNvPr id="7" name="Table 6">
            <a:extLst>
              <a:ext uri="{FF2B5EF4-FFF2-40B4-BE49-F238E27FC236}">
                <a16:creationId xmlns:a16="http://schemas.microsoft.com/office/drawing/2014/main" id="{29EA4B02-B6A6-4DF4-A8D8-60FF1D271BBD}"/>
              </a:ext>
            </a:extLst>
          </p:cNvPr>
          <p:cNvGraphicFramePr>
            <a:graphicFrameLocks noGrp="1"/>
          </p:cNvGraphicFramePr>
          <p:nvPr/>
        </p:nvGraphicFramePr>
        <p:xfrm>
          <a:off x="419295" y="2330030"/>
          <a:ext cx="8305411" cy="2423160"/>
        </p:xfrm>
        <a:graphic>
          <a:graphicData uri="http://schemas.openxmlformats.org/drawingml/2006/table">
            <a:tbl>
              <a:tblPr firstRow="1" bandRow="1">
                <a:tableStyleId>{5940675A-B579-460E-94D1-54222C63F5DA}</a:tableStyleId>
              </a:tblPr>
              <a:tblGrid>
                <a:gridCol w="529266">
                  <a:extLst>
                    <a:ext uri="{9D8B030D-6E8A-4147-A177-3AD203B41FA5}">
                      <a16:colId xmlns:a16="http://schemas.microsoft.com/office/drawing/2014/main" val="4158319249"/>
                    </a:ext>
                  </a:extLst>
                </a:gridCol>
                <a:gridCol w="7776145">
                  <a:extLst>
                    <a:ext uri="{9D8B030D-6E8A-4147-A177-3AD203B41FA5}">
                      <a16:colId xmlns:a16="http://schemas.microsoft.com/office/drawing/2014/main" val="653678150"/>
                    </a:ext>
                  </a:extLst>
                </a:gridCol>
              </a:tblGrid>
              <a:tr h="388620">
                <a:tc>
                  <a:txBody>
                    <a:bodyPr/>
                    <a:lstStyle/>
                    <a:p>
                      <a:r>
                        <a:rPr lang="en-US" sz="1100" dirty="0"/>
                        <a:t>M63_1</a:t>
                      </a:r>
                    </a:p>
                  </a:txBody>
                  <a:tcPr marL="68580" marR="68580" marT="34290" marB="34290"/>
                </a:tc>
                <a:tc>
                  <a:txBody>
                    <a:bodyPr/>
                    <a:lstStyle/>
                    <a:p>
                      <a:r>
                        <a:rPr lang="nn-NO" sz="1100" b="0" i="0" u="none" strike="noStrike" kern="1200" baseline="0" dirty="0">
                          <a:solidFill>
                            <a:schemeClr val="tx1"/>
                          </a:solidFill>
                          <a:latin typeface="+mn-lt"/>
                          <a:ea typeface="+mn-ea"/>
                          <a:cs typeface="+mn-cs"/>
                        </a:rPr>
                        <a:t>-1,-1,-1,-1,-1,1,1,1,1,1,1,-1,1,-1,1,-1,1,1,-1,-1,1,1,-1,1,1,1,-1,1,1,-1,1,-1,-1,1,-1,-1,1,1,1,-1,-1,-1,1,-1,1,1,1,1,-1,-1,1,-1,1,-1,-1,-1,1,1,-1,-1,-1,-1,1</a:t>
                      </a:r>
                    </a:p>
                  </a:txBody>
                  <a:tcPr marL="68580" marR="68580" marT="34290" marB="34290"/>
                </a:tc>
                <a:extLst>
                  <a:ext uri="{0D108BD9-81ED-4DB2-BD59-A6C34878D82A}">
                    <a16:rowId xmlns:a16="http://schemas.microsoft.com/office/drawing/2014/main" val="4128786475"/>
                  </a:ext>
                </a:extLst>
              </a:tr>
              <a:tr h="388620">
                <a:tc>
                  <a:txBody>
                    <a:bodyPr/>
                    <a:lstStyle/>
                    <a:p>
                      <a:r>
                        <a:rPr lang="en-US" sz="1100" dirty="0"/>
                        <a:t>M63_2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a:t>
                      </a:r>
                    </a:p>
                  </a:txBody>
                  <a:tcPr marL="68580" marR="68580" marT="34290" marB="34290"/>
                </a:tc>
                <a:extLst>
                  <a:ext uri="{0D108BD9-81ED-4DB2-BD59-A6C34878D82A}">
                    <a16:rowId xmlns:a16="http://schemas.microsoft.com/office/drawing/2014/main" val="2089386219"/>
                  </a:ext>
                </a:extLst>
              </a:tr>
              <a:tr h="388620">
                <a:tc>
                  <a:txBody>
                    <a:bodyPr/>
                    <a:lstStyle/>
                    <a:p>
                      <a:r>
                        <a:rPr lang="en-US" sz="1100" dirty="0"/>
                        <a:t>M63_3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a:t>
                      </a:r>
                    </a:p>
                  </a:txBody>
                  <a:tcPr marL="68580" marR="68580" marT="34290" marB="34290"/>
                </a:tc>
                <a:extLst>
                  <a:ext uri="{0D108BD9-81ED-4DB2-BD59-A6C34878D82A}">
                    <a16:rowId xmlns:a16="http://schemas.microsoft.com/office/drawing/2014/main" val="3530392888"/>
                  </a:ext>
                </a:extLst>
              </a:tr>
              <a:tr h="388620">
                <a:tc>
                  <a:txBody>
                    <a:bodyPr/>
                    <a:lstStyle/>
                    <a:p>
                      <a:r>
                        <a:rPr lang="en-US" sz="1100" dirty="0"/>
                        <a:t>M63_4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a:t>
                      </a:r>
                    </a:p>
                  </a:txBody>
                  <a:tcPr marL="68580" marR="68580" marT="34290" marB="34290"/>
                </a:tc>
                <a:extLst>
                  <a:ext uri="{0D108BD9-81ED-4DB2-BD59-A6C34878D82A}">
                    <a16:rowId xmlns:a16="http://schemas.microsoft.com/office/drawing/2014/main" val="1297953519"/>
                  </a:ext>
                </a:extLst>
              </a:tr>
              <a:tr h="388620">
                <a:tc>
                  <a:txBody>
                    <a:bodyPr/>
                    <a:lstStyle/>
                    <a:p>
                      <a:r>
                        <a:rPr lang="en-US" sz="1100" dirty="0"/>
                        <a:t>M63_5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a:t>
                      </a:r>
                    </a:p>
                  </a:txBody>
                  <a:tcPr marL="68580" marR="68580" marT="34290" marB="34290"/>
                </a:tc>
                <a:extLst>
                  <a:ext uri="{0D108BD9-81ED-4DB2-BD59-A6C34878D82A}">
                    <a16:rowId xmlns:a16="http://schemas.microsoft.com/office/drawing/2014/main" val="3125149924"/>
                  </a:ext>
                </a:extLst>
              </a:tr>
              <a:tr h="388620">
                <a:tc>
                  <a:txBody>
                    <a:bodyPr/>
                    <a:lstStyle/>
                    <a:p>
                      <a:r>
                        <a:rPr lang="en-US" sz="1100" dirty="0"/>
                        <a:t>M63_6</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a:t>
                      </a:r>
                    </a:p>
                  </a:txBody>
                  <a:tcPr marL="68580" marR="68580" marT="34290" marB="34290"/>
                </a:tc>
                <a:extLst>
                  <a:ext uri="{0D108BD9-81ED-4DB2-BD59-A6C34878D82A}">
                    <a16:rowId xmlns:a16="http://schemas.microsoft.com/office/drawing/2014/main" val="3645957098"/>
                  </a:ext>
                </a:extLst>
              </a:tr>
            </a:tbl>
          </a:graphicData>
        </a:graphic>
      </p:graphicFrame>
      <p:sp>
        <p:nvSpPr>
          <p:cNvPr id="8" name="TextBox 7">
            <a:extLst>
              <a:ext uri="{FF2B5EF4-FFF2-40B4-BE49-F238E27FC236}">
                <a16:creationId xmlns:a16="http://schemas.microsoft.com/office/drawing/2014/main" id="{246786C0-EC53-41BB-922C-C80C1D9DCFBA}"/>
              </a:ext>
            </a:extLst>
          </p:cNvPr>
          <p:cNvSpPr txBox="1"/>
          <p:nvPr/>
        </p:nvSpPr>
        <p:spPr>
          <a:xfrm>
            <a:off x="2285999" y="3947381"/>
            <a:ext cx="4572000" cy="230832"/>
          </a:xfrm>
          <a:prstGeom prst="rect">
            <a:avLst/>
          </a:prstGeom>
          <a:noFill/>
        </p:spPr>
        <p:txBody>
          <a:bodyPr wrap="square">
            <a:spAutoFit/>
          </a:bodyPr>
          <a:lstStyle/>
          <a:p>
            <a:pPr algn="ctr"/>
            <a:r>
              <a:rPr lang="en-US" sz="900" b="1" dirty="0">
                <a:latin typeface="Helvetica" panose="020B0604020202020204" pitchFamily="34" charset="0"/>
              </a:rPr>
              <a:t>Coherent Cross-Correlation Matrix</a:t>
            </a:r>
            <a:endParaRPr lang="en-US" sz="900" dirty="0">
              <a:latin typeface="Arial" panose="020B0604020202020204" pitchFamily="34" charset="0"/>
            </a:endParaRPr>
          </a:p>
        </p:txBody>
      </p:sp>
      <p:sp>
        <p:nvSpPr>
          <p:cNvPr id="9" name="TextBox 8">
            <a:extLst>
              <a:ext uri="{FF2B5EF4-FFF2-40B4-BE49-F238E27FC236}">
                <a16:creationId xmlns:a16="http://schemas.microsoft.com/office/drawing/2014/main" id="{A4D65218-F4CF-4220-9F28-2E3A8EA4B8F0}"/>
              </a:ext>
            </a:extLst>
          </p:cNvPr>
          <p:cNvSpPr txBox="1"/>
          <p:nvPr/>
        </p:nvSpPr>
        <p:spPr>
          <a:xfrm>
            <a:off x="4738783" y="5849756"/>
            <a:ext cx="4238431" cy="369332"/>
          </a:xfrm>
          <a:prstGeom prst="rect">
            <a:avLst/>
          </a:prstGeom>
          <a:noFill/>
        </p:spPr>
        <p:txBody>
          <a:bodyPr wrap="square">
            <a:spAutoFit/>
          </a:bodyPr>
          <a:lstStyle/>
          <a:p>
            <a:r>
              <a:rPr lang="en-US" sz="900" dirty="0"/>
              <a:t>Sidelobe Suppression Ratio (dB) is computed as </a:t>
            </a:r>
            <a:endParaRPr lang="en-US" sz="900" dirty="0">
              <a:solidFill>
                <a:srgbClr val="050505"/>
              </a:solidFill>
            </a:endParaRPr>
          </a:p>
          <a:p>
            <a:pPr algn="ctr"/>
            <a:r>
              <a:rPr lang="en-US" sz="900" dirty="0">
                <a:solidFill>
                  <a:srgbClr val="050505"/>
                </a:solidFill>
              </a:rPr>
              <a:t>20log</a:t>
            </a:r>
            <a:r>
              <a:rPr lang="en-US" sz="900" baseline="-25000" dirty="0">
                <a:solidFill>
                  <a:srgbClr val="050505"/>
                </a:solidFill>
              </a:rPr>
              <a:t>10</a:t>
            </a:r>
            <a:r>
              <a:rPr lang="en-US" sz="900" dirty="0">
                <a:solidFill>
                  <a:srgbClr val="050505"/>
                </a:solidFill>
              </a:rPr>
              <a:t>(autocorrelation peak / cross-correlation peak)</a:t>
            </a:r>
          </a:p>
        </p:txBody>
      </p:sp>
      <p:graphicFrame>
        <p:nvGraphicFramePr>
          <p:cNvPr id="10" name="Object 9">
            <a:extLst>
              <a:ext uri="{FF2B5EF4-FFF2-40B4-BE49-F238E27FC236}">
                <a16:creationId xmlns:a16="http://schemas.microsoft.com/office/drawing/2014/main" id="{47F9443B-B754-4B74-ABCE-2852707A703B}"/>
              </a:ext>
            </a:extLst>
          </p:cNvPr>
          <p:cNvGraphicFramePr>
            <a:graphicFrameLocks noChangeAspect="1"/>
          </p:cNvGraphicFramePr>
          <p:nvPr>
            <p:extLst>
              <p:ext uri="{D42A27DB-BD31-4B8C-83A1-F6EECF244321}">
                <p14:modId xmlns:p14="http://schemas.microsoft.com/office/powerpoint/2010/main" val="3585825490"/>
              </p:ext>
            </p:extLst>
          </p:nvPr>
        </p:nvGraphicFramePr>
        <p:xfrm>
          <a:off x="1015795" y="4888003"/>
          <a:ext cx="3207544" cy="1007269"/>
        </p:xfrm>
        <a:graphic>
          <a:graphicData uri="http://schemas.openxmlformats.org/presentationml/2006/ole">
            <mc:AlternateContent xmlns:mc="http://schemas.openxmlformats.org/markup-compatibility/2006">
              <mc:Choice xmlns:v="urn:schemas-microsoft-com:vml" Requires="v">
                <p:oleObj name="Worksheet" r:id="rId2" imgW="4276947" imgH="1343143" progId="Excel.Sheet.12">
                  <p:embed/>
                </p:oleObj>
              </mc:Choice>
              <mc:Fallback>
                <p:oleObj name="Worksheet" r:id="rId2" imgW="4276947" imgH="1343143" progId="Excel.Sheet.12">
                  <p:embed/>
                  <p:pic>
                    <p:nvPicPr>
                      <p:cNvPr id="10" name="Object 9">
                        <a:extLst>
                          <a:ext uri="{FF2B5EF4-FFF2-40B4-BE49-F238E27FC236}">
                            <a16:creationId xmlns:a16="http://schemas.microsoft.com/office/drawing/2014/main" id="{47F9443B-B754-4B74-ABCE-2852707A703B}"/>
                          </a:ext>
                        </a:extLst>
                      </p:cNvPr>
                      <p:cNvPicPr/>
                      <p:nvPr/>
                    </p:nvPicPr>
                    <p:blipFill>
                      <a:blip r:embed="rId3"/>
                      <a:stretch>
                        <a:fillRect/>
                      </a:stretch>
                    </p:blipFill>
                    <p:spPr>
                      <a:xfrm>
                        <a:off x="1015795" y="4888003"/>
                        <a:ext cx="3207544" cy="1007269"/>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A3E51EE-38C8-443E-B723-BD8150AEA10F}"/>
              </a:ext>
            </a:extLst>
          </p:cNvPr>
          <p:cNvGraphicFramePr>
            <a:graphicFrameLocks noChangeAspect="1"/>
          </p:cNvGraphicFramePr>
          <p:nvPr>
            <p:extLst>
              <p:ext uri="{D42A27DB-BD31-4B8C-83A1-F6EECF244321}">
                <p14:modId xmlns:p14="http://schemas.microsoft.com/office/powerpoint/2010/main" val="3173552120"/>
              </p:ext>
            </p:extLst>
          </p:nvPr>
        </p:nvGraphicFramePr>
        <p:xfrm>
          <a:off x="5254226" y="4888003"/>
          <a:ext cx="3207544" cy="1007269"/>
        </p:xfrm>
        <a:graphic>
          <a:graphicData uri="http://schemas.openxmlformats.org/presentationml/2006/ole">
            <mc:AlternateContent xmlns:mc="http://schemas.openxmlformats.org/markup-compatibility/2006">
              <mc:Choice xmlns:v="urn:schemas-microsoft-com:vml" Requires="v">
                <p:oleObj name="Worksheet" r:id="rId4" imgW="4276947" imgH="1343143" progId="Excel.Sheet.12">
                  <p:embed/>
                </p:oleObj>
              </mc:Choice>
              <mc:Fallback>
                <p:oleObj name="Worksheet" r:id="rId4" imgW="4276947" imgH="1343143" progId="Excel.Sheet.12">
                  <p:embed/>
                  <p:pic>
                    <p:nvPicPr>
                      <p:cNvPr id="11" name="Object 10">
                        <a:extLst>
                          <a:ext uri="{FF2B5EF4-FFF2-40B4-BE49-F238E27FC236}">
                            <a16:creationId xmlns:a16="http://schemas.microsoft.com/office/drawing/2014/main" id="{BA3E51EE-38C8-443E-B723-BD8150AEA10F}"/>
                          </a:ext>
                        </a:extLst>
                      </p:cNvPr>
                      <p:cNvPicPr/>
                      <p:nvPr/>
                    </p:nvPicPr>
                    <p:blipFill>
                      <a:blip r:embed="rId5"/>
                      <a:stretch>
                        <a:fillRect/>
                      </a:stretch>
                    </p:blipFill>
                    <p:spPr>
                      <a:xfrm>
                        <a:off x="5254226" y="4888003"/>
                        <a:ext cx="3207544" cy="1007269"/>
                      </a:xfrm>
                      <a:prstGeom prst="rect">
                        <a:avLst/>
                      </a:prstGeom>
                    </p:spPr>
                  </p:pic>
                </p:oleObj>
              </mc:Fallback>
            </mc:AlternateContent>
          </a:graphicData>
        </a:graphic>
      </p:graphicFrame>
    </p:spTree>
    <p:extLst>
      <p:ext uri="{BB962C8B-B14F-4D97-AF65-F5344CB8AC3E}">
        <p14:creationId xmlns:p14="http://schemas.microsoft.com/office/powerpoint/2010/main" val="3137820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9CEDC2-8257-488F-AAD9-A225375EB6D7}"/>
              </a:ext>
            </a:extLst>
          </p:cNvPr>
          <p:cNvSpPr txBox="1"/>
          <p:nvPr/>
        </p:nvSpPr>
        <p:spPr>
          <a:xfrm>
            <a:off x="6927980" y="2985464"/>
            <a:ext cx="1805474" cy="507831"/>
          </a:xfrm>
          <a:prstGeom prst="rect">
            <a:avLst/>
          </a:prstGeom>
          <a:noFill/>
        </p:spPr>
        <p:txBody>
          <a:bodyPr wrap="square" rtlCol="0">
            <a:spAutoFit/>
          </a:bodyPr>
          <a:lstStyle/>
          <a:p>
            <a:r>
              <a:rPr lang="en-US" sz="900" dirty="0"/>
              <a:t>Autocorrelation and cross-correlation metrics of m-sequences of length 63</a:t>
            </a:r>
          </a:p>
        </p:txBody>
      </p:sp>
      <p:graphicFrame>
        <p:nvGraphicFramePr>
          <p:cNvPr id="6" name="Object 5">
            <a:extLst>
              <a:ext uri="{FF2B5EF4-FFF2-40B4-BE49-F238E27FC236}">
                <a16:creationId xmlns:a16="http://schemas.microsoft.com/office/drawing/2014/main" id="{E44E113B-EB2E-4B59-BC2D-7E787FC5C21E}"/>
              </a:ext>
            </a:extLst>
          </p:cNvPr>
          <p:cNvGraphicFramePr>
            <a:graphicFrameLocks noChangeAspect="1"/>
          </p:cNvGraphicFramePr>
          <p:nvPr/>
        </p:nvGraphicFramePr>
        <p:xfrm>
          <a:off x="2568252" y="864021"/>
          <a:ext cx="3988837" cy="5152877"/>
        </p:xfrm>
        <a:graphic>
          <a:graphicData uri="http://schemas.openxmlformats.org/presentationml/2006/ole">
            <mc:AlternateContent xmlns:mc="http://schemas.openxmlformats.org/markup-compatibility/2006">
              <mc:Choice xmlns:v="urn:schemas-microsoft-com:vml" Requires="v">
                <p:oleObj name="Worksheet" r:id="rId2" imgW="5610269" imgH="7248623" progId="Excel.Sheet.12">
                  <p:embed/>
                </p:oleObj>
              </mc:Choice>
              <mc:Fallback>
                <p:oleObj name="Worksheet" r:id="rId2" imgW="5610269" imgH="7248623" progId="Excel.Sheet.12">
                  <p:embed/>
                  <p:pic>
                    <p:nvPicPr>
                      <p:cNvPr id="6" name="Object 5">
                        <a:extLst>
                          <a:ext uri="{FF2B5EF4-FFF2-40B4-BE49-F238E27FC236}">
                            <a16:creationId xmlns:a16="http://schemas.microsoft.com/office/drawing/2014/main" id="{E44E113B-EB2E-4B59-BC2D-7E787FC5C21E}"/>
                          </a:ext>
                        </a:extLst>
                      </p:cNvPr>
                      <p:cNvPicPr/>
                      <p:nvPr/>
                    </p:nvPicPr>
                    <p:blipFill>
                      <a:blip r:embed="rId3"/>
                      <a:stretch>
                        <a:fillRect/>
                      </a:stretch>
                    </p:blipFill>
                    <p:spPr>
                      <a:xfrm>
                        <a:off x="2568252" y="864021"/>
                        <a:ext cx="3988837" cy="5152877"/>
                      </a:xfrm>
                      <a:prstGeom prst="rect">
                        <a:avLst/>
                      </a:prstGeom>
                    </p:spPr>
                  </p:pic>
                </p:oleObj>
              </mc:Fallback>
            </mc:AlternateContent>
          </a:graphicData>
        </a:graphic>
      </p:graphicFrame>
    </p:spTree>
    <p:extLst>
      <p:ext uri="{BB962C8B-B14F-4D97-AF65-F5344CB8AC3E}">
        <p14:creationId xmlns:p14="http://schemas.microsoft.com/office/powerpoint/2010/main" val="512148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255 </a:t>
            </a:r>
            <a:endParaRPr lang="en-US" dirty="0"/>
          </a:p>
        </p:txBody>
      </p:sp>
      <p:graphicFrame>
        <p:nvGraphicFramePr>
          <p:cNvPr id="8" name="Object 7">
            <a:extLst>
              <a:ext uri="{FF2B5EF4-FFF2-40B4-BE49-F238E27FC236}">
                <a16:creationId xmlns:a16="http://schemas.microsoft.com/office/drawing/2014/main" id="{F73996D2-9ACF-442A-B52C-9520AE7854BD}"/>
              </a:ext>
            </a:extLst>
          </p:cNvPr>
          <p:cNvGraphicFramePr>
            <a:graphicFrameLocks noChangeAspect="1"/>
          </p:cNvGraphicFramePr>
          <p:nvPr/>
        </p:nvGraphicFramePr>
        <p:xfrm>
          <a:off x="682228" y="2571161"/>
          <a:ext cx="7779544" cy="2436019"/>
        </p:xfrm>
        <a:graphic>
          <a:graphicData uri="http://schemas.openxmlformats.org/presentationml/2006/ole">
            <mc:AlternateContent xmlns:mc="http://schemas.openxmlformats.org/markup-compatibility/2006">
              <mc:Choice xmlns:v="urn:schemas-microsoft-com:vml" Requires="v">
                <p:oleObj name="Worksheet" r:id="rId2" imgW="10372592" imgH="3247829" progId="Excel.Sheet.12">
                  <p:embed/>
                </p:oleObj>
              </mc:Choice>
              <mc:Fallback>
                <p:oleObj name="Worksheet" r:id="rId2" imgW="10372592" imgH="3247829" progId="Excel.Sheet.12">
                  <p:embed/>
                  <p:pic>
                    <p:nvPicPr>
                      <p:cNvPr id="8" name="Object 7">
                        <a:extLst>
                          <a:ext uri="{FF2B5EF4-FFF2-40B4-BE49-F238E27FC236}">
                            <a16:creationId xmlns:a16="http://schemas.microsoft.com/office/drawing/2014/main" id="{F73996D2-9ACF-442A-B52C-9520AE7854BD}"/>
                          </a:ext>
                        </a:extLst>
                      </p:cNvPr>
                      <p:cNvPicPr/>
                      <p:nvPr/>
                    </p:nvPicPr>
                    <p:blipFill>
                      <a:blip r:embed="rId3"/>
                      <a:stretch>
                        <a:fillRect/>
                      </a:stretch>
                    </p:blipFill>
                    <p:spPr>
                      <a:xfrm>
                        <a:off x="682228" y="2571161"/>
                        <a:ext cx="7779544" cy="2436019"/>
                      </a:xfrm>
                      <a:prstGeom prst="rect">
                        <a:avLst/>
                      </a:prstGeom>
                    </p:spPr>
                  </p:pic>
                </p:oleObj>
              </mc:Fallback>
            </mc:AlternateContent>
          </a:graphicData>
        </a:graphic>
      </p:graphicFrame>
    </p:spTree>
    <p:extLst>
      <p:ext uri="{BB962C8B-B14F-4D97-AF65-F5344CB8AC3E}">
        <p14:creationId xmlns:p14="http://schemas.microsoft.com/office/powerpoint/2010/main" val="248878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Preamble codes for Data Communications in 802.15.4ab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255 </a:t>
            </a:r>
            <a:endParaRPr lang="en-US" dirty="0"/>
          </a:p>
        </p:txBody>
      </p:sp>
      <p:graphicFrame>
        <p:nvGraphicFramePr>
          <p:cNvPr id="4" name="Table 3">
            <a:extLst>
              <a:ext uri="{FF2B5EF4-FFF2-40B4-BE49-F238E27FC236}">
                <a16:creationId xmlns:a16="http://schemas.microsoft.com/office/drawing/2014/main" id="{26EF860B-607F-4700-86FE-8A056927E30E}"/>
              </a:ext>
            </a:extLst>
          </p:cNvPr>
          <p:cNvGraphicFramePr>
            <a:graphicFrameLocks noGrp="1"/>
          </p:cNvGraphicFramePr>
          <p:nvPr/>
        </p:nvGraphicFramePr>
        <p:xfrm>
          <a:off x="685800" y="2655607"/>
          <a:ext cx="7772400" cy="2428875"/>
        </p:xfrm>
        <a:graphic>
          <a:graphicData uri="http://schemas.openxmlformats.org/drawingml/2006/table">
            <a:tbl>
              <a:tblPr/>
              <a:tblGrid>
                <a:gridCol w="457200">
                  <a:extLst>
                    <a:ext uri="{9D8B030D-6E8A-4147-A177-3AD203B41FA5}">
                      <a16:colId xmlns:a16="http://schemas.microsoft.com/office/drawing/2014/main" val="284854047"/>
                    </a:ext>
                  </a:extLst>
                </a:gridCol>
                <a:gridCol w="457200">
                  <a:extLst>
                    <a:ext uri="{9D8B030D-6E8A-4147-A177-3AD203B41FA5}">
                      <a16:colId xmlns:a16="http://schemas.microsoft.com/office/drawing/2014/main" val="2669153168"/>
                    </a:ext>
                  </a:extLst>
                </a:gridCol>
                <a:gridCol w="457200">
                  <a:extLst>
                    <a:ext uri="{9D8B030D-6E8A-4147-A177-3AD203B41FA5}">
                      <a16:colId xmlns:a16="http://schemas.microsoft.com/office/drawing/2014/main" val="1649276646"/>
                    </a:ext>
                  </a:extLst>
                </a:gridCol>
                <a:gridCol w="457200">
                  <a:extLst>
                    <a:ext uri="{9D8B030D-6E8A-4147-A177-3AD203B41FA5}">
                      <a16:colId xmlns:a16="http://schemas.microsoft.com/office/drawing/2014/main" val="1275127476"/>
                    </a:ext>
                  </a:extLst>
                </a:gridCol>
                <a:gridCol w="457200">
                  <a:extLst>
                    <a:ext uri="{9D8B030D-6E8A-4147-A177-3AD203B41FA5}">
                      <a16:colId xmlns:a16="http://schemas.microsoft.com/office/drawing/2014/main" val="1187938270"/>
                    </a:ext>
                  </a:extLst>
                </a:gridCol>
                <a:gridCol w="457200">
                  <a:extLst>
                    <a:ext uri="{9D8B030D-6E8A-4147-A177-3AD203B41FA5}">
                      <a16:colId xmlns:a16="http://schemas.microsoft.com/office/drawing/2014/main" val="1479026022"/>
                    </a:ext>
                  </a:extLst>
                </a:gridCol>
                <a:gridCol w="457200">
                  <a:extLst>
                    <a:ext uri="{9D8B030D-6E8A-4147-A177-3AD203B41FA5}">
                      <a16:colId xmlns:a16="http://schemas.microsoft.com/office/drawing/2014/main" val="2903263548"/>
                    </a:ext>
                  </a:extLst>
                </a:gridCol>
                <a:gridCol w="457200">
                  <a:extLst>
                    <a:ext uri="{9D8B030D-6E8A-4147-A177-3AD203B41FA5}">
                      <a16:colId xmlns:a16="http://schemas.microsoft.com/office/drawing/2014/main" val="1168013695"/>
                    </a:ext>
                  </a:extLst>
                </a:gridCol>
                <a:gridCol w="457200">
                  <a:extLst>
                    <a:ext uri="{9D8B030D-6E8A-4147-A177-3AD203B41FA5}">
                      <a16:colId xmlns:a16="http://schemas.microsoft.com/office/drawing/2014/main" val="369635984"/>
                    </a:ext>
                  </a:extLst>
                </a:gridCol>
                <a:gridCol w="457200">
                  <a:extLst>
                    <a:ext uri="{9D8B030D-6E8A-4147-A177-3AD203B41FA5}">
                      <a16:colId xmlns:a16="http://schemas.microsoft.com/office/drawing/2014/main" val="608420130"/>
                    </a:ext>
                  </a:extLst>
                </a:gridCol>
                <a:gridCol w="457200">
                  <a:extLst>
                    <a:ext uri="{9D8B030D-6E8A-4147-A177-3AD203B41FA5}">
                      <a16:colId xmlns:a16="http://schemas.microsoft.com/office/drawing/2014/main" val="1132352045"/>
                    </a:ext>
                  </a:extLst>
                </a:gridCol>
                <a:gridCol w="457200">
                  <a:extLst>
                    <a:ext uri="{9D8B030D-6E8A-4147-A177-3AD203B41FA5}">
                      <a16:colId xmlns:a16="http://schemas.microsoft.com/office/drawing/2014/main" val="650346083"/>
                    </a:ext>
                  </a:extLst>
                </a:gridCol>
                <a:gridCol w="457200">
                  <a:extLst>
                    <a:ext uri="{9D8B030D-6E8A-4147-A177-3AD203B41FA5}">
                      <a16:colId xmlns:a16="http://schemas.microsoft.com/office/drawing/2014/main" val="521414769"/>
                    </a:ext>
                  </a:extLst>
                </a:gridCol>
                <a:gridCol w="457200">
                  <a:extLst>
                    <a:ext uri="{9D8B030D-6E8A-4147-A177-3AD203B41FA5}">
                      <a16:colId xmlns:a16="http://schemas.microsoft.com/office/drawing/2014/main" val="2497469983"/>
                    </a:ext>
                  </a:extLst>
                </a:gridCol>
                <a:gridCol w="457200">
                  <a:extLst>
                    <a:ext uri="{9D8B030D-6E8A-4147-A177-3AD203B41FA5}">
                      <a16:colId xmlns:a16="http://schemas.microsoft.com/office/drawing/2014/main" val="1454967638"/>
                    </a:ext>
                  </a:extLst>
                </a:gridCol>
                <a:gridCol w="457200">
                  <a:extLst>
                    <a:ext uri="{9D8B030D-6E8A-4147-A177-3AD203B41FA5}">
                      <a16:colId xmlns:a16="http://schemas.microsoft.com/office/drawing/2014/main" val="127523062"/>
                    </a:ext>
                  </a:extLst>
                </a:gridCol>
                <a:gridCol w="457200">
                  <a:extLst>
                    <a:ext uri="{9D8B030D-6E8A-4147-A177-3AD203B41FA5}">
                      <a16:colId xmlns:a16="http://schemas.microsoft.com/office/drawing/2014/main" val="2085143513"/>
                    </a:ext>
                  </a:extLst>
                </a:gridCol>
              </a:tblGrid>
              <a:tr h="142875">
                <a:tc>
                  <a:txBody>
                    <a:bodyPr/>
                    <a:lstStyle/>
                    <a:p>
                      <a:pPr algn="ctr" fontAlgn="ctr"/>
                      <a:r>
                        <a:rPr lang="en-US" sz="800" b="1" i="0" u="none" strike="noStrike" dirty="0">
                          <a:solidFill>
                            <a:srgbClr val="0061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M255_11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M255_12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M255_13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M255_14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800" b="1" i="0" u="none" strike="noStrike" dirty="0">
                          <a:solidFill>
                            <a:srgbClr val="006100"/>
                          </a:solidFill>
                          <a:effectLst/>
                          <a:latin typeface="Calibri" panose="020F0502020204030204" pitchFamily="34" charset="0"/>
                        </a:rPr>
                        <a:t>M255_16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145715824"/>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728655"/>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806082"/>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9C57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377086"/>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103970"/>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089135"/>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9C0006"/>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862511"/>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757876"/>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650900"/>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9C57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0006"/>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931663"/>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862177"/>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M255_11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673316"/>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M255_12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0006"/>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1786"/>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M255_13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555683"/>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M255_14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9C57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591583"/>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9C57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9C57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13335"/>
                  </a:ext>
                </a:extLst>
              </a:tr>
              <a:tr h="142875">
                <a:tc>
                  <a:txBody>
                    <a:bodyPr/>
                    <a:lstStyle/>
                    <a:p>
                      <a:pPr algn="ctr" fontAlgn="ctr"/>
                      <a:r>
                        <a:rPr lang="en-US" sz="800" b="1" i="0" u="none" strike="noStrike" dirty="0">
                          <a:solidFill>
                            <a:srgbClr val="006100"/>
                          </a:solidFill>
                          <a:effectLst/>
                          <a:latin typeface="Calibri" panose="020F0502020204030204" pitchFamily="34" charset="0"/>
                        </a:rPr>
                        <a:t>M255_16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48.13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332005"/>
                  </a:ext>
                </a:extLst>
              </a:tr>
            </a:tbl>
          </a:graphicData>
        </a:graphic>
      </p:graphicFrame>
      <p:sp>
        <p:nvSpPr>
          <p:cNvPr id="5" name="TextBox 4">
            <a:extLst>
              <a:ext uri="{FF2B5EF4-FFF2-40B4-BE49-F238E27FC236}">
                <a16:creationId xmlns:a16="http://schemas.microsoft.com/office/drawing/2014/main" id="{DE0E3651-2FC8-42AA-8427-9884AB930E21}"/>
              </a:ext>
            </a:extLst>
          </p:cNvPr>
          <p:cNvSpPr txBox="1"/>
          <p:nvPr/>
        </p:nvSpPr>
        <p:spPr>
          <a:xfrm>
            <a:off x="3539851" y="5152802"/>
            <a:ext cx="4572986" cy="230832"/>
          </a:xfrm>
          <a:prstGeom prst="rect">
            <a:avLst/>
          </a:prstGeom>
          <a:noFill/>
        </p:spPr>
        <p:txBody>
          <a:bodyPr wrap="square">
            <a:spAutoFit/>
          </a:bodyPr>
          <a:lstStyle/>
          <a:p>
            <a:r>
              <a:rPr lang="en-US" sz="900" dirty="0"/>
              <a:t>Sidelobe Suppression Ratio (dB) </a:t>
            </a:r>
          </a:p>
        </p:txBody>
      </p:sp>
    </p:spTree>
    <p:extLst>
      <p:ext uri="{BB962C8B-B14F-4D97-AF65-F5344CB8AC3E}">
        <p14:creationId xmlns:p14="http://schemas.microsoft.com/office/powerpoint/2010/main" val="269982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7659D4F-984D-433C-9182-A83E8894EBD5}"/>
              </a:ext>
            </a:extLst>
          </p:cNvPr>
          <p:cNvGraphicFramePr>
            <a:graphicFrameLocks noChangeAspect="1"/>
          </p:cNvGraphicFramePr>
          <p:nvPr/>
        </p:nvGraphicFramePr>
        <p:xfrm>
          <a:off x="2568252" y="887868"/>
          <a:ext cx="3995834" cy="5094428"/>
        </p:xfrm>
        <a:graphic>
          <a:graphicData uri="http://schemas.openxmlformats.org/presentationml/2006/ole">
            <mc:AlternateContent xmlns:mc="http://schemas.openxmlformats.org/markup-compatibility/2006">
              <mc:Choice xmlns:v="urn:schemas-microsoft-com:vml" Requires="v">
                <p:oleObj name="Worksheet" r:id="rId2" imgW="5686292" imgH="7248623" progId="Excel.Sheet.12">
                  <p:embed/>
                </p:oleObj>
              </mc:Choice>
              <mc:Fallback>
                <p:oleObj name="Worksheet" r:id="rId2" imgW="5686292" imgH="7248623" progId="Excel.Sheet.12">
                  <p:embed/>
                  <p:pic>
                    <p:nvPicPr>
                      <p:cNvPr id="4" name="Object 3">
                        <a:extLst>
                          <a:ext uri="{FF2B5EF4-FFF2-40B4-BE49-F238E27FC236}">
                            <a16:creationId xmlns:a16="http://schemas.microsoft.com/office/drawing/2014/main" id="{C7659D4F-984D-433C-9182-A83E8894EBD5}"/>
                          </a:ext>
                        </a:extLst>
                      </p:cNvPr>
                      <p:cNvPicPr/>
                      <p:nvPr/>
                    </p:nvPicPr>
                    <p:blipFill>
                      <a:blip r:embed="rId3"/>
                      <a:stretch>
                        <a:fillRect/>
                      </a:stretch>
                    </p:blipFill>
                    <p:spPr>
                      <a:xfrm>
                        <a:off x="2568252" y="887868"/>
                        <a:ext cx="3995834" cy="509442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BE759E1-4EDA-4324-AFE6-4F0B69614561}"/>
              </a:ext>
            </a:extLst>
          </p:cNvPr>
          <p:cNvSpPr txBox="1"/>
          <p:nvPr/>
        </p:nvSpPr>
        <p:spPr>
          <a:xfrm>
            <a:off x="6927980" y="2985464"/>
            <a:ext cx="1805474" cy="507831"/>
          </a:xfrm>
          <a:prstGeom prst="rect">
            <a:avLst/>
          </a:prstGeom>
          <a:noFill/>
        </p:spPr>
        <p:txBody>
          <a:bodyPr wrap="square" rtlCol="0">
            <a:spAutoFit/>
          </a:bodyPr>
          <a:lstStyle/>
          <a:p>
            <a:r>
              <a:rPr lang="en-US" sz="900" dirty="0"/>
              <a:t>Autocorrelation and cross-correlation metrics of m-sequences of length 255</a:t>
            </a:r>
          </a:p>
        </p:txBody>
      </p:sp>
    </p:spTree>
    <p:extLst>
      <p:ext uri="{BB962C8B-B14F-4D97-AF65-F5344CB8AC3E}">
        <p14:creationId xmlns:p14="http://schemas.microsoft.com/office/powerpoint/2010/main" val="3862547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255</a:t>
            </a:r>
            <a:endParaRPr lang="en-US" dirty="0"/>
          </a:p>
        </p:txBody>
      </p:sp>
      <p:graphicFrame>
        <p:nvGraphicFramePr>
          <p:cNvPr id="7" name="Table 6">
            <a:extLst>
              <a:ext uri="{FF2B5EF4-FFF2-40B4-BE49-F238E27FC236}">
                <a16:creationId xmlns:a16="http://schemas.microsoft.com/office/drawing/2014/main" id="{29EA4B02-B6A6-4DF4-A8D8-60FF1D271BBD}"/>
              </a:ext>
            </a:extLst>
          </p:cNvPr>
          <p:cNvGraphicFramePr>
            <a:graphicFrameLocks noGrp="1"/>
          </p:cNvGraphicFramePr>
          <p:nvPr/>
        </p:nvGraphicFramePr>
        <p:xfrm>
          <a:off x="419295" y="2189535"/>
          <a:ext cx="8305411" cy="3627120"/>
        </p:xfrm>
        <a:graphic>
          <a:graphicData uri="http://schemas.openxmlformats.org/drawingml/2006/table">
            <a:tbl>
              <a:tblPr firstRow="1" bandRow="1">
                <a:tableStyleId>{5940675A-B579-460E-94D1-54222C63F5DA}</a:tableStyleId>
              </a:tblPr>
              <a:tblGrid>
                <a:gridCol w="686383">
                  <a:extLst>
                    <a:ext uri="{9D8B030D-6E8A-4147-A177-3AD203B41FA5}">
                      <a16:colId xmlns:a16="http://schemas.microsoft.com/office/drawing/2014/main" val="4158319249"/>
                    </a:ext>
                  </a:extLst>
                </a:gridCol>
                <a:gridCol w="7619028">
                  <a:extLst>
                    <a:ext uri="{9D8B030D-6E8A-4147-A177-3AD203B41FA5}">
                      <a16:colId xmlns:a16="http://schemas.microsoft.com/office/drawing/2014/main" val="653678150"/>
                    </a:ext>
                  </a:extLst>
                </a:gridCol>
              </a:tblGrid>
              <a:tr h="868680">
                <a:tc>
                  <a:txBody>
                    <a:bodyPr/>
                    <a:lstStyle/>
                    <a:p>
                      <a:r>
                        <a:rPr lang="en-US" sz="1100" dirty="0"/>
                        <a:t>M255_1</a:t>
                      </a:r>
                    </a:p>
                  </a:txBody>
                  <a:tcPr marL="68580" marR="68580" marT="34290" marB="34290"/>
                </a:tc>
                <a:tc>
                  <a:txBody>
                    <a:bodyPr/>
                    <a:lstStyle/>
                    <a:p>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4128786475"/>
                  </a:ext>
                </a:extLst>
              </a:tr>
              <a:tr h="868680">
                <a:tc>
                  <a:txBody>
                    <a:bodyPr/>
                    <a:lstStyle/>
                    <a:p>
                      <a:r>
                        <a:rPr lang="en-US" sz="1100" dirty="0"/>
                        <a:t>M255_2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2089386219"/>
                  </a:ext>
                </a:extLst>
              </a:tr>
              <a:tr h="868680">
                <a:tc>
                  <a:txBody>
                    <a:bodyPr/>
                    <a:lstStyle/>
                    <a:p>
                      <a:r>
                        <a:rPr lang="en-US" sz="1100" dirty="0"/>
                        <a:t>M255_3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3530392888"/>
                  </a:ext>
                </a:extLst>
              </a:tr>
              <a:tr h="868680">
                <a:tc>
                  <a:txBody>
                    <a:bodyPr/>
                    <a:lstStyle/>
                    <a:p>
                      <a:r>
                        <a:rPr lang="en-US" sz="1100" dirty="0"/>
                        <a:t>M255_4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1297953519"/>
                  </a:ext>
                </a:extLst>
              </a:tr>
            </a:tbl>
          </a:graphicData>
        </a:graphic>
      </p:graphicFrame>
    </p:spTree>
    <p:extLst>
      <p:ext uri="{BB962C8B-B14F-4D97-AF65-F5344CB8AC3E}">
        <p14:creationId xmlns:p14="http://schemas.microsoft.com/office/powerpoint/2010/main" val="324093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255</a:t>
            </a:r>
            <a:endParaRPr lang="en-US" dirty="0"/>
          </a:p>
        </p:txBody>
      </p:sp>
      <p:graphicFrame>
        <p:nvGraphicFramePr>
          <p:cNvPr id="7" name="Table 6">
            <a:extLst>
              <a:ext uri="{FF2B5EF4-FFF2-40B4-BE49-F238E27FC236}">
                <a16:creationId xmlns:a16="http://schemas.microsoft.com/office/drawing/2014/main" id="{29EA4B02-B6A6-4DF4-A8D8-60FF1D271BBD}"/>
              </a:ext>
            </a:extLst>
          </p:cNvPr>
          <p:cNvGraphicFramePr>
            <a:graphicFrameLocks noGrp="1"/>
          </p:cNvGraphicFramePr>
          <p:nvPr/>
        </p:nvGraphicFramePr>
        <p:xfrm>
          <a:off x="419295" y="2211584"/>
          <a:ext cx="8305411" cy="3627120"/>
        </p:xfrm>
        <a:graphic>
          <a:graphicData uri="http://schemas.openxmlformats.org/drawingml/2006/table">
            <a:tbl>
              <a:tblPr firstRow="1" bandRow="1">
                <a:tableStyleId>{5940675A-B579-460E-94D1-54222C63F5DA}</a:tableStyleId>
              </a:tblPr>
              <a:tblGrid>
                <a:gridCol w="686383">
                  <a:extLst>
                    <a:ext uri="{9D8B030D-6E8A-4147-A177-3AD203B41FA5}">
                      <a16:colId xmlns:a16="http://schemas.microsoft.com/office/drawing/2014/main" val="4158319249"/>
                    </a:ext>
                  </a:extLst>
                </a:gridCol>
                <a:gridCol w="7619028">
                  <a:extLst>
                    <a:ext uri="{9D8B030D-6E8A-4147-A177-3AD203B41FA5}">
                      <a16:colId xmlns:a16="http://schemas.microsoft.com/office/drawing/2014/main" val="653678150"/>
                    </a:ext>
                  </a:extLst>
                </a:gridCol>
              </a:tblGrid>
              <a:tr h="868680">
                <a:tc>
                  <a:txBody>
                    <a:bodyPr/>
                    <a:lstStyle/>
                    <a:p>
                      <a:r>
                        <a:rPr lang="en-US" sz="1100" dirty="0"/>
                        <a:t>M255_5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3922507019"/>
                  </a:ext>
                </a:extLst>
              </a:tr>
              <a:tr h="868680">
                <a:tc>
                  <a:txBody>
                    <a:bodyPr/>
                    <a:lstStyle/>
                    <a:p>
                      <a:r>
                        <a:rPr lang="en-US" sz="1100" dirty="0"/>
                        <a:t>M255_6</a:t>
                      </a:r>
                    </a:p>
                  </a:txBody>
                  <a:tcPr marL="68580" marR="68580" marT="34290" marB="34290"/>
                </a:tc>
                <a:tc>
                  <a:txBody>
                    <a:bodyPr/>
                    <a:lstStyle/>
                    <a:p>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4128786475"/>
                  </a:ext>
                </a:extLst>
              </a:tr>
              <a:tr h="868680">
                <a:tc>
                  <a:txBody>
                    <a:bodyPr/>
                    <a:lstStyle/>
                    <a:p>
                      <a:r>
                        <a:rPr lang="en-US" sz="1100" dirty="0"/>
                        <a:t>M255_7</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2089386219"/>
                  </a:ext>
                </a:extLst>
              </a:tr>
              <a:tr h="868680">
                <a:tc>
                  <a:txBody>
                    <a:bodyPr/>
                    <a:lstStyle/>
                    <a:p>
                      <a:r>
                        <a:rPr lang="en-US" sz="1100" dirty="0"/>
                        <a:t>M255_8</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3530392888"/>
                  </a:ext>
                </a:extLst>
              </a:tr>
            </a:tbl>
          </a:graphicData>
        </a:graphic>
      </p:graphicFrame>
    </p:spTree>
    <p:extLst>
      <p:ext uri="{BB962C8B-B14F-4D97-AF65-F5344CB8AC3E}">
        <p14:creationId xmlns:p14="http://schemas.microsoft.com/office/powerpoint/2010/main" val="1928506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255</a:t>
            </a:r>
            <a:endParaRPr lang="en-US" dirty="0"/>
          </a:p>
        </p:txBody>
      </p:sp>
      <p:graphicFrame>
        <p:nvGraphicFramePr>
          <p:cNvPr id="7" name="Table 6">
            <a:extLst>
              <a:ext uri="{FF2B5EF4-FFF2-40B4-BE49-F238E27FC236}">
                <a16:creationId xmlns:a16="http://schemas.microsoft.com/office/drawing/2014/main" id="{29EA4B02-B6A6-4DF4-A8D8-60FF1D271BBD}"/>
              </a:ext>
            </a:extLst>
          </p:cNvPr>
          <p:cNvGraphicFramePr>
            <a:graphicFrameLocks noGrp="1"/>
          </p:cNvGraphicFramePr>
          <p:nvPr/>
        </p:nvGraphicFramePr>
        <p:xfrm>
          <a:off x="419295" y="2125266"/>
          <a:ext cx="8305411" cy="3627120"/>
        </p:xfrm>
        <a:graphic>
          <a:graphicData uri="http://schemas.openxmlformats.org/drawingml/2006/table">
            <a:tbl>
              <a:tblPr firstRow="1" bandRow="1">
                <a:tableStyleId>{5940675A-B579-460E-94D1-54222C63F5DA}</a:tableStyleId>
              </a:tblPr>
              <a:tblGrid>
                <a:gridCol w="686383">
                  <a:extLst>
                    <a:ext uri="{9D8B030D-6E8A-4147-A177-3AD203B41FA5}">
                      <a16:colId xmlns:a16="http://schemas.microsoft.com/office/drawing/2014/main" val="4158319249"/>
                    </a:ext>
                  </a:extLst>
                </a:gridCol>
                <a:gridCol w="7619028">
                  <a:extLst>
                    <a:ext uri="{9D8B030D-6E8A-4147-A177-3AD203B41FA5}">
                      <a16:colId xmlns:a16="http://schemas.microsoft.com/office/drawing/2014/main" val="653678150"/>
                    </a:ext>
                  </a:extLst>
                </a:gridCol>
              </a:tblGrid>
              <a:tr h="868680">
                <a:tc>
                  <a:txBody>
                    <a:bodyPr/>
                    <a:lstStyle/>
                    <a:p>
                      <a:r>
                        <a:rPr lang="en-US" sz="1100" dirty="0"/>
                        <a:t>M255_9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1297953519"/>
                  </a:ext>
                </a:extLst>
              </a:tr>
              <a:tr h="868680">
                <a:tc>
                  <a:txBody>
                    <a:bodyPr/>
                    <a:lstStyle/>
                    <a:p>
                      <a:r>
                        <a:rPr lang="en-US" sz="1100" dirty="0"/>
                        <a:t>M255_10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3125149924"/>
                  </a:ext>
                </a:extLst>
              </a:tr>
              <a:tr h="86868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100" dirty="0"/>
                        <a:t>M255_11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2932952025"/>
                  </a:ext>
                </a:extLst>
              </a:tr>
              <a:tr h="86868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100" dirty="0"/>
                        <a:t>M255_12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1609816905"/>
                  </a:ext>
                </a:extLst>
              </a:tr>
            </a:tbl>
          </a:graphicData>
        </a:graphic>
      </p:graphicFrame>
    </p:spTree>
    <p:extLst>
      <p:ext uri="{BB962C8B-B14F-4D97-AF65-F5344CB8AC3E}">
        <p14:creationId xmlns:p14="http://schemas.microsoft.com/office/powerpoint/2010/main" val="4208862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255</a:t>
            </a:r>
            <a:endParaRPr lang="en-US" dirty="0"/>
          </a:p>
        </p:txBody>
      </p:sp>
      <p:graphicFrame>
        <p:nvGraphicFramePr>
          <p:cNvPr id="7" name="Table 6">
            <a:extLst>
              <a:ext uri="{FF2B5EF4-FFF2-40B4-BE49-F238E27FC236}">
                <a16:creationId xmlns:a16="http://schemas.microsoft.com/office/drawing/2014/main" id="{29EA4B02-B6A6-4DF4-A8D8-60FF1D271BBD}"/>
              </a:ext>
            </a:extLst>
          </p:cNvPr>
          <p:cNvGraphicFramePr>
            <a:graphicFrameLocks noGrp="1"/>
          </p:cNvGraphicFramePr>
          <p:nvPr/>
        </p:nvGraphicFramePr>
        <p:xfrm>
          <a:off x="419295" y="2125266"/>
          <a:ext cx="8305411" cy="3627120"/>
        </p:xfrm>
        <a:graphic>
          <a:graphicData uri="http://schemas.openxmlformats.org/drawingml/2006/table">
            <a:tbl>
              <a:tblPr firstRow="1" bandRow="1">
                <a:tableStyleId>{5940675A-B579-460E-94D1-54222C63F5DA}</a:tableStyleId>
              </a:tblPr>
              <a:tblGrid>
                <a:gridCol w="686383">
                  <a:extLst>
                    <a:ext uri="{9D8B030D-6E8A-4147-A177-3AD203B41FA5}">
                      <a16:colId xmlns:a16="http://schemas.microsoft.com/office/drawing/2014/main" val="4158319249"/>
                    </a:ext>
                  </a:extLst>
                </a:gridCol>
                <a:gridCol w="7619028">
                  <a:extLst>
                    <a:ext uri="{9D8B030D-6E8A-4147-A177-3AD203B41FA5}">
                      <a16:colId xmlns:a16="http://schemas.microsoft.com/office/drawing/2014/main" val="653678150"/>
                    </a:ext>
                  </a:extLst>
                </a:gridCol>
              </a:tblGrid>
              <a:tr h="868680">
                <a:tc>
                  <a:txBody>
                    <a:bodyPr/>
                    <a:lstStyle/>
                    <a:p>
                      <a:r>
                        <a:rPr lang="en-US" sz="1100" dirty="0"/>
                        <a:t>M255_13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1297953519"/>
                  </a:ext>
                </a:extLst>
              </a:tr>
              <a:tr h="868680">
                <a:tc>
                  <a:txBody>
                    <a:bodyPr/>
                    <a:lstStyle/>
                    <a:p>
                      <a:r>
                        <a:rPr lang="en-US" sz="1100" dirty="0"/>
                        <a:t>M255_14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3125149924"/>
                  </a:ext>
                </a:extLst>
              </a:tr>
              <a:tr h="86868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100" dirty="0"/>
                        <a:t>M255_15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2932952025"/>
                  </a:ext>
                </a:extLst>
              </a:tr>
              <a:tr h="86868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100" dirty="0"/>
                        <a:t>M255_16</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b="0" i="0" u="none" strike="noStrike" kern="1200" baseline="0" dirty="0">
                          <a:solidFill>
                            <a:schemeClr val="tx1"/>
                          </a:solidFill>
                          <a:latin typeface="+mn-lt"/>
                          <a:ea typeface="+mn-ea"/>
                          <a:cs typeface="+mn-cs"/>
                        </a:rPr>
                        <a:t>-1,-1,-1,-1,-1,-1,-1,1,-1,1,-1,-1,1,-1,1,-1,1,-1,1,-1,-1,-1,1,-1,1,1,1,-1,1,1,1,-1,1,-1,1,1,1,-1,-1,1,-1,-1,1,1,1,-1,1,1,-1,-1,-1,-1,1,-1,1,1,-1,-1,-1,1,1,1,1,1,1,-1,1,1,-1,1,-1,1,1,-1,-1,1,1,-1,1,1,-1,1,1,1,-1,-1,-1,-1,1,1,1,-1,-1,-1,1,1,-1,1,-1,1,-1,-1,1,1,1,1,1,-1,-1,-1,1,-1,-1,-1,-1,1,1,-1,-1,1,-1,1,-1,-1,-1,-1,-1,-1,1,1,1,1,-1,1,1,1,1,1,1,1,1,-1,-1,1,1,1,-1,-1,1,1,-1,-1,1,1,1,1,-1,-1,1,-1,1,1,-1,1,-1,-1,1,1,-1,1,-1,-1,-1,1,1,1,-1,1,-1,-1,1,-1,-1,-1,-1,-1,1,1,-1,1,1,1,1,-1,1,-1,1,-1,1,1,-1,1,1,-1,-1,1,-1,-1,-1,1,-1,-1,1,-1,-1,1,-1,1,1,1,1,1,-1,1,-1,-1,-1,-1,1,-1,-1,1,1,-1,-1,-1,1,-1,1,-1,1,1,1,1,-1,-1,-1,-1,-1,1,-1,-1,-1,1,1</a:t>
                      </a:r>
                    </a:p>
                  </a:txBody>
                  <a:tcPr marL="68580" marR="68580" marT="34290" marB="34290"/>
                </a:tc>
                <a:extLst>
                  <a:ext uri="{0D108BD9-81ED-4DB2-BD59-A6C34878D82A}">
                    <a16:rowId xmlns:a16="http://schemas.microsoft.com/office/drawing/2014/main" val="1609816905"/>
                  </a:ext>
                </a:extLst>
              </a:tr>
            </a:tbl>
          </a:graphicData>
        </a:graphic>
      </p:graphicFrame>
    </p:spTree>
    <p:extLst>
      <p:ext uri="{BB962C8B-B14F-4D97-AF65-F5344CB8AC3E}">
        <p14:creationId xmlns:p14="http://schemas.microsoft.com/office/powerpoint/2010/main" val="3576024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3F8C-1BA8-4618-893A-1CAFD6D55A4C}"/>
              </a:ext>
            </a:extLst>
          </p:cNvPr>
          <p:cNvSpPr>
            <a:spLocks noGrp="1"/>
          </p:cNvSpPr>
          <p:nvPr>
            <p:ph type="title"/>
          </p:nvPr>
        </p:nvSpPr>
        <p:spPr/>
        <p:txBody>
          <a:bodyPr/>
          <a:lstStyle/>
          <a:p>
            <a:pPr algn="ctr"/>
            <a:r>
              <a:rPr lang="en-US" dirty="0"/>
              <a:t>Conclusions </a:t>
            </a:r>
          </a:p>
        </p:txBody>
      </p:sp>
      <p:sp>
        <p:nvSpPr>
          <p:cNvPr id="3" name="Content Placeholder 2">
            <a:extLst>
              <a:ext uri="{FF2B5EF4-FFF2-40B4-BE49-F238E27FC236}">
                <a16:creationId xmlns:a16="http://schemas.microsoft.com/office/drawing/2014/main" id="{D4A37D89-0DC6-4040-97F5-47BABA1B8110}"/>
              </a:ext>
            </a:extLst>
          </p:cNvPr>
          <p:cNvSpPr>
            <a:spLocks noGrp="1"/>
          </p:cNvSpPr>
          <p:nvPr>
            <p:ph sz="half" idx="1"/>
          </p:nvPr>
        </p:nvSpPr>
        <p:spPr>
          <a:xfrm>
            <a:off x="628651" y="2226469"/>
            <a:ext cx="7768901" cy="3263504"/>
          </a:xfrm>
        </p:spPr>
        <p:txBody>
          <a:bodyPr>
            <a:normAutofit fontScale="70000" lnSpcReduction="20000"/>
          </a:bodyPr>
          <a:lstStyle/>
          <a:p>
            <a:r>
              <a:rPr lang="en-US" dirty="0"/>
              <a:t>m-sequences could be used as preamble codes for 802.15.4ab data communications</a:t>
            </a:r>
          </a:p>
          <a:p>
            <a:pPr lvl="1"/>
            <a:r>
              <a:rPr lang="en-US" dirty="0"/>
              <a:t>Good autocorrelation and cross-correlation properties </a:t>
            </a:r>
          </a:p>
          <a:p>
            <a:pPr lvl="1"/>
            <a:r>
              <a:rPr lang="en-US" dirty="0"/>
              <a:t>m-sequences of length 15 could be applied to short-distance LOS channels</a:t>
            </a:r>
          </a:p>
          <a:p>
            <a:pPr lvl="1"/>
            <a:r>
              <a:rPr lang="en-US" dirty="0"/>
              <a:t>m-sequences of length 63 and 255 could be applied to longer-distance or NLOS channels</a:t>
            </a:r>
          </a:p>
          <a:p>
            <a:endParaRPr lang="en-US" dirty="0"/>
          </a:p>
          <a:p>
            <a:r>
              <a:rPr lang="en-US" dirty="0"/>
              <a:t>Sync Length can be reduced by using shorter delta spreading function (L=1, 2) and fewer number of preamble symbols (e.g. N</a:t>
            </a:r>
            <a:r>
              <a:rPr lang="en-US" baseline="-25000" dirty="0"/>
              <a:t>sync </a:t>
            </a:r>
            <a:r>
              <a:rPr lang="en-US" dirty="0"/>
              <a:t>= 8, 16) </a:t>
            </a:r>
          </a:p>
          <a:p>
            <a:endParaRPr lang="en-US" dirty="0"/>
          </a:p>
        </p:txBody>
      </p:sp>
    </p:spTree>
    <p:extLst>
      <p:ext uri="{BB962C8B-B14F-4D97-AF65-F5344CB8AC3E}">
        <p14:creationId xmlns:p14="http://schemas.microsoft.com/office/powerpoint/2010/main" val="3390001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3C72-A7F4-4230-881A-237A995F4D1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E0F1D7F-5CFC-4CD5-9DCE-27922FF4DC4B}"/>
              </a:ext>
            </a:extLst>
          </p:cNvPr>
          <p:cNvSpPr>
            <a:spLocks noGrp="1"/>
          </p:cNvSpPr>
          <p:nvPr>
            <p:ph idx="1"/>
          </p:nvPr>
        </p:nvSpPr>
        <p:spPr/>
        <p:txBody>
          <a:bodyPr/>
          <a:lstStyle/>
          <a:p>
            <a:r>
              <a:rPr lang="en-US" sz="2000" dirty="0"/>
              <a:t>[1] 15-21-297-01 15.4.ab Technical Guidance Doc </a:t>
            </a:r>
          </a:p>
          <a:p>
            <a:r>
              <a:rPr lang="en-US" sz="2000" dirty="0"/>
              <a:t>[</a:t>
            </a:r>
            <a:r>
              <a:rPr lang="en-US" sz="2000"/>
              <a:t>2] A</a:t>
            </a:r>
            <a:r>
              <a:rPr lang="en-US" sz="2000" dirty="0"/>
              <a:t>.F. Molisch et al., IEEE 802.15.4a Channel Model - Final Report, IEEE TG802.15.4a, 15-04-0662-08-004a, November, 2004. </a:t>
            </a:r>
          </a:p>
          <a:p>
            <a:r>
              <a:rPr lang="en-US" sz="2000" dirty="0"/>
              <a:t>[3] IEEE Std 802.15.4z-2020</a:t>
            </a:r>
          </a:p>
          <a:p>
            <a:r>
              <a:rPr lang="en-GB" altLang="en-US" sz="2000" dirty="0"/>
              <a:t>[4] V. P. Ipatov, </a:t>
            </a:r>
            <a:r>
              <a:rPr lang="en-GB" altLang="en-US" sz="2000" i="1" dirty="0"/>
              <a:t>“</a:t>
            </a:r>
            <a:r>
              <a:rPr lang="en-GB" altLang="en-US" sz="2000" dirty="0"/>
              <a:t>Ternary sequences with ideal autocorrelation properties” Radio Eng. Electron. Phys., vol. 24, pp. 75−79, Oct. 1979.</a:t>
            </a:r>
          </a:p>
          <a:p>
            <a:r>
              <a:rPr lang="en-GB" altLang="en-US" sz="2000" dirty="0"/>
              <a:t>[5] </a:t>
            </a:r>
            <a:r>
              <a:rPr lang="en-GB" altLang="en-US" sz="2000" dirty="0">
                <a:solidFill>
                  <a:schemeClr val="tx1"/>
                </a:solidFill>
              </a:rPr>
              <a:t>15-21-152-00 </a:t>
            </a:r>
            <a:r>
              <a:rPr lang="en-IE" sz="2000" dirty="0">
                <a:solidFill>
                  <a:schemeClr val="tx1"/>
                </a:solidFill>
                <a:ea typeface="ＭＳ Ｐゴシック" pitchFamily="-65" charset="-128"/>
                <a:cs typeface="+mn-cs"/>
              </a:rPr>
              <a:t>802.15.4z - HRP UWB PHY - HPRF mode preamble sequence cross-correlation properties</a:t>
            </a:r>
          </a:p>
          <a:p>
            <a:r>
              <a:rPr lang="en-GB" altLang="en-US" sz="2000" dirty="0"/>
              <a:t>[6] 15-05-737-01 Length 127 Preamble codes for 500 MHz and 1500 MHz bands</a:t>
            </a:r>
          </a:p>
          <a:p>
            <a:endParaRPr lang="en-GB" altLang="en-US" sz="2400" dirty="0">
              <a:solidFill>
                <a:schemeClr val="tx1"/>
              </a:solidFill>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6FF96B4-5A10-48C1-A0CE-495AD01B24A5}"/>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37</a:t>
            </a:fld>
            <a:endParaRPr lang="en-US" altLang="en-US" dirty="0"/>
          </a:p>
        </p:txBody>
      </p:sp>
    </p:spTree>
    <p:extLst>
      <p:ext uri="{BB962C8B-B14F-4D97-AF65-F5344CB8AC3E}">
        <p14:creationId xmlns:p14="http://schemas.microsoft.com/office/powerpoint/2010/main" val="1978036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dirty="0"/>
              <a:t>Questions?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8172FBCF-0410-4D1E-955A-A95781544AD9}" type="slidenum">
              <a:rPr lang="en-US" altLang="en-US" smtClean="0">
                <a:solidFill>
                  <a:schemeClr val="tx1"/>
                </a:solidFill>
              </a:rPr>
              <a:pPr/>
              <a:t>38</a:t>
            </a:fld>
            <a:endParaRPr lang="en-US" altLang="en-US"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EB50-D951-41F2-8857-232DBC719373}"/>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3B84F0C8-B7CD-4AB1-B624-E41E8035F8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876B05-E5C3-4889-8B5E-76332A2F7575}"/>
              </a:ext>
            </a:extLst>
          </p:cNvPr>
          <p:cNvSpPr>
            <a:spLocks noGrp="1"/>
          </p:cNvSpPr>
          <p:nvPr>
            <p:ph type="sldNum" idx="10"/>
          </p:nvPr>
        </p:nvSpPr>
        <p:spPr/>
        <p:txBody>
          <a:bodyPr/>
          <a:lstStyle/>
          <a:p>
            <a:pPr>
              <a:defRPr/>
            </a:pPr>
            <a:r>
              <a:rPr lang="en-US" altLang="en-US" dirty="0"/>
              <a:t>Slide </a:t>
            </a:r>
            <a:fld id="{3D266AC6-DD33-448D-B445-2628016ADA7D}" type="slidenum">
              <a:rPr lang="en-US" altLang="en-US" smtClean="0"/>
              <a:pPr>
                <a:defRPr/>
              </a:pPr>
              <a:t>39</a:t>
            </a:fld>
            <a:endParaRPr lang="en-US" altLang="en-US" dirty="0"/>
          </a:p>
        </p:txBody>
      </p:sp>
    </p:spTree>
    <p:extLst>
      <p:ext uri="{BB962C8B-B14F-4D97-AF65-F5344CB8AC3E}">
        <p14:creationId xmlns:p14="http://schemas.microsoft.com/office/powerpoint/2010/main" val="10211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dirty="0"/>
              <a:t>Objective </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611560" y="1916832"/>
            <a:ext cx="7764463" cy="4868863"/>
          </a:xfrm>
        </p:spPr>
        <p:txBody>
          <a:bodyPr>
            <a:normAutofit/>
          </a:bodyPr>
          <a:lstStyle/>
          <a:p>
            <a:pPr>
              <a:lnSpc>
                <a:spcPct val="80000"/>
              </a:lnSpc>
            </a:pPr>
            <a:r>
              <a:rPr lang="en-US" dirty="0"/>
              <a:t>Propose preamble codes (SYNC field) candidates for data communications over </a:t>
            </a:r>
            <a:r>
              <a:rPr lang="en-US" sz="3200" dirty="0">
                <a:latin typeface="+mj-lt"/>
              </a:rPr>
              <a:t>IEEE 802.15.4a</a:t>
            </a:r>
            <a:r>
              <a:rPr lang="en-US" dirty="0"/>
              <a:t> “UWB” channels [2]</a:t>
            </a:r>
          </a:p>
          <a:p>
            <a:pPr>
              <a:lnSpc>
                <a:spcPct val="80000"/>
              </a:lnSpc>
            </a:pPr>
            <a:endParaRPr lang="en-US" dirty="0"/>
          </a:p>
        </p:txBody>
      </p:sp>
    </p:spTree>
    <p:extLst>
      <p:ext uri="{BB962C8B-B14F-4D97-AF65-F5344CB8AC3E}">
        <p14:creationId xmlns:p14="http://schemas.microsoft.com/office/powerpoint/2010/main" val="381061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2C397-BC99-4C8F-AE29-E57F4BEB3F80}"/>
              </a:ext>
            </a:extLst>
          </p:cNvPr>
          <p:cNvPicPr>
            <a:picLocks noChangeAspect="1"/>
          </p:cNvPicPr>
          <p:nvPr/>
        </p:nvPicPr>
        <p:blipFill>
          <a:blip r:embed="rId2"/>
          <a:stretch>
            <a:fillRect/>
          </a:stretch>
        </p:blipFill>
        <p:spPr>
          <a:xfrm>
            <a:off x="429510" y="2078865"/>
            <a:ext cx="4000500" cy="3000375"/>
          </a:xfrm>
          <a:prstGeom prst="rect">
            <a:avLst/>
          </a:prstGeom>
        </p:spPr>
      </p:pic>
      <p:pic>
        <p:nvPicPr>
          <p:cNvPr id="5" name="Picture 4">
            <a:extLst>
              <a:ext uri="{FF2B5EF4-FFF2-40B4-BE49-F238E27FC236}">
                <a16:creationId xmlns:a16="http://schemas.microsoft.com/office/drawing/2014/main" id="{23CCDAAA-DB77-4274-8E37-46639D8F2C84}"/>
              </a:ext>
            </a:extLst>
          </p:cNvPr>
          <p:cNvPicPr>
            <a:picLocks noChangeAspect="1"/>
          </p:cNvPicPr>
          <p:nvPr/>
        </p:nvPicPr>
        <p:blipFill>
          <a:blip r:embed="rId3"/>
          <a:stretch>
            <a:fillRect/>
          </a:stretch>
        </p:blipFill>
        <p:spPr>
          <a:xfrm>
            <a:off x="4572000" y="2078865"/>
            <a:ext cx="4000500" cy="3000375"/>
          </a:xfrm>
          <a:prstGeom prst="rect">
            <a:avLst/>
          </a:prstGeom>
        </p:spPr>
      </p:pic>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CM1 Channel </a:t>
            </a:r>
            <a:endParaRPr lang="en-US" dirty="0"/>
          </a:p>
        </p:txBody>
      </p:sp>
      <p:sp>
        <p:nvSpPr>
          <p:cNvPr id="13" name="TextBox 12">
            <a:extLst>
              <a:ext uri="{FF2B5EF4-FFF2-40B4-BE49-F238E27FC236}">
                <a16:creationId xmlns:a16="http://schemas.microsoft.com/office/drawing/2014/main" id="{DC4DC430-6E81-4A94-9D42-86E70C655582}"/>
              </a:ext>
            </a:extLst>
          </p:cNvPr>
          <p:cNvSpPr txBox="1"/>
          <p:nvPr/>
        </p:nvSpPr>
        <p:spPr>
          <a:xfrm>
            <a:off x="2253880" y="5199158"/>
            <a:ext cx="5887040" cy="452432"/>
          </a:xfrm>
          <a:prstGeom prst="rect">
            <a:avLst/>
          </a:prstGeom>
          <a:noFill/>
        </p:spPr>
        <p:txBody>
          <a:bodyPr wrap="square">
            <a:spAutoFit/>
          </a:bodyPr>
          <a:lstStyle/>
          <a:p>
            <a:r>
              <a:rPr lang="en-US" sz="900" dirty="0"/>
              <a:t>Significant components of CM1 channels have delay &lt; 120 ns</a:t>
            </a:r>
          </a:p>
          <a:p>
            <a:pPr>
              <a:lnSpc>
                <a:spcPct val="80000"/>
              </a:lnSpc>
            </a:pPr>
            <a:endParaRPr lang="en-US" sz="900" dirty="0"/>
          </a:p>
          <a:p>
            <a:pPr>
              <a:lnSpc>
                <a:spcPct val="80000"/>
              </a:lnSpc>
            </a:pPr>
            <a:r>
              <a:rPr lang="en-US" sz="900" dirty="0"/>
              <a:t>preamble symbol length T</a:t>
            </a:r>
            <a:r>
              <a:rPr lang="en-US" sz="900" baseline="-25000" dirty="0"/>
              <a:t>sym</a:t>
            </a:r>
            <a:r>
              <a:rPr lang="en-US" sz="900" dirty="0"/>
              <a:t> needs to  ≥ 120 ns ≈ 60 chips for channel estimation </a:t>
            </a:r>
          </a:p>
        </p:txBody>
      </p:sp>
      <p:sp>
        <p:nvSpPr>
          <p:cNvPr id="2" name="TextBox 1">
            <a:extLst>
              <a:ext uri="{FF2B5EF4-FFF2-40B4-BE49-F238E27FC236}">
                <a16:creationId xmlns:a16="http://schemas.microsoft.com/office/drawing/2014/main" id="{CB21B9C1-9318-46CD-ABAF-09DB983ECEE2}"/>
              </a:ext>
            </a:extLst>
          </p:cNvPr>
          <p:cNvSpPr txBox="1"/>
          <p:nvPr/>
        </p:nvSpPr>
        <p:spPr>
          <a:xfrm>
            <a:off x="5166950" y="2389182"/>
            <a:ext cx="1396536" cy="230832"/>
          </a:xfrm>
          <a:prstGeom prst="rect">
            <a:avLst/>
          </a:prstGeom>
          <a:noFill/>
        </p:spPr>
        <p:txBody>
          <a:bodyPr wrap="none" rtlCol="0">
            <a:spAutoFit/>
          </a:bodyPr>
          <a:lstStyle/>
          <a:p>
            <a:r>
              <a:rPr lang="en-US" sz="900" dirty="0"/>
              <a:t>peak is normalized to 0dB</a:t>
            </a:r>
          </a:p>
        </p:txBody>
      </p:sp>
      <p:cxnSp>
        <p:nvCxnSpPr>
          <p:cNvPr id="6" name="Straight Arrow Connector 5">
            <a:extLst>
              <a:ext uri="{FF2B5EF4-FFF2-40B4-BE49-F238E27FC236}">
                <a16:creationId xmlns:a16="http://schemas.microsoft.com/office/drawing/2014/main" id="{95B58BE3-87FE-4E7A-9659-2D445418DCCA}"/>
              </a:ext>
            </a:extLst>
          </p:cNvPr>
          <p:cNvCxnSpPr/>
          <p:nvPr/>
        </p:nvCxnSpPr>
        <p:spPr>
          <a:xfrm flipH="1" flipV="1">
            <a:off x="5136502" y="2354814"/>
            <a:ext cx="60897" cy="949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311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99932-B475-47C2-90AF-10FD52958469}"/>
              </a:ext>
            </a:extLst>
          </p:cNvPr>
          <p:cNvPicPr>
            <a:picLocks noChangeAspect="1"/>
          </p:cNvPicPr>
          <p:nvPr/>
        </p:nvPicPr>
        <p:blipFill>
          <a:blip r:embed="rId2"/>
          <a:stretch>
            <a:fillRect/>
          </a:stretch>
        </p:blipFill>
        <p:spPr>
          <a:xfrm>
            <a:off x="4689302" y="2110150"/>
            <a:ext cx="4000500" cy="3000375"/>
          </a:xfrm>
          <a:prstGeom prst="rect">
            <a:avLst/>
          </a:prstGeom>
        </p:spPr>
      </p:pic>
      <p:pic>
        <p:nvPicPr>
          <p:cNvPr id="5" name="Picture 4">
            <a:extLst>
              <a:ext uri="{FF2B5EF4-FFF2-40B4-BE49-F238E27FC236}">
                <a16:creationId xmlns:a16="http://schemas.microsoft.com/office/drawing/2014/main" id="{521EA465-6AD5-4499-96A3-9D858747281B}"/>
              </a:ext>
            </a:extLst>
          </p:cNvPr>
          <p:cNvPicPr>
            <a:picLocks noChangeAspect="1"/>
          </p:cNvPicPr>
          <p:nvPr/>
        </p:nvPicPr>
        <p:blipFill>
          <a:blip r:embed="rId3"/>
          <a:stretch>
            <a:fillRect/>
          </a:stretch>
        </p:blipFill>
        <p:spPr>
          <a:xfrm>
            <a:off x="454199" y="2110150"/>
            <a:ext cx="4000500" cy="3000375"/>
          </a:xfrm>
          <a:prstGeom prst="rect">
            <a:avLst/>
          </a:prstGeom>
        </p:spPr>
      </p:pic>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Channel Estimation </a:t>
            </a:r>
            <a:endParaRPr lang="en-US" dirty="0"/>
          </a:p>
        </p:txBody>
      </p:sp>
      <p:sp>
        <p:nvSpPr>
          <p:cNvPr id="6" name="TextBox 5">
            <a:extLst>
              <a:ext uri="{FF2B5EF4-FFF2-40B4-BE49-F238E27FC236}">
                <a16:creationId xmlns:a16="http://schemas.microsoft.com/office/drawing/2014/main" id="{912D511F-ACB1-496A-8E57-E651E857ACA4}"/>
              </a:ext>
            </a:extLst>
          </p:cNvPr>
          <p:cNvSpPr txBox="1"/>
          <p:nvPr/>
        </p:nvSpPr>
        <p:spPr>
          <a:xfrm>
            <a:off x="1914033" y="5210378"/>
            <a:ext cx="5647504" cy="369332"/>
          </a:xfrm>
          <a:prstGeom prst="rect">
            <a:avLst/>
          </a:prstGeom>
          <a:noFill/>
        </p:spPr>
        <p:txBody>
          <a:bodyPr wrap="square">
            <a:spAutoFit/>
          </a:bodyPr>
          <a:lstStyle/>
          <a:p>
            <a:pPr lvl="1"/>
            <a:r>
              <a:rPr lang="en-US" sz="900" dirty="0"/>
              <a:t>Matched filter output is equal to the channel impulse response plus noise (assume symbol length ≥ channel length)</a:t>
            </a:r>
          </a:p>
        </p:txBody>
      </p:sp>
      <p:sp>
        <p:nvSpPr>
          <p:cNvPr id="23" name="TextBox 22">
            <a:extLst>
              <a:ext uri="{FF2B5EF4-FFF2-40B4-BE49-F238E27FC236}">
                <a16:creationId xmlns:a16="http://schemas.microsoft.com/office/drawing/2014/main" id="{2314FEB6-C5C9-4936-B410-32459AB29B89}"/>
              </a:ext>
            </a:extLst>
          </p:cNvPr>
          <p:cNvSpPr txBox="1"/>
          <p:nvPr/>
        </p:nvSpPr>
        <p:spPr>
          <a:xfrm>
            <a:off x="2391952" y="3002405"/>
            <a:ext cx="2525018" cy="230832"/>
          </a:xfrm>
          <a:prstGeom prst="rect">
            <a:avLst/>
          </a:prstGeom>
          <a:noFill/>
        </p:spPr>
        <p:txBody>
          <a:bodyPr wrap="square" rtlCol="0">
            <a:spAutoFit/>
          </a:bodyPr>
          <a:lstStyle/>
          <a:p>
            <a:r>
              <a:rPr lang="en-US" sz="900" dirty="0"/>
              <a:t>matched filter correlates 1 preamble symbol </a:t>
            </a:r>
          </a:p>
        </p:txBody>
      </p:sp>
      <p:sp>
        <p:nvSpPr>
          <p:cNvPr id="24" name="TextBox 23">
            <a:extLst>
              <a:ext uri="{FF2B5EF4-FFF2-40B4-BE49-F238E27FC236}">
                <a16:creationId xmlns:a16="http://schemas.microsoft.com/office/drawing/2014/main" id="{BA05E0E2-BBE9-4399-9B61-C7FC88B4ADA5}"/>
              </a:ext>
            </a:extLst>
          </p:cNvPr>
          <p:cNvSpPr txBox="1"/>
          <p:nvPr/>
        </p:nvSpPr>
        <p:spPr>
          <a:xfrm>
            <a:off x="6775008" y="3002405"/>
            <a:ext cx="2368993" cy="369332"/>
          </a:xfrm>
          <a:prstGeom prst="rect">
            <a:avLst/>
          </a:prstGeom>
          <a:noFill/>
        </p:spPr>
        <p:txBody>
          <a:bodyPr wrap="square" rtlCol="0">
            <a:spAutoFit/>
          </a:bodyPr>
          <a:lstStyle/>
          <a:p>
            <a:r>
              <a:rPr lang="en-US" sz="900" dirty="0"/>
              <a:t>matched filter correlates 4 consecutive preamble symbols </a:t>
            </a:r>
          </a:p>
        </p:txBody>
      </p:sp>
    </p:spTree>
    <p:extLst>
      <p:ext uri="{BB962C8B-B14F-4D97-AF65-F5344CB8AC3E}">
        <p14:creationId xmlns:p14="http://schemas.microsoft.com/office/powerpoint/2010/main" val="987851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7DA47-6FA7-450A-97B7-580542E9A453}"/>
              </a:ext>
            </a:extLst>
          </p:cNvPr>
          <p:cNvPicPr>
            <a:picLocks noChangeAspect="1"/>
          </p:cNvPicPr>
          <p:nvPr/>
        </p:nvPicPr>
        <p:blipFill>
          <a:blip r:embed="rId2"/>
          <a:stretch>
            <a:fillRect/>
          </a:stretch>
        </p:blipFill>
        <p:spPr>
          <a:xfrm>
            <a:off x="4716561" y="1904573"/>
            <a:ext cx="3429000" cy="3429000"/>
          </a:xfrm>
          <a:prstGeom prst="rect">
            <a:avLst/>
          </a:prstGeom>
        </p:spPr>
      </p:pic>
      <p:pic>
        <p:nvPicPr>
          <p:cNvPr id="3" name="Picture 2">
            <a:extLst>
              <a:ext uri="{FF2B5EF4-FFF2-40B4-BE49-F238E27FC236}">
                <a16:creationId xmlns:a16="http://schemas.microsoft.com/office/drawing/2014/main" id="{1FA56B09-CF76-43E0-8D4E-01BE856CD308}"/>
              </a:ext>
            </a:extLst>
          </p:cNvPr>
          <p:cNvPicPr>
            <a:picLocks noChangeAspect="1"/>
          </p:cNvPicPr>
          <p:nvPr/>
        </p:nvPicPr>
        <p:blipFill>
          <a:blip r:embed="rId3"/>
          <a:stretch>
            <a:fillRect/>
          </a:stretch>
        </p:blipFill>
        <p:spPr>
          <a:xfrm>
            <a:off x="835570" y="1904573"/>
            <a:ext cx="3429000" cy="3429000"/>
          </a:xfrm>
          <a:prstGeom prst="rect">
            <a:avLst/>
          </a:prstGeom>
        </p:spPr>
      </p:pic>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Channel Estimation </a:t>
            </a:r>
            <a:endParaRPr lang="en-US" dirty="0"/>
          </a:p>
        </p:txBody>
      </p:sp>
      <p:sp>
        <p:nvSpPr>
          <p:cNvPr id="12" name="TextBox 11">
            <a:extLst>
              <a:ext uri="{FF2B5EF4-FFF2-40B4-BE49-F238E27FC236}">
                <a16:creationId xmlns:a16="http://schemas.microsoft.com/office/drawing/2014/main" id="{483B2523-EA8F-4D3A-BE86-51466251DBB9}"/>
              </a:ext>
            </a:extLst>
          </p:cNvPr>
          <p:cNvSpPr txBox="1"/>
          <p:nvPr/>
        </p:nvSpPr>
        <p:spPr>
          <a:xfrm>
            <a:off x="3123546" y="5139066"/>
            <a:ext cx="3432940" cy="369332"/>
          </a:xfrm>
          <a:prstGeom prst="rect">
            <a:avLst/>
          </a:prstGeom>
          <a:noFill/>
        </p:spPr>
        <p:txBody>
          <a:bodyPr wrap="square" rtlCol="0">
            <a:spAutoFit/>
          </a:bodyPr>
          <a:lstStyle/>
          <a:p>
            <a:r>
              <a:rPr lang="en-US" sz="900" dirty="0"/>
              <a:t>m-sequences can perform well as the ternary sequences in matched-filter based channel estimation</a:t>
            </a:r>
          </a:p>
        </p:txBody>
      </p:sp>
      <p:sp>
        <p:nvSpPr>
          <p:cNvPr id="13" name="TextBox 12">
            <a:extLst>
              <a:ext uri="{FF2B5EF4-FFF2-40B4-BE49-F238E27FC236}">
                <a16:creationId xmlns:a16="http://schemas.microsoft.com/office/drawing/2014/main" id="{E8AC53B2-5F00-4A70-A988-16BB9C1FE73C}"/>
              </a:ext>
            </a:extLst>
          </p:cNvPr>
          <p:cNvSpPr txBox="1"/>
          <p:nvPr/>
        </p:nvSpPr>
        <p:spPr>
          <a:xfrm>
            <a:off x="5168552" y="3965243"/>
            <a:ext cx="2525018" cy="230832"/>
          </a:xfrm>
          <a:prstGeom prst="rect">
            <a:avLst/>
          </a:prstGeom>
          <a:noFill/>
        </p:spPr>
        <p:txBody>
          <a:bodyPr wrap="square" rtlCol="0">
            <a:spAutoFit/>
          </a:bodyPr>
          <a:lstStyle/>
          <a:p>
            <a:r>
              <a:rPr lang="en-US" sz="900" dirty="0"/>
              <a:t>4 preamble symbol is used for channel estimation </a:t>
            </a:r>
          </a:p>
        </p:txBody>
      </p:sp>
      <p:sp>
        <p:nvSpPr>
          <p:cNvPr id="30" name="TextBox 29">
            <a:extLst>
              <a:ext uri="{FF2B5EF4-FFF2-40B4-BE49-F238E27FC236}">
                <a16:creationId xmlns:a16="http://schemas.microsoft.com/office/drawing/2014/main" id="{74410232-9DCE-43E4-80FB-BF711624F76B}"/>
              </a:ext>
            </a:extLst>
          </p:cNvPr>
          <p:cNvSpPr txBox="1"/>
          <p:nvPr/>
        </p:nvSpPr>
        <p:spPr>
          <a:xfrm>
            <a:off x="2691347" y="2596914"/>
            <a:ext cx="2525018" cy="230832"/>
          </a:xfrm>
          <a:prstGeom prst="rect">
            <a:avLst/>
          </a:prstGeom>
          <a:noFill/>
        </p:spPr>
        <p:txBody>
          <a:bodyPr wrap="square" rtlCol="0">
            <a:spAutoFit/>
          </a:bodyPr>
          <a:lstStyle/>
          <a:p>
            <a:r>
              <a:rPr lang="en-US" sz="900" dirty="0"/>
              <a:t>matched filter correlates 1 preamble symbol </a:t>
            </a:r>
          </a:p>
        </p:txBody>
      </p:sp>
      <p:sp>
        <p:nvSpPr>
          <p:cNvPr id="31" name="TextBox 30">
            <a:extLst>
              <a:ext uri="{FF2B5EF4-FFF2-40B4-BE49-F238E27FC236}">
                <a16:creationId xmlns:a16="http://schemas.microsoft.com/office/drawing/2014/main" id="{50C871E5-72DD-40FB-A536-39F9A93E6F6F}"/>
              </a:ext>
            </a:extLst>
          </p:cNvPr>
          <p:cNvSpPr txBox="1"/>
          <p:nvPr/>
        </p:nvSpPr>
        <p:spPr>
          <a:xfrm>
            <a:off x="6431061" y="2596914"/>
            <a:ext cx="2368993" cy="369332"/>
          </a:xfrm>
          <a:prstGeom prst="rect">
            <a:avLst/>
          </a:prstGeom>
          <a:noFill/>
        </p:spPr>
        <p:txBody>
          <a:bodyPr wrap="square" rtlCol="0">
            <a:spAutoFit/>
          </a:bodyPr>
          <a:lstStyle/>
          <a:p>
            <a:r>
              <a:rPr lang="en-US" sz="900" dirty="0"/>
              <a:t>matched filter correlates 4 consecutive preamble symbols </a:t>
            </a:r>
          </a:p>
        </p:txBody>
      </p:sp>
    </p:spTree>
    <p:extLst>
      <p:ext uri="{BB962C8B-B14F-4D97-AF65-F5344CB8AC3E}">
        <p14:creationId xmlns:p14="http://schemas.microsoft.com/office/powerpoint/2010/main" val="4136945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76A3F-B779-44AC-B307-727D6A1C278B}"/>
              </a:ext>
            </a:extLst>
          </p:cNvPr>
          <p:cNvPicPr>
            <a:picLocks noChangeAspect="1"/>
          </p:cNvPicPr>
          <p:nvPr/>
        </p:nvPicPr>
        <p:blipFill>
          <a:blip r:embed="rId2"/>
          <a:stretch>
            <a:fillRect/>
          </a:stretch>
        </p:blipFill>
        <p:spPr>
          <a:xfrm>
            <a:off x="4869573" y="1839862"/>
            <a:ext cx="3429000" cy="3429000"/>
          </a:xfrm>
          <a:prstGeom prst="rect">
            <a:avLst/>
          </a:prstGeom>
        </p:spPr>
      </p:pic>
      <p:pic>
        <p:nvPicPr>
          <p:cNvPr id="3" name="Picture 2">
            <a:extLst>
              <a:ext uri="{FF2B5EF4-FFF2-40B4-BE49-F238E27FC236}">
                <a16:creationId xmlns:a16="http://schemas.microsoft.com/office/drawing/2014/main" id="{B7024492-BA73-4EE7-84E0-61AE35DC354A}"/>
              </a:ext>
            </a:extLst>
          </p:cNvPr>
          <p:cNvPicPr>
            <a:picLocks noChangeAspect="1"/>
          </p:cNvPicPr>
          <p:nvPr/>
        </p:nvPicPr>
        <p:blipFill>
          <a:blip r:embed="rId3"/>
          <a:stretch>
            <a:fillRect/>
          </a:stretch>
        </p:blipFill>
        <p:spPr>
          <a:xfrm>
            <a:off x="845427" y="1839862"/>
            <a:ext cx="3429000" cy="3429000"/>
          </a:xfrm>
          <a:prstGeom prst="rect">
            <a:avLst/>
          </a:prstGeom>
        </p:spPr>
      </p:pic>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Channel Estimation </a:t>
            </a:r>
            <a:endParaRPr lang="en-US" dirty="0"/>
          </a:p>
        </p:txBody>
      </p:sp>
      <p:sp>
        <p:nvSpPr>
          <p:cNvPr id="8" name="TextBox 7">
            <a:extLst>
              <a:ext uri="{FF2B5EF4-FFF2-40B4-BE49-F238E27FC236}">
                <a16:creationId xmlns:a16="http://schemas.microsoft.com/office/drawing/2014/main" id="{7E38BFCD-AFE7-4217-9B98-CD8B21D83700}"/>
              </a:ext>
            </a:extLst>
          </p:cNvPr>
          <p:cNvSpPr txBox="1"/>
          <p:nvPr/>
        </p:nvSpPr>
        <p:spPr>
          <a:xfrm>
            <a:off x="2559928" y="5205308"/>
            <a:ext cx="4204886" cy="230832"/>
          </a:xfrm>
          <a:prstGeom prst="rect">
            <a:avLst/>
          </a:prstGeom>
          <a:noFill/>
        </p:spPr>
        <p:txBody>
          <a:bodyPr wrap="square" rtlCol="0">
            <a:spAutoFit/>
          </a:bodyPr>
          <a:lstStyle/>
          <a:p>
            <a:r>
              <a:rPr lang="en-US" sz="900" dirty="0"/>
              <a:t>Performance of channel estimation can be improved by using least squares </a:t>
            </a:r>
          </a:p>
        </p:txBody>
      </p:sp>
      <p:sp>
        <p:nvSpPr>
          <p:cNvPr id="18" name="TextBox 17">
            <a:extLst>
              <a:ext uri="{FF2B5EF4-FFF2-40B4-BE49-F238E27FC236}">
                <a16:creationId xmlns:a16="http://schemas.microsoft.com/office/drawing/2014/main" id="{45ECB7E2-80EE-4429-BBB0-C09CBF92E0F5}"/>
              </a:ext>
            </a:extLst>
          </p:cNvPr>
          <p:cNvSpPr txBox="1"/>
          <p:nvPr/>
        </p:nvSpPr>
        <p:spPr>
          <a:xfrm>
            <a:off x="2435878" y="2422138"/>
            <a:ext cx="2525018" cy="230832"/>
          </a:xfrm>
          <a:prstGeom prst="rect">
            <a:avLst/>
          </a:prstGeom>
          <a:noFill/>
        </p:spPr>
        <p:txBody>
          <a:bodyPr wrap="square" rtlCol="0">
            <a:spAutoFit/>
          </a:bodyPr>
          <a:lstStyle/>
          <a:p>
            <a:r>
              <a:rPr lang="en-US" sz="900" dirty="0"/>
              <a:t>1 preamble symbol is used for  channel estimation </a:t>
            </a:r>
          </a:p>
        </p:txBody>
      </p:sp>
      <p:sp>
        <p:nvSpPr>
          <p:cNvPr id="19" name="TextBox 18">
            <a:extLst>
              <a:ext uri="{FF2B5EF4-FFF2-40B4-BE49-F238E27FC236}">
                <a16:creationId xmlns:a16="http://schemas.microsoft.com/office/drawing/2014/main" id="{17EA4DCE-6D34-49CD-B915-77DECEEAFADA}"/>
              </a:ext>
            </a:extLst>
          </p:cNvPr>
          <p:cNvSpPr txBox="1"/>
          <p:nvPr/>
        </p:nvSpPr>
        <p:spPr>
          <a:xfrm>
            <a:off x="6085285" y="2422137"/>
            <a:ext cx="2525018" cy="230832"/>
          </a:xfrm>
          <a:prstGeom prst="rect">
            <a:avLst/>
          </a:prstGeom>
          <a:noFill/>
        </p:spPr>
        <p:txBody>
          <a:bodyPr wrap="square" rtlCol="0">
            <a:spAutoFit/>
          </a:bodyPr>
          <a:lstStyle/>
          <a:p>
            <a:r>
              <a:rPr lang="en-US" sz="900" dirty="0"/>
              <a:t>4 preamble symbol is used for  channel estimation </a:t>
            </a:r>
          </a:p>
        </p:txBody>
      </p:sp>
    </p:spTree>
    <p:extLst>
      <p:ext uri="{BB962C8B-B14F-4D97-AF65-F5344CB8AC3E}">
        <p14:creationId xmlns:p14="http://schemas.microsoft.com/office/powerpoint/2010/main" val="2073030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lnSpc>
                <a:spcPct val="80000"/>
              </a:lnSpc>
            </a:pPr>
            <a:r>
              <a:rPr lang="en-US" dirty="0"/>
              <a:t>LRP Modes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p:txBody>
          <a:bodyPr>
            <a:normAutofit fontScale="85000" lnSpcReduction="20000"/>
          </a:bodyPr>
          <a:lstStyle/>
          <a:p>
            <a:r>
              <a:rPr lang="en-US" dirty="0"/>
              <a:t>LRP base mode (1 Mb/s)  </a:t>
            </a:r>
          </a:p>
          <a:p>
            <a:pPr lvl="1"/>
            <a:r>
              <a:rPr lang="en-US" dirty="0"/>
              <a:t>T</a:t>
            </a:r>
            <a:r>
              <a:rPr lang="en-US" baseline="-25000" dirty="0"/>
              <a:t>sym</a:t>
            </a:r>
            <a:r>
              <a:rPr lang="en-US" dirty="0"/>
              <a:t> = 1us, T</a:t>
            </a:r>
            <a:r>
              <a:rPr lang="en-US" baseline="-25000" dirty="0"/>
              <a:t>chip</a:t>
            </a:r>
            <a:r>
              <a:rPr lang="en-US" dirty="0"/>
              <a:t> = 1us, 1 chip per symbol</a:t>
            </a:r>
          </a:p>
          <a:p>
            <a:pPr lvl="1"/>
            <a:r>
              <a:rPr lang="en-US" dirty="0"/>
              <a:t>Each pulse is much shorter than T</a:t>
            </a:r>
            <a:r>
              <a:rPr lang="en-US" baseline="-25000" dirty="0"/>
              <a:t>chip</a:t>
            </a:r>
            <a:r>
              <a:rPr lang="en-US" dirty="0"/>
              <a:t>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342904" lvl="1" indent="0"/>
            <a:endParaRPr lang="en-US" dirty="0"/>
          </a:p>
          <a:p>
            <a:pPr lvl="1"/>
            <a:r>
              <a:rPr lang="en-US" dirty="0"/>
              <a:t>Preamble: a continuous stream of pulses with length 16 – 128 at the base mode PRF of 1 MHz  </a:t>
            </a:r>
          </a:p>
          <a:p>
            <a:endParaRPr lang="en-US" dirty="0"/>
          </a:p>
        </p:txBody>
      </p:sp>
      <p:pic>
        <p:nvPicPr>
          <p:cNvPr id="6" name="Picture 5">
            <a:extLst>
              <a:ext uri="{FF2B5EF4-FFF2-40B4-BE49-F238E27FC236}">
                <a16:creationId xmlns:a16="http://schemas.microsoft.com/office/drawing/2014/main" id="{11670522-AFEA-405D-A61D-054AB8AF1BF8}"/>
              </a:ext>
            </a:extLst>
          </p:cNvPr>
          <p:cNvPicPr>
            <a:picLocks noChangeAspect="1"/>
          </p:cNvPicPr>
          <p:nvPr/>
        </p:nvPicPr>
        <p:blipFill>
          <a:blip r:embed="rId2"/>
          <a:stretch>
            <a:fillRect/>
          </a:stretch>
        </p:blipFill>
        <p:spPr>
          <a:xfrm>
            <a:off x="2578231" y="3076503"/>
            <a:ext cx="3987539" cy="1828367"/>
          </a:xfrm>
          <a:prstGeom prst="rect">
            <a:avLst/>
          </a:prstGeom>
        </p:spPr>
      </p:pic>
    </p:spTree>
    <p:extLst>
      <p:ext uri="{BB962C8B-B14F-4D97-AF65-F5344CB8AC3E}">
        <p14:creationId xmlns:p14="http://schemas.microsoft.com/office/powerpoint/2010/main" val="3763371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lnSpc>
                <a:spcPct val="80000"/>
              </a:lnSpc>
            </a:pPr>
            <a:r>
              <a:rPr lang="en-US" dirty="0"/>
              <a:t>LRP Modes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p:txBody>
          <a:bodyPr>
            <a:normAutofit fontScale="70000" lnSpcReduction="20000"/>
          </a:bodyPr>
          <a:lstStyle/>
          <a:p>
            <a:r>
              <a:rPr lang="en-US" dirty="0"/>
              <a:t>LRP extended mode (250 kb/s) </a:t>
            </a:r>
          </a:p>
          <a:p>
            <a:pPr lvl="1"/>
            <a:r>
              <a:rPr lang="en-US" dirty="0"/>
              <a:t>T</a:t>
            </a:r>
            <a:r>
              <a:rPr lang="en-US" baseline="-25000" dirty="0"/>
              <a:t>sym</a:t>
            </a:r>
            <a:r>
              <a:rPr lang="en-US" dirty="0"/>
              <a:t> = 4us, T</a:t>
            </a:r>
            <a:r>
              <a:rPr lang="en-US" baseline="-25000" dirty="0"/>
              <a:t>chip</a:t>
            </a:r>
            <a:r>
              <a:rPr lang="en-US" dirty="0"/>
              <a:t> = 1us, 4 chips per symbol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Preamble: a continuous stream of pulses with length 16 – 256</a:t>
            </a:r>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pic>
        <p:nvPicPr>
          <p:cNvPr id="5" name="Picture 4">
            <a:extLst>
              <a:ext uri="{FF2B5EF4-FFF2-40B4-BE49-F238E27FC236}">
                <a16:creationId xmlns:a16="http://schemas.microsoft.com/office/drawing/2014/main" id="{C07D56C2-188E-45F5-B985-C6F428ABEDD8}"/>
              </a:ext>
            </a:extLst>
          </p:cNvPr>
          <p:cNvPicPr>
            <a:picLocks noChangeAspect="1"/>
          </p:cNvPicPr>
          <p:nvPr/>
        </p:nvPicPr>
        <p:blipFill>
          <a:blip r:embed="rId2"/>
          <a:stretch>
            <a:fillRect/>
          </a:stretch>
        </p:blipFill>
        <p:spPr>
          <a:xfrm>
            <a:off x="1959235" y="2777278"/>
            <a:ext cx="5225530" cy="2385821"/>
          </a:xfrm>
          <a:prstGeom prst="rect">
            <a:avLst/>
          </a:prstGeom>
        </p:spPr>
      </p:pic>
    </p:spTree>
    <p:extLst>
      <p:ext uri="{BB962C8B-B14F-4D97-AF65-F5344CB8AC3E}">
        <p14:creationId xmlns:p14="http://schemas.microsoft.com/office/powerpoint/2010/main" val="281982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lnSpc>
                <a:spcPct val="80000"/>
              </a:lnSpc>
            </a:pPr>
            <a:r>
              <a:rPr lang="en-US" dirty="0"/>
              <a:t>LRP Modes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p:txBody>
          <a:bodyPr>
            <a:normAutofit/>
          </a:bodyPr>
          <a:lstStyle/>
          <a:p>
            <a:r>
              <a:rPr lang="en-US" dirty="0"/>
              <a:t>LRP long-range mode (31.25 kb/s) </a:t>
            </a:r>
          </a:p>
          <a:p>
            <a:pPr lvl="1"/>
            <a:r>
              <a:rPr lang="en-US" dirty="0"/>
              <a:t>T</a:t>
            </a:r>
            <a:r>
              <a:rPr lang="en-US" baseline="-25000" dirty="0"/>
              <a:t>sym</a:t>
            </a:r>
            <a:r>
              <a:rPr lang="en-US" dirty="0"/>
              <a:t> = 32us, T</a:t>
            </a:r>
            <a:r>
              <a:rPr lang="en-US" baseline="-25000" dirty="0"/>
              <a:t>chip</a:t>
            </a:r>
            <a:r>
              <a:rPr lang="en-US" dirty="0"/>
              <a:t> = 0.5us</a:t>
            </a:r>
          </a:p>
          <a:p>
            <a:r>
              <a:rPr lang="en-US" sz="1800" dirty="0"/>
              <a:t>Preamble consists of 3 parts: </a:t>
            </a:r>
          </a:p>
          <a:p>
            <a:pPr lvl="1"/>
            <a:r>
              <a:rPr lang="en-US" sz="1500" dirty="0"/>
              <a:t>Part 1: a continuous stream of 1024 - 8192 pulses</a:t>
            </a:r>
            <a:endParaRPr lang="en-US" dirty="0"/>
          </a:p>
          <a:p>
            <a:pPr lvl="1"/>
            <a:r>
              <a:rPr lang="en-US" sz="1500" dirty="0"/>
              <a:t>Part 2: - - - P - P - - P - - P P P - P (“P” – pulse; “-” – no pulse)  </a:t>
            </a:r>
            <a:endParaRPr lang="en-US" dirty="0"/>
          </a:p>
          <a:p>
            <a:pPr lvl="1"/>
            <a:r>
              <a:rPr lang="en-US" sz="1500" dirty="0"/>
              <a:t>Part 3: a stream of 16 – 64 “1” symbols </a:t>
            </a:r>
            <a:endParaRPr lang="en-US" dirty="0"/>
          </a:p>
          <a:p>
            <a:pPr lvl="1"/>
            <a:endParaRPr lang="en-US" dirty="0"/>
          </a:p>
          <a:p>
            <a:pPr lvl="1"/>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96C9F13-3C4A-43CB-97CE-4F056215792A}"/>
              </a:ext>
            </a:extLst>
          </p:cNvPr>
          <p:cNvPicPr>
            <a:picLocks noChangeAspect="1"/>
          </p:cNvPicPr>
          <p:nvPr/>
        </p:nvPicPr>
        <p:blipFill>
          <a:blip r:embed="rId2"/>
          <a:stretch>
            <a:fillRect/>
          </a:stretch>
        </p:blipFill>
        <p:spPr>
          <a:xfrm>
            <a:off x="2691080" y="3936352"/>
            <a:ext cx="3761840" cy="1942590"/>
          </a:xfrm>
          <a:prstGeom prst="rect">
            <a:avLst/>
          </a:prstGeom>
        </p:spPr>
      </p:pic>
    </p:spTree>
    <p:extLst>
      <p:ext uri="{BB962C8B-B14F-4D97-AF65-F5344CB8AC3E}">
        <p14:creationId xmlns:p14="http://schemas.microsoft.com/office/powerpoint/2010/main" val="25282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EBB4-880E-4858-8CD6-542DBC53025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7642D15-3C42-4E6A-B3EF-9EA4DAF5875F}"/>
              </a:ext>
            </a:extLst>
          </p:cNvPr>
          <p:cNvSpPr>
            <a:spLocks noGrp="1"/>
          </p:cNvSpPr>
          <p:nvPr>
            <p:ph idx="1"/>
          </p:nvPr>
        </p:nvSpPr>
        <p:spPr/>
        <p:txBody>
          <a:bodyPr/>
          <a:lstStyle/>
          <a:p>
            <a:r>
              <a:rPr lang="en-US" dirty="0"/>
              <a:t>4 configurations defined 802.15.4z[3]</a:t>
            </a:r>
          </a:p>
        </p:txBody>
      </p:sp>
      <p:sp>
        <p:nvSpPr>
          <p:cNvPr id="4" name="Slide Number Placeholder 3">
            <a:extLst>
              <a:ext uri="{FF2B5EF4-FFF2-40B4-BE49-F238E27FC236}">
                <a16:creationId xmlns:a16="http://schemas.microsoft.com/office/drawing/2014/main" id="{55E72B8C-E74A-4E59-AD63-3FD2B38AA7CB}"/>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55636877-242E-405B-8947-532DD98915A3}"/>
              </a:ext>
            </a:extLst>
          </p:cNvPr>
          <p:cNvPicPr>
            <a:picLocks noChangeAspect="1"/>
          </p:cNvPicPr>
          <p:nvPr/>
        </p:nvPicPr>
        <p:blipFill>
          <a:blip r:embed="rId2"/>
          <a:stretch>
            <a:fillRect/>
          </a:stretch>
        </p:blipFill>
        <p:spPr>
          <a:xfrm>
            <a:off x="291306" y="2125663"/>
            <a:ext cx="8496300" cy="3448050"/>
          </a:xfrm>
          <a:prstGeom prst="rect">
            <a:avLst/>
          </a:prstGeom>
        </p:spPr>
      </p:pic>
      <p:sp>
        <p:nvSpPr>
          <p:cNvPr id="7" name="TextBox 6">
            <a:extLst>
              <a:ext uri="{FF2B5EF4-FFF2-40B4-BE49-F238E27FC236}">
                <a16:creationId xmlns:a16="http://schemas.microsoft.com/office/drawing/2014/main" id="{ABF022E8-345F-4658-B449-33D21EF72824}"/>
              </a:ext>
            </a:extLst>
          </p:cNvPr>
          <p:cNvSpPr txBox="1"/>
          <p:nvPr/>
        </p:nvSpPr>
        <p:spPr>
          <a:xfrm>
            <a:off x="1799692" y="5888038"/>
            <a:ext cx="5544616" cy="400110"/>
          </a:xfrm>
          <a:prstGeom prst="rect">
            <a:avLst/>
          </a:prstGeom>
          <a:noFill/>
        </p:spPr>
        <p:txBody>
          <a:bodyPr wrap="square" rtlCol="0">
            <a:spAutoFit/>
          </a:bodyPr>
          <a:lstStyle/>
          <a:p>
            <a:r>
              <a:rPr lang="en-US" sz="2000" dirty="0">
                <a:solidFill>
                  <a:schemeClr val="tx1"/>
                </a:solidFill>
              </a:rPr>
              <a:t>This contribution focuses on the SYNC field</a:t>
            </a:r>
          </a:p>
        </p:txBody>
      </p:sp>
    </p:spTree>
    <p:extLst>
      <p:ext uri="{BB962C8B-B14F-4D97-AF65-F5344CB8AC3E}">
        <p14:creationId xmlns:p14="http://schemas.microsoft.com/office/powerpoint/2010/main" val="383428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dirty="0"/>
              <a:t>Key Considerations </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689768" y="1556792"/>
            <a:ext cx="7764463" cy="4868863"/>
          </a:xfrm>
        </p:spPr>
        <p:txBody>
          <a:bodyPr>
            <a:normAutofit/>
          </a:bodyPr>
          <a:lstStyle/>
          <a:p>
            <a:pPr>
              <a:lnSpc>
                <a:spcPct val="80000"/>
              </a:lnSpc>
            </a:pPr>
            <a:r>
              <a:rPr lang="en-US" sz="2400" dirty="0"/>
              <a:t>Excellent periodic autocorrelation properties -&gt; improved ranging and channel estimation</a:t>
            </a:r>
          </a:p>
          <a:p>
            <a:pPr lvl="1">
              <a:lnSpc>
                <a:spcPct val="80000"/>
              </a:lnSpc>
            </a:pPr>
            <a:endParaRPr lang="en-US" sz="2400" dirty="0"/>
          </a:p>
          <a:p>
            <a:pPr>
              <a:lnSpc>
                <a:spcPct val="80000"/>
              </a:lnSpc>
            </a:pPr>
            <a:r>
              <a:rPr lang="en-US" sz="2400" dirty="0"/>
              <a:t>Good cross-correlation properties with HRP and LRP preambles -&gt; coexist with legacy UWB devices </a:t>
            </a:r>
          </a:p>
          <a:p>
            <a:pPr>
              <a:lnSpc>
                <a:spcPct val="80000"/>
              </a:lnSpc>
            </a:pPr>
            <a:endParaRPr lang="en-US" sz="2400" dirty="0"/>
          </a:p>
          <a:p>
            <a:pPr>
              <a:lnSpc>
                <a:spcPct val="80000"/>
              </a:lnSpc>
            </a:pPr>
            <a:r>
              <a:rPr lang="en-US" sz="2400" dirty="0"/>
              <a:t>Good periodic cross-correlation properties -&gt; coexist with other data communication UWB devices</a:t>
            </a:r>
          </a:p>
          <a:p>
            <a:pPr>
              <a:lnSpc>
                <a:spcPct val="80000"/>
              </a:lnSpc>
            </a:pPr>
            <a:endParaRPr lang="en-US" sz="2400" dirty="0"/>
          </a:p>
          <a:p>
            <a:pPr>
              <a:lnSpc>
                <a:spcPct val="80000"/>
              </a:lnSpc>
            </a:pPr>
            <a:r>
              <a:rPr lang="en-US" sz="2400" dirty="0"/>
              <a:t>Reduced SYNC field length -&gt; reduced air time and improved PHY efficiency</a:t>
            </a:r>
          </a:p>
          <a:p>
            <a:pPr>
              <a:lnSpc>
                <a:spcPct val="80000"/>
              </a:lnSpc>
            </a:pPr>
            <a:r>
              <a:rPr lang="en-US" sz="2400" dirty="0"/>
              <a:t>	</a:t>
            </a:r>
          </a:p>
        </p:txBody>
      </p:sp>
    </p:spTree>
    <p:extLst>
      <p:ext uri="{BB962C8B-B14F-4D97-AF65-F5344CB8AC3E}">
        <p14:creationId xmlns:p14="http://schemas.microsoft.com/office/powerpoint/2010/main" val="62970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r>
              <a:rPr lang="en-US" dirty="0"/>
              <a:t>Periodic Autocorrelation</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871044" y="1988840"/>
            <a:ext cx="7401911" cy="1835123"/>
          </a:xfrm>
        </p:spPr>
        <p:txBody>
          <a:bodyPr>
            <a:normAutofit fontScale="25000" lnSpcReduction="20000"/>
          </a:bodyPr>
          <a:lstStyle/>
          <a:p>
            <a:r>
              <a:rPr lang="en-US" sz="5600" dirty="0"/>
              <a:t>Good periodic autocorrelation makes channel estimation easy (via matched filter) </a:t>
            </a:r>
          </a:p>
          <a:p>
            <a:endParaRPr lang="en-US" sz="5600" dirty="0"/>
          </a:p>
          <a:p>
            <a:pPr lvl="1"/>
            <a:r>
              <a:rPr lang="en-US" sz="5600" dirty="0"/>
              <a:t>Ternary preamble sequences (S1-S32) [4] specified in the UWB standards have “perfect” periodic autocorrelation function (i.e., out-of-phase autocorrelation = 0) </a:t>
            </a:r>
          </a:p>
          <a:p>
            <a:pPr lvl="1"/>
            <a:endParaRPr lang="en-US" sz="5600" dirty="0"/>
          </a:p>
          <a:p>
            <a:pPr lvl="1"/>
            <a:r>
              <a:rPr lang="en-US" sz="5600" dirty="0"/>
              <a:t>Matched filter output is equal to the channel impulse response plus noise (assuming symbol length T</a:t>
            </a:r>
            <a:r>
              <a:rPr lang="en-US" sz="5600" baseline="-25000" dirty="0"/>
              <a:t>sym</a:t>
            </a:r>
            <a:r>
              <a:rPr lang="en-US" sz="5600" b="1" baseline="-25000" dirty="0"/>
              <a:t> </a:t>
            </a:r>
            <a:r>
              <a:rPr lang="en-US" sz="5600" dirty="0"/>
              <a:t>≥ channel duration)</a:t>
            </a:r>
          </a:p>
          <a:p>
            <a:pPr lvl="1"/>
            <a:endParaRPr lang="en-US" sz="5600" dirty="0"/>
          </a:p>
          <a:p>
            <a:pPr lvl="1"/>
            <a:r>
              <a:rPr lang="en-US" sz="5600" dirty="0"/>
              <a:t>IEEE 802.15.4a CM1 – CM9 channel models defined in [2] have PDP channel duration in the range 85ns – 900ns.  All channels except CM6 and CM8 have duration &lt; 330ns</a:t>
            </a:r>
          </a:p>
          <a:p>
            <a:pPr lvl="1"/>
            <a:endParaRPr lang="en-US" dirty="0"/>
          </a:p>
          <a:p>
            <a:pPr lvl="1"/>
            <a:endParaRPr lang="en-US" dirty="0"/>
          </a:p>
          <a:p>
            <a:pPr lvl="1"/>
            <a:endParaRPr lang="en-US" dirty="0"/>
          </a:p>
          <a:p>
            <a:pPr lvl="1"/>
            <a:endParaRPr lang="en-US" dirty="0"/>
          </a:p>
          <a:p>
            <a:pPr marL="342904" lvl="1" indent="0"/>
            <a:endParaRPr lang="en-US" dirty="0"/>
          </a:p>
          <a:p>
            <a:pPr marL="342905" lvl="1" indent="0"/>
            <a:endParaRPr lang="en-US" dirty="0"/>
          </a:p>
          <a:p>
            <a:endParaRPr lang="en-US" dirty="0"/>
          </a:p>
          <a:p>
            <a:endParaRPr lang="en-US" dirty="0"/>
          </a:p>
          <a:p>
            <a:endParaRPr lang="en-US" dirty="0"/>
          </a:p>
          <a:p>
            <a:endParaRPr lang="en-US" dirty="0"/>
          </a:p>
          <a:p>
            <a:endParaRPr lang="en-US" dirty="0"/>
          </a:p>
        </p:txBody>
      </p:sp>
      <p:graphicFrame>
        <p:nvGraphicFramePr>
          <p:cNvPr id="4" name="Table 9">
            <a:extLst>
              <a:ext uri="{FF2B5EF4-FFF2-40B4-BE49-F238E27FC236}">
                <a16:creationId xmlns:a16="http://schemas.microsoft.com/office/drawing/2014/main" id="{E144121B-94CB-4989-8FB3-5C6F646E36DA}"/>
              </a:ext>
            </a:extLst>
          </p:cNvPr>
          <p:cNvGraphicFramePr>
            <a:graphicFrameLocks noGrp="1"/>
          </p:cNvGraphicFramePr>
          <p:nvPr>
            <p:extLst>
              <p:ext uri="{D42A27DB-BD31-4B8C-83A1-F6EECF244321}">
                <p14:modId xmlns:p14="http://schemas.microsoft.com/office/powerpoint/2010/main" val="1371542383"/>
              </p:ext>
            </p:extLst>
          </p:nvPr>
        </p:nvGraphicFramePr>
        <p:xfrm>
          <a:off x="1678040" y="4892025"/>
          <a:ext cx="5787917" cy="1303020"/>
        </p:xfrm>
        <a:graphic>
          <a:graphicData uri="http://schemas.openxmlformats.org/drawingml/2006/table">
            <a:tbl>
              <a:tblPr firstRow="1" bandRow="1">
                <a:tableStyleId>{5940675A-B579-460E-94D1-54222C63F5DA}</a:tableStyleId>
              </a:tblPr>
              <a:tblGrid>
                <a:gridCol w="1108993">
                  <a:extLst>
                    <a:ext uri="{9D8B030D-6E8A-4147-A177-3AD203B41FA5}">
                      <a16:colId xmlns:a16="http://schemas.microsoft.com/office/drawing/2014/main" val="4230087495"/>
                    </a:ext>
                  </a:extLst>
                </a:gridCol>
                <a:gridCol w="1169731">
                  <a:extLst>
                    <a:ext uri="{9D8B030D-6E8A-4147-A177-3AD203B41FA5}">
                      <a16:colId xmlns:a16="http://schemas.microsoft.com/office/drawing/2014/main" val="1622836486"/>
                    </a:ext>
                  </a:extLst>
                </a:gridCol>
                <a:gridCol w="1169731">
                  <a:extLst>
                    <a:ext uri="{9D8B030D-6E8A-4147-A177-3AD203B41FA5}">
                      <a16:colId xmlns:a16="http://schemas.microsoft.com/office/drawing/2014/main" val="1641441450"/>
                    </a:ext>
                  </a:extLst>
                </a:gridCol>
                <a:gridCol w="1169731">
                  <a:extLst>
                    <a:ext uri="{9D8B030D-6E8A-4147-A177-3AD203B41FA5}">
                      <a16:colId xmlns:a16="http://schemas.microsoft.com/office/drawing/2014/main" val="3585296642"/>
                    </a:ext>
                  </a:extLst>
                </a:gridCol>
                <a:gridCol w="1169731">
                  <a:extLst>
                    <a:ext uri="{9D8B030D-6E8A-4147-A177-3AD203B41FA5}">
                      <a16:colId xmlns:a16="http://schemas.microsoft.com/office/drawing/2014/main" val="3215697396"/>
                    </a:ext>
                  </a:extLst>
                </a:gridCol>
              </a:tblGrid>
              <a:tr h="480060">
                <a:tc>
                  <a:txBody>
                    <a:bodyPr/>
                    <a:lstStyle/>
                    <a:p>
                      <a:pPr algn="ctr"/>
                      <a:r>
                        <a:rPr lang="en-US" sz="900" b="1" dirty="0"/>
                        <a:t>Preamble Code</a:t>
                      </a:r>
                    </a:p>
                  </a:txBody>
                  <a:tcPr marL="68580" marR="68580" marT="34290" marB="34290" anchor="ctr"/>
                </a:tc>
                <a:tc>
                  <a:txBody>
                    <a:bodyPr/>
                    <a:lstStyle/>
                    <a:p>
                      <a:pPr algn="ctr"/>
                      <a:r>
                        <a:rPr lang="en-US" sz="900" b="1" dirty="0"/>
                        <a:t>Preamble Code Length</a:t>
                      </a:r>
                    </a:p>
                  </a:txBody>
                  <a:tcPr marL="68580" marR="68580" marT="34290" marB="34290" anchor="ctr"/>
                </a:tc>
                <a:tc>
                  <a:txBody>
                    <a:bodyPr/>
                    <a:lstStyle/>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extLst>
                  <a:ext uri="{0D108BD9-81ED-4DB2-BD59-A6C34878D82A}">
                    <a16:rowId xmlns:a16="http://schemas.microsoft.com/office/drawing/2014/main" val="4176435548"/>
                  </a:ext>
                </a:extLst>
              </a:tr>
              <a:tr h="205740">
                <a:tc>
                  <a:txBody>
                    <a:bodyPr/>
                    <a:lstStyle/>
                    <a:p>
                      <a:pPr algn="ctr"/>
                      <a:r>
                        <a:rPr lang="en-US" sz="900" dirty="0"/>
                        <a:t>S1-S8</a:t>
                      </a:r>
                    </a:p>
                  </a:txBody>
                  <a:tcPr marL="68580" marR="68580" marT="34290" marB="34290"/>
                </a:tc>
                <a:tc>
                  <a:txBody>
                    <a:bodyPr/>
                    <a:lstStyle/>
                    <a:p>
                      <a:pPr algn="ctr"/>
                      <a:r>
                        <a:rPr lang="en-US" sz="900" dirty="0"/>
                        <a:t>31</a:t>
                      </a:r>
                    </a:p>
                  </a:txBody>
                  <a:tcPr marL="68580" marR="68580" marT="34290" marB="34290"/>
                </a:tc>
                <a:tc>
                  <a:txBody>
                    <a:bodyPr/>
                    <a:lstStyle/>
                    <a:p>
                      <a:pPr algn="ctr"/>
                      <a:r>
                        <a:rPr lang="en-US" sz="900" dirty="0"/>
                        <a:t>16</a:t>
                      </a:r>
                    </a:p>
                  </a:txBody>
                  <a:tcPr marL="68580" marR="68580" marT="34290" marB="34290"/>
                </a:tc>
                <a:tc>
                  <a:txBody>
                    <a:bodyPr/>
                    <a:lstStyle/>
                    <a:p>
                      <a:pPr algn="ctr"/>
                      <a:r>
                        <a:rPr lang="en-US" sz="900" dirty="0"/>
                        <a:t>496</a:t>
                      </a:r>
                    </a:p>
                  </a:txBody>
                  <a:tcPr marL="68580" marR="68580" marT="34290" marB="34290"/>
                </a:tc>
                <a:tc>
                  <a:txBody>
                    <a:bodyPr/>
                    <a:lstStyle/>
                    <a:p>
                      <a:pPr algn="ctr"/>
                      <a:r>
                        <a:rPr lang="en-US" sz="900" dirty="0"/>
                        <a:t>0.994us</a:t>
                      </a:r>
                    </a:p>
                  </a:txBody>
                  <a:tcPr marL="68580" marR="68580" marT="34290" marB="34290"/>
                </a:tc>
                <a:extLst>
                  <a:ext uri="{0D108BD9-81ED-4DB2-BD59-A6C34878D82A}">
                    <a16:rowId xmlns:a16="http://schemas.microsoft.com/office/drawing/2014/main" val="1418507290"/>
                  </a:ext>
                </a:extLst>
              </a:tr>
              <a:tr h="205740">
                <a:tc>
                  <a:txBody>
                    <a:bodyPr/>
                    <a:lstStyle/>
                    <a:p>
                      <a:pPr algn="ctr"/>
                      <a:r>
                        <a:rPr lang="en-US" sz="900" dirty="0"/>
                        <a:t>S1-S8</a:t>
                      </a:r>
                    </a:p>
                  </a:txBody>
                  <a:tcPr marL="68580" marR="68580" marT="34290" marB="34290"/>
                </a:tc>
                <a:tc>
                  <a:txBody>
                    <a:bodyPr/>
                    <a:lstStyle/>
                    <a:p>
                      <a:pPr algn="ctr"/>
                      <a:r>
                        <a:rPr lang="en-US" sz="900" dirty="0"/>
                        <a:t>31</a:t>
                      </a:r>
                    </a:p>
                  </a:txBody>
                  <a:tcPr marL="68580" marR="68580" marT="34290" marB="34290"/>
                </a:tc>
                <a:tc>
                  <a:txBody>
                    <a:bodyPr/>
                    <a:lstStyle/>
                    <a:p>
                      <a:pPr algn="ctr"/>
                      <a:r>
                        <a:rPr lang="en-US" sz="900" dirty="0"/>
                        <a:t>64</a:t>
                      </a:r>
                    </a:p>
                  </a:txBody>
                  <a:tcPr marL="68580" marR="68580" marT="34290" marB="34290"/>
                </a:tc>
                <a:tc>
                  <a:txBody>
                    <a:bodyPr/>
                    <a:lstStyle/>
                    <a:p>
                      <a:pPr algn="ctr"/>
                      <a:r>
                        <a:rPr lang="en-US" sz="900" dirty="0"/>
                        <a:t>1984</a:t>
                      </a:r>
                    </a:p>
                  </a:txBody>
                  <a:tcPr marL="68580" marR="68580" marT="34290" marB="34290"/>
                </a:tc>
                <a:tc>
                  <a:txBody>
                    <a:bodyPr/>
                    <a:lstStyle/>
                    <a:p>
                      <a:pPr algn="ctr"/>
                      <a:r>
                        <a:rPr lang="en-US" sz="900" dirty="0"/>
                        <a:t>3.974us</a:t>
                      </a:r>
                    </a:p>
                  </a:txBody>
                  <a:tcPr marL="68580" marR="68580" marT="34290" marB="34290"/>
                </a:tc>
                <a:extLst>
                  <a:ext uri="{0D108BD9-81ED-4DB2-BD59-A6C34878D82A}">
                    <a16:rowId xmlns:a16="http://schemas.microsoft.com/office/drawing/2014/main" val="3197658587"/>
                  </a:ext>
                </a:extLst>
              </a:tr>
              <a:tr h="205740">
                <a:tc>
                  <a:txBody>
                    <a:bodyPr/>
                    <a:lstStyle/>
                    <a:p>
                      <a:pPr algn="ctr"/>
                      <a:r>
                        <a:rPr lang="en-US" sz="900" dirty="0"/>
                        <a:t>S9 – S24</a:t>
                      </a:r>
                    </a:p>
                  </a:txBody>
                  <a:tcPr marL="68580" marR="68580" marT="34290" marB="34290"/>
                </a:tc>
                <a:tc>
                  <a:txBody>
                    <a:bodyPr/>
                    <a:lstStyle/>
                    <a:p>
                      <a:pPr algn="ctr"/>
                      <a:r>
                        <a:rPr lang="en-US" sz="900" dirty="0"/>
                        <a:t>127</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508</a:t>
                      </a:r>
                    </a:p>
                  </a:txBody>
                  <a:tcPr marL="68580" marR="68580" marT="34290" marB="34290"/>
                </a:tc>
                <a:tc>
                  <a:txBody>
                    <a:bodyPr/>
                    <a:lstStyle/>
                    <a:p>
                      <a:pPr algn="ctr"/>
                      <a:r>
                        <a:rPr lang="en-US" sz="900" dirty="0"/>
                        <a:t>1.018us</a:t>
                      </a:r>
                    </a:p>
                  </a:txBody>
                  <a:tcPr marL="68580" marR="68580" marT="34290" marB="34290"/>
                </a:tc>
                <a:extLst>
                  <a:ext uri="{0D108BD9-81ED-4DB2-BD59-A6C34878D82A}">
                    <a16:rowId xmlns:a16="http://schemas.microsoft.com/office/drawing/2014/main" val="688997130"/>
                  </a:ext>
                </a:extLst>
              </a:tr>
              <a:tr h="205740">
                <a:tc>
                  <a:txBody>
                    <a:bodyPr/>
                    <a:lstStyle/>
                    <a:p>
                      <a:pPr algn="ctr"/>
                      <a:r>
                        <a:rPr lang="en-US" sz="900" dirty="0"/>
                        <a:t>S25 – S32</a:t>
                      </a:r>
                    </a:p>
                  </a:txBody>
                  <a:tcPr marL="68580" marR="68580" marT="34290" marB="34290"/>
                </a:tc>
                <a:tc>
                  <a:txBody>
                    <a:bodyPr/>
                    <a:lstStyle/>
                    <a:p>
                      <a:pPr algn="ctr"/>
                      <a:r>
                        <a:rPr lang="en-US" sz="900" dirty="0"/>
                        <a:t>91</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364</a:t>
                      </a:r>
                    </a:p>
                  </a:txBody>
                  <a:tcPr marL="68580" marR="68580" marT="34290" marB="34290"/>
                </a:tc>
                <a:tc>
                  <a:txBody>
                    <a:bodyPr/>
                    <a:lstStyle/>
                    <a:p>
                      <a:pPr algn="ctr"/>
                      <a:r>
                        <a:rPr lang="en-US" sz="900" dirty="0"/>
                        <a:t>0.729us</a:t>
                      </a:r>
                    </a:p>
                  </a:txBody>
                  <a:tcPr marL="68580" marR="68580" marT="34290" marB="34290"/>
                </a:tc>
                <a:extLst>
                  <a:ext uri="{0D108BD9-81ED-4DB2-BD59-A6C34878D82A}">
                    <a16:rowId xmlns:a16="http://schemas.microsoft.com/office/drawing/2014/main" val="3973975610"/>
                  </a:ext>
                </a:extLst>
              </a:tr>
            </a:tbl>
          </a:graphicData>
        </a:graphic>
      </p:graphicFrame>
      <p:sp>
        <p:nvSpPr>
          <p:cNvPr id="5" name="Rectangle 4">
            <a:extLst>
              <a:ext uri="{FF2B5EF4-FFF2-40B4-BE49-F238E27FC236}">
                <a16:creationId xmlns:a16="http://schemas.microsoft.com/office/drawing/2014/main" id="{CCC25C01-EB1F-43E6-A522-4882EBCC1545}"/>
              </a:ext>
            </a:extLst>
          </p:cNvPr>
          <p:cNvSpPr/>
          <p:nvPr/>
        </p:nvSpPr>
        <p:spPr bwMode="auto">
          <a:xfrm>
            <a:off x="6588224" y="5373216"/>
            <a:ext cx="576064" cy="576064"/>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8820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sz="4000" dirty="0">
                <a:latin typeface="+mj-lt"/>
              </a:rPr>
              <a:t>UWB </a:t>
            </a:r>
            <a:r>
              <a:rPr lang="en-US" altLang="zh-CN" dirty="0"/>
              <a:t>Channel Model (CM1)</a:t>
            </a:r>
            <a:endParaRPr lang="en-US" dirty="0"/>
          </a:p>
        </p:txBody>
      </p:sp>
      <p:pic>
        <p:nvPicPr>
          <p:cNvPr id="7" name="Picture 6">
            <a:extLst>
              <a:ext uri="{FF2B5EF4-FFF2-40B4-BE49-F238E27FC236}">
                <a16:creationId xmlns:a16="http://schemas.microsoft.com/office/drawing/2014/main" id="{FD380C21-6A74-4F1E-8B69-B8CD8AFD2577}"/>
              </a:ext>
            </a:extLst>
          </p:cNvPr>
          <p:cNvPicPr>
            <a:picLocks noChangeAspect="1"/>
          </p:cNvPicPr>
          <p:nvPr/>
        </p:nvPicPr>
        <p:blipFill>
          <a:blip r:embed="rId2"/>
          <a:stretch>
            <a:fillRect/>
          </a:stretch>
        </p:blipFill>
        <p:spPr>
          <a:xfrm>
            <a:off x="419758" y="2295361"/>
            <a:ext cx="4000500" cy="3000375"/>
          </a:xfrm>
          <a:prstGeom prst="rect">
            <a:avLst/>
          </a:prstGeom>
        </p:spPr>
      </p:pic>
      <p:pic>
        <p:nvPicPr>
          <p:cNvPr id="12" name="Picture 11">
            <a:extLst>
              <a:ext uri="{FF2B5EF4-FFF2-40B4-BE49-F238E27FC236}">
                <a16:creationId xmlns:a16="http://schemas.microsoft.com/office/drawing/2014/main" id="{5AFE8085-3F19-4A21-AD8D-755C3A354E97}"/>
              </a:ext>
            </a:extLst>
          </p:cNvPr>
          <p:cNvPicPr>
            <a:picLocks noChangeAspect="1"/>
          </p:cNvPicPr>
          <p:nvPr/>
        </p:nvPicPr>
        <p:blipFill>
          <a:blip r:embed="rId3"/>
          <a:stretch>
            <a:fillRect/>
          </a:stretch>
        </p:blipFill>
        <p:spPr>
          <a:xfrm>
            <a:off x="4723742" y="2295361"/>
            <a:ext cx="4000500" cy="3000375"/>
          </a:xfrm>
          <a:prstGeom prst="rect">
            <a:avLst/>
          </a:prstGeom>
        </p:spPr>
      </p:pic>
      <p:sp>
        <p:nvSpPr>
          <p:cNvPr id="14" name="TextBox 13">
            <a:extLst>
              <a:ext uri="{FF2B5EF4-FFF2-40B4-BE49-F238E27FC236}">
                <a16:creationId xmlns:a16="http://schemas.microsoft.com/office/drawing/2014/main" id="{B07C2145-78C6-4B4A-A0BD-845E8ECAB48C}"/>
              </a:ext>
            </a:extLst>
          </p:cNvPr>
          <p:cNvSpPr txBox="1"/>
          <p:nvPr/>
        </p:nvSpPr>
        <p:spPr>
          <a:xfrm>
            <a:off x="2567380" y="5465831"/>
            <a:ext cx="4009239" cy="707886"/>
          </a:xfrm>
          <a:prstGeom prst="rect">
            <a:avLst/>
          </a:prstGeom>
          <a:noFill/>
        </p:spPr>
        <p:txBody>
          <a:bodyPr wrap="none" rtlCol="0">
            <a:spAutoFit/>
          </a:bodyPr>
          <a:lstStyle/>
          <a:p>
            <a:r>
              <a:rPr lang="en-US" sz="2000" dirty="0">
                <a:solidFill>
                  <a:srgbClr val="000000"/>
                </a:solidFill>
                <a:latin typeface="A6C"/>
              </a:rPr>
              <a:t>CM1 channel model: residential, LOS</a:t>
            </a:r>
          </a:p>
          <a:p>
            <a:pPr algn="ctr"/>
            <a:r>
              <a:rPr lang="en-US" sz="2000" dirty="0">
                <a:solidFill>
                  <a:srgbClr val="000000"/>
                </a:solidFill>
                <a:latin typeface="A6C"/>
              </a:rPr>
              <a:t>channel length = ~120ns</a:t>
            </a:r>
            <a:endParaRPr lang="en-US" sz="2000" dirty="0"/>
          </a:p>
        </p:txBody>
      </p:sp>
    </p:spTree>
    <p:extLst>
      <p:ext uri="{BB962C8B-B14F-4D97-AF65-F5344CB8AC3E}">
        <p14:creationId xmlns:p14="http://schemas.microsoft.com/office/powerpoint/2010/main" val="59330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UWB Channel Model (CM2) </a:t>
            </a:r>
            <a:endParaRPr lang="en-US" dirty="0"/>
          </a:p>
        </p:txBody>
      </p:sp>
      <p:pic>
        <p:nvPicPr>
          <p:cNvPr id="11" name="Picture 10">
            <a:extLst>
              <a:ext uri="{FF2B5EF4-FFF2-40B4-BE49-F238E27FC236}">
                <a16:creationId xmlns:a16="http://schemas.microsoft.com/office/drawing/2014/main" id="{1B1E3118-DA7E-4FC7-8AD6-DCF4F488CFCB}"/>
              </a:ext>
            </a:extLst>
          </p:cNvPr>
          <p:cNvPicPr>
            <a:picLocks noChangeAspect="1"/>
          </p:cNvPicPr>
          <p:nvPr/>
        </p:nvPicPr>
        <p:blipFill>
          <a:blip r:embed="rId2"/>
          <a:stretch>
            <a:fillRect/>
          </a:stretch>
        </p:blipFill>
        <p:spPr>
          <a:xfrm>
            <a:off x="461141" y="2249419"/>
            <a:ext cx="4000500" cy="3000375"/>
          </a:xfrm>
          <a:prstGeom prst="rect">
            <a:avLst/>
          </a:prstGeom>
        </p:spPr>
      </p:pic>
      <p:pic>
        <p:nvPicPr>
          <p:cNvPr id="13" name="Picture 12">
            <a:extLst>
              <a:ext uri="{FF2B5EF4-FFF2-40B4-BE49-F238E27FC236}">
                <a16:creationId xmlns:a16="http://schemas.microsoft.com/office/drawing/2014/main" id="{AC4C5E2C-E944-484E-9888-DFDB0AAD28ED}"/>
              </a:ext>
            </a:extLst>
          </p:cNvPr>
          <p:cNvPicPr>
            <a:picLocks noChangeAspect="1"/>
          </p:cNvPicPr>
          <p:nvPr/>
        </p:nvPicPr>
        <p:blipFill>
          <a:blip r:embed="rId3"/>
          <a:stretch>
            <a:fillRect/>
          </a:stretch>
        </p:blipFill>
        <p:spPr>
          <a:xfrm>
            <a:off x="4682360" y="2249419"/>
            <a:ext cx="4000500" cy="3000375"/>
          </a:xfrm>
          <a:prstGeom prst="rect">
            <a:avLst/>
          </a:prstGeom>
        </p:spPr>
      </p:pic>
      <p:sp>
        <p:nvSpPr>
          <p:cNvPr id="14" name="TextBox 13">
            <a:extLst>
              <a:ext uri="{FF2B5EF4-FFF2-40B4-BE49-F238E27FC236}">
                <a16:creationId xmlns:a16="http://schemas.microsoft.com/office/drawing/2014/main" id="{FB822C0E-F14C-4F1B-A033-20AF7C616830}"/>
              </a:ext>
            </a:extLst>
          </p:cNvPr>
          <p:cNvSpPr txBox="1"/>
          <p:nvPr/>
        </p:nvSpPr>
        <p:spPr>
          <a:xfrm>
            <a:off x="2508262" y="5352934"/>
            <a:ext cx="4174348" cy="707886"/>
          </a:xfrm>
          <a:prstGeom prst="rect">
            <a:avLst/>
          </a:prstGeom>
          <a:noFill/>
        </p:spPr>
        <p:txBody>
          <a:bodyPr wrap="none" rtlCol="0">
            <a:spAutoFit/>
          </a:bodyPr>
          <a:lstStyle/>
          <a:p>
            <a:r>
              <a:rPr lang="en-US" sz="2000" dirty="0">
                <a:solidFill>
                  <a:srgbClr val="000000"/>
                </a:solidFill>
                <a:latin typeface="A6C"/>
              </a:rPr>
              <a:t>CM2 channel model: residential, NLOS</a:t>
            </a:r>
          </a:p>
          <a:p>
            <a:pPr algn="ctr"/>
            <a:r>
              <a:rPr lang="en-US" sz="2000" dirty="0">
                <a:solidFill>
                  <a:srgbClr val="000000"/>
                </a:solidFill>
                <a:latin typeface="A6C"/>
              </a:rPr>
              <a:t>channel length = ~200ns</a:t>
            </a:r>
            <a:endParaRPr lang="en-US" sz="2000" dirty="0"/>
          </a:p>
        </p:txBody>
      </p:sp>
    </p:spTree>
    <p:extLst>
      <p:ext uri="{BB962C8B-B14F-4D97-AF65-F5344CB8AC3E}">
        <p14:creationId xmlns:p14="http://schemas.microsoft.com/office/powerpoint/2010/main" val="387040383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6740</Words>
  <Application>Microsoft Office PowerPoint</Application>
  <PresentationFormat>On-screen Show (4:3)</PresentationFormat>
  <Paragraphs>705</Paragraphs>
  <Slides>46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A6C</vt:lpstr>
      <vt:lpstr>Arial</vt:lpstr>
      <vt:lpstr>Calibri</vt:lpstr>
      <vt:lpstr>Cambria Math</vt:lpstr>
      <vt:lpstr>Helvetica</vt:lpstr>
      <vt:lpstr>Times New Roman</vt:lpstr>
      <vt:lpstr>Office Theme</vt:lpstr>
      <vt:lpstr>Worksheet</vt:lpstr>
      <vt:lpstr>PowerPoint Presentation</vt:lpstr>
      <vt:lpstr>Technical Guidance [1]</vt:lpstr>
      <vt:lpstr>Preamble codes for Data Communications in 802.15.4ab</vt:lpstr>
      <vt:lpstr>Objective </vt:lpstr>
      <vt:lpstr>Background</vt:lpstr>
      <vt:lpstr>Key Considerations </vt:lpstr>
      <vt:lpstr>Periodic Autocorrelation</vt:lpstr>
      <vt:lpstr>UWB Channel Model (CM1)</vt:lpstr>
      <vt:lpstr>UWB Channel Model (CM2) </vt:lpstr>
      <vt:lpstr>UWB Channel Model (CM3) </vt:lpstr>
      <vt:lpstr>UWB Channel Model (CM4) </vt:lpstr>
      <vt:lpstr>UWB Channel Model (CM5) </vt:lpstr>
      <vt:lpstr>UWB Channel Model (CM6) </vt:lpstr>
      <vt:lpstr>UWB Channel Model (CM7) </vt:lpstr>
      <vt:lpstr>UWB Channel Model (CM8) </vt:lpstr>
      <vt:lpstr>UWB Channel Model (CM9) </vt:lpstr>
      <vt:lpstr>Periodic Autocorrelation</vt:lpstr>
      <vt:lpstr>S9 Length 127 sequence vs m- sequence</vt:lpstr>
      <vt:lpstr>Periodic Cross-Correlation</vt:lpstr>
      <vt:lpstr>Periodic Cross-Correlation of S25 (Length 91)</vt:lpstr>
      <vt:lpstr>Periodic Cross-Correlation of m-sequences of length 63</vt:lpstr>
      <vt:lpstr>Cross-Correlation with HRP and LRP Preambles</vt:lpstr>
      <vt:lpstr>Shorter Sync Length for Existing Codes</vt:lpstr>
      <vt:lpstr>Sync Length for m sequences</vt:lpstr>
      <vt:lpstr>M-Sequences of Length 15</vt:lpstr>
      <vt:lpstr>PowerPoint Presentation</vt:lpstr>
      <vt:lpstr>M-Sequences of Length 63</vt:lpstr>
      <vt:lpstr>PowerPoint Presentation</vt:lpstr>
      <vt:lpstr>M-Sequences of Length 255 </vt:lpstr>
      <vt:lpstr>M-Sequences of Length 255 </vt:lpstr>
      <vt:lpstr>PowerPoint Presentation</vt:lpstr>
      <vt:lpstr>M-Sequences of Length 255</vt:lpstr>
      <vt:lpstr>M-Sequences of Length 255</vt:lpstr>
      <vt:lpstr>M-Sequences of Length 255</vt:lpstr>
      <vt:lpstr>M-Sequences of Length 255</vt:lpstr>
      <vt:lpstr>Conclusions </vt:lpstr>
      <vt:lpstr>References</vt:lpstr>
      <vt:lpstr>Questions?</vt:lpstr>
      <vt:lpstr>APPENDIX</vt:lpstr>
      <vt:lpstr>CM1 Channel </vt:lpstr>
      <vt:lpstr>Channel Estimation </vt:lpstr>
      <vt:lpstr>Channel Estimation </vt:lpstr>
      <vt:lpstr>Channel Estimation </vt:lpstr>
      <vt:lpstr>LRP Modes</vt:lpstr>
      <vt:lpstr>LRP Modes</vt:lpstr>
      <vt:lpstr>LRP Modes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2021-07-16T06:05:41Z</dcterms:modified>
  <cp:category/>
</cp:coreProperties>
</file>