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6"/>
  </p:notesMasterIdLst>
  <p:sldIdLst>
    <p:sldId id="287" r:id="rId2"/>
    <p:sldId id="300" r:id="rId3"/>
    <p:sldId id="290" r:id="rId4"/>
    <p:sldId id="304" r:id="rId5"/>
    <p:sldId id="317" r:id="rId6"/>
    <p:sldId id="340" r:id="rId7"/>
    <p:sldId id="329" r:id="rId8"/>
    <p:sldId id="332" r:id="rId9"/>
    <p:sldId id="359" r:id="rId10"/>
    <p:sldId id="360" r:id="rId11"/>
    <p:sldId id="361" r:id="rId12"/>
    <p:sldId id="362" r:id="rId13"/>
    <p:sldId id="357" r:id="rId14"/>
    <p:sldId id="275" r:id="rId15"/>
    <p:sldId id="294" r:id="rId16"/>
    <p:sldId id="306" r:id="rId17"/>
    <p:sldId id="295" r:id="rId18"/>
    <p:sldId id="297" r:id="rId19"/>
    <p:sldId id="298" r:id="rId20"/>
    <p:sldId id="299" r:id="rId21"/>
    <p:sldId id="341" r:id="rId22"/>
    <p:sldId id="354" r:id="rId23"/>
    <p:sldId id="355" r:id="rId24"/>
    <p:sldId id="348" r:id="rId25"/>
    <p:sldId id="356" r:id="rId26"/>
    <p:sldId id="363" r:id="rId27"/>
    <p:sldId id="335" r:id="rId28"/>
    <p:sldId id="337" r:id="rId29"/>
    <p:sldId id="364" r:id="rId30"/>
    <p:sldId id="315" r:id="rId31"/>
    <p:sldId id="338" r:id="rId32"/>
    <p:sldId id="339" r:id="rId33"/>
    <p:sldId id="347" r:id="rId34"/>
    <p:sldId id="296" r:id="rId3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82" d="100"/>
          <a:sy n="82" d="100"/>
        </p:scale>
        <p:origin x="72" y="9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17</a:t>
            </a:fld>
            <a:endParaRPr lang="en-US"/>
          </a:p>
        </p:txBody>
      </p:sp>
    </p:spTree>
    <p:extLst>
      <p:ext uri="{BB962C8B-B14F-4D97-AF65-F5344CB8AC3E}">
        <p14:creationId xmlns:p14="http://schemas.microsoft.com/office/powerpoint/2010/main" val="1940339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18</a:t>
            </a:fld>
            <a:endParaRPr lang="en-US"/>
          </a:p>
        </p:txBody>
      </p:sp>
    </p:spTree>
    <p:extLst>
      <p:ext uri="{BB962C8B-B14F-4D97-AF65-F5344CB8AC3E}">
        <p14:creationId xmlns:p14="http://schemas.microsoft.com/office/powerpoint/2010/main" val="3020869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19</a:t>
            </a:fld>
            <a:endParaRPr lang="en-US"/>
          </a:p>
        </p:txBody>
      </p:sp>
    </p:spTree>
    <p:extLst>
      <p:ext uri="{BB962C8B-B14F-4D97-AF65-F5344CB8AC3E}">
        <p14:creationId xmlns:p14="http://schemas.microsoft.com/office/powerpoint/2010/main" val="4193442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20</a:t>
            </a:fld>
            <a:endParaRPr lang="en-US"/>
          </a:p>
        </p:txBody>
      </p:sp>
    </p:spTree>
    <p:extLst>
      <p:ext uri="{BB962C8B-B14F-4D97-AF65-F5344CB8AC3E}">
        <p14:creationId xmlns:p14="http://schemas.microsoft.com/office/powerpoint/2010/main" val="1651295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9</a:t>
            </a:fld>
            <a:endParaRPr lang="en-US"/>
          </a:p>
        </p:txBody>
      </p:sp>
    </p:spTree>
    <p:extLst>
      <p:ext uri="{BB962C8B-B14F-4D97-AF65-F5344CB8AC3E}">
        <p14:creationId xmlns:p14="http://schemas.microsoft.com/office/powerpoint/2010/main" val="3264206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3317210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3275749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4041140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1808629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14</a:t>
            </a:fld>
            <a:endParaRPr lang="en-US"/>
          </a:p>
        </p:txBody>
      </p:sp>
    </p:spTree>
    <p:extLst>
      <p:ext uri="{BB962C8B-B14F-4D97-AF65-F5344CB8AC3E}">
        <p14:creationId xmlns:p14="http://schemas.microsoft.com/office/powerpoint/2010/main" val="2602799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15</a:t>
            </a:fld>
            <a:endParaRPr lang="en-US"/>
          </a:p>
        </p:txBody>
      </p:sp>
    </p:spTree>
    <p:extLst>
      <p:ext uri="{BB962C8B-B14F-4D97-AF65-F5344CB8AC3E}">
        <p14:creationId xmlns:p14="http://schemas.microsoft.com/office/powerpoint/2010/main" val="4212500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16</a:t>
            </a:fld>
            <a:endParaRPr lang="en-US"/>
          </a:p>
        </p:txBody>
      </p:sp>
    </p:spTree>
    <p:extLst>
      <p:ext uri="{BB962C8B-B14F-4D97-AF65-F5344CB8AC3E}">
        <p14:creationId xmlns:p14="http://schemas.microsoft.com/office/powerpoint/2010/main" val="2140455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15-21-0376-04-0014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mp"/><Relationship Id="rId4" Type="http://schemas.openxmlformats.org/officeDocument/2006/relationships/hyperlink" Target="https://mentor.ieee.org/802.15/dcn/21/15-21-0278-04-0014-sg14-draft-csd-for-ns-uwb.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tmp"/><Relationship Id="rId4" Type="http://schemas.openxmlformats.org/officeDocument/2006/relationships/hyperlink" Target="https://mentor.ieee.org/802.15/dcn/21/15-21-0278-04-0014-sg14-draft-csd-for-ns-uwb.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tmp"/><Relationship Id="rId4" Type="http://schemas.openxmlformats.org/officeDocument/2006/relationships/hyperlink" Target="https://mentor.ieee.org/802.15/dcn/21/15-21-0278-04-0014-sg14-draft-csd-for-ns-uwb.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5/dcn/21/15-21-0278-04-0014-sg14-draft-csd-for-ns-uwb.docx" TargetMode="External"/><Relationship Id="rId4" Type="http://schemas.openxmlformats.org/officeDocument/2006/relationships/hyperlink" Target="https://mentor.ieee.org/802.15/dcn/21/15-21-0274-04-0014-sg14-ns-uwb-par-working-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5/dcn/21/15-21-0274-04-0014-sg14-ns-uwb-par-working-draft.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347&amp;is_year=2021" TargetMode="External"/><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15/dcn/21/15-21-0278-04-0014-sg14-draft-csd-for-ns-uwb.docx" TargetMode="External"/><Relationship Id="rId4" Type="http://schemas.openxmlformats.org/officeDocument/2006/relationships/hyperlink" Target="https://mentor.ieee.org/802.15/dcn/21/15-21-0274-04-0014-sg14-ns-uwb-par-working-draft.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Opening Report, Meeting Slides, Closing Report – July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22,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July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Graphical user interface, text, letter&#10;&#10;Description automatically generated">
            <a:extLst>
              <a:ext uri="{FF2B5EF4-FFF2-40B4-BE49-F238E27FC236}">
                <a16:creationId xmlns:a16="http://schemas.microsoft.com/office/drawing/2014/main" id="{4532B210-495F-4925-A5DD-654B59A306D7}"/>
              </a:ext>
            </a:extLst>
          </p:cNvPr>
          <p:cNvPicPr>
            <a:picLocks noChangeAspect="1"/>
          </p:cNvPicPr>
          <p:nvPr/>
        </p:nvPicPr>
        <p:blipFill>
          <a:blip r:embed="rId5"/>
          <a:stretch>
            <a:fillRect/>
          </a:stretch>
        </p:blipFill>
        <p:spPr>
          <a:xfrm>
            <a:off x="762386" y="1744834"/>
            <a:ext cx="7619229" cy="3844406"/>
          </a:xfrm>
          <a:prstGeom prst="rect">
            <a:avLst/>
          </a:prstGeom>
        </p:spPr>
      </p:pic>
      <p:sp>
        <p:nvSpPr>
          <p:cNvPr id="5" name="Slide Number Placeholder 3">
            <a:extLst>
              <a:ext uri="{FF2B5EF4-FFF2-40B4-BE49-F238E27FC236}">
                <a16:creationId xmlns:a16="http://schemas.microsoft.com/office/drawing/2014/main" id="{91CEF143-1F0B-40A2-B5B9-D3FAEAE834D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1129486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30157E42-14BE-4221-BDB1-E36F7AD59D70}"/>
              </a:ext>
            </a:extLst>
          </p:cNvPr>
          <p:cNvPicPr>
            <a:picLocks noChangeAspect="1"/>
          </p:cNvPicPr>
          <p:nvPr/>
        </p:nvPicPr>
        <p:blipFill>
          <a:blip r:embed="rId5"/>
          <a:stretch>
            <a:fillRect/>
          </a:stretch>
        </p:blipFill>
        <p:spPr>
          <a:xfrm>
            <a:off x="798814" y="1772816"/>
            <a:ext cx="7544787" cy="3532736"/>
          </a:xfrm>
          <a:prstGeom prst="rect">
            <a:avLst/>
          </a:prstGeom>
        </p:spPr>
      </p:pic>
      <p:sp>
        <p:nvSpPr>
          <p:cNvPr id="5" name="Slide Number Placeholder 3">
            <a:extLst>
              <a:ext uri="{FF2B5EF4-FFF2-40B4-BE49-F238E27FC236}">
                <a16:creationId xmlns:a16="http://schemas.microsoft.com/office/drawing/2014/main" id="{52ADC0F9-F9CE-4EA3-862B-32700186CEF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3800072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864C10E4-7274-4FB3-9802-CFCB3F8B5C13}"/>
              </a:ext>
            </a:extLst>
          </p:cNvPr>
          <p:cNvPicPr>
            <a:picLocks noChangeAspect="1"/>
          </p:cNvPicPr>
          <p:nvPr/>
        </p:nvPicPr>
        <p:blipFill rotWithShape="1">
          <a:blip r:embed="rId5"/>
          <a:srcRect b="41777"/>
          <a:stretch/>
        </p:blipFill>
        <p:spPr>
          <a:xfrm>
            <a:off x="869107" y="1606450"/>
            <a:ext cx="7404202" cy="1841870"/>
          </a:xfrm>
          <a:prstGeom prst="rect">
            <a:avLst/>
          </a:prstGeom>
        </p:spPr>
      </p:pic>
      <p:sp>
        <p:nvSpPr>
          <p:cNvPr id="7" name="object 10">
            <a:extLst>
              <a:ext uri="{FF2B5EF4-FFF2-40B4-BE49-F238E27FC236}">
                <a16:creationId xmlns:a16="http://schemas.microsoft.com/office/drawing/2014/main" id="{2D4FEDF4-69D1-43F1-BC0A-A35819EBE91E}"/>
              </a:ext>
            </a:extLst>
          </p:cNvPr>
          <p:cNvSpPr txBox="1"/>
          <p:nvPr/>
        </p:nvSpPr>
        <p:spPr>
          <a:xfrm>
            <a:off x="1259632" y="3426311"/>
            <a:ext cx="7404202" cy="2901243"/>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dirty="0">
                <a:solidFill>
                  <a:schemeClr val="tx1"/>
                </a:solidFill>
                <a:latin typeface="Arial"/>
                <a:cs typeface="Arial"/>
              </a:rPr>
              <a:t>IEEE</a:t>
            </a:r>
            <a:r>
              <a:rPr spc="-5" dirty="0">
                <a:solidFill>
                  <a:schemeClr val="tx1"/>
                </a:solidFill>
                <a:latin typeface="Arial"/>
                <a:cs typeface="Arial"/>
              </a:rPr>
              <a:t> </a:t>
            </a:r>
            <a:r>
              <a:rPr dirty="0">
                <a:solidFill>
                  <a:schemeClr val="tx1"/>
                </a:solidFill>
                <a:latin typeface="Arial"/>
                <a:cs typeface="Arial"/>
              </a:rPr>
              <a:t>802.1</a:t>
            </a:r>
            <a:r>
              <a:rPr spc="-45" dirty="0">
                <a:solidFill>
                  <a:schemeClr val="tx1"/>
                </a:solidFill>
                <a:latin typeface="Arial"/>
                <a:cs typeface="Arial"/>
              </a:rPr>
              <a:t> </a:t>
            </a:r>
            <a:r>
              <a:rPr spc="-5" dirty="0">
                <a:solidFill>
                  <a:schemeClr val="tx1"/>
                </a:solidFill>
                <a:latin typeface="Arial"/>
                <a:cs typeface="Arial"/>
              </a:rPr>
              <a:t>believes</a:t>
            </a:r>
            <a:r>
              <a:rPr spc="10" dirty="0">
                <a:solidFill>
                  <a:schemeClr val="tx1"/>
                </a:solidFill>
                <a:latin typeface="Arial"/>
                <a:cs typeface="Arial"/>
              </a:rPr>
              <a:t> </a:t>
            </a:r>
            <a:r>
              <a:rPr dirty="0">
                <a:solidFill>
                  <a:schemeClr val="tx1"/>
                </a:solidFill>
                <a:latin typeface="Arial"/>
                <a:cs typeface="Arial"/>
              </a:rPr>
              <a:t>there may</a:t>
            </a:r>
            <a:r>
              <a:rPr spc="-35" dirty="0">
                <a:solidFill>
                  <a:schemeClr val="tx1"/>
                </a:solidFill>
                <a:latin typeface="Arial"/>
                <a:cs typeface="Arial"/>
              </a:rPr>
              <a:t> </a:t>
            </a:r>
            <a:r>
              <a:rPr dirty="0">
                <a:solidFill>
                  <a:schemeClr val="tx1"/>
                </a:solidFill>
                <a:latin typeface="Arial"/>
                <a:cs typeface="Arial"/>
              </a:rPr>
              <a:t>be</a:t>
            </a:r>
            <a:r>
              <a:rPr spc="10" dirty="0">
                <a:solidFill>
                  <a:schemeClr val="tx1"/>
                </a:solidFill>
                <a:latin typeface="Arial"/>
                <a:cs typeface="Arial"/>
              </a:rPr>
              <a:t> </a:t>
            </a:r>
            <a:r>
              <a:rPr dirty="0">
                <a:solidFill>
                  <a:schemeClr val="tx1"/>
                </a:solidFill>
                <a:latin typeface="Arial"/>
                <a:cs typeface="Arial"/>
              </a:rPr>
              <a:t>additional</a:t>
            </a:r>
            <a:r>
              <a:rPr spc="-35" dirty="0">
                <a:solidFill>
                  <a:schemeClr val="tx1"/>
                </a:solidFill>
                <a:latin typeface="Arial"/>
                <a:cs typeface="Arial"/>
              </a:rPr>
              <a:t> </a:t>
            </a:r>
            <a:r>
              <a:rPr dirty="0">
                <a:solidFill>
                  <a:schemeClr val="tx1"/>
                </a:solidFill>
                <a:latin typeface="Arial"/>
                <a:cs typeface="Arial"/>
              </a:rPr>
              <a:t>issues</a:t>
            </a:r>
            <a:r>
              <a:rPr spc="5" dirty="0">
                <a:solidFill>
                  <a:schemeClr val="tx1"/>
                </a:solidFill>
                <a:latin typeface="Arial"/>
                <a:cs typeface="Arial"/>
              </a:rPr>
              <a:t> </a:t>
            </a:r>
            <a:r>
              <a:rPr spc="-10" dirty="0">
                <a:solidFill>
                  <a:schemeClr val="tx1"/>
                </a:solidFill>
                <a:latin typeface="Arial"/>
                <a:cs typeface="Arial"/>
              </a:rPr>
              <a:t>with</a:t>
            </a:r>
            <a:r>
              <a:rPr spc="15" dirty="0">
                <a:solidFill>
                  <a:schemeClr val="tx1"/>
                </a:solidFill>
                <a:latin typeface="Arial"/>
                <a:cs typeface="Arial"/>
              </a:rPr>
              <a:t> </a:t>
            </a:r>
            <a:r>
              <a:rPr dirty="0">
                <a:solidFill>
                  <a:schemeClr val="tx1"/>
                </a:solidFill>
                <a:latin typeface="Arial"/>
                <a:cs typeface="Arial"/>
              </a:rPr>
              <a:t>compatibility</a:t>
            </a:r>
            <a:r>
              <a:rPr spc="-35" dirty="0">
                <a:solidFill>
                  <a:schemeClr val="tx1"/>
                </a:solidFill>
                <a:latin typeface="Arial"/>
                <a:cs typeface="Arial"/>
              </a:rPr>
              <a:t> </a:t>
            </a:r>
            <a:r>
              <a:rPr dirty="0">
                <a:solidFill>
                  <a:schemeClr val="tx1"/>
                </a:solidFill>
                <a:latin typeface="Arial"/>
                <a:cs typeface="Arial"/>
              </a:rPr>
              <a:t>that</a:t>
            </a:r>
            <a:r>
              <a:rPr spc="-30" dirty="0">
                <a:solidFill>
                  <a:schemeClr val="tx1"/>
                </a:solidFill>
                <a:latin typeface="Arial"/>
                <a:cs typeface="Arial"/>
              </a:rPr>
              <a:t> </a:t>
            </a:r>
            <a:r>
              <a:rPr dirty="0">
                <a:solidFill>
                  <a:schemeClr val="tx1"/>
                </a:solidFill>
                <a:latin typeface="Arial"/>
                <a:cs typeface="Arial"/>
              </a:rPr>
              <a:t>are</a:t>
            </a:r>
            <a:r>
              <a:rPr spc="-5" dirty="0">
                <a:solidFill>
                  <a:schemeClr val="tx1"/>
                </a:solidFill>
                <a:latin typeface="Arial"/>
                <a:cs typeface="Arial"/>
              </a:rPr>
              <a:t> </a:t>
            </a:r>
            <a:r>
              <a:rPr dirty="0">
                <a:solidFill>
                  <a:schemeClr val="tx1"/>
                </a:solidFill>
                <a:latin typeface="Arial"/>
                <a:cs typeface="Arial"/>
              </a:rPr>
              <a:t>not</a:t>
            </a:r>
            <a:r>
              <a:rPr lang="en-US" dirty="0">
                <a:solidFill>
                  <a:schemeClr val="tx1"/>
                </a:solidFill>
                <a:latin typeface="Arial"/>
                <a:cs typeface="Arial"/>
              </a:rPr>
              <a:t> </a:t>
            </a:r>
            <a:r>
              <a:rPr dirty="0">
                <a:solidFill>
                  <a:schemeClr val="tx1"/>
                </a:solidFill>
                <a:latin typeface="Arial"/>
                <a:cs typeface="Arial"/>
              </a:rPr>
              <a:t>listed.	Please</a:t>
            </a:r>
            <a:r>
              <a:rPr spc="-60" dirty="0">
                <a:solidFill>
                  <a:schemeClr val="tx1"/>
                </a:solidFill>
                <a:latin typeface="Arial"/>
                <a:cs typeface="Arial"/>
              </a:rPr>
              <a:t> </a:t>
            </a:r>
            <a:r>
              <a:rPr spc="-5" dirty="0">
                <a:solidFill>
                  <a:schemeClr val="tx1"/>
                </a:solidFill>
                <a:latin typeface="Arial"/>
                <a:cs typeface="Arial"/>
              </a:rPr>
              <a:t>clarify:</a:t>
            </a:r>
            <a:endParaRPr dirty="0">
              <a:solidFill>
                <a:schemeClr val="tx1"/>
              </a:solidFill>
              <a:latin typeface="Arial"/>
              <a:cs typeface="Arial"/>
            </a:endParaRPr>
          </a:p>
          <a:p>
            <a:pPr marL="697865" marR="5080" lvl="1" indent="-228600">
              <a:lnSpc>
                <a:spcPts val="1720"/>
              </a:lnSpc>
              <a:spcBef>
                <a:spcPts val="545"/>
              </a:spcBef>
              <a:buChar char="•"/>
              <a:tabLst>
                <a:tab pos="697865" algn="l"/>
                <a:tab pos="698500" algn="l"/>
              </a:tabLst>
            </a:pPr>
            <a:r>
              <a:rPr spc="10" dirty="0">
                <a:solidFill>
                  <a:schemeClr val="tx1"/>
                </a:solidFill>
                <a:latin typeface="Arial"/>
                <a:cs typeface="Arial"/>
              </a:rPr>
              <a:t>Will</a:t>
            </a:r>
            <a:r>
              <a:rPr spc="-10" dirty="0">
                <a:solidFill>
                  <a:schemeClr val="tx1"/>
                </a:solidFill>
                <a:latin typeface="Arial"/>
                <a:cs typeface="Arial"/>
              </a:rPr>
              <a:t> 802.15.14</a:t>
            </a:r>
            <a:r>
              <a:rPr spc="35" dirty="0">
                <a:solidFill>
                  <a:schemeClr val="tx1"/>
                </a:solidFill>
                <a:latin typeface="Arial"/>
                <a:cs typeface="Arial"/>
              </a:rPr>
              <a:t> </a:t>
            </a:r>
            <a:r>
              <a:rPr spc="-5" dirty="0">
                <a:solidFill>
                  <a:schemeClr val="tx1"/>
                </a:solidFill>
                <a:latin typeface="Arial"/>
                <a:cs typeface="Arial"/>
              </a:rPr>
              <a:t>use</a:t>
            </a:r>
            <a:r>
              <a:rPr spc="10" dirty="0">
                <a:solidFill>
                  <a:schemeClr val="tx1"/>
                </a:solidFill>
                <a:latin typeface="Arial"/>
                <a:cs typeface="Arial"/>
              </a:rPr>
              <a:t> </a:t>
            </a:r>
            <a:r>
              <a:rPr spc="-5" dirty="0">
                <a:solidFill>
                  <a:schemeClr val="tx1"/>
                </a:solidFill>
                <a:latin typeface="Arial"/>
                <a:cs typeface="Arial"/>
              </a:rPr>
              <a:t>a</a:t>
            </a:r>
            <a:r>
              <a:rPr spc="15" dirty="0">
                <a:solidFill>
                  <a:schemeClr val="tx1"/>
                </a:solidFill>
                <a:latin typeface="Arial"/>
                <a:cs typeface="Arial"/>
              </a:rPr>
              <a:t> </a:t>
            </a:r>
            <a:r>
              <a:rPr spc="-5" dirty="0">
                <a:solidFill>
                  <a:schemeClr val="tx1"/>
                </a:solidFill>
                <a:latin typeface="Arial"/>
                <a:cs typeface="Arial"/>
              </a:rPr>
              <a:t>restricted</a:t>
            </a:r>
            <a:r>
              <a:rPr spc="30" dirty="0">
                <a:solidFill>
                  <a:schemeClr val="tx1"/>
                </a:solidFill>
                <a:latin typeface="Arial"/>
                <a:cs typeface="Arial"/>
              </a:rPr>
              <a:t> </a:t>
            </a:r>
            <a:r>
              <a:rPr spc="5" dirty="0">
                <a:solidFill>
                  <a:schemeClr val="tx1"/>
                </a:solidFill>
                <a:latin typeface="Arial"/>
                <a:cs typeface="Arial"/>
              </a:rPr>
              <a:t>MTU</a:t>
            </a:r>
            <a:r>
              <a:rPr spc="-30" dirty="0">
                <a:solidFill>
                  <a:schemeClr val="tx1"/>
                </a:solidFill>
                <a:latin typeface="Arial"/>
                <a:cs typeface="Arial"/>
              </a:rPr>
              <a:t> </a:t>
            </a:r>
            <a:r>
              <a:rPr spc="-10" dirty="0">
                <a:solidFill>
                  <a:schemeClr val="tx1"/>
                </a:solidFill>
                <a:latin typeface="Arial"/>
                <a:cs typeface="Arial"/>
              </a:rPr>
              <a:t>size?</a:t>
            </a:r>
            <a:r>
              <a:rPr spc="70" dirty="0">
                <a:solidFill>
                  <a:schemeClr val="tx1"/>
                </a:solidFill>
                <a:latin typeface="Arial"/>
                <a:cs typeface="Arial"/>
              </a:rPr>
              <a:t> </a:t>
            </a:r>
            <a:r>
              <a:rPr spc="-5" dirty="0">
                <a:solidFill>
                  <a:schemeClr val="tx1"/>
                </a:solidFill>
                <a:latin typeface="Arial"/>
                <a:cs typeface="Arial"/>
              </a:rPr>
              <a:t>Restricted</a:t>
            </a:r>
            <a:r>
              <a:rPr spc="10" dirty="0">
                <a:solidFill>
                  <a:schemeClr val="tx1"/>
                </a:solidFill>
                <a:latin typeface="Arial"/>
                <a:cs typeface="Arial"/>
              </a:rPr>
              <a:t> </a:t>
            </a:r>
            <a:r>
              <a:rPr spc="5" dirty="0">
                <a:solidFill>
                  <a:schemeClr val="tx1"/>
                </a:solidFill>
                <a:latin typeface="Arial"/>
                <a:cs typeface="Arial"/>
              </a:rPr>
              <a:t>MTU</a:t>
            </a:r>
            <a:r>
              <a:rPr spc="-10" dirty="0">
                <a:solidFill>
                  <a:schemeClr val="tx1"/>
                </a:solidFill>
                <a:latin typeface="Arial"/>
                <a:cs typeface="Arial"/>
              </a:rPr>
              <a:t> sizes</a:t>
            </a:r>
            <a:r>
              <a:rPr spc="20" dirty="0">
                <a:solidFill>
                  <a:schemeClr val="tx1"/>
                </a:solidFill>
                <a:latin typeface="Arial"/>
                <a:cs typeface="Arial"/>
              </a:rPr>
              <a:t> </a:t>
            </a:r>
            <a:r>
              <a:rPr spc="-5" dirty="0">
                <a:solidFill>
                  <a:schemeClr val="tx1"/>
                </a:solidFill>
                <a:latin typeface="Arial"/>
                <a:cs typeface="Arial"/>
              </a:rPr>
              <a:t>make</a:t>
            </a:r>
            <a:r>
              <a:rPr spc="15" dirty="0">
                <a:solidFill>
                  <a:schemeClr val="tx1"/>
                </a:solidFill>
                <a:latin typeface="Arial"/>
                <a:cs typeface="Arial"/>
              </a:rPr>
              <a:t> </a:t>
            </a:r>
            <a:r>
              <a:rPr spc="-5" dirty="0">
                <a:solidFill>
                  <a:schemeClr val="tx1"/>
                </a:solidFill>
                <a:latin typeface="Arial"/>
                <a:cs typeface="Arial"/>
              </a:rPr>
              <a:t>bridging</a:t>
            </a:r>
            <a:r>
              <a:rPr spc="30" dirty="0">
                <a:solidFill>
                  <a:schemeClr val="tx1"/>
                </a:solidFill>
                <a:latin typeface="Arial"/>
                <a:cs typeface="Arial"/>
              </a:rPr>
              <a:t> </a:t>
            </a:r>
            <a:r>
              <a:rPr dirty="0">
                <a:solidFill>
                  <a:schemeClr val="tx1"/>
                </a:solidFill>
                <a:latin typeface="Arial"/>
                <a:cs typeface="Arial"/>
              </a:rPr>
              <a:t>to</a:t>
            </a:r>
            <a:r>
              <a:rPr spc="10" dirty="0">
                <a:solidFill>
                  <a:schemeClr val="tx1"/>
                </a:solidFill>
                <a:latin typeface="Arial"/>
                <a:cs typeface="Arial"/>
              </a:rPr>
              <a:t> </a:t>
            </a:r>
            <a:r>
              <a:rPr spc="-10" dirty="0">
                <a:solidFill>
                  <a:schemeClr val="tx1"/>
                </a:solidFill>
                <a:latin typeface="Arial"/>
                <a:cs typeface="Arial"/>
              </a:rPr>
              <a:t>other</a:t>
            </a:r>
            <a:r>
              <a:rPr spc="50" dirty="0">
                <a:solidFill>
                  <a:schemeClr val="tx1"/>
                </a:solidFill>
                <a:latin typeface="Arial"/>
                <a:cs typeface="Arial"/>
              </a:rPr>
              <a:t> </a:t>
            </a:r>
            <a:r>
              <a:rPr spc="-5" dirty="0">
                <a:solidFill>
                  <a:schemeClr val="tx1"/>
                </a:solidFill>
                <a:latin typeface="Arial"/>
                <a:cs typeface="Arial"/>
              </a:rPr>
              <a:t>IEEE</a:t>
            </a:r>
            <a:r>
              <a:rPr spc="10" dirty="0">
                <a:solidFill>
                  <a:schemeClr val="tx1"/>
                </a:solidFill>
                <a:latin typeface="Arial"/>
                <a:cs typeface="Arial"/>
              </a:rPr>
              <a:t> </a:t>
            </a:r>
            <a:r>
              <a:rPr spc="-10" dirty="0">
                <a:solidFill>
                  <a:schemeClr val="tx1"/>
                </a:solidFill>
                <a:latin typeface="Arial"/>
                <a:cs typeface="Arial"/>
              </a:rPr>
              <a:t>802 </a:t>
            </a:r>
            <a:r>
              <a:rPr spc="-430" dirty="0">
                <a:solidFill>
                  <a:schemeClr val="tx1"/>
                </a:solidFill>
                <a:latin typeface="Arial"/>
                <a:cs typeface="Arial"/>
              </a:rPr>
              <a:t> </a:t>
            </a:r>
            <a:r>
              <a:rPr spc="-5" dirty="0">
                <a:solidFill>
                  <a:schemeClr val="tx1"/>
                </a:solidFill>
                <a:latin typeface="Arial"/>
                <a:cs typeface="Arial"/>
              </a:rPr>
              <a:t>media</a:t>
            </a:r>
            <a:r>
              <a:rPr spc="5" dirty="0">
                <a:solidFill>
                  <a:schemeClr val="tx1"/>
                </a:solidFill>
                <a:latin typeface="Arial"/>
                <a:cs typeface="Arial"/>
              </a:rPr>
              <a:t> </a:t>
            </a:r>
            <a:r>
              <a:rPr spc="-5" dirty="0">
                <a:solidFill>
                  <a:schemeClr val="tx1"/>
                </a:solidFill>
                <a:latin typeface="Arial"/>
                <a:cs typeface="Arial"/>
              </a:rPr>
              <a:t>impossible</a:t>
            </a:r>
            <a:r>
              <a:rPr spc="-15" dirty="0">
                <a:solidFill>
                  <a:schemeClr val="tx1"/>
                </a:solidFill>
                <a:latin typeface="Arial"/>
                <a:cs typeface="Arial"/>
              </a:rPr>
              <a:t> </a:t>
            </a:r>
            <a:r>
              <a:rPr spc="-10" dirty="0">
                <a:solidFill>
                  <a:schemeClr val="tx1"/>
                </a:solidFill>
                <a:latin typeface="Arial"/>
                <a:cs typeface="Arial"/>
              </a:rPr>
              <a:t>without</a:t>
            </a:r>
            <a:r>
              <a:rPr spc="45" dirty="0">
                <a:solidFill>
                  <a:schemeClr val="tx1"/>
                </a:solidFill>
                <a:latin typeface="Arial"/>
                <a:cs typeface="Arial"/>
              </a:rPr>
              <a:t> </a:t>
            </a:r>
            <a:r>
              <a:rPr spc="-5" dirty="0">
                <a:solidFill>
                  <a:schemeClr val="tx1"/>
                </a:solidFill>
                <a:latin typeface="Arial"/>
                <a:cs typeface="Arial"/>
              </a:rPr>
              <a:t>suitable</a:t>
            </a:r>
            <a:r>
              <a:rPr spc="25" dirty="0">
                <a:solidFill>
                  <a:schemeClr val="tx1"/>
                </a:solidFill>
                <a:latin typeface="Arial"/>
                <a:cs typeface="Arial"/>
              </a:rPr>
              <a:t> </a:t>
            </a:r>
            <a:r>
              <a:rPr spc="-5" dirty="0">
                <a:solidFill>
                  <a:schemeClr val="tx1"/>
                </a:solidFill>
                <a:latin typeface="Arial"/>
                <a:cs typeface="Arial"/>
              </a:rPr>
              <a:t>fragmentation/reassembly</a:t>
            </a:r>
            <a:r>
              <a:rPr spc="75" dirty="0">
                <a:solidFill>
                  <a:schemeClr val="tx1"/>
                </a:solidFill>
                <a:latin typeface="Arial"/>
                <a:cs typeface="Arial"/>
              </a:rPr>
              <a:t> </a:t>
            </a:r>
            <a:r>
              <a:rPr spc="-5" dirty="0">
                <a:solidFill>
                  <a:schemeClr val="tx1"/>
                </a:solidFill>
                <a:latin typeface="Arial"/>
                <a:cs typeface="Arial"/>
              </a:rPr>
              <a:t>support</a:t>
            </a:r>
            <a:endParaRPr dirty="0">
              <a:solidFill>
                <a:schemeClr val="tx1"/>
              </a:solidFill>
              <a:latin typeface="Arial"/>
              <a:cs typeface="Arial"/>
            </a:endParaRPr>
          </a:p>
          <a:p>
            <a:pPr marL="698500" lvl="1" indent="-229235">
              <a:lnSpc>
                <a:spcPts val="1830"/>
              </a:lnSpc>
              <a:spcBef>
                <a:spcPts val="275"/>
              </a:spcBef>
              <a:buChar char="•"/>
              <a:tabLst>
                <a:tab pos="697865" algn="l"/>
                <a:tab pos="698500" algn="l"/>
              </a:tabLst>
            </a:pPr>
            <a:r>
              <a:rPr spc="10" dirty="0">
                <a:solidFill>
                  <a:schemeClr val="tx1"/>
                </a:solidFill>
                <a:latin typeface="Arial"/>
                <a:cs typeface="Arial"/>
              </a:rPr>
              <a:t>Will</a:t>
            </a:r>
            <a:r>
              <a:rPr spc="-10" dirty="0">
                <a:solidFill>
                  <a:schemeClr val="tx1"/>
                </a:solidFill>
                <a:latin typeface="Arial"/>
                <a:cs typeface="Arial"/>
              </a:rPr>
              <a:t> 802.15.14</a:t>
            </a:r>
            <a:r>
              <a:rPr spc="35" dirty="0">
                <a:solidFill>
                  <a:schemeClr val="tx1"/>
                </a:solidFill>
                <a:latin typeface="Arial"/>
                <a:cs typeface="Arial"/>
              </a:rPr>
              <a:t> </a:t>
            </a:r>
            <a:r>
              <a:rPr spc="-5" dirty="0">
                <a:solidFill>
                  <a:schemeClr val="tx1"/>
                </a:solidFill>
                <a:latin typeface="Arial"/>
                <a:cs typeface="Arial"/>
              </a:rPr>
              <a:t>have</a:t>
            </a:r>
            <a:r>
              <a:rPr dirty="0">
                <a:solidFill>
                  <a:schemeClr val="tx1"/>
                </a:solidFill>
                <a:latin typeface="Arial"/>
                <a:cs typeface="Arial"/>
              </a:rPr>
              <a:t> </a:t>
            </a:r>
            <a:r>
              <a:rPr spc="-10" dirty="0">
                <a:solidFill>
                  <a:schemeClr val="tx1"/>
                </a:solidFill>
                <a:latin typeface="Arial"/>
                <a:cs typeface="Arial"/>
              </a:rPr>
              <a:t>other</a:t>
            </a:r>
            <a:r>
              <a:rPr spc="-35" dirty="0">
                <a:solidFill>
                  <a:schemeClr val="tx1"/>
                </a:solidFill>
                <a:latin typeface="Arial"/>
                <a:cs typeface="Arial"/>
              </a:rPr>
              <a:t> </a:t>
            </a:r>
            <a:r>
              <a:rPr spc="-5" dirty="0">
                <a:solidFill>
                  <a:schemeClr val="tx1"/>
                </a:solidFill>
                <a:latin typeface="Arial"/>
                <a:cs typeface="Arial"/>
              </a:rPr>
              <a:t>Addressing</a:t>
            </a:r>
            <a:r>
              <a:rPr spc="35" dirty="0">
                <a:solidFill>
                  <a:schemeClr val="tx1"/>
                </a:solidFill>
                <a:latin typeface="Arial"/>
                <a:cs typeface="Arial"/>
              </a:rPr>
              <a:t> </a:t>
            </a:r>
            <a:r>
              <a:rPr spc="-10" dirty="0">
                <a:solidFill>
                  <a:schemeClr val="tx1"/>
                </a:solidFill>
                <a:latin typeface="Arial"/>
                <a:cs typeface="Arial"/>
              </a:rPr>
              <a:t>Modes</a:t>
            </a:r>
            <a:r>
              <a:rPr spc="25" dirty="0">
                <a:solidFill>
                  <a:schemeClr val="tx1"/>
                </a:solidFill>
                <a:latin typeface="Arial"/>
                <a:cs typeface="Arial"/>
              </a:rPr>
              <a:t> </a:t>
            </a:r>
            <a:r>
              <a:rPr spc="-15" dirty="0">
                <a:solidFill>
                  <a:schemeClr val="tx1"/>
                </a:solidFill>
                <a:latin typeface="Arial"/>
                <a:cs typeface="Arial"/>
              </a:rPr>
              <a:t>beyond</a:t>
            </a:r>
            <a:r>
              <a:rPr spc="75" dirty="0">
                <a:solidFill>
                  <a:schemeClr val="tx1"/>
                </a:solidFill>
                <a:latin typeface="Arial"/>
                <a:cs typeface="Arial"/>
              </a:rPr>
              <a:t> </a:t>
            </a:r>
            <a:r>
              <a:rPr spc="-10" dirty="0">
                <a:solidFill>
                  <a:schemeClr val="tx1"/>
                </a:solidFill>
                <a:latin typeface="Arial"/>
                <a:cs typeface="Arial"/>
              </a:rPr>
              <a:t>the</a:t>
            </a:r>
            <a:r>
              <a:rPr spc="10" dirty="0">
                <a:solidFill>
                  <a:schemeClr val="tx1"/>
                </a:solidFill>
                <a:latin typeface="Arial"/>
                <a:cs typeface="Arial"/>
              </a:rPr>
              <a:t> </a:t>
            </a:r>
            <a:r>
              <a:rPr spc="-20" dirty="0">
                <a:solidFill>
                  <a:schemeClr val="tx1"/>
                </a:solidFill>
                <a:latin typeface="Arial"/>
                <a:cs typeface="Arial"/>
              </a:rPr>
              <a:t>64-bit</a:t>
            </a:r>
            <a:r>
              <a:rPr spc="35" dirty="0">
                <a:solidFill>
                  <a:schemeClr val="tx1"/>
                </a:solidFill>
                <a:latin typeface="Arial"/>
                <a:cs typeface="Arial"/>
              </a:rPr>
              <a:t> </a:t>
            </a:r>
            <a:r>
              <a:rPr spc="-10" dirty="0">
                <a:solidFill>
                  <a:schemeClr val="tx1"/>
                </a:solidFill>
                <a:latin typeface="Arial"/>
                <a:cs typeface="Arial"/>
              </a:rPr>
              <a:t>address</a:t>
            </a:r>
            <a:r>
              <a:rPr spc="40" dirty="0">
                <a:solidFill>
                  <a:schemeClr val="tx1"/>
                </a:solidFill>
                <a:latin typeface="Arial"/>
                <a:cs typeface="Arial"/>
              </a:rPr>
              <a:t> </a:t>
            </a:r>
            <a:r>
              <a:rPr spc="-10" dirty="0">
                <a:solidFill>
                  <a:schemeClr val="tx1"/>
                </a:solidFill>
                <a:latin typeface="Arial"/>
                <a:cs typeface="Arial"/>
              </a:rPr>
              <a:t>that</a:t>
            </a:r>
            <a:r>
              <a:rPr spc="35" dirty="0">
                <a:solidFill>
                  <a:schemeClr val="tx1"/>
                </a:solidFill>
                <a:latin typeface="Arial"/>
                <a:cs typeface="Arial"/>
              </a:rPr>
              <a:t> </a:t>
            </a:r>
            <a:r>
              <a:rPr spc="-5" dirty="0">
                <a:solidFill>
                  <a:schemeClr val="tx1"/>
                </a:solidFill>
                <a:latin typeface="Arial"/>
                <a:cs typeface="Arial"/>
              </a:rPr>
              <a:t>are</a:t>
            </a:r>
            <a:r>
              <a:rPr spc="10" dirty="0">
                <a:solidFill>
                  <a:schemeClr val="tx1"/>
                </a:solidFill>
                <a:latin typeface="Arial"/>
                <a:cs typeface="Arial"/>
              </a:rPr>
              <a:t> </a:t>
            </a:r>
            <a:r>
              <a:rPr spc="-5" dirty="0">
                <a:solidFill>
                  <a:schemeClr val="tx1"/>
                </a:solidFill>
                <a:latin typeface="Arial"/>
                <a:cs typeface="Arial"/>
              </a:rPr>
              <a:t>also</a:t>
            </a:r>
            <a:r>
              <a:rPr spc="15" dirty="0">
                <a:solidFill>
                  <a:schemeClr val="tx1"/>
                </a:solidFill>
                <a:latin typeface="Arial"/>
                <a:cs typeface="Arial"/>
              </a:rPr>
              <a:t> </a:t>
            </a:r>
            <a:r>
              <a:rPr spc="-5" dirty="0">
                <a:solidFill>
                  <a:schemeClr val="tx1"/>
                </a:solidFill>
                <a:latin typeface="Arial"/>
                <a:cs typeface="Arial"/>
              </a:rPr>
              <a:t>incompatible</a:t>
            </a:r>
            <a:endParaRPr dirty="0">
              <a:solidFill>
                <a:schemeClr val="tx1"/>
              </a:solidFill>
              <a:latin typeface="Arial"/>
              <a:cs typeface="Arial"/>
            </a:endParaRPr>
          </a:p>
          <a:p>
            <a:pPr marL="697865">
              <a:lnSpc>
                <a:spcPts val="1830"/>
              </a:lnSpc>
            </a:pPr>
            <a:r>
              <a:rPr spc="-5" dirty="0">
                <a:solidFill>
                  <a:schemeClr val="tx1"/>
                </a:solidFill>
                <a:latin typeface="Arial"/>
                <a:cs typeface="Arial"/>
              </a:rPr>
              <a:t>with IEEE</a:t>
            </a:r>
            <a:r>
              <a:rPr spc="25" dirty="0">
                <a:solidFill>
                  <a:schemeClr val="tx1"/>
                </a:solidFill>
                <a:latin typeface="Arial"/>
                <a:cs typeface="Arial"/>
              </a:rPr>
              <a:t> </a:t>
            </a:r>
            <a:r>
              <a:rPr spc="-5" dirty="0">
                <a:solidFill>
                  <a:schemeClr val="tx1"/>
                </a:solidFill>
                <a:latin typeface="Arial"/>
                <a:cs typeface="Arial"/>
              </a:rPr>
              <a:t>Std</a:t>
            </a:r>
            <a:r>
              <a:rPr spc="5" dirty="0">
                <a:solidFill>
                  <a:schemeClr val="tx1"/>
                </a:solidFill>
                <a:latin typeface="Arial"/>
                <a:cs typeface="Arial"/>
              </a:rPr>
              <a:t> </a:t>
            </a:r>
            <a:r>
              <a:rPr spc="-10" dirty="0">
                <a:solidFill>
                  <a:schemeClr val="tx1"/>
                </a:solidFill>
                <a:latin typeface="Arial"/>
                <a:cs typeface="Arial"/>
              </a:rPr>
              <a:t>802.1Q</a:t>
            </a:r>
            <a:r>
              <a:rPr spc="40" dirty="0">
                <a:solidFill>
                  <a:schemeClr val="tx1"/>
                </a:solidFill>
                <a:latin typeface="Arial"/>
                <a:cs typeface="Arial"/>
              </a:rPr>
              <a:t> </a:t>
            </a:r>
            <a:r>
              <a:rPr spc="-10" dirty="0">
                <a:solidFill>
                  <a:schemeClr val="tx1"/>
                </a:solidFill>
                <a:latin typeface="Arial"/>
                <a:cs typeface="Arial"/>
              </a:rPr>
              <a:t>and</a:t>
            </a:r>
            <a:r>
              <a:rPr spc="25" dirty="0">
                <a:solidFill>
                  <a:schemeClr val="tx1"/>
                </a:solidFill>
                <a:latin typeface="Arial"/>
                <a:cs typeface="Arial"/>
              </a:rPr>
              <a:t> </a:t>
            </a:r>
            <a:r>
              <a:rPr spc="-5" dirty="0">
                <a:solidFill>
                  <a:schemeClr val="tx1"/>
                </a:solidFill>
                <a:latin typeface="Arial"/>
                <a:cs typeface="Arial"/>
              </a:rPr>
              <a:t>IEEE</a:t>
            </a:r>
            <a:r>
              <a:rPr spc="5" dirty="0">
                <a:solidFill>
                  <a:schemeClr val="tx1"/>
                </a:solidFill>
                <a:latin typeface="Arial"/>
                <a:cs typeface="Arial"/>
              </a:rPr>
              <a:t> </a:t>
            </a:r>
            <a:r>
              <a:rPr spc="-5" dirty="0">
                <a:solidFill>
                  <a:schemeClr val="tx1"/>
                </a:solidFill>
                <a:latin typeface="Arial"/>
                <a:cs typeface="Arial"/>
              </a:rPr>
              <a:t>Std</a:t>
            </a:r>
            <a:r>
              <a:rPr spc="25" dirty="0">
                <a:solidFill>
                  <a:schemeClr val="tx1"/>
                </a:solidFill>
                <a:latin typeface="Arial"/>
                <a:cs typeface="Arial"/>
              </a:rPr>
              <a:t> </a:t>
            </a:r>
            <a:r>
              <a:rPr spc="-10" dirty="0">
                <a:solidFill>
                  <a:schemeClr val="tx1"/>
                </a:solidFill>
                <a:latin typeface="Arial"/>
                <a:cs typeface="Arial"/>
              </a:rPr>
              <a:t>802.1AC?</a:t>
            </a:r>
            <a:endParaRPr lang="en-US" spc="-10" dirty="0">
              <a:solidFill>
                <a:schemeClr val="tx1"/>
              </a:solidFill>
              <a:latin typeface="Arial"/>
              <a:cs typeface="Arial"/>
            </a:endParaRPr>
          </a:p>
          <a:p>
            <a:pPr indent="14288">
              <a:lnSpc>
                <a:spcPts val="1830"/>
              </a:lnSpc>
            </a:pPr>
            <a:r>
              <a:rPr lang="en-US" dirty="0">
                <a:solidFill>
                  <a:schemeClr val="tx1"/>
                </a:solidFill>
                <a:latin typeface="Arial"/>
                <a:cs typeface="Arial"/>
              </a:rPr>
              <a:t>Response – </a:t>
            </a:r>
            <a:r>
              <a:rPr lang="en-US" dirty="0">
                <a:solidFill>
                  <a:srgbClr val="0000FF"/>
                </a:solidFill>
                <a:latin typeface="Arial"/>
                <a:cs typeface="Arial"/>
              </a:rPr>
              <a:t>It is the intention of P802.15.14 to maintain backwards compatibility with IEEE Std 802.15.4 PHY and MAC. P802.15.14 will include existing PHYs by reference which support different MTU sizes, and also addressing modes requiring support for EUI 64, and short addresses (16 bit), for which it has been previously determined that compliance with the above IEEE 802 standards is not possible.</a:t>
            </a:r>
          </a:p>
          <a:p>
            <a:pPr indent="14288">
              <a:lnSpc>
                <a:spcPts val="1830"/>
              </a:lnSpc>
            </a:pPr>
            <a:r>
              <a:rPr lang="en-US"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p:txBody>
      </p:sp>
      <p:sp>
        <p:nvSpPr>
          <p:cNvPr id="6" name="Slide Number Placeholder 3">
            <a:extLst>
              <a:ext uri="{FF2B5EF4-FFF2-40B4-BE49-F238E27FC236}">
                <a16:creationId xmlns:a16="http://schemas.microsoft.com/office/drawing/2014/main" id="{E9424B14-0E46-424C-BF05-90B5625064DD}"/>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3381519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70"/>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D9162D5B-B917-4076-BAE6-10EACF450F50}"/>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1908672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69"/>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8" name="Title 1">
            <a:extLst>
              <a:ext uri="{FF2B5EF4-FFF2-40B4-BE49-F238E27FC236}">
                <a16:creationId xmlns:a16="http://schemas.microsoft.com/office/drawing/2014/main" id="{6502F422-9F5A-475D-9CBE-E46C6C2C2229}"/>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EECAB379-FF80-417D-98E2-BF404F8999DC}"/>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687679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4F83B7-6882-574E-8B39-CA186277D452}"/>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3"/>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marL="342892" indent="-342892">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in the PAR Draft to “802.15.4w”.</a:t>
            </a:r>
          </a:p>
        </p:txBody>
      </p:sp>
      <p:sp>
        <p:nvSpPr>
          <p:cNvPr id="8" name="Title 1">
            <a:extLst>
              <a:ext uri="{FF2B5EF4-FFF2-40B4-BE49-F238E27FC236}">
                <a16:creationId xmlns:a16="http://schemas.microsoft.com/office/drawing/2014/main" id="{B14CBEC9-7FCB-4E7C-BEDB-6207E069763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5"/>
              </a:rPr>
              <a:t>CSD</a:t>
            </a:r>
            <a:r>
              <a:rPr lang="en-US" sz="1800" b="1" kern="0" dirty="0"/>
              <a:t> </a:t>
            </a:r>
          </a:p>
        </p:txBody>
      </p:sp>
      <p:sp>
        <p:nvSpPr>
          <p:cNvPr id="5" name="Slide Number Placeholder 3">
            <a:extLst>
              <a:ext uri="{FF2B5EF4-FFF2-40B4-BE49-F238E27FC236}">
                <a16:creationId xmlns:a16="http://schemas.microsoft.com/office/drawing/2014/main" id="{CF5BF4E9-2593-44C8-8E0F-2C51DFB7C67B}"/>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998526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E35441-6487-4E4A-862C-FA0587901626}"/>
              </a:ext>
            </a:extLst>
          </p:cNvPr>
          <p:cNvSpPr>
            <a:spLocks noGrp="1"/>
          </p:cNvSpPr>
          <p:nvPr>
            <p:ph idx="1"/>
          </p:nvPr>
        </p:nvSpPr>
        <p:spPr>
          <a:xfrm>
            <a:off x="689769" y="1473569"/>
            <a:ext cx="7764463" cy="4766894"/>
          </a:xfrm>
        </p:spPr>
        <p:txBody>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The IEEE standards numbers in the answer should be prefaced by “IEEE Std”.  Similar errors are found throughout the PAR, sometimes including IEEE but not Std (e.g., in 8.1).</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throughout the PAR Draft.</a:t>
            </a:r>
          </a:p>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Though somewhat murky, we believe the proper reference to the standard and its approved amendments/corrigenda is undated (IEEE Std 802.15.4).</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state that the project will “…benefit by including (via. referencing)…”.</a:t>
            </a:r>
            <a:endParaRPr lang="en-US" dirty="0">
              <a:solidFill>
                <a:srgbClr val="0000FF"/>
              </a:solidFill>
            </a:endParaRPr>
          </a:p>
        </p:txBody>
      </p:sp>
      <p:sp>
        <p:nvSpPr>
          <p:cNvPr id="8" name="Title 1">
            <a:extLst>
              <a:ext uri="{FF2B5EF4-FFF2-40B4-BE49-F238E27FC236}">
                <a16:creationId xmlns:a16="http://schemas.microsoft.com/office/drawing/2014/main" id="{144E2E9C-89F7-475E-98FD-CBF930752921}"/>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B79B7FC3-D25F-411F-9A99-0C867F54D6B8}"/>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229245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BAE2DD-78E9-294C-B4FA-2C4FF62AECBB}"/>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5.6 — Grammar:  “and manufacturers and”.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 consumer electronics equipment, manufacturers, and users of equipment involving…”</a:t>
            </a:r>
          </a:p>
          <a:p>
            <a:pPr marL="342892" indent="-342892">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“Extended Unique Identifiers (EUI)”. </a:t>
            </a:r>
          </a:p>
        </p:txBody>
      </p:sp>
      <p:sp>
        <p:nvSpPr>
          <p:cNvPr id="8" name="Title 1">
            <a:extLst>
              <a:ext uri="{FF2B5EF4-FFF2-40B4-BE49-F238E27FC236}">
                <a16:creationId xmlns:a16="http://schemas.microsoft.com/office/drawing/2014/main" id="{D15CB7C7-A21A-47CA-BCE7-117FE4D2B10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7E741DC1-1FF3-40A8-AFCE-DCDB6ECEA6BB}"/>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4117630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58A2CD-AC28-2F48-8338-07076594CF2B}"/>
              </a:ext>
            </a:extLst>
          </p:cNvPr>
          <p:cNvSpPr>
            <a:spLocks noGrp="1"/>
          </p:cNvSpPr>
          <p:nvPr>
            <p:ph idx="1"/>
          </p:nvPr>
        </p:nvSpPr>
        <p:spPr>
          <a:xfrm>
            <a:off x="689769" y="1473569"/>
            <a:ext cx="7764463" cy="4766894"/>
          </a:xfrm>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P802.15.14.”</a:t>
            </a:r>
          </a:p>
        </p:txBody>
      </p:sp>
      <p:sp>
        <p:nvSpPr>
          <p:cNvPr id="8" name="Title 1">
            <a:extLst>
              <a:ext uri="{FF2B5EF4-FFF2-40B4-BE49-F238E27FC236}">
                <a16:creationId xmlns:a16="http://schemas.microsoft.com/office/drawing/2014/main" id="{4D495B32-5585-44E8-932E-B367A03451B8}"/>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EA6E524E-3C13-4ED8-B74A-BCE2541D31B2}"/>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302199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F36B3B-A3C7-F043-890B-92DF7B81DEA2}"/>
              </a:ext>
            </a:extLst>
          </p:cNvPr>
          <p:cNvSpPr>
            <a:spLocks noGrp="1"/>
          </p:cNvSpPr>
          <p:nvPr>
            <p:ph idx="1"/>
          </p:nvPr>
        </p:nvSpPr>
        <p:spPr>
          <a:xfrm>
            <a:off x="689769" y="1473569"/>
            <a:ext cx="7764463" cy="4766894"/>
          </a:xfrm>
        </p:spPr>
        <p:txBody>
          <a:bodyPr>
            <a:normAutofit lnSpcReduction="10000"/>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along with the 802.15.14 TG Chair (once the TG is formed) will work together along with </a:t>
            </a:r>
            <a:r>
              <a:rPr lang="en-US" sz="1800" dirty="0" err="1">
                <a:solidFill>
                  <a:srgbClr val="0000FF"/>
                </a:solidFill>
                <a:latin typeface="Helvetica" pitchFamily="2" charset="0"/>
              </a:rPr>
              <a:t>PatCom</a:t>
            </a:r>
            <a:r>
              <a:rPr lang="en-US" sz="1800" dirty="0">
                <a:solidFill>
                  <a:srgbClr val="0000FF"/>
                </a:solidFill>
                <a:latin typeface="Helvetica" pitchFamily="2" charset="0"/>
              </a:rPr>
              <a:t> on the most suitable way to address this.</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“IEEE Std 802.15.4-2020”.</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Typo in the title "IEEE Standard for </a:t>
            </a:r>
            <a:r>
              <a:rPr lang="en-US" sz="1800" dirty="0" err="1">
                <a:latin typeface="Helvetica" pitchFamily="2" charset="0"/>
              </a:rPr>
              <a:t>Low?Rate</a:t>
            </a:r>
            <a:r>
              <a:rPr lang="en-US" sz="1800" dirty="0">
                <a:latin typeface="Helvetica" pitchFamily="2" charset="0"/>
              </a:rPr>
              <a:t> Wireless Networks”  the published standard uses “Low-Rate“.</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“…Low-Rate…”.</a:t>
            </a:r>
          </a:p>
        </p:txBody>
      </p:sp>
      <p:sp>
        <p:nvSpPr>
          <p:cNvPr id="8" name="Title 1">
            <a:extLst>
              <a:ext uri="{FF2B5EF4-FFF2-40B4-BE49-F238E27FC236}">
                <a16:creationId xmlns:a16="http://schemas.microsoft.com/office/drawing/2014/main" id="{1644DCB7-2C2F-4B02-8117-3A593C8F829C}"/>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D5E41D9D-BAC2-4DA0-BA14-B7A90FC1385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19</a:t>
            </a:fld>
            <a:endParaRPr lang="en-US" altLang="en-US" dirty="0">
              <a:solidFill>
                <a:schemeClr val="tx1"/>
              </a:solidFill>
            </a:endParaRPr>
          </a:p>
        </p:txBody>
      </p:sp>
    </p:spTree>
    <p:extLst>
      <p:ext uri="{BB962C8B-B14F-4D97-AF65-F5344CB8AC3E}">
        <p14:creationId xmlns:p14="http://schemas.microsoft.com/office/powerpoint/2010/main" val="3156568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July 13</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17B8FE-78E9-D442-B6AC-BB4BAB90D8F5}"/>
              </a:ext>
            </a:extLst>
          </p:cNvPr>
          <p:cNvSpPr>
            <a:spLocks noGrp="1"/>
          </p:cNvSpPr>
          <p:nvPr>
            <p:ph idx="1"/>
          </p:nvPr>
        </p:nvSpPr>
        <p:spPr>
          <a:xfrm>
            <a:off x="689769" y="1473569"/>
            <a:ext cx="7764463" cy="4766894"/>
          </a:xfrm>
        </p:spPr>
        <p:txBody>
          <a:bodyPr/>
          <a:lstStyle/>
          <a:p>
            <a:pPr marL="0" indent="0">
              <a:spcBef>
                <a:spcPts val="0"/>
              </a:spcBef>
              <a:spcAft>
                <a:spcPts val="450"/>
              </a:spcAft>
            </a:pPr>
            <a:r>
              <a:rPr lang="en-US" sz="1800" dirty="0">
                <a:latin typeface="Helvetica" pitchFamily="2" charset="0"/>
              </a:rPr>
              <a:t>CSD: </a:t>
            </a:r>
            <a:r>
              <a:rPr lang="en-US" sz="1800" dirty="0">
                <a:latin typeface="Helvetica" pitchFamily="2" charset="0"/>
                <a:hlinkClick r:id="rId3"/>
              </a:rPr>
              <a:t>https://mentor.ieee.org/802.15/dcn/21/15-21-0278-04-0014-sg14-draft-csd-for-ns-uwb.docx</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No comments.</a:t>
            </a:r>
            <a:endParaRPr lang="en-US" dirty="0"/>
          </a:p>
        </p:txBody>
      </p:sp>
      <p:sp>
        <p:nvSpPr>
          <p:cNvPr id="8" name="Title 1">
            <a:extLst>
              <a:ext uri="{FF2B5EF4-FFF2-40B4-BE49-F238E27FC236}">
                <a16:creationId xmlns:a16="http://schemas.microsoft.com/office/drawing/2014/main" id="{7909CA7E-548A-4CA6-A3B3-DA6573D7C53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3"/>
              </a:rPr>
              <a:t>CSD</a:t>
            </a:r>
            <a:r>
              <a:rPr lang="en-US" sz="1800" b="1" kern="0" dirty="0"/>
              <a:t> </a:t>
            </a:r>
          </a:p>
        </p:txBody>
      </p:sp>
      <p:sp>
        <p:nvSpPr>
          <p:cNvPr id="5" name="Slide Number Placeholder 3">
            <a:extLst>
              <a:ext uri="{FF2B5EF4-FFF2-40B4-BE49-F238E27FC236}">
                <a16:creationId xmlns:a16="http://schemas.microsoft.com/office/drawing/2014/main" id="{352BA4EC-A257-40F8-9A3B-A8174BDC3A4F}"/>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spTree>
    <p:extLst>
      <p:ext uri="{BB962C8B-B14F-4D97-AF65-F5344CB8AC3E}">
        <p14:creationId xmlns:p14="http://schemas.microsoft.com/office/powerpoint/2010/main" val="3899342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5802" y="1473569"/>
            <a:ext cx="7770813" cy="4907759"/>
          </a:xfrm>
        </p:spPr>
        <p:txBody>
          <a:bodyPr/>
          <a:lstStyle/>
          <a:p>
            <a:r>
              <a:rPr lang="en-US" sz="1500" dirty="0"/>
              <a:t>2.1 – Title – “Ad Hoc” is only in the title, it is not used as a qualifier elsewhere in the PAR (Scope/purpose/need or explanation.) </a:t>
            </a:r>
          </a:p>
          <a:p>
            <a:pPr lvl="1"/>
            <a:r>
              <a:rPr lang="en-US" sz="1500" dirty="0"/>
              <a:t>Suggest remove “Ad Hoc” or change to “Impulse Radio Ultra Wideband Wireless Ad Hoc Networks”.</a:t>
            </a:r>
          </a:p>
          <a:p>
            <a:pPr lvl="2"/>
            <a:r>
              <a:rPr lang="en-US" sz="1500" dirty="0"/>
              <a:t>(Note that one definition of Ad Hoc Network is “A wireless ad hoc network or mobile ad hoc network is a decentralized type of wireless network. The network is ad hoc because it does not rely on a pre-existing infrastructure.”)</a:t>
            </a:r>
          </a:p>
          <a:p>
            <a:pPr lvl="2"/>
            <a:r>
              <a:rPr lang="en-US" sz="1500" dirty="0"/>
              <a:t>If you leave Ad Hoc in the title, it may well be that your network description elsewhere needs an “Ad Hoc” added.</a:t>
            </a:r>
          </a:p>
          <a:p>
            <a:pPr marL="0" lvl="2" indent="0"/>
            <a:r>
              <a:rPr lang="en-US" sz="1500" dirty="0"/>
              <a:t>Response – </a:t>
            </a:r>
            <a:r>
              <a:rPr lang="en-US" sz="1500" dirty="0">
                <a:solidFill>
                  <a:srgbClr val="0000FF"/>
                </a:solidFill>
              </a:rPr>
              <a:t>Agreed, have changed the title name as proposed above and include use of term Ad Hoc in 5.2 and correct use of Ad-Hoc to Ad Hoc or ad hoc depending on section.</a:t>
            </a:r>
          </a:p>
          <a:p>
            <a:pPr marL="0" lvl="2" indent="0"/>
            <a:r>
              <a:rPr lang="en-US" sz="1500" dirty="0"/>
              <a:t> </a:t>
            </a:r>
          </a:p>
          <a:p>
            <a:r>
              <a:rPr lang="en-US" sz="1500" dirty="0"/>
              <a:t>5.5 Need : “ad-hoc impulse radio ultra wideband functionality”</a:t>
            </a:r>
          </a:p>
          <a:p>
            <a:pPr lvl="1"/>
            <a:r>
              <a:rPr lang="en-US" sz="1500" dirty="0"/>
              <a:t>Should this be “Ad Hoc” as in the title? </a:t>
            </a:r>
          </a:p>
          <a:p>
            <a:pPr lvl="1"/>
            <a:r>
              <a:rPr lang="en-US" sz="1500" dirty="0"/>
              <a:t>Should this more correctly be “impulse radio ultra wideband </a:t>
            </a:r>
            <a:r>
              <a:rPr lang="en-US" sz="1500" i="1" dirty="0"/>
              <a:t>Ad Hoc network </a:t>
            </a:r>
            <a:r>
              <a:rPr lang="en-US" sz="1500" dirty="0"/>
              <a:t>functionality”?</a:t>
            </a:r>
          </a:p>
          <a:p>
            <a:r>
              <a:rPr lang="en-US" sz="1500" dirty="0"/>
              <a:t>Response – </a:t>
            </a:r>
            <a:r>
              <a:rPr lang="en-US" sz="1500" dirty="0">
                <a:solidFill>
                  <a:srgbClr val="0000FF"/>
                </a:solidFill>
              </a:rPr>
              <a:t>Agreed, have changed to ad hoc.</a:t>
            </a:r>
            <a:endParaRPr lang="en-US" sz="1500" dirty="0"/>
          </a:p>
        </p:txBody>
      </p:sp>
      <p:sp>
        <p:nvSpPr>
          <p:cNvPr id="7" name="Slide Number Placeholder 3">
            <a:extLst>
              <a:ext uri="{FF2B5EF4-FFF2-40B4-BE49-F238E27FC236}">
                <a16:creationId xmlns:a16="http://schemas.microsoft.com/office/drawing/2014/main" id="{F7D014ED-BB02-48CC-A060-496C00A6CEB1}"/>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4082208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6594" y="1473569"/>
            <a:ext cx="7770813" cy="4907759"/>
          </a:xfrm>
        </p:spPr>
        <p:txBody>
          <a:bodyPr/>
          <a:lstStyle/>
          <a:p>
            <a:r>
              <a:rPr lang="en-US" sz="1600" dirty="0"/>
              <a:t>5.6 – Stakeholders seems overly broad – suggest to make it more specific.</a:t>
            </a:r>
          </a:p>
          <a:p>
            <a:r>
              <a:rPr lang="en-US" sz="1600" dirty="0"/>
              <a:t>Response – </a:t>
            </a:r>
            <a:r>
              <a:rPr lang="en-US" sz="1600" dirty="0">
                <a:solidFill>
                  <a:srgbClr val="0000FF"/>
                </a:solidFill>
              </a:rPr>
              <a:t>Each of the listed stakeholders is a current or potential user of the technology.</a:t>
            </a:r>
          </a:p>
          <a:p>
            <a:endParaRPr lang="en-US" sz="1600" dirty="0"/>
          </a:p>
          <a:p>
            <a:r>
              <a:rPr lang="en-US" sz="1600" dirty="0"/>
              <a:t>7.1.1 – “</a:t>
            </a:r>
            <a:r>
              <a:rPr lang="en-US" sz="1600" dirty="0" err="1"/>
              <a:t>Low?Rate</a:t>
            </a:r>
            <a:r>
              <a:rPr lang="en-US" sz="1600" dirty="0"/>
              <a:t> Wireless Networks” change to “Low Rate Wireless Networks”</a:t>
            </a:r>
          </a:p>
          <a:p>
            <a:r>
              <a:rPr lang="en-US" sz="1600" dirty="0"/>
              <a:t>Response – </a:t>
            </a:r>
            <a:r>
              <a:rPr lang="en-US" sz="1600" dirty="0">
                <a:solidFill>
                  <a:srgbClr val="0000FF"/>
                </a:solidFill>
              </a:rPr>
              <a:t>Agreed, have changed to Low-Rate.</a:t>
            </a:r>
          </a:p>
          <a:p>
            <a:endParaRPr lang="en-US" sz="1350" dirty="0"/>
          </a:p>
        </p:txBody>
      </p:sp>
      <p:sp>
        <p:nvSpPr>
          <p:cNvPr id="8" name="Title 1">
            <a:extLst>
              <a:ext uri="{FF2B5EF4-FFF2-40B4-BE49-F238E27FC236}">
                <a16:creationId xmlns:a16="http://schemas.microsoft.com/office/drawing/2014/main" id="{FDECF174-64D2-41AC-8287-0B83A6ECF20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7" name="Slide Number Placeholder 3">
            <a:extLst>
              <a:ext uri="{FF2B5EF4-FFF2-40B4-BE49-F238E27FC236}">
                <a16:creationId xmlns:a16="http://schemas.microsoft.com/office/drawing/2014/main" id="{E158E16D-EE38-4352-87AD-9B563D51E74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22</a:t>
            </a:fld>
            <a:endParaRPr lang="en-US" altLang="en-US" dirty="0">
              <a:solidFill>
                <a:schemeClr val="tx1"/>
              </a:solidFill>
            </a:endParaRPr>
          </a:p>
        </p:txBody>
      </p:sp>
    </p:spTree>
    <p:extLst>
      <p:ext uri="{BB962C8B-B14F-4D97-AF65-F5344CB8AC3E}">
        <p14:creationId xmlns:p14="http://schemas.microsoft.com/office/powerpoint/2010/main" val="1209401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45436F-456C-4A5E-8952-36A81CC7E98C}"/>
              </a:ext>
            </a:extLst>
          </p:cNvPr>
          <p:cNvSpPr>
            <a:spLocks noGrp="1"/>
          </p:cNvSpPr>
          <p:nvPr>
            <p:ph idx="1"/>
          </p:nvPr>
        </p:nvSpPr>
        <p:spPr>
          <a:xfrm>
            <a:off x="689769" y="1473568"/>
            <a:ext cx="7764463" cy="4907759"/>
          </a:xfrm>
        </p:spPr>
        <p:txBody>
          <a:bodyPr/>
          <a:lstStyle/>
          <a:p>
            <a:r>
              <a:rPr lang="en-US" sz="1600" dirty="0"/>
              <a:t>8.1 First 2 paragraphs should be moved to the 5.5 Need section.</a:t>
            </a:r>
          </a:p>
          <a:p>
            <a:r>
              <a:rPr lang="en-US" sz="1600" dirty="0"/>
              <a:t>Response – </a:t>
            </a:r>
            <a:r>
              <a:rPr lang="en-US" sz="1600" dirty="0">
                <a:solidFill>
                  <a:srgbClr val="0000FF"/>
                </a:solidFill>
              </a:rPr>
              <a:t>Agreed.</a:t>
            </a:r>
          </a:p>
          <a:p>
            <a:endParaRPr lang="en-US" sz="1600" dirty="0"/>
          </a:p>
          <a:p>
            <a:r>
              <a:rPr lang="en-US" sz="1600" dirty="0"/>
              <a:t>8.1 In the 2</a:t>
            </a:r>
            <a:r>
              <a:rPr lang="en-US" sz="1600" baseline="30000" dirty="0"/>
              <a:t>nd</a:t>
            </a:r>
            <a:r>
              <a:rPr lang="en-US" sz="1600" dirty="0"/>
              <a:t> paragraph we suggested moving to 5.5 change “new standard  will improve“ to “new standard (802.15.14) improves” </a:t>
            </a:r>
          </a:p>
          <a:p>
            <a:r>
              <a:rPr lang="en-US" sz="1600" dirty="0"/>
              <a:t>Response – </a:t>
            </a:r>
            <a:r>
              <a:rPr lang="en-US" sz="1600" dirty="0">
                <a:solidFill>
                  <a:srgbClr val="0000FF"/>
                </a:solidFill>
              </a:rPr>
              <a:t>Agreed.</a:t>
            </a:r>
          </a:p>
          <a:p>
            <a:endParaRPr lang="en-US" sz="1600" dirty="0"/>
          </a:p>
          <a:p>
            <a:r>
              <a:rPr lang="en-US" sz="1600" dirty="0"/>
              <a:t>PAR General – as this is the PAR for 802.15.14, we don’t see how the reference to 802.15.15 is needed to be included (or it needs to be more explicitly noted in the Need) (remove reference in 7.1 and 8.1. (not similar scope)).</a:t>
            </a:r>
          </a:p>
          <a:p>
            <a:r>
              <a:rPr lang="en-US" sz="1600" dirty="0"/>
              <a:t>Response – </a:t>
            </a:r>
            <a:r>
              <a:rPr lang="en-US" sz="1600" dirty="0">
                <a:solidFill>
                  <a:srgbClr val="0000FF"/>
                </a:solidFill>
              </a:rPr>
              <a:t>Agreed.</a:t>
            </a:r>
          </a:p>
          <a:p>
            <a:endParaRPr lang="en-US" sz="1500" dirty="0"/>
          </a:p>
        </p:txBody>
      </p:sp>
      <p:sp>
        <p:nvSpPr>
          <p:cNvPr id="8" name="Title 1">
            <a:extLst>
              <a:ext uri="{FF2B5EF4-FFF2-40B4-BE49-F238E27FC236}">
                <a16:creationId xmlns:a16="http://schemas.microsoft.com/office/drawing/2014/main" id="{2A30962A-EC3D-4CDD-B8B3-2D754901150D}"/>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7" name="Slide Number Placeholder 3">
            <a:extLst>
              <a:ext uri="{FF2B5EF4-FFF2-40B4-BE49-F238E27FC236}">
                <a16:creationId xmlns:a16="http://schemas.microsoft.com/office/drawing/2014/main" id="{10F202A2-39B6-4C45-BAFC-D801C18C617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23</a:t>
            </a:fld>
            <a:endParaRPr lang="en-US" altLang="en-US" dirty="0">
              <a:solidFill>
                <a:schemeClr val="tx1"/>
              </a:solidFill>
            </a:endParaRPr>
          </a:p>
        </p:txBody>
      </p:sp>
    </p:spTree>
    <p:extLst>
      <p:ext uri="{BB962C8B-B14F-4D97-AF65-F5344CB8AC3E}">
        <p14:creationId xmlns:p14="http://schemas.microsoft.com/office/powerpoint/2010/main" val="333173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600" dirty="0"/>
              <a:t>PAR 5.2a Scope statement may be better to be replaced with the statement from the CSD “Broad market potential“ – suggested Scope replacement:</a:t>
            </a:r>
          </a:p>
          <a:p>
            <a:pPr lvl="1"/>
            <a:r>
              <a:rPr lang="en-US" sz="1600" dirty="0"/>
              <a:t>This standard </a:t>
            </a:r>
            <a:r>
              <a:rPr lang="en-GB" sz="1600" dirty="0"/>
              <a:t>defines the physical layer (PHY) and data link layer capabilities to support impulse radio ultra wideband features and capabilities, including real time precision ranging capability that is accurate to within a few </a:t>
            </a:r>
            <a:r>
              <a:rPr lang="en-GB" sz="1600" dirty="0" err="1"/>
              <a:t>centimeters</a:t>
            </a:r>
            <a:r>
              <a:rPr lang="en-GB" sz="1600" dirty="0"/>
              <a:t>. </a:t>
            </a:r>
            <a:r>
              <a:rPr lang="en-US" sz="1600" dirty="0"/>
              <a:t>PHYs are defined for devices operating in a variety of regulatory domains.</a:t>
            </a:r>
          </a:p>
          <a:p>
            <a:pPr marL="0" lvl="1" indent="0"/>
            <a:r>
              <a:rPr lang="en-US" sz="1600" dirty="0"/>
              <a:t>Response - </a:t>
            </a:r>
            <a:r>
              <a:rPr lang="en-US" sz="1600" dirty="0">
                <a:solidFill>
                  <a:srgbClr val="0000FF"/>
                </a:solidFill>
              </a:rPr>
              <a:t>Agreed, in 5.2 of the PAR have replaced “precision ranging” with “real time precision ranging capability that is accurate to within a few centimeters”.</a:t>
            </a:r>
          </a:p>
          <a:p>
            <a:pPr marL="0" lvl="1" indent="0"/>
            <a:endParaRPr lang="en-US" sz="1350" dirty="0"/>
          </a:p>
          <a:p>
            <a:endParaRPr lang="en-US" sz="1500" dirty="0"/>
          </a:p>
        </p:txBody>
      </p:sp>
      <p:sp>
        <p:nvSpPr>
          <p:cNvPr id="8" name="Title 1">
            <a:extLst>
              <a:ext uri="{FF2B5EF4-FFF2-40B4-BE49-F238E27FC236}">
                <a16:creationId xmlns:a16="http://schemas.microsoft.com/office/drawing/2014/main" id="{CA141164-BE04-41F6-945D-5B79CF2AC6DE}"/>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
        <p:nvSpPr>
          <p:cNvPr id="7" name="Slide Number Placeholder 3">
            <a:extLst>
              <a:ext uri="{FF2B5EF4-FFF2-40B4-BE49-F238E27FC236}">
                <a16:creationId xmlns:a16="http://schemas.microsoft.com/office/drawing/2014/main" id="{456A264C-F2C9-4807-8435-DDCFC5BA8C9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24</a:t>
            </a:fld>
            <a:endParaRPr lang="en-US" altLang="en-US" dirty="0">
              <a:solidFill>
                <a:schemeClr val="tx1"/>
              </a:solidFill>
            </a:endParaRPr>
          </a:p>
        </p:txBody>
      </p:sp>
    </p:spTree>
    <p:extLst>
      <p:ext uri="{BB962C8B-B14F-4D97-AF65-F5344CB8AC3E}">
        <p14:creationId xmlns:p14="http://schemas.microsoft.com/office/powerpoint/2010/main" val="1415220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400" dirty="0"/>
              <a:t>CSD – Comments:</a:t>
            </a:r>
          </a:p>
          <a:p>
            <a:r>
              <a:rPr lang="en-US" sz="1400" dirty="0"/>
              <a:t>Title changes suggested for PAR should be reflected in the CSD.</a:t>
            </a:r>
          </a:p>
          <a:p>
            <a:r>
              <a:rPr lang="en-US" sz="1400" dirty="0"/>
              <a:t>Response – </a:t>
            </a:r>
            <a:r>
              <a:rPr lang="en-US" sz="1400" dirty="0">
                <a:solidFill>
                  <a:srgbClr val="0000FF"/>
                </a:solidFill>
              </a:rPr>
              <a:t>Agreed.</a:t>
            </a:r>
          </a:p>
          <a:p>
            <a:endParaRPr lang="en-US" sz="1400" dirty="0"/>
          </a:p>
          <a:p>
            <a:r>
              <a:rPr lang="en-US" sz="1400" dirty="0"/>
              <a:t>Broad Market Potential – b) delete “recently”</a:t>
            </a:r>
          </a:p>
          <a:p>
            <a:r>
              <a:rPr lang="en-US" sz="1400" dirty="0"/>
              <a:t>Response – </a:t>
            </a:r>
            <a:r>
              <a:rPr lang="en-US" sz="1400" dirty="0">
                <a:solidFill>
                  <a:srgbClr val="0000FF"/>
                </a:solidFill>
              </a:rPr>
              <a:t>Agreed.</a:t>
            </a:r>
          </a:p>
          <a:p>
            <a:endParaRPr lang="en-US" sz="1400" dirty="0"/>
          </a:p>
          <a:p>
            <a:r>
              <a:rPr lang="en-US" sz="1400" dirty="0"/>
              <a:t>Compatibility: a) and b) -  Change “64-bit MAC addresses” should be “Extended Unique Identifier – 64 (EUI-64)” </a:t>
            </a:r>
          </a:p>
          <a:p>
            <a:r>
              <a:rPr lang="en-US" sz="1400" dirty="0"/>
              <a:t>Response – </a:t>
            </a:r>
            <a:r>
              <a:rPr lang="en-US" sz="1400" dirty="0">
                <a:solidFill>
                  <a:srgbClr val="0000FF"/>
                </a:solidFill>
              </a:rPr>
              <a:t>Agreed.</a:t>
            </a:r>
          </a:p>
          <a:p>
            <a:endParaRPr lang="en-US" sz="1400" dirty="0"/>
          </a:p>
          <a:p>
            <a:r>
              <a:rPr lang="en-US" sz="1400" dirty="0"/>
              <a:t>Distinct Identity – It was stated in the PAR that the Impulse Radio UWB technology is in 802.15.4 already and that it is being extracted.  This would indicate a duplicate location.  This statement should be changed to include this subtlety.</a:t>
            </a:r>
          </a:p>
          <a:p>
            <a:r>
              <a:rPr lang="en-US" sz="1400" dirty="0"/>
              <a:t>Response – </a:t>
            </a:r>
            <a:r>
              <a:rPr lang="en-US" sz="1400" dirty="0">
                <a:solidFill>
                  <a:srgbClr val="0000FF"/>
                </a:solidFill>
              </a:rPr>
              <a:t>We have replaced </a:t>
            </a:r>
            <a:r>
              <a:rPr lang="en-US" sz="1400" dirty="0">
                <a:solidFill>
                  <a:srgbClr val="0000FF"/>
                </a:solidFill>
                <a:latin typeface="+mj-lt"/>
              </a:rPr>
              <a:t>the text with the following in the PAR Draft to “As specified in the need for the project, some IEEE Std 802.15.4 functionality will be included (via. referencing) into IEEE P802.15.14.”</a:t>
            </a:r>
          </a:p>
          <a:p>
            <a:endParaRPr lang="en-US" sz="1500" dirty="0"/>
          </a:p>
        </p:txBody>
      </p:sp>
      <p:sp>
        <p:nvSpPr>
          <p:cNvPr id="8" name="Title 1">
            <a:extLst>
              <a:ext uri="{FF2B5EF4-FFF2-40B4-BE49-F238E27FC236}">
                <a16:creationId xmlns:a16="http://schemas.microsoft.com/office/drawing/2014/main" id="{699A5768-EECE-444B-98C9-34528159ED0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
        <p:nvSpPr>
          <p:cNvPr id="7" name="Slide Number Placeholder 3">
            <a:extLst>
              <a:ext uri="{FF2B5EF4-FFF2-40B4-BE49-F238E27FC236}">
                <a16:creationId xmlns:a16="http://schemas.microsoft.com/office/drawing/2014/main" id="{81D6AF8F-4333-46BD-8BEC-B56B3FFF7041}"/>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25</a:t>
            </a:fld>
            <a:endParaRPr lang="en-US" altLang="en-US" dirty="0">
              <a:solidFill>
                <a:schemeClr val="tx1"/>
              </a:solidFill>
            </a:endParaRPr>
          </a:p>
        </p:txBody>
      </p:sp>
    </p:spTree>
    <p:extLst>
      <p:ext uri="{BB962C8B-B14F-4D97-AF65-F5344CB8AC3E}">
        <p14:creationId xmlns:p14="http://schemas.microsoft.com/office/powerpoint/2010/main" val="1390395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844824"/>
            <a:ext cx="7764463" cy="4395639"/>
          </a:xfrm>
        </p:spPr>
        <p:txBody>
          <a:bodyPr>
            <a:normAutofit/>
          </a:bodyPr>
          <a:lstStyle/>
          <a:p>
            <a:pPr marL="461963" indent="-461963"/>
            <a:r>
              <a:rPr lang="en-US" sz="1800" i="1" dirty="0">
                <a:solidFill>
                  <a:srgbClr val="000000"/>
                </a:solidFill>
                <a:effectLst/>
                <a:ea typeface="Calibri" panose="020F0502020204030204" pitchFamily="34" charset="0"/>
              </a:rPr>
              <a:t>Motion: Request that the responses to received PAR and CSD review comments contained in document 15-21-0376-02 be approved for submission to the WG for its approval. The 802.15 working group chair and technical editor are authorized to make additional modifications to the responses as needed.</a:t>
            </a:r>
            <a:endParaRPr lang="en-US" sz="1800" dirty="0">
              <a:effectLst/>
              <a:ea typeface="Calibri" panose="020F0502020204030204" pitchFamily="34" charset="0"/>
            </a:endParaRPr>
          </a:p>
          <a:p>
            <a:pPr marL="0" indent="0"/>
            <a:r>
              <a:rPr lang="en-US" altLang="en-US" sz="1800" dirty="0">
                <a:cs typeface="Arial" panose="020B0604020202020204" pitchFamily="34" charset="0"/>
              </a:rPr>
              <a:t>	Moved by: Ben Rolfe (Blind Creek Associates)</a:t>
            </a:r>
          </a:p>
          <a:p>
            <a:pPr marL="0" indent="0"/>
            <a:r>
              <a:rPr lang="en-US" altLang="en-US" sz="1800" dirty="0">
                <a:cs typeface="Arial" panose="020B0604020202020204" pitchFamily="34" charset="0"/>
              </a:rPr>
              <a:t>	Seconded by: Phil Beecher (Wi-SUN Alliance)</a:t>
            </a:r>
          </a:p>
          <a:p>
            <a:pPr marL="461963" indent="-461963"/>
            <a:r>
              <a:rPr lang="en-US" altLang="en-US" sz="1800" dirty="0">
                <a:cs typeface="Arial" panose="020B0604020202020204" pitchFamily="34" charset="0"/>
              </a:rPr>
              <a:t>	Discussion: None</a:t>
            </a:r>
          </a:p>
          <a:p>
            <a:pPr marL="461963" indent="-461963"/>
            <a:r>
              <a:rPr lang="en-US" altLang="en-US" sz="1800" dirty="0">
                <a:cs typeface="Arial" panose="020B0604020202020204" pitchFamily="34" charset="0"/>
              </a:rPr>
              <a:t>	Vote: No objections, unanimously approval – motion passes (&gt;75%), with 24 participants on call</a:t>
            </a:r>
          </a:p>
          <a:p>
            <a:pPr marL="0" indent="0">
              <a:buClrTx/>
            </a:pPr>
            <a:endParaRPr lang="en-US" dirty="0"/>
          </a:p>
        </p:txBody>
      </p:sp>
      <p:sp>
        <p:nvSpPr>
          <p:cNvPr id="7" name="Title 1">
            <a:extLst>
              <a:ext uri="{FF2B5EF4-FFF2-40B4-BE49-F238E27FC236}">
                <a16:creationId xmlns:a16="http://schemas.microsoft.com/office/drawing/2014/main" id="{5E8F2974-A0D9-47E6-8915-D1C7E70A743E}"/>
              </a:ext>
            </a:extLst>
          </p:cNvPr>
          <p:cNvSpPr>
            <a:spLocks noGrp="1"/>
          </p:cNvSpPr>
          <p:nvPr>
            <p:ph type="title"/>
          </p:nvPr>
        </p:nvSpPr>
        <p:spPr>
          <a:xfrm>
            <a:off x="609600" y="685800"/>
            <a:ext cx="7994848" cy="754063"/>
          </a:xfrm>
        </p:spPr>
        <p:txBody>
          <a:bodyPr/>
          <a:lstStyle/>
          <a:p>
            <a:r>
              <a:rPr lang="en-US" dirty="0"/>
              <a:t>SG Motion - Comment Reponses</a:t>
            </a:r>
          </a:p>
        </p:txBody>
      </p:sp>
      <p:sp>
        <p:nvSpPr>
          <p:cNvPr id="8" name="Slide Number Placeholder 3">
            <a:extLst>
              <a:ext uri="{FF2B5EF4-FFF2-40B4-BE49-F238E27FC236}">
                <a16:creationId xmlns:a16="http://schemas.microsoft.com/office/drawing/2014/main" id="{E08156F3-4EFD-4A71-99E1-0FCE0BCEAB26}"/>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26</a:t>
            </a:fld>
            <a:endParaRPr lang="en-US" altLang="en-US" dirty="0">
              <a:solidFill>
                <a:schemeClr val="tx1"/>
              </a:solidFill>
            </a:endParaRPr>
          </a:p>
        </p:txBody>
      </p:sp>
    </p:spTree>
    <p:extLst>
      <p:ext uri="{BB962C8B-B14F-4D97-AF65-F5344CB8AC3E}">
        <p14:creationId xmlns:p14="http://schemas.microsoft.com/office/powerpoint/2010/main" val="541796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SG14 Motion - 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[15-21-0274-07-0014] and [15-21-0278-07-0014],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for submission to the WG for its approval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r>
              <a:rPr lang="en-US" altLang="en-US" sz="1800" dirty="0">
                <a:latin typeface="Arial" panose="020B0604020202020204" pitchFamily="34" charset="0"/>
                <a:cs typeface="Arial" panose="020B0604020202020204" pitchFamily="34" charset="0"/>
              </a:rPr>
              <a:t>	Moved by: Ben Rolfe (Blind Creek Associates)</a:t>
            </a:r>
          </a:p>
          <a:p>
            <a:pPr marL="0" indent="0"/>
            <a:r>
              <a:rPr lang="en-US" altLang="en-US" sz="1800" dirty="0">
                <a:latin typeface="Arial" panose="020B0604020202020204" pitchFamily="34" charset="0"/>
                <a:cs typeface="Arial" panose="020B0604020202020204" pitchFamily="34" charset="0"/>
              </a:rPr>
              <a:t>	Seconded by: Phil Beecher (Wi-SUN Alliance)</a:t>
            </a:r>
          </a:p>
          <a:p>
            <a:pPr marL="0" indent="0"/>
            <a:r>
              <a:rPr lang="en-US" altLang="en-US" sz="1800" dirty="0">
                <a:latin typeface="Arial" panose="020B0604020202020204" pitchFamily="34" charset="0"/>
                <a:cs typeface="Arial" panose="020B0604020202020204" pitchFamily="34" charset="0"/>
              </a:rPr>
              <a:t>	Discussion: None</a:t>
            </a:r>
          </a:p>
          <a:p>
            <a:pPr marL="0" indent="0"/>
            <a:r>
              <a:rPr lang="en-US" altLang="en-US" sz="1800" dirty="0">
                <a:latin typeface="Arial" panose="020B0604020202020204" pitchFamily="34" charset="0"/>
                <a:cs typeface="Arial" panose="020B0604020202020204" pitchFamily="34" charset="0"/>
              </a:rPr>
              <a:t>	Vote: No objections, unanimously approval – motion passes (&gt;75%), with 24 participants on call</a:t>
            </a:r>
          </a:p>
        </p:txBody>
      </p:sp>
      <p:sp>
        <p:nvSpPr>
          <p:cNvPr id="5" name="Slide Number Placeholder 3">
            <a:extLst>
              <a:ext uri="{FF2B5EF4-FFF2-40B4-BE49-F238E27FC236}">
                <a16:creationId xmlns:a16="http://schemas.microsoft.com/office/drawing/2014/main" id="{1F104E13-EC9A-4BA5-A25E-814E3407A83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27</a:t>
            </a:fld>
            <a:endParaRPr lang="en-US" altLang="en-US" dirty="0">
              <a:solidFill>
                <a:schemeClr val="tx1"/>
              </a:solidFill>
            </a:endParaRPr>
          </a:p>
        </p:txBody>
      </p:sp>
    </p:spTree>
    <p:extLst>
      <p:ext uri="{BB962C8B-B14F-4D97-AF65-F5344CB8AC3E}">
        <p14:creationId xmlns:p14="http://schemas.microsoft.com/office/powerpoint/2010/main" val="1160275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WG Motion - 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WG Motion: </a:t>
            </a:r>
            <a:r>
              <a:rPr lang="en-US" sz="1800" dirty="0">
                <a:latin typeface="Arial" panose="020B0604020202020204" pitchFamily="34" charset="0"/>
                <a:ea typeface="Times New Roman" panose="02020603050405020304" pitchFamily="18" charset="0"/>
                <a:cs typeface="Arial" panose="020B0604020202020204" pitchFamily="34" charset="0"/>
              </a:rPr>
              <a:t>R</a:t>
            </a:r>
            <a:r>
              <a:rPr lang="en-US" sz="1800" dirty="0">
                <a:effectLst/>
                <a:latin typeface="Arial" panose="020B0604020202020204" pitchFamily="34" charset="0"/>
                <a:ea typeface="Times New Roman" panose="02020603050405020304" pitchFamily="18" charset="0"/>
                <a:cs typeface="Arial" panose="020B0604020202020204" pitchFamily="34" charset="0"/>
              </a:rPr>
              <a:t>equest</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en-US" sz="1800" dirty="0">
                <a:effectLst/>
                <a:latin typeface="Arial" panose="020B0604020202020204" pitchFamily="34" charset="0"/>
                <a:ea typeface="Times New Roman" panose="02020603050405020304" pitchFamily="18" charset="0"/>
                <a:cs typeface="Arial" panose="020B0604020202020204" pitchFamily="34" charset="0"/>
              </a:rPr>
              <a:t>that the PAR and CSD contained in documents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15-21-0274-07-0014</a:t>
            </a:r>
            <a:r>
              <a:rPr lang="en-US" sz="1800" dirty="0">
                <a:effectLst/>
                <a:latin typeface="Arial" panose="020B0604020202020204" pitchFamily="34" charset="0"/>
                <a:ea typeface="Times New Roman" panose="02020603050405020304" pitchFamily="18" charset="0"/>
                <a:cs typeface="Arial" panose="020B0604020202020204" pitchFamily="34" charset="0"/>
              </a:rPr>
              <a:t>] and [</a:t>
            </a:r>
            <a:r>
              <a:rPr lang="en-US" sz="1800" i="1" dirty="0">
                <a:effectLst/>
                <a:latin typeface="Arial" panose="020B0604020202020204" pitchFamily="34" charset="0"/>
                <a:ea typeface="Times New Roman" panose="02020603050405020304" pitchFamily="18" charset="0"/>
                <a:cs typeface="Arial" panose="020B0604020202020204" pitchFamily="34" charset="0"/>
              </a:rPr>
              <a:t>15-21-0278-07-0014</a:t>
            </a:r>
            <a:r>
              <a:rPr lang="en-US" sz="1800" dirty="0">
                <a:effectLst/>
                <a:latin typeface="Arial" panose="020B0604020202020204" pitchFamily="34" charset="0"/>
                <a:ea typeface="Times New Roman" panose="02020603050405020304" pitchFamily="18" charset="0"/>
                <a:cs typeface="Arial" panose="020B0604020202020204" pitchFamily="34" charset="0"/>
              </a:rPr>
              <a:t>], respectively, be approved by the IEEE 802.15 WG and that the EC be requested to forward the PAR to </a:t>
            </a:r>
            <a:r>
              <a:rPr lang="en-US" sz="1800"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dirty="0">
                <a:effectLst/>
                <a:latin typeface="Arial" panose="020B0604020202020204" pitchFamily="34" charset="0"/>
                <a:ea typeface="Times New Roman" panose="02020603050405020304" pitchFamily="18" charset="0"/>
                <a:cs typeface="Arial" panose="020B0604020202020204" pitchFamily="34" charset="0"/>
              </a:rPr>
              <a:t>. The 802.15 working group chair and technical editor are authorized to make additional modifications to the PAR and CSD as needed to reflect EC discussion at its closing meeting.</a:t>
            </a:r>
          </a:p>
          <a:p>
            <a:pPr marL="0" indent="0"/>
            <a:r>
              <a:rPr lang="en-US" altLang="en-US" sz="1800" dirty="0">
                <a:latin typeface="Arial" panose="020B0604020202020204" pitchFamily="34" charset="0"/>
                <a:cs typeface="Arial" panose="020B0604020202020204" pitchFamily="34" charset="0"/>
              </a:rPr>
              <a:t>	Moved by: Clint Powell (Facebook)</a:t>
            </a:r>
          </a:p>
          <a:p>
            <a:pPr marL="0" indent="0"/>
            <a:r>
              <a:rPr lang="en-US" altLang="en-US" sz="1800" dirty="0">
                <a:latin typeface="Arial" panose="020B0604020202020204" pitchFamily="34" charset="0"/>
                <a:cs typeface="Arial" panose="020B0604020202020204" pitchFamily="34" charset="0"/>
              </a:rPr>
              <a:t>	Seconded: Rick Alfvin (</a:t>
            </a:r>
            <a:r>
              <a:rPr lang="en-US" altLang="en-US" sz="1800" dirty="0" err="1">
                <a:latin typeface="Arial" panose="020B0604020202020204" pitchFamily="34" charset="0"/>
                <a:cs typeface="Arial" panose="020B0604020202020204" pitchFamily="34" charset="0"/>
              </a:rPr>
              <a:t>Linespeed</a:t>
            </a:r>
            <a:r>
              <a:rPr lang="en-US" altLang="en-US" sz="1800" dirty="0">
                <a:latin typeface="Arial" panose="020B0604020202020204" pitchFamily="34" charset="0"/>
                <a:cs typeface="Arial" panose="020B0604020202020204" pitchFamily="34" charset="0"/>
              </a:rPr>
              <a:t>)</a:t>
            </a:r>
          </a:p>
          <a:p>
            <a:pPr marL="0" indent="0"/>
            <a:r>
              <a:rPr lang="en-US" altLang="en-US" sz="1800" dirty="0">
                <a:latin typeface="Arial" panose="020B0604020202020204" pitchFamily="34" charset="0"/>
                <a:cs typeface="Arial" panose="020B0604020202020204" pitchFamily="34" charset="0"/>
              </a:rPr>
              <a:t>	Discussion: None</a:t>
            </a:r>
          </a:p>
          <a:p>
            <a:pPr marL="0" indent="0"/>
            <a:r>
              <a:rPr lang="en-US" altLang="en-US" sz="1800" dirty="0">
                <a:latin typeface="Arial" panose="020B0604020202020204" pitchFamily="34" charset="0"/>
                <a:cs typeface="Arial" panose="020B0604020202020204" pitchFamily="34" charset="0"/>
              </a:rPr>
              <a:t>	Vote: 43/0/0</a:t>
            </a:r>
          </a:p>
        </p:txBody>
      </p:sp>
      <p:sp>
        <p:nvSpPr>
          <p:cNvPr id="5" name="Slide Number Placeholder 3">
            <a:extLst>
              <a:ext uri="{FF2B5EF4-FFF2-40B4-BE49-F238E27FC236}">
                <a16:creationId xmlns:a16="http://schemas.microsoft.com/office/drawing/2014/main" id="{A906B739-41AD-4622-904A-65E54B210C7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28</a:t>
            </a:fld>
            <a:endParaRPr lang="en-US" altLang="en-US" dirty="0">
              <a:solidFill>
                <a:schemeClr val="tx1"/>
              </a:solidFill>
            </a:endParaRPr>
          </a:p>
        </p:txBody>
      </p:sp>
    </p:spTree>
    <p:extLst>
      <p:ext uri="{BB962C8B-B14F-4D97-AF65-F5344CB8AC3E}">
        <p14:creationId xmlns:p14="http://schemas.microsoft.com/office/powerpoint/2010/main" val="27613881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WG Motion – Extend SG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Motion: that the 802.15 Working Group seeks approval from the 802 EC to extend the study group in 802.15 to develop the PAR and CSD documents for SG15.14.</a:t>
            </a:r>
          </a:p>
          <a:p>
            <a:pPr marL="685800" marR="0">
              <a:spcBef>
                <a:spcPts val="0"/>
              </a:spcBef>
              <a:spcAft>
                <a:spcPts val="0"/>
              </a:spcAft>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indent="0"/>
            <a:r>
              <a:rPr lang="en-US" altLang="en-US" sz="1800" dirty="0">
                <a:latin typeface="Arial" panose="020B0604020202020204" pitchFamily="34" charset="0"/>
                <a:cs typeface="Arial" panose="020B0604020202020204" pitchFamily="34" charset="0"/>
              </a:rPr>
              <a:t>	Moved by: Clint Powell (Facebook)</a:t>
            </a:r>
          </a:p>
          <a:p>
            <a:pPr marL="0" indent="0"/>
            <a:r>
              <a:rPr lang="en-US" sz="1800" dirty="0">
                <a:effectLst/>
                <a:latin typeface="Arial" panose="020B0604020202020204" pitchFamily="34" charset="0"/>
                <a:ea typeface="Times New Roman" panose="02020603050405020304" pitchFamily="18" charset="0"/>
                <a:cs typeface="Arial" panose="020B0604020202020204" pitchFamily="34" charset="0"/>
              </a:rPr>
              <a:t>	Seconded by: Rick Alfvin (</a:t>
            </a:r>
            <a:r>
              <a:rPr lang="en-US" sz="1800" dirty="0" err="1">
                <a:effectLst/>
                <a:latin typeface="Arial" panose="020B0604020202020204" pitchFamily="34" charset="0"/>
                <a:ea typeface="Times New Roman" panose="02020603050405020304" pitchFamily="18" charset="0"/>
                <a:cs typeface="Arial" panose="020B0604020202020204" pitchFamily="34" charset="0"/>
              </a:rPr>
              <a:t>Linespeed</a:t>
            </a:r>
            <a:r>
              <a:rPr lang="en-US" sz="1800" dirty="0">
                <a:effectLst/>
                <a:latin typeface="Arial" panose="020B0604020202020204" pitchFamily="34" charset="0"/>
                <a:ea typeface="Times New Roman" panose="02020603050405020304" pitchFamily="18" charset="0"/>
                <a:cs typeface="Arial" panose="020B0604020202020204" pitchFamily="34" charset="0"/>
              </a:rPr>
              <a:t>)</a:t>
            </a:r>
          </a:p>
          <a:p>
            <a:pPr marL="0" indent="0"/>
            <a:r>
              <a:rPr lang="en-US" altLang="en-US" sz="1800" dirty="0">
                <a:latin typeface="Arial" panose="020B0604020202020204" pitchFamily="34" charset="0"/>
                <a:cs typeface="Arial" panose="020B0604020202020204" pitchFamily="34" charset="0"/>
              </a:rPr>
              <a:t>	Discussion: None</a:t>
            </a:r>
          </a:p>
          <a:p>
            <a:pPr marL="0" indent="0"/>
            <a:r>
              <a:rPr lang="en-US" altLang="en-US" sz="1800" dirty="0">
                <a:latin typeface="Arial" panose="020B0604020202020204" pitchFamily="34" charset="0"/>
                <a:cs typeface="Arial" panose="020B0604020202020204" pitchFamily="34" charset="0"/>
              </a:rPr>
              <a:t>	Vote: 43/0/0</a:t>
            </a:r>
          </a:p>
        </p:txBody>
      </p:sp>
      <p:sp>
        <p:nvSpPr>
          <p:cNvPr id="5" name="Slide Number Placeholder 3">
            <a:extLst>
              <a:ext uri="{FF2B5EF4-FFF2-40B4-BE49-F238E27FC236}">
                <a16:creationId xmlns:a16="http://schemas.microsoft.com/office/drawing/2014/main" id="{A906B739-41AD-4622-904A-65E54B210C7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29</a:t>
            </a:fld>
            <a:endParaRPr lang="en-US" altLang="en-US" dirty="0">
              <a:solidFill>
                <a:schemeClr val="tx1"/>
              </a:solidFill>
            </a:endParaRPr>
          </a:p>
        </p:txBody>
      </p:sp>
    </p:spTree>
    <p:extLst>
      <p:ext uri="{BB962C8B-B14F-4D97-AF65-F5344CB8AC3E}">
        <p14:creationId xmlns:p14="http://schemas.microsoft.com/office/powerpoint/2010/main" val="407962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3</a:t>
            </a:fld>
            <a:endParaRPr lang="en-US" altLang="en-US" dirty="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Identify Content for 802.15.14</a:t>
            </a:r>
          </a:p>
          <a:p>
            <a:pPr marL="857250" lvl="1" indent="-457200">
              <a:buFont typeface="Arial" panose="020B0604020202020204" pitchFamily="34" charset="0"/>
              <a:buChar char="•"/>
            </a:pPr>
            <a:r>
              <a:rPr lang="en-US" sz="2000" dirty="0"/>
              <a:t>Coordinate with SG15, SG4ab</a:t>
            </a:r>
          </a:p>
          <a:p>
            <a:pPr marL="457200" indent="-457200">
              <a:buClrTx/>
              <a:buFont typeface="Arial" panose="020B0604020202020204" pitchFamily="34" charset="0"/>
              <a:buChar char="•"/>
            </a:pPr>
            <a:r>
              <a:rPr lang="en-US" sz="2400" dirty="0"/>
              <a:t>If EC approves TG, issue a call for TG14 officers</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and CSA</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30</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Sept.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on PICS analysis and content development</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PICS and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31</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Weekly calls starting:</a:t>
            </a:r>
          </a:p>
          <a:p>
            <a:pPr marL="857250" lvl="1" indent="-457200">
              <a:buFont typeface="Arial" panose="020B0604020202020204" pitchFamily="34" charset="0"/>
              <a:buChar char="•"/>
            </a:pPr>
            <a:r>
              <a:rPr lang="en-US" dirty="0"/>
              <a:t>Wed. 4</a:t>
            </a:r>
            <a:r>
              <a:rPr lang="en-US" baseline="30000" dirty="0"/>
              <a:t>th</a:t>
            </a:r>
            <a:r>
              <a:rPr lang="en-US" dirty="0"/>
              <a:t>, August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32</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33</a:t>
            </a:fld>
            <a:endParaRPr lang="en-US" altLang="en-US">
              <a:solidFill>
                <a:schemeClr val="tx1"/>
              </a:solidFill>
            </a:endParaRPr>
          </a:p>
        </p:txBody>
      </p:sp>
      <p:pic>
        <p:nvPicPr>
          <p:cNvPr id="3" name="Picture 2" descr="A red truck in a building&#10;&#10;Description automatically generated with low confidence">
            <a:extLst>
              <a:ext uri="{FF2B5EF4-FFF2-40B4-BE49-F238E27FC236}">
                <a16:creationId xmlns:a16="http://schemas.microsoft.com/office/drawing/2014/main" id="{49E26A2E-FEB7-448E-8257-B0B799C66F72}"/>
              </a:ext>
            </a:extLst>
          </p:cNvPr>
          <p:cNvPicPr>
            <a:picLocks noChangeAspect="1"/>
          </p:cNvPicPr>
          <p:nvPr/>
        </p:nvPicPr>
        <p:blipFill>
          <a:blip r:embed="rId2"/>
          <a:stretch>
            <a:fillRect/>
          </a:stretch>
        </p:blipFill>
        <p:spPr>
          <a:xfrm>
            <a:off x="0" y="-1"/>
            <a:ext cx="9144000" cy="6858001"/>
          </a:xfrm>
          <a:prstGeom prst="rect">
            <a:avLst/>
          </a:prstGeom>
        </p:spPr>
      </p:pic>
      <p:sp>
        <p:nvSpPr>
          <p:cNvPr id="6" name="Title 1">
            <a:extLst>
              <a:ext uri="{FF2B5EF4-FFF2-40B4-BE49-F238E27FC236}">
                <a16:creationId xmlns:a16="http://schemas.microsoft.com/office/drawing/2014/main" id="{7BF50367-BD69-490F-9EA8-8ED4DBED7669}"/>
              </a:ext>
            </a:extLst>
          </p:cNvPr>
          <p:cNvSpPr txBox="1">
            <a:spLocks/>
          </p:cNvSpPr>
          <p:nvPr/>
        </p:nvSpPr>
        <p:spPr bwMode="auto">
          <a:xfrm>
            <a:off x="2093925" y="6324330"/>
            <a:ext cx="4956151" cy="356197"/>
          </a:xfrm>
          <a:prstGeom prst="rect">
            <a:avLst/>
          </a:prstGeom>
          <a:solidFill>
            <a:schemeClr val="bg1"/>
          </a:solidFill>
          <a:ln>
            <a:noFill/>
          </a:ln>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2800" kern="0" dirty="0"/>
              <a:t>Where we would have been</a:t>
            </a:r>
          </a:p>
        </p:txBody>
      </p:sp>
    </p:spTree>
    <p:extLst>
      <p:ext uri="{BB962C8B-B14F-4D97-AF65-F5344CB8AC3E}">
        <p14:creationId xmlns:p14="http://schemas.microsoft.com/office/powerpoint/2010/main" val="2634319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34</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SG14 Meeting Slots</a:t>
            </a:r>
          </a:p>
          <a:p>
            <a:pPr marL="0" marR="0" algn="ctr">
              <a:spcBef>
                <a:spcPts val="600"/>
              </a:spcBef>
              <a:spcAft>
                <a:spcPts val="0"/>
              </a:spcAft>
            </a:pPr>
            <a:r>
              <a:rPr lang="en-US" altLang="en-US" dirty="0"/>
              <a:t>Jul</a:t>
            </a:r>
            <a:r>
              <a:rPr lang="en-US" altLang="en-US" sz="3200" dirty="0"/>
              <a:t>y 15</a:t>
            </a:r>
            <a:r>
              <a:rPr lang="en-US" altLang="en-US" sz="3200" baseline="30000" dirty="0"/>
              <a:t>th</a:t>
            </a:r>
            <a:r>
              <a:rPr lang="en-US" altLang="en-US" sz="3200" dirty="0"/>
              <a:t> – </a:t>
            </a:r>
            <a:r>
              <a:rPr lang="en-US" altLang="en-US" dirty="0"/>
              <a:t>21</a:t>
            </a:r>
            <a:r>
              <a:rPr lang="en-US" altLang="en-US" baseline="30000" dirty="0"/>
              <a:t>st</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6</a:t>
            </a:fld>
            <a:endParaRPr lang="en-US" altLang="en-US">
              <a:solidFill>
                <a:schemeClr val="tx1"/>
              </a:solidFill>
            </a:endParaRPr>
          </a:p>
        </p:txBody>
      </p:sp>
      <p:pic>
        <p:nvPicPr>
          <p:cNvPr id="4" name="Picture 3">
            <a:extLst>
              <a:ext uri="{FF2B5EF4-FFF2-40B4-BE49-F238E27FC236}">
                <a16:creationId xmlns:a16="http://schemas.microsoft.com/office/drawing/2014/main" id="{7CF12069-FA09-4667-9886-6DCD600ED54D}"/>
              </a:ext>
            </a:extLst>
          </p:cNvPr>
          <p:cNvPicPr>
            <a:picLocks noChangeAspect="1"/>
          </p:cNvPicPr>
          <p:nvPr/>
        </p:nvPicPr>
        <p:blipFill>
          <a:blip r:embed="rId2"/>
          <a:stretch>
            <a:fillRect/>
          </a:stretch>
        </p:blipFill>
        <p:spPr>
          <a:xfrm>
            <a:off x="827584" y="5168516"/>
            <a:ext cx="2648846" cy="754453"/>
          </a:xfrm>
          <a:prstGeom prst="rect">
            <a:avLst/>
          </a:prstGeom>
        </p:spPr>
      </p:pic>
      <p:pic>
        <p:nvPicPr>
          <p:cNvPr id="6" name="Picture 5">
            <a:extLst>
              <a:ext uri="{FF2B5EF4-FFF2-40B4-BE49-F238E27FC236}">
                <a16:creationId xmlns:a16="http://schemas.microsoft.com/office/drawing/2014/main" id="{57B8F544-4511-47BD-B765-3C1B0406C5EB}"/>
              </a:ext>
            </a:extLst>
          </p:cNvPr>
          <p:cNvPicPr>
            <a:picLocks noChangeAspect="1"/>
          </p:cNvPicPr>
          <p:nvPr/>
        </p:nvPicPr>
        <p:blipFill>
          <a:blip r:embed="rId3"/>
          <a:stretch>
            <a:fillRect/>
          </a:stretch>
        </p:blipFill>
        <p:spPr>
          <a:xfrm>
            <a:off x="197768" y="2246908"/>
            <a:ext cx="8748464" cy="2358572"/>
          </a:xfrm>
          <a:prstGeom prst="rect">
            <a:avLst/>
          </a:prstGeom>
        </p:spPr>
      </p:pic>
    </p:spTree>
    <p:extLst>
      <p:ext uri="{BB962C8B-B14F-4D97-AF65-F5344CB8AC3E}">
        <p14:creationId xmlns:p14="http://schemas.microsoft.com/office/powerpoint/2010/main" val="258249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457200" indent="-457200">
              <a:buClr>
                <a:srgbClr val="00B050"/>
              </a:buClr>
              <a:buFont typeface="Wingdings" panose="05000000000000000000" pitchFamily="2" charset="2"/>
              <a:buChar char="ü"/>
            </a:pPr>
            <a:r>
              <a:rPr lang="en-US" altLang="en-US" sz="2400" dirty="0"/>
              <a:t>Opening and meeting preamble</a:t>
            </a:r>
          </a:p>
          <a:p>
            <a:pPr marL="457200" indent="-457200">
              <a:buClr>
                <a:srgbClr val="00B050"/>
              </a:buClr>
              <a:buFont typeface="Wingdings" panose="05000000000000000000" pitchFamily="2" charset="2"/>
              <a:buChar char="ü"/>
            </a:pPr>
            <a:r>
              <a:rPr lang="en-US" altLang="en-US" sz="2400" dirty="0"/>
              <a:t>Approve May Interim minutes: doc. # 15-21-0321-00</a:t>
            </a:r>
          </a:p>
          <a:p>
            <a:pPr marL="512763" lvl="1" indent="0">
              <a:spcBef>
                <a:spcPts val="800"/>
              </a:spcBef>
            </a:pPr>
            <a:r>
              <a:rPr lang="en-US" altLang="en-US" sz="1800" dirty="0">
                <a:hlinkClick r:id="rId2"/>
              </a:rPr>
              <a:t>https://mentor.ieee.org/802.15/dcn/21/15-21-0321-00-0014-sg14-may-2021-interim-mtg-mins.docx</a:t>
            </a:r>
            <a:endParaRPr lang="en-US" altLang="en-US" sz="1800" dirty="0"/>
          </a:p>
          <a:p>
            <a:pPr marL="457200" indent="-457200">
              <a:buClr>
                <a:srgbClr val="00B050"/>
              </a:buClr>
              <a:buFont typeface="Wingdings" panose="05000000000000000000" pitchFamily="2" charset="2"/>
              <a:buChar char="ü"/>
            </a:pPr>
            <a:r>
              <a:rPr lang="en-US" altLang="en-US" sz="2400" dirty="0"/>
              <a:t>Approve Agenda: doc. # 15-21-0347-00</a:t>
            </a:r>
            <a:br>
              <a:rPr lang="en-US" altLang="en-US" sz="2400" dirty="0"/>
            </a:br>
            <a:r>
              <a:rPr lang="en-US" altLang="en-US" sz="1800" dirty="0">
                <a:hlinkClick r:id="rId3"/>
              </a:rPr>
              <a:t>https://mentor.ieee.org/802.15/documents?is_dcn=347&amp;is_year=2021</a:t>
            </a:r>
            <a:endParaRPr lang="en-US" altLang="en-US" sz="1800" dirty="0"/>
          </a:p>
          <a:p>
            <a:pPr marL="457200" indent="-457200">
              <a:buClr>
                <a:srgbClr val="00B050"/>
              </a:buClr>
              <a:buFont typeface="Wingdings" panose="05000000000000000000" pitchFamily="2" charset="2"/>
              <a:buChar char="ü"/>
            </a:pPr>
            <a:r>
              <a:rPr lang="en-US" altLang="en-US" sz="2400" dirty="0"/>
              <a:t>Review and respond to comments received on PAR and CSD</a:t>
            </a:r>
          </a:p>
          <a:p>
            <a:pPr marL="457200" indent="-457200">
              <a:buClr>
                <a:srgbClr val="00B050"/>
              </a:buClr>
              <a:buFont typeface="Wingdings" panose="05000000000000000000" pitchFamily="2" charset="2"/>
              <a:buChar char="ü"/>
            </a:pPr>
            <a:r>
              <a:rPr lang="en-US" altLang="en-US" sz="2400" dirty="0"/>
              <a:t>Update PAR and CSD as required, make motions</a:t>
            </a:r>
          </a:p>
          <a:p>
            <a:pPr marL="457200" indent="-457200">
              <a:buClr>
                <a:srgbClr val="00B050"/>
              </a:buClr>
              <a:buFont typeface="Wingdings" panose="05000000000000000000" pitchFamily="2" charset="2"/>
              <a:buChar char="ü"/>
            </a:pPr>
            <a:r>
              <a:rPr lang="en-US" altLang="en-US" sz="2400" dirty="0"/>
              <a:t>Next Steps</a:t>
            </a:r>
          </a:p>
          <a:p>
            <a:pPr marL="457200" indent="-457200">
              <a:buClr>
                <a:srgbClr val="00B050"/>
              </a:buClr>
              <a:buFont typeface="Wingdings" panose="05000000000000000000" pitchFamily="2" charset="2"/>
              <a:buChar char="ü"/>
            </a:pPr>
            <a:r>
              <a:rPr lang="en-US" altLang="en-US" sz="2400" dirty="0"/>
              <a:t>Any other Business</a:t>
            </a:r>
          </a:p>
          <a:p>
            <a:pPr marL="0" indent="0"/>
            <a:endParaRPr lang="en-US" altLang="en-US" sz="2800"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400050" lvl="1" indent="0"/>
            <a:r>
              <a:rPr lang="en-US" altLang="en-US" sz="1600" dirty="0">
                <a:hlinkClick r:id="rId2"/>
              </a:rPr>
              <a:t>https://mentor.ieee.org/802.15/documents?is_dcn=278&amp;is_group=0014</a:t>
            </a:r>
            <a:endParaRPr lang="en-US" altLang="en-US" sz="1800" dirty="0"/>
          </a:p>
          <a:p>
            <a:pPr marL="0" indent="0">
              <a:spcBef>
                <a:spcPts val="1800"/>
              </a:spcBef>
            </a:pPr>
            <a:r>
              <a:rPr lang="en-US" altLang="en-US" sz="2400" dirty="0"/>
              <a:t>PAR</a:t>
            </a:r>
          </a:p>
          <a:p>
            <a:pPr marL="346075" indent="0"/>
            <a:r>
              <a:rPr lang="en-US" altLang="en-US" sz="2400" dirty="0"/>
              <a:t>15-21-0274-xx-0014-ns-uwb-par-working-draft</a:t>
            </a:r>
          </a:p>
          <a:p>
            <a:pPr marL="346075" indent="0"/>
            <a:r>
              <a:rPr lang="en-US" altLang="en-US" sz="1600" dirty="0">
                <a:hlinkClick r:id="rId3"/>
              </a:rPr>
              <a:t>https://mentor.ieee.org/802.15/documents?is_dcn=274&amp;is_group=0014</a:t>
            </a:r>
            <a:endParaRPr lang="en-US" altLang="en-US" sz="1600" dirty="0"/>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5611C87-89D7-4B6C-A175-AC8592018E2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pic>
        <p:nvPicPr>
          <p:cNvPr id="3" name="Picture 2" descr="Text&#10;&#10;Description automatically generated">
            <a:extLst>
              <a:ext uri="{FF2B5EF4-FFF2-40B4-BE49-F238E27FC236}">
                <a16:creationId xmlns:a16="http://schemas.microsoft.com/office/drawing/2014/main" id="{26FF3E58-9693-476F-9963-0AE5154666D3}"/>
              </a:ext>
            </a:extLst>
          </p:cNvPr>
          <p:cNvPicPr>
            <a:picLocks noChangeAspect="1"/>
          </p:cNvPicPr>
          <p:nvPr/>
        </p:nvPicPr>
        <p:blipFill>
          <a:blip r:embed="rId3"/>
          <a:stretch>
            <a:fillRect/>
          </a:stretch>
        </p:blipFill>
        <p:spPr>
          <a:xfrm>
            <a:off x="769338" y="1988840"/>
            <a:ext cx="7704856" cy="2321393"/>
          </a:xfrm>
          <a:prstGeom prst="rect">
            <a:avLst/>
          </a:prstGeom>
        </p:spPr>
      </p:pic>
      <p:sp>
        <p:nvSpPr>
          <p:cNvPr id="6" name="Title 1">
            <a:extLst>
              <a:ext uri="{FF2B5EF4-FFF2-40B4-BE49-F238E27FC236}">
                <a16:creationId xmlns:a16="http://schemas.microsoft.com/office/drawing/2014/main" id="{AC4BAE57-AF10-49B4-A1E5-C84EA1C4375D}"/>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4"/>
              </a:rPr>
              <a:t>PAR</a:t>
            </a:r>
            <a:r>
              <a:rPr lang="en-US" sz="1800" b="1" kern="0" dirty="0"/>
              <a:t> and </a:t>
            </a:r>
            <a:r>
              <a:rPr lang="en-US" sz="1800" b="1" kern="0" dirty="0">
                <a:hlinkClick r:id="rId5"/>
              </a:rPr>
              <a:t>CSD</a:t>
            </a:r>
            <a:r>
              <a:rPr lang="en-US" sz="1800" b="1" kern="0" dirty="0"/>
              <a:t> </a:t>
            </a:r>
          </a:p>
        </p:txBody>
      </p:sp>
      <p:sp>
        <p:nvSpPr>
          <p:cNvPr id="7" name="object 14">
            <a:extLst>
              <a:ext uri="{FF2B5EF4-FFF2-40B4-BE49-F238E27FC236}">
                <a16:creationId xmlns:a16="http://schemas.microsoft.com/office/drawing/2014/main" id="{82C4ADDB-EE42-46A1-B797-18B528C8488F}"/>
              </a:ext>
            </a:extLst>
          </p:cNvPr>
          <p:cNvSpPr txBox="1"/>
          <p:nvPr/>
        </p:nvSpPr>
        <p:spPr>
          <a:xfrm>
            <a:off x="1000167" y="4442495"/>
            <a:ext cx="7078578" cy="990015"/>
          </a:xfrm>
          <a:prstGeom prst="rect">
            <a:avLst/>
          </a:prstGeom>
        </p:spPr>
        <p:txBody>
          <a:bodyPr vert="horz" wrap="square" lIns="0" tIns="40640" rIns="0" bIns="0" rtlCol="0">
            <a:spAutoFit/>
          </a:bodyPr>
          <a:lstStyle/>
          <a:p>
            <a:pPr marL="241300">
              <a:lnSpc>
                <a:spcPct val="100000"/>
              </a:lnSpc>
              <a:spcBef>
                <a:spcPts val="320"/>
              </a:spcBef>
            </a:pPr>
            <a:r>
              <a:rPr lang="en-US" sz="2000" dirty="0">
                <a:solidFill>
                  <a:srgbClr val="0000FF"/>
                </a:solidFill>
                <a:latin typeface="Arial"/>
                <a:cs typeface="Arial"/>
              </a:rPr>
              <a:t>All instances of the use of data link layer have been changed to media access control (MAC) sublayer.</a:t>
            </a:r>
          </a:p>
          <a:p>
            <a:pPr marL="12700">
              <a:lnSpc>
                <a:spcPct val="100000"/>
              </a:lnSpc>
              <a:spcBef>
                <a:spcPts val="244"/>
              </a:spcBef>
              <a:tabLst>
                <a:tab pos="240665" algn="l"/>
                <a:tab pos="241300" algn="l"/>
              </a:tabLst>
            </a:pPr>
            <a:endParaRPr sz="2000" dirty="0">
              <a:latin typeface="Arial"/>
              <a:cs typeface="Arial"/>
            </a:endParaRPr>
          </a:p>
        </p:txBody>
      </p:sp>
    </p:spTree>
    <p:extLst>
      <p:ext uri="{BB962C8B-B14F-4D97-AF65-F5344CB8AC3E}">
        <p14:creationId xmlns:p14="http://schemas.microsoft.com/office/powerpoint/2010/main" val="3153321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31453</TotalTime>
  <Words>3055</Words>
  <Application>Microsoft Office PowerPoint</Application>
  <PresentationFormat>On-screen Show (4:3)</PresentationFormat>
  <Paragraphs>248</Paragraphs>
  <Slides>34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Helvetica</vt:lpstr>
      <vt:lpstr>Times New Roman</vt:lpstr>
      <vt:lpstr>Wingdings</vt:lpstr>
      <vt:lpstr>Office Theme</vt:lpstr>
      <vt:lpstr>PowerPoint Presentation</vt:lpstr>
      <vt:lpstr>PowerPoint Presentation</vt:lpstr>
      <vt:lpstr>802.15 Study Group Meeting</vt:lpstr>
      <vt:lpstr>IEEE-SA Patent, Copyright, and Participation Policies</vt:lpstr>
      <vt:lpstr>IEEE 802 Ground Rules</vt:lpstr>
      <vt:lpstr>PowerPoint Presentation</vt:lpstr>
      <vt:lpstr>Goals/Agenda</vt:lpstr>
      <vt:lpstr>CSD and PAR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802.11 Comments on 802.15.14 Standard: Ad-Hoc Impulse Radio Ultra Wideband Wireless Networks, PAR and CSD </vt:lpstr>
      <vt:lpstr>802.11 Comments on 802.15.14 Standard: Ad-Hoc Impulse Radio Ultra Wideband Wireless Networks, PAR and CSD </vt:lpstr>
      <vt:lpstr>802.11 Comments on 802.15.14 Standard: Ad-Hoc Impulse Radio Ultra Wideband Wireless Networks, PAR and CSD </vt:lpstr>
      <vt:lpstr>PowerPoint Presentation</vt:lpstr>
      <vt:lpstr>PowerPoint Presentation</vt:lpstr>
      <vt:lpstr>SG Motion - Comment Reponses</vt:lpstr>
      <vt:lpstr>SG14 Motion - PAR &amp; CSD</vt:lpstr>
      <vt:lpstr>WG Motion - PAR &amp; CSD</vt:lpstr>
      <vt:lpstr>WG Motion – Extend SG</vt:lpstr>
      <vt:lpstr>Next Steps</vt:lpstr>
      <vt:lpstr>Sept. Interim Mtg. Goals</vt:lpstr>
      <vt:lpstr>Weekly Calls</vt:lpstr>
      <vt:lpstr>PowerPoint Presentation</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333</cp:revision>
  <cp:lastPrinted>2000-03-07T00:55:37Z</cp:lastPrinted>
  <dcterms:created xsi:type="dcterms:W3CDTF">2016-01-17T22:48:36Z</dcterms:created>
  <dcterms:modified xsi:type="dcterms:W3CDTF">2021-07-22T15:22:17Z</dcterms:modified>
  <cp:category/>
</cp:coreProperties>
</file>