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6"/>
  </p:notesMasterIdLst>
  <p:sldIdLst>
    <p:sldId id="287" r:id="rId2"/>
    <p:sldId id="300" r:id="rId3"/>
    <p:sldId id="290" r:id="rId4"/>
    <p:sldId id="304" r:id="rId5"/>
    <p:sldId id="317" r:id="rId6"/>
    <p:sldId id="340" r:id="rId7"/>
    <p:sldId id="329" r:id="rId8"/>
    <p:sldId id="332" r:id="rId9"/>
    <p:sldId id="359" r:id="rId10"/>
    <p:sldId id="360" r:id="rId11"/>
    <p:sldId id="361" r:id="rId12"/>
    <p:sldId id="362" r:id="rId13"/>
    <p:sldId id="357" r:id="rId14"/>
    <p:sldId id="275" r:id="rId15"/>
    <p:sldId id="294" r:id="rId16"/>
    <p:sldId id="306" r:id="rId17"/>
    <p:sldId id="295" r:id="rId18"/>
    <p:sldId id="297" r:id="rId19"/>
    <p:sldId id="298" r:id="rId20"/>
    <p:sldId id="299" r:id="rId21"/>
    <p:sldId id="341" r:id="rId22"/>
    <p:sldId id="354" r:id="rId23"/>
    <p:sldId id="355" r:id="rId24"/>
    <p:sldId id="348" r:id="rId25"/>
    <p:sldId id="356" r:id="rId26"/>
    <p:sldId id="363" r:id="rId27"/>
    <p:sldId id="335" r:id="rId28"/>
    <p:sldId id="337" r:id="rId29"/>
    <p:sldId id="364" r:id="rId30"/>
    <p:sldId id="315" r:id="rId31"/>
    <p:sldId id="338" r:id="rId32"/>
    <p:sldId id="339" r:id="rId33"/>
    <p:sldId id="347" r:id="rId34"/>
    <p:sldId id="296" r:id="rId3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82" d="100"/>
          <a:sy n="82" d="100"/>
        </p:scale>
        <p:origin x="72" y="9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17</a:t>
            </a:fld>
            <a:endParaRPr lang="en-US"/>
          </a:p>
        </p:txBody>
      </p:sp>
    </p:spTree>
    <p:extLst>
      <p:ext uri="{BB962C8B-B14F-4D97-AF65-F5344CB8AC3E}">
        <p14:creationId xmlns:p14="http://schemas.microsoft.com/office/powerpoint/2010/main" val="194033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18</a:t>
            </a:fld>
            <a:endParaRPr lang="en-US"/>
          </a:p>
        </p:txBody>
      </p:sp>
    </p:spTree>
    <p:extLst>
      <p:ext uri="{BB962C8B-B14F-4D97-AF65-F5344CB8AC3E}">
        <p14:creationId xmlns:p14="http://schemas.microsoft.com/office/powerpoint/2010/main" val="302086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19</a:t>
            </a:fld>
            <a:endParaRPr lang="en-US"/>
          </a:p>
        </p:txBody>
      </p:sp>
    </p:spTree>
    <p:extLst>
      <p:ext uri="{BB962C8B-B14F-4D97-AF65-F5344CB8AC3E}">
        <p14:creationId xmlns:p14="http://schemas.microsoft.com/office/powerpoint/2010/main" val="4193442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20</a:t>
            </a:fld>
            <a:endParaRPr lang="en-US"/>
          </a:p>
        </p:txBody>
      </p:sp>
    </p:spTree>
    <p:extLst>
      <p:ext uri="{BB962C8B-B14F-4D97-AF65-F5344CB8AC3E}">
        <p14:creationId xmlns:p14="http://schemas.microsoft.com/office/powerpoint/2010/main" val="165129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326420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31721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327574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404114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180862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421250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214045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15-21-0376-04-0014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mentor.ieee.org/802.15/dcn/21/15-21-0278-04-0014-sg14-draft-csd-for-ns-uwb.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hyperlink" Target="https://mentor.ieee.org/802.15/dcn/21/15-21-0278-04-0014-sg14-draft-csd-for-ns-uwb.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tmp"/><Relationship Id="rId4" Type="http://schemas.openxmlformats.org/officeDocument/2006/relationships/hyperlink" Target="https://mentor.ieee.org/802.15/dcn/21/15-21-0278-04-0014-sg14-draft-csd-for-ns-uwb.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21/15-21-0274-04-0014-sg14-ns-uwb-par-working-draft.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July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22,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July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letter&#10;&#10;Description automatically generated">
            <a:extLst>
              <a:ext uri="{FF2B5EF4-FFF2-40B4-BE49-F238E27FC236}">
                <a16:creationId xmlns:a16="http://schemas.microsoft.com/office/drawing/2014/main" id="{4532B210-495F-4925-A5DD-654B59A306D7}"/>
              </a:ext>
            </a:extLst>
          </p:cNvPr>
          <p:cNvPicPr>
            <a:picLocks noChangeAspect="1"/>
          </p:cNvPicPr>
          <p:nvPr/>
        </p:nvPicPr>
        <p:blipFill>
          <a:blip r:embed="rId5"/>
          <a:stretch>
            <a:fillRect/>
          </a:stretch>
        </p:blipFill>
        <p:spPr>
          <a:xfrm>
            <a:off x="762386" y="1744834"/>
            <a:ext cx="7619229" cy="3844406"/>
          </a:xfrm>
          <a:prstGeom prst="rect">
            <a:avLst/>
          </a:prstGeom>
        </p:spPr>
      </p:pic>
      <p:sp>
        <p:nvSpPr>
          <p:cNvPr id="5" name="Slide Number Placeholder 3">
            <a:extLst>
              <a:ext uri="{FF2B5EF4-FFF2-40B4-BE49-F238E27FC236}">
                <a16:creationId xmlns:a16="http://schemas.microsoft.com/office/drawing/2014/main" id="{91CEF143-1F0B-40A2-B5B9-D3FAEAE834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12948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30157E42-14BE-4221-BDB1-E36F7AD59D70}"/>
              </a:ext>
            </a:extLst>
          </p:cNvPr>
          <p:cNvPicPr>
            <a:picLocks noChangeAspect="1"/>
          </p:cNvPicPr>
          <p:nvPr/>
        </p:nvPicPr>
        <p:blipFill>
          <a:blip r:embed="rId5"/>
          <a:stretch>
            <a:fillRect/>
          </a:stretch>
        </p:blipFill>
        <p:spPr>
          <a:xfrm>
            <a:off x="798814" y="1772816"/>
            <a:ext cx="7544787" cy="3532736"/>
          </a:xfrm>
          <a:prstGeom prst="rect">
            <a:avLst/>
          </a:prstGeom>
        </p:spPr>
      </p:pic>
      <p:sp>
        <p:nvSpPr>
          <p:cNvPr id="5" name="Slide Number Placeholder 3">
            <a:extLst>
              <a:ext uri="{FF2B5EF4-FFF2-40B4-BE49-F238E27FC236}">
                <a16:creationId xmlns:a16="http://schemas.microsoft.com/office/drawing/2014/main" id="{52ADC0F9-F9CE-4EA3-862B-32700186CEF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80007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864C10E4-7274-4FB3-9802-CFCB3F8B5C13}"/>
              </a:ext>
            </a:extLst>
          </p:cNvPr>
          <p:cNvPicPr>
            <a:picLocks noChangeAspect="1"/>
          </p:cNvPicPr>
          <p:nvPr/>
        </p:nvPicPr>
        <p:blipFill rotWithShape="1">
          <a:blip r:embed="rId5"/>
          <a:srcRect b="41777"/>
          <a:stretch/>
        </p:blipFill>
        <p:spPr>
          <a:xfrm>
            <a:off x="869107" y="1606450"/>
            <a:ext cx="7404202" cy="1841870"/>
          </a:xfrm>
          <a:prstGeom prst="rect">
            <a:avLst/>
          </a:prstGeom>
        </p:spPr>
      </p:pic>
      <p:sp>
        <p:nvSpPr>
          <p:cNvPr id="7" name="object 10">
            <a:extLst>
              <a:ext uri="{FF2B5EF4-FFF2-40B4-BE49-F238E27FC236}">
                <a16:creationId xmlns:a16="http://schemas.microsoft.com/office/drawing/2014/main" id="{2D4FEDF4-69D1-43F1-BC0A-A35819EBE91E}"/>
              </a:ext>
            </a:extLst>
          </p:cNvPr>
          <p:cNvSpPr txBox="1"/>
          <p:nvPr/>
        </p:nvSpPr>
        <p:spPr>
          <a:xfrm>
            <a:off x="1259632" y="3426311"/>
            <a:ext cx="7404202" cy="2901243"/>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802.1</a:t>
            </a:r>
            <a:r>
              <a:rPr spc="-45" dirty="0">
                <a:solidFill>
                  <a:schemeClr val="tx1"/>
                </a:solidFill>
                <a:latin typeface="Arial"/>
                <a:cs typeface="Arial"/>
              </a:rPr>
              <a:t> </a:t>
            </a:r>
            <a:r>
              <a:rPr spc="-5" dirty="0">
                <a:solidFill>
                  <a:schemeClr val="tx1"/>
                </a:solidFill>
                <a:latin typeface="Arial"/>
                <a:cs typeface="Arial"/>
              </a:rPr>
              <a:t>believes</a:t>
            </a:r>
            <a:r>
              <a:rPr spc="10" dirty="0">
                <a:solidFill>
                  <a:schemeClr val="tx1"/>
                </a:solidFill>
                <a:latin typeface="Arial"/>
                <a:cs typeface="Arial"/>
              </a:rPr>
              <a:t> </a:t>
            </a:r>
            <a:r>
              <a:rPr dirty="0">
                <a:solidFill>
                  <a:schemeClr val="tx1"/>
                </a:solidFill>
                <a:latin typeface="Arial"/>
                <a:cs typeface="Arial"/>
              </a:rPr>
              <a:t>there may</a:t>
            </a:r>
            <a:r>
              <a:rPr spc="-35" dirty="0">
                <a:solidFill>
                  <a:schemeClr val="tx1"/>
                </a:solidFill>
                <a:latin typeface="Arial"/>
                <a:cs typeface="Arial"/>
              </a:rPr>
              <a:t> </a:t>
            </a:r>
            <a:r>
              <a:rPr dirty="0">
                <a:solidFill>
                  <a:schemeClr val="tx1"/>
                </a:solidFill>
                <a:latin typeface="Arial"/>
                <a:cs typeface="Arial"/>
              </a:rPr>
              <a:t>be</a:t>
            </a:r>
            <a:r>
              <a:rPr spc="10" dirty="0">
                <a:solidFill>
                  <a:schemeClr val="tx1"/>
                </a:solidFill>
                <a:latin typeface="Arial"/>
                <a:cs typeface="Arial"/>
              </a:rPr>
              <a:t> </a:t>
            </a:r>
            <a:r>
              <a:rPr dirty="0">
                <a:solidFill>
                  <a:schemeClr val="tx1"/>
                </a:solidFill>
                <a:latin typeface="Arial"/>
                <a:cs typeface="Arial"/>
              </a:rPr>
              <a:t>additional</a:t>
            </a:r>
            <a:r>
              <a:rPr spc="-35" dirty="0">
                <a:solidFill>
                  <a:schemeClr val="tx1"/>
                </a:solidFill>
                <a:latin typeface="Arial"/>
                <a:cs typeface="Arial"/>
              </a:rPr>
              <a:t> </a:t>
            </a:r>
            <a:r>
              <a:rPr dirty="0">
                <a:solidFill>
                  <a:schemeClr val="tx1"/>
                </a:solidFill>
                <a:latin typeface="Arial"/>
                <a:cs typeface="Arial"/>
              </a:rPr>
              <a:t>issues</a:t>
            </a:r>
            <a:r>
              <a:rPr spc="5" dirty="0">
                <a:solidFill>
                  <a:schemeClr val="tx1"/>
                </a:solidFill>
                <a:latin typeface="Arial"/>
                <a:cs typeface="Arial"/>
              </a:rPr>
              <a:t> </a:t>
            </a:r>
            <a:r>
              <a:rPr spc="-10" dirty="0">
                <a:solidFill>
                  <a:schemeClr val="tx1"/>
                </a:solidFill>
                <a:latin typeface="Arial"/>
                <a:cs typeface="Arial"/>
              </a:rPr>
              <a:t>with</a:t>
            </a:r>
            <a:r>
              <a:rPr spc="15" dirty="0">
                <a:solidFill>
                  <a:schemeClr val="tx1"/>
                </a:solidFill>
                <a:latin typeface="Arial"/>
                <a:cs typeface="Arial"/>
              </a:rPr>
              <a:t> </a:t>
            </a:r>
            <a:r>
              <a:rPr dirty="0">
                <a:solidFill>
                  <a:schemeClr val="tx1"/>
                </a:solidFill>
                <a:latin typeface="Arial"/>
                <a:cs typeface="Arial"/>
              </a:rPr>
              <a:t>compatibility</a:t>
            </a:r>
            <a:r>
              <a:rPr spc="-35" dirty="0">
                <a:solidFill>
                  <a:schemeClr val="tx1"/>
                </a:solidFill>
                <a:latin typeface="Arial"/>
                <a:cs typeface="Arial"/>
              </a:rPr>
              <a:t> </a:t>
            </a:r>
            <a:r>
              <a:rPr dirty="0">
                <a:solidFill>
                  <a:schemeClr val="tx1"/>
                </a:solidFill>
                <a:latin typeface="Arial"/>
                <a:cs typeface="Arial"/>
              </a:rPr>
              <a:t>that</a:t>
            </a:r>
            <a:r>
              <a:rPr spc="-30" dirty="0">
                <a:solidFill>
                  <a:schemeClr val="tx1"/>
                </a:solidFill>
                <a:latin typeface="Arial"/>
                <a:cs typeface="Arial"/>
              </a:rPr>
              <a:t> </a:t>
            </a:r>
            <a:r>
              <a:rPr dirty="0">
                <a:solidFill>
                  <a:schemeClr val="tx1"/>
                </a:solidFill>
                <a:latin typeface="Arial"/>
                <a:cs typeface="Arial"/>
              </a:rPr>
              <a:t>are</a:t>
            </a:r>
            <a:r>
              <a:rPr spc="-5" dirty="0">
                <a:solidFill>
                  <a:schemeClr val="tx1"/>
                </a:solidFill>
                <a:latin typeface="Arial"/>
                <a:cs typeface="Arial"/>
              </a:rPr>
              <a:t> </a:t>
            </a:r>
            <a:r>
              <a:rPr dirty="0">
                <a:solidFill>
                  <a:schemeClr val="tx1"/>
                </a:solidFill>
                <a:latin typeface="Arial"/>
                <a:cs typeface="Arial"/>
              </a:rPr>
              <a:t>not</a:t>
            </a:r>
            <a:r>
              <a:rPr lang="en-US" dirty="0">
                <a:solidFill>
                  <a:schemeClr val="tx1"/>
                </a:solidFill>
                <a:latin typeface="Arial"/>
                <a:cs typeface="Arial"/>
              </a:rPr>
              <a:t> </a:t>
            </a:r>
            <a:r>
              <a:rPr dirty="0">
                <a:solidFill>
                  <a:schemeClr val="tx1"/>
                </a:solidFill>
                <a:latin typeface="Arial"/>
                <a:cs typeface="Arial"/>
              </a:rPr>
              <a:t>listed.	Please</a:t>
            </a:r>
            <a:r>
              <a:rPr spc="-60" dirty="0">
                <a:solidFill>
                  <a:schemeClr val="tx1"/>
                </a:solidFill>
                <a:latin typeface="Arial"/>
                <a:cs typeface="Arial"/>
              </a:rPr>
              <a:t> </a:t>
            </a:r>
            <a:r>
              <a:rPr spc="-5" dirty="0">
                <a:solidFill>
                  <a:schemeClr val="tx1"/>
                </a:solidFill>
                <a:latin typeface="Arial"/>
                <a:cs typeface="Arial"/>
              </a:rPr>
              <a:t>clarify:</a:t>
            </a:r>
            <a:endParaRPr dirty="0">
              <a:solidFill>
                <a:schemeClr val="tx1"/>
              </a:solidFill>
              <a:latin typeface="Arial"/>
              <a:cs typeface="Arial"/>
            </a:endParaRPr>
          </a:p>
          <a:p>
            <a:pPr marL="697865" marR="5080" lvl="1" indent="-228600">
              <a:lnSpc>
                <a:spcPts val="1720"/>
              </a:lnSpc>
              <a:spcBef>
                <a:spcPts val="54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use</a:t>
            </a:r>
            <a:r>
              <a:rPr spc="10" dirty="0">
                <a:solidFill>
                  <a:schemeClr val="tx1"/>
                </a:solidFill>
                <a:latin typeface="Arial"/>
                <a:cs typeface="Arial"/>
              </a:rPr>
              <a:t> </a:t>
            </a:r>
            <a:r>
              <a:rPr spc="-5" dirty="0">
                <a:solidFill>
                  <a:schemeClr val="tx1"/>
                </a:solidFill>
                <a:latin typeface="Arial"/>
                <a:cs typeface="Arial"/>
              </a:rPr>
              <a:t>a</a:t>
            </a:r>
            <a:r>
              <a:rPr spc="15" dirty="0">
                <a:solidFill>
                  <a:schemeClr val="tx1"/>
                </a:solidFill>
                <a:latin typeface="Arial"/>
                <a:cs typeface="Arial"/>
              </a:rPr>
              <a:t> </a:t>
            </a:r>
            <a:r>
              <a:rPr spc="-5" dirty="0">
                <a:solidFill>
                  <a:schemeClr val="tx1"/>
                </a:solidFill>
                <a:latin typeface="Arial"/>
                <a:cs typeface="Arial"/>
              </a:rPr>
              <a:t>restricted</a:t>
            </a:r>
            <a:r>
              <a:rPr spc="30" dirty="0">
                <a:solidFill>
                  <a:schemeClr val="tx1"/>
                </a:solidFill>
                <a:latin typeface="Arial"/>
                <a:cs typeface="Arial"/>
              </a:rPr>
              <a:t> </a:t>
            </a:r>
            <a:r>
              <a:rPr spc="5" dirty="0">
                <a:solidFill>
                  <a:schemeClr val="tx1"/>
                </a:solidFill>
                <a:latin typeface="Arial"/>
                <a:cs typeface="Arial"/>
              </a:rPr>
              <a:t>MTU</a:t>
            </a:r>
            <a:r>
              <a:rPr spc="-30" dirty="0">
                <a:solidFill>
                  <a:schemeClr val="tx1"/>
                </a:solidFill>
                <a:latin typeface="Arial"/>
                <a:cs typeface="Arial"/>
              </a:rPr>
              <a:t> </a:t>
            </a:r>
            <a:r>
              <a:rPr spc="-10" dirty="0">
                <a:solidFill>
                  <a:schemeClr val="tx1"/>
                </a:solidFill>
                <a:latin typeface="Arial"/>
                <a:cs typeface="Arial"/>
              </a:rPr>
              <a:t>size?</a:t>
            </a:r>
            <a:r>
              <a:rPr spc="70" dirty="0">
                <a:solidFill>
                  <a:schemeClr val="tx1"/>
                </a:solidFill>
                <a:latin typeface="Arial"/>
                <a:cs typeface="Arial"/>
              </a:rPr>
              <a:t> </a:t>
            </a:r>
            <a:r>
              <a:rPr spc="-5" dirty="0">
                <a:solidFill>
                  <a:schemeClr val="tx1"/>
                </a:solidFill>
                <a:latin typeface="Arial"/>
                <a:cs typeface="Arial"/>
              </a:rPr>
              <a:t>Restricted</a:t>
            </a:r>
            <a:r>
              <a:rPr spc="10" dirty="0">
                <a:solidFill>
                  <a:schemeClr val="tx1"/>
                </a:solidFill>
                <a:latin typeface="Arial"/>
                <a:cs typeface="Arial"/>
              </a:rPr>
              <a:t> </a:t>
            </a:r>
            <a:r>
              <a:rPr spc="5" dirty="0">
                <a:solidFill>
                  <a:schemeClr val="tx1"/>
                </a:solidFill>
                <a:latin typeface="Arial"/>
                <a:cs typeface="Arial"/>
              </a:rPr>
              <a:t>MTU</a:t>
            </a:r>
            <a:r>
              <a:rPr spc="-10" dirty="0">
                <a:solidFill>
                  <a:schemeClr val="tx1"/>
                </a:solidFill>
                <a:latin typeface="Arial"/>
                <a:cs typeface="Arial"/>
              </a:rPr>
              <a:t> sizes</a:t>
            </a:r>
            <a:r>
              <a:rPr spc="20" dirty="0">
                <a:solidFill>
                  <a:schemeClr val="tx1"/>
                </a:solidFill>
                <a:latin typeface="Arial"/>
                <a:cs typeface="Arial"/>
              </a:rPr>
              <a:t> </a:t>
            </a:r>
            <a:r>
              <a:rPr spc="-5" dirty="0">
                <a:solidFill>
                  <a:schemeClr val="tx1"/>
                </a:solidFill>
                <a:latin typeface="Arial"/>
                <a:cs typeface="Arial"/>
              </a:rPr>
              <a:t>make</a:t>
            </a:r>
            <a:r>
              <a:rPr spc="15" dirty="0">
                <a:solidFill>
                  <a:schemeClr val="tx1"/>
                </a:solidFill>
                <a:latin typeface="Arial"/>
                <a:cs typeface="Arial"/>
              </a:rPr>
              <a:t> </a:t>
            </a:r>
            <a:r>
              <a:rPr spc="-5" dirty="0">
                <a:solidFill>
                  <a:schemeClr val="tx1"/>
                </a:solidFill>
                <a:latin typeface="Arial"/>
                <a:cs typeface="Arial"/>
              </a:rPr>
              <a:t>bridging</a:t>
            </a:r>
            <a:r>
              <a:rPr spc="30" dirty="0">
                <a:solidFill>
                  <a:schemeClr val="tx1"/>
                </a:solidFill>
                <a:latin typeface="Arial"/>
                <a:cs typeface="Arial"/>
              </a:rPr>
              <a:t> </a:t>
            </a:r>
            <a:r>
              <a:rPr dirty="0">
                <a:solidFill>
                  <a:schemeClr val="tx1"/>
                </a:solidFill>
                <a:latin typeface="Arial"/>
                <a:cs typeface="Arial"/>
              </a:rPr>
              <a:t>to</a:t>
            </a:r>
            <a:r>
              <a:rPr spc="10" dirty="0">
                <a:solidFill>
                  <a:schemeClr val="tx1"/>
                </a:solidFill>
                <a:latin typeface="Arial"/>
                <a:cs typeface="Arial"/>
              </a:rPr>
              <a:t> </a:t>
            </a:r>
            <a:r>
              <a:rPr spc="-10" dirty="0">
                <a:solidFill>
                  <a:schemeClr val="tx1"/>
                </a:solidFill>
                <a:latin typeface="Arial"/>
                <a:cs typeface="Arial"/>
              </a:rPr>
              <a:t>other</a:t>
            </a:r>
            <a:r>
              <a:rPr spc="50" dirty="0">
                <a:solidFill>
                  <a:schemeClr val="tx1"/>
                </a:solidFill>
                <a:latin typeface="Arial"/>
                <a:cs typeface="Arial"/>
              </a:rPr>
              <a:t> </a:t>
            </a:r>
            <a:r>
              <a:rPr spc="-5" dirty="0">
                <a:solidFill>
                  <a:schemeClr val="tx1"/>
                </a:solidFill>
                <a:latin typeface="Arial"/>
                <a:cs typeface="Arial"/>
              </a:rPr>
              <a:t>IEEE</a:t>
            </a:r>
            <a:r>
              <a:rPr spc="10" dirty="0">
                <a:solidFill>
                  <a:schemeClr val="tx1"/>
                </a:solidFill>
                <a:latin typeface="Arial"/>
                <a:cs typeface="Arial"/>
              </a:rPr>
              <a:t> </a:t>
            </a:r>
            <a:r>
              <a:rPr spc="-10" dirty="0">
                <a:solidFill>
                  <a:schemeClr val="tx1"/>
                </a:solidFill>
                <a:latin typeface="Arial"/>
                <a:cs typeface="Arial"/>
              </a:rPr>
              <a:t>802 </a:t>
            </a:r>
            <a:r>
              <a:rPr spc="-430" dirty="0">
                <a:solidFill>
                  <a:schemeClr val="tx1"/>
                </a:solidFill>
                <a:latin typeface="Arial"/>
                <a:cs typeface="Arial"/>
              </a:rPr>
              <a:t> </a:t>
            </a:r>
            <a:r>
              <a:rPr spc="-5" dirty="0">
                <a:solidFill>
                  <a:schemeClr val="tx1"/>
                </a:solidFill>
                <a:latin typeface="Arial"/>
                <a:cs typeface="Arial"/>
              </a:rPr>
              <a:t>media</a:t>
            </a:r>
            <a:r>
              <a:rPr spc="5" dirty="0">
                <a:solidFill>
                  <a:schemeClr val="tx1"/>
                </a:solidFill>
                <a:latin typeface="Arial"/>
                <a:cs typeface="Arial"/>
              </a:rPr>
              <a:t> </a:t>
            </a:r>
            <a:r>
              <a:rPr spc="-5" dirty="0">
                <a:solidFill>
                  <a:schemeClr val="tx1"/>
                </a:solidFill>
                <a:latin typeface="Arial"/>
                <a:cs typeface="Arial"/>
              </a:rPr>
              <a:t>impossible</a:t>
            </a:r>
            <a:r>
              <a:rPr spc="-15" dirty="0">
                <a:solidFill>
                  <a:schemeClr val="tx1"/>
                </a:solidFill>
                <a:latin typeface="Arial"/>
                <a:cs typeface="Arial"/>
              </a:rPr>
              <a:t> </a:t>
            </a:r>
            <a:r>
              <a:rPr spc="-10" dirty="0">
                <a:solidFill>
                  <a:schemeClr val="tx1"/>
                </a:solidFill>
                <a:latin typeface="Arial"/>
                <a:cs typeface="Arial"/>
              </a:rPr>
              <a:t>without</a:t>
            </a:r>
            <a:r>
              <a:rPr spc="45" dirty="0">
                <a:solidFill>
                  <a:schemeClr val="tx1"/>
                </a:solidFill>
                <a:latin typeface="Arial"/>
                <a:cs typeface="Arial"/>
              </a:rPr>
              <a:t> </a:t>
            </a:r>
            <a:r>
              <a:rPr spc="-5" dirty="0">
                <a:solidFill>
                  <a:schemeClr val="tx1"/>
                </a:solidFill>
                <a:latin typeface="Arial"/>
                <a:cs typeface="Arial"/>
              </a:rPr>
              <a:t>suitable</a:t>
            </a:r>
            <a:r>
              <a:rPr spc="25" dirty="0">
                <a:solidFill>
                  <a:schemeClr val="tx1"/>
                </a:solidFill>
                <a:latin typeface="Arial"/>
                <a:cs typeface="Arial"/>
              </a:rPr>
              <a:t> </a:t>
            </a:r>
            <a:r>
              <a:rPr spc="-5" dirty="0">
                <a:solidFill>
                  <a:schemeClr val="tx1"/>
                </a:solidFill>
                <a:latin typeface="Arial"/>
                <a:cs typeface="Arial"/>
              </a:rPr>
              <a:t>fragmentation/reassembly</a:t>
            </a:r>
            <a:r>
              <a:rPr spc="75" dirty="0">
                <a:solidFill>
                  <a:schemeClr val="tx1"/>
                </a:solidFill>
                <a:latin typeface="Arial"/>
                <a:cs typeface="Arial"/>
              </a:rPr>
              <a:t> </a:t>
            </a:r>
            <a:r>
              <a:rPr spc="-5" dirty="0">
                <a:solidFill>
                  <a:schemeClr val="tx1"/>
                </a:solidFill>
                <a:latin typeface="Arial"/>
                <a:cs typeface="Arial"/>
              </a:rPr>
              <a:t>support</a:t>
            </a:r>
            <a:endParaRPr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have</a:t>
            </a:r>
            <a:r>
              <a:rPr dirty="0">
                <a:solidFill>
                  <a:schemeClr val="tx1"/>
                </a:solidFill>
                <a:latin typeface="Arial"/>
                <a:cs typeface="Arial"/>
              </a:rPr>
              <a:t> </a:t>
            </a:r>
            <a:r>
              <a:rPr spc="-10" dirty="0">
                <a:solidFill>
                  <a:schemeClr val="tx1"/>
                </a:solidFill>
                <a:latin typeface="Arial"/>
                <a:cs typeface="Arial"/>
              </a:rPr>
              <a:t>other</a:t>
            </a:r>
            <a:r>
              <a:rPr spc="-35" dirty="0">
                <a:solidFill>
                  <a:schemeClr val="tx1"/>
                </a:solidFill>
                <a:latin typeface="Arial"/>
                <a:cs typeface="Arial"/>
              </a:rPr>
              <a:t> </a:t>
            </a:r>
            <a:r>
              <a:rPr spc="-5" dirty="0">
                <a:solidFill>
                  <a:schemeClr val="tx1"/>
                </a:solidFill>
                <a:latin typeface="Arial"/>
                <a:cs typeface="Arial"/>
              </a:rPr>
              <a:t>Addressing</a:t>
            </a:r>
            <a:r>
              <a:rPr spc="35" dirty="0">
                <a:solidFill>
                  <a:schemeClr val="tx1"/>
                </a:solidFill>
                <a:latin typeface="Arial"/>
                <a:cs typeface="Arial"/>
              </a:rPr>
              <a:t> </a:t>
            </a:r>
            <a:r>
              <a:rPr spc="-10" dirty="0">
                <a:solidFill>
                  <a:schemeClr val="tx1"/>
                </a:solidFill>
                <a:latin typeface="Arial"/>
                <a:cs typeface="Arial"/>
              </a:rPr>
              <a:t>Modes</a:t>
            </a:r>
            <a:r>
              <a:rPr spc="25" dirty="0">
                <a:solidFill>
                  <a:schemeClr val="tx1"/>
                </a:solidFill>
                <a:latin typeface="Arial"/>
                <a:cs typeface="Arial"/>
              </a:rPr>
              <a:t> </a:t>
            </a:r>
            <a:r>
              <a:rPr spc="-15" dirty="0">
                <a:solidFill>
                  <a:schemeClr val="tx1"/>
                </a:solidFill>
                <a:latin typeface="Arial"/>
                <a:cs typeface="Arial"/>
              </a:rPr>
              <a:t>beyond</a:t>
            </a:r>
            <a:r>
              <a:rPr spc="75" dirty="0">
                <a:solidFill>
                  <a:schemeClr val="tx1"/>
                </a:solidFill>
                <a:latin typeface="Arial"/>
                <a:cs typeface="Arial"/>
              </a:rPr>
              <a:t> </a:t>
            </a:r>
            <a:r>
              <a:rPr spc="-10" dirty="0">
                <a:solidFill>
                  <a:schemeClr val="tx1"/>
                </a:solidFill>
                <a:latin typeface="Arial"/>
                <a:cs typeface="Arial"/>
              </a:rPr>
              <a:t>the</a:t>
            </a:r>
            <a:r>
              <a:rPr spc="10" dirty="0">
                <a:solidFill>
                  <a:schemeClr val="tx1"/>
                </a:solidFill>
                <a:latin typeface="Arial"/>
                <a:cs typeface="Arial"/>
              </a:rPr>
              <a:t> </a:t>
            </a:r>
            <a:r>
              <a:rPr spc="-20" dirty="0">
                <a:solidFill>
                  <a:schemeClr val="tx1"/>
                </a:solidFill>
                <a:latin typeface="Arial"/>
                <a:cs typeface="Arial"/>
              </a:rPr>
              <a:t>64-bit</a:t>
            </a:r>
            <a:r>
              <a:rPr spc="35" dirty="0">
                <a:solidFill>
                  <a:schemeClr val="tx1"/>
                </a:solidFill>
                <a:latin typeface="Arial"/>
                <a:cs typeface="Arial"/>
              </a:rPr>
              <a:t> </a:t>
            </a:r>
            <a:r>
              <a:rPr spc="-10" dirty="0">
                <a:solidFill>
                  <a:schemeClr val="tx1"/>
                </a:solidFill>
                <a:latin typeface="Arial"/>
                <a:cs typeface="Arial"/>
              </a:rPr>
              <a:t>address</a:t>
            </a:r>
            <a:r>
              <a:rPr spc="40" dirty="0">
                <a:solidFill>
                  <a:schemeClr val="tx1"/>
                </a:solidFill>
                <a:latin typeface="Arial"/>
                <a:cs typeface="Arial"/>
              </a:rPr>
              <a:t> </a:t>
            </a:r>
            <a:r>
              <a:rPr spc="-10" dirty="0">
                <a:solidFill>
                  <a:schemeClr val="tx1"/>
                </a:solidFill>
                <a:latin typeface="Arial"/>
                <a:cs typeface="Arial"/>
              </a:rPr>
              <a:t>that</a:t>
            </a:r>
            <a:r>
              <a:rPr spc="35" dirty="0">
                <a:solidFill>
                  <a:schemeClr val="tx1"/>
                </a:solidFill>
                <a:latin typeface="Arial"/>
                <a:cs typeface="Arial"/>
              </a:rPr>
              <a:t> </a:t>
            </a:r>
            <a:r>
              <a:rPr spc="-5" dirty="0">
                <a:solidFill>
                  <a:schemeClr val="tx1"/>
                </a:solidFill>
                <a:latin typeface="Arial"/>
                <a:cs typeface="Arial"/>
              </a:rPr>
              <a:t>are</a:t>
            </a:r>
            <a:r>
              <a:rPr spc="10" dirty="0">
                <a:solidFill>
                  <a:schemeClr val="tx1"/>
                </a:solidFill>
                <a:latin typeface="Arial"/>
                <a:cs typeface="Arial"/>
              </a:rPr>
              <a:t> </a:t>
            </a:r>
            <a:r>
              <a:rPr spc="-5" dirty="0">
                <a:solidFill>
                  <a:schemeClr val="tx1"/>
                </a:solidFill>
                <a:latin typeface="Arial"/>
                <a:cs typeface="Arial"/>
              </a:rPr>
              <a:t>also</a:t>
            </a:r>
            <a:r>
              <a:rPr spc="15" dirty="0">
                <a:solidFill>
                  <a:schemeClr val="tx1"/>
                </a:solidFill>
                <a:latin typeface="Arial"/>
                <a:cs typeface="Arial"/>
              </a:rPr>
              <a:t> </a:t>
            </a:r>
            <a:r>
              <a:rPr spc="-5" dirty="0">
                <a:solidFill>
                  <a:schemeClr val="tx1"/>
                </a:solidFill>
                <a:latin typeface="Arial"/>
                <a:cs typeface="Arial"/>
              </a:rPr>
              <a:t>incompatible</a:t>
            </a:r>
            <a:endParaRPr dirty="0">
              <a:solidFill>
                <a:schemeClr val="tx1"/>
              </a:solidFill>
              <a:latin typeface="Arial"/>
              <a:cs typeface="Arial"/>
            </a:endParaRPr>
          </a:p>
          <a:p>
            <a:pPr marL="697865">
              <a:lnSpc>
                <a:spcPts val="1830"/>
              </a:lnSpc>
            </a:pPr>
            <a:r>
              <a:rPr spc="-5" dirty="0">
                <a:solidFill>
                  <a:schemeClr val="tx1"/>
                </a:solidFill>
                <a:latin typeface="Arial"/>
                <a:cs typeface="Arial"/>
              </a:rPr>
              <a:t>with IEEE</a:t>
            </a:r>
            <a:r>
              <a:rPr spc="25" dirty="0">
                <a:solidFill>
                  <a:schemeClr val="tx1"/>
                </a:solidFill>
                <a:latin typeface="Arial"/>
                <a:cs typeface="Arial"/>
              </a:rPr>
              <a:t> </a:t>
            </a:r>
            <a:r>
              <a:rPr spc="-5" dirty="0">
                <a:solidFill>
                  <a:schemeClr val="tx1"/>
                </a:solidFill>
                <a:latin typeface="Arial"/>
                <a:cs typeface="Arial"/>
              </a:rPr>
              <a:t>Std</a:t>
            </a:r>
            <a:r>
              <a:rPr spc="5" dirty="0">
                <a:solidFill>
                  <a:schemeClr val="tx1"/>
                </a:solidFill>
                <a:latin typeface="Arial"/>
                <a:cs typeface="Arial"/>
              </a:rPr>
              <a:t> </a:t>
            </a:r>
            <a:r>
              <a:rPr spc="-10" dirty="0">
                <a:solidFill>
                  <a:schemeClr val="tx1"/>
                </a:solidFill>
                <a:latin typeface="Arial"/>
                <a:cs typeface="Arial"/>
              </a:rPr>
              <a:t>802.1Q</a:t>
            </a:r>
            <a:r>
              <a:rPr spc="40" dirty="0">
                <a:solidFill>
                  <a:schemeClr val="tx1"/>
                </a:solidFill>
                <a:latin typeface="Arial"/>
                <a:cs typeface="Arial"/>
              </a:rPr>
              <a:t> </a:t>
            </a:r>
            <a:r>
              <a:rPr spc="-10" dirty="0">
                <a:solidFill>
                  <a:schemeClr val="tx1"/>
                </a:solidFill>
                <a:latin typeface="Arial"/>
                <a:cs typeface="Arial"/>
              </a:rPr>
              <a:t>and</a:t>
            </a:r>
            <a:r>
              <a:rPr spc="25" dirty="0">
                <a:solidFill>
                  <a:schemeClr val="tx1"/>
                </a:solidFill>
                <a:latin typeface="Arial"/>
                <a:cs typeface="Arial"/>
              </a:rPr>
              <a:t> </a:t>
            </a:r>
            <a:r>
              <a:rPr spc="-5" dirty="0">
                <a:solidFill>
                  <a:schemeClr val="tx1"/>
                </a:solidFill>
                <a:latin typeface="Arial"/>
                <a:cs typeface="Arial"/>
              </a:rPr>
              <a:t>IEEE</a:t>
            </a:r>
            <a:r>
              <a:rPr spc="5" dirty="0">
                <a:solidFill>
                  <a:schemeClr val="tx1"/>
                </a:solidFill>
                <a:latin typeface="Arial"/>
                <a:cs typeface="Arial"/>
              </a:rPr>
              <a:t> </a:t>
            </a:r>
            <a:r>
              <a:rPr spc="-5" dirty="0">
                <a:solidFill>
                  <a:schemeClr val="tx1"/>
                </a:solidFill>
                <a:latin typeface="Arial"/>
                <a:cs typeface="Arial"/>
              </a:rPr>
              <a:t>Std</a:t>
            </a:r>
            <a:r>
              <a:rPr spc="25" dirty="0">
                <a:solidFill>
                  <a:schemeClr val="tx1"/>
                </a:solidFill>
                <a:latin typeface="Arial"/>
                <a:cs typeface="Arial"/>
              </a:rPr>
              <a:t> </a:t>
            </a:r>
            <a:r>
              <a:rPr spc="-10" dirty="0">
                <a:solidFill>
                  <a:schemeClr val="tx1"/>
                </a:solidFill>
                <a:latin typeface="Arial"/>
                <a:cs typeface="Arial"/>
              </a:rPr>
              <a:t>802.1AC?</a:t>
            </a:r>
            <a:endParaRPr lang="en-US"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dirty="0">
                <a:solidFill>
                  <a:srgbClr val="0000FF"/>
                </a:solidFill>
                <a:latin typeface="Arial"/>
                <a:cs typeface="Arial"/>
              </a:rPr>
              <a:t>It is the intention of P802.15.14 to maintain backwards compatibility with IEEE Std 802.15.4 PHY and MAC. P802.15.14 will include existing PHYs by reference which support different MTU sizes, and also addressing modes requiring support for EUI 64, and short addresses (16 bit), for which it has been previously determined that compliance with the above IEEE 802 standards is not possible.</a:t>
            </a:r>
          </a:p>
          <a:p>
            <a:pPr indent="14288">
              <a:lnSpc>
                <a:spcPts val="1830"/>
              </a:lnSpc>
            </a:pPr>
            <a:r>
              <a:rPr lang="en-US"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p:txBody>
      </p:sp>
      <p:sp>
        <p:nvSpPr>
          <p:cNvPr id="6" name="Slide Number Placeholder 3">
            <a:extLst>
              <a:ext uri="{FF2B5EF4-FFF2-40B4-BE49-F238E27FC236}">
                <a16:creationId xmlns:a16="http://schemas.microsoft.com/office/drawing/2014/main" id="{E9424B14-0E46-424C-BF05-90B5625064D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338151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70"/>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9162D5B-B917-4076-BAE6-10EACF450F50}"/>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190867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69"/>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6502F422-9F5A-475D-9CBE-E46C6C2C2229}"/>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ECAB379-FF80-417D-98E2-BF404F8999DC}"/>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68767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3"/>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342892" indent="-342892">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“802.15.4w”.</a:t>
            </a:r>
          </a:p>
        </p:txBody>
      </p:sp>
      <p:sp>
        <p:nvSpPr>
          <p:cNvPr id="8" name="Title 1">
            <a:extLst>
              <a:ext uri="{FF2B5EF4-FFF2-40B4-BE49-F238E27FC236}">
                <a16:creationId xmlns:a16="http://schemas.microsoft.com/office/drawing/2014/main" id="{B14CBEC9-7FCB-4E7C-BEDB-6207E069763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5" name="Slide Number Placeholder 3">
            <a:extLst>
              <a:ext uri="{FF2B5EF4-FFF2-40B4-BE49-F238E27FC236}">
                <a16:creationId xmlns:a16="http://schemas.microsoft.com/office/drawing/2014/main" id="{CF5BF4E9-2593-44C8-8E0F-2C51DFB7C67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99852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a:xfrm>
            <a:off x="689769" y="1473569"/>
            <a:ext cx="7764463" cy="4766894"/>
          </a:xfrm>
        </p:spPr>
        <p:txBody>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The IEEE standards numbers in the answer should be prefaced by “IEEE Std”.  Similar errors are found throughout the PAR, sometimes including IEEE but not Std (e.g., in 8.1).</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8" name="Title 1">
            <a:extLst>
              <a:ext uri="{FF2B5EF4-FFF2-40B4-BE49-F238E27FC236}">
                <a16:creationId xmlns:a16="http://schemas.microsoft.com/office/drawing/2014/main" id="{144E2E9C-89F7-475E-98FD-CBF930752921}"/>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B79B7FC3-D25F-411F-9A99-0C867F54D6B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2924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5.6 — Grammar:  “and manufacturers and”.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342892" indent="-342892">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8" name="Title 1">
            <a:extLst>
              <a:ext uri="{FF2B5EF4-FFF2-40B4-BE49-F238E27FC236}">
                <a16:creationId xmlns:a16="http://schemas.microsoft.com/office/drawing/2014/main" id="{D15CB7C7-A21A-47CA-BCE7-117FE4D2B10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7E741DC1-1FF3-40A8-AFCE-DCDB6ECEA6B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411763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a:xfrm>
            <a:off x="689769" y="1473569"/>
            <a:ext cx="7764463" cy="4766894"/>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8" name="Title 1">
            <a:extLst>
              <a:ext uri="{FF2B5EF4-FFF2-40B4-BE49-F238E27FC236}">
                <a16:creationId xmlns:a16="http://schemas.microsoft.com/office/drawing/2014/main" id="{4D495B32-5585-44E8-932E-B367A03451B8}"/>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A6E524E-3C13-4ED8-B74A-BCE2541D31B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30219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a:xfrm>
            <a:off x="689769" y="1473569"/>
            <a:ext cx="7764463" cy="4766894"/>
          </a:xfrm>
        </p:spPr>
        <p:txBody>
          <a:bodyPr>
            <a:normAutofit lnSpcReduction="10000"/>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802.15.14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Typo in the title "IEEE Standard for </a:t>
            </a:r>
            <a:r>
              <a:rPr lang="en-US" sz="1800" dirty="0" err="1">
                <a:latin typeface="Helvetica" pitchFamily="2" charset="0"/>
              </a:rPr>
              <a:t>Low?Rate</a:t>
            </a:r>
            <a:r>
              <a:rPr lang="en-US" sz="1800" dirty="0">
                <a:latin typeface="Helvetica" pitchFamily="2" charset="0"/>
              </a:rPr>
              <a:t>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“…Low-Rate…”.</a:t>
            </a:r>
          </a:p>
        </p:txBody>
      </p:sp>
      <p:sp>
        <p:nvSpPr>
          <p:cNvPr id="8" name="Title 1">
            <a:extLst>
              <a:ext uri="{FF2B5EF4-FFF2-40B4-BE49-F238E27FC236}">
                <a16:creationId xmlns:a16="http://schemas.microsoft.com/office/drawing/2014/main" id="{1644DCB7-2C2F-4B02-8117-3A593C8F829C}"/>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5E41D9D-BAC2-4DA0-BA14-B7A90FC1385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315656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July 13</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a:xfrm>
            <a:off x="689769" y="1473569"/>
            <a:ext cx="7764463" cy="4766894"/>
          </a:xfrm>
        </p:spPr>
        <p:txBody>
          <a:bodyPr/>
          <a:lstStyle/>
          <a:p>
            <a:pPr marL="0" indent="0">
              <a:spcBef>
                <a:spcPts val="0"/>
              </a:spcBef>
              <a:spcAft>
                <a:spcPts val="450"/>
              </a:spcAft>
            </a:pPr>
            <a:r>
              <a:rPr lang="en-US" sz="1800" dirty="0">
                <a:latin typeface="Helvetica" pitchFamily="2" charset="0"/>
              </a:rPr>
              <a:t>CSD: </a:t>
            </a:r>
            <a:r>
              <a:rPr lang="en-US" sz="1800" dirty="0">
                <a:latin typeface="Helvetica" pitchFamily="2" charset="0"/>
                <a:hlinkClick r:id="rId3"/>
              </a:rPr>
              <a:t>https://mentor.ieee.org/802.15/dcn/21/15-21-0278-04-0014-sg14-draft-csd-for-ns-uwb.docx</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No comments.</a:t>
            </a:r>
            <a:endParaRPr lang="en-US" dirty="0"/>
          </a:p>
        </p:txBody>
      </p:sp>
      <p:sp>
        <p:nvSpPr>
          <p:cNvPr id="8" name="Title 1">
            <a:extLst>
              <a:ext uri="{FF2B5EF4-FFF2-40B4-BE49-F238E27FC236}">
                <a16:creationId xmlns:a16="http://schemas.microsoft.com/office/drawing/2014/main" id="{7909CA7E-548A-4CA6-A3B3-DA6573D7C53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3"/>
              </a:rPr>
              <a:t>CSD</a:t>
            </a:r>
            <a:r>
              <a:rPr lang="en-US" sz="1800" b="1" kern="0" dirty="0"/>
              <a:t> </a:t>
            </a:r>
          </a:p>
        </p:txBody>
      </p:sp>
      <p:sp>
        <p:nvSpPr>
          <p:cNvPr id="5" name="Slide Number Placeholder 3">
            <a:extLst>
              <a:ext uri="{FF2B5EF4-FFF2-40B4-BE49-F238E27FC236}">
                <a16:creationId xmlns:a16="http://schemas.microsoft.com/office/drawing/2014/main" id="{352BA4EC-A257-40F8-9A3B-A8174BDC3A4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389934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5802" y="1473569"/>
            <a:ext cx="7770813" cy="4907759"/>
          </a:xfrm>
        </p:spPr>
        <p:txBody>
          <a:bodyPr/>
          <a:lstStyle/>
          <a:p>
            <a:r>
              <a:rPr lang="en-US" sz="1500" dirty="0"/>
              <a:t>2.1 – Title – “Ad Hoc” is only in the title, it is not used as a qualifier elsewhere in the PAR (Scope/purpose/need or explanation.) </a:t>
            </a:r>
          </a:p>
          <a:p>
            <a:pPr lvl="1"/>
            <a:r>
              <a:rPr lang="en-US" sz="1500" dirty="0"/>
              <a:t>Suggest remove “Ad Hoc” or change to “Impulse Radio Ultra Wideband Wireless Ad Hoc Networks”.</a:t>
            </a:r>
          </a:p>
          <a:p>
            <a:pPr lvl="2"/>
            <a:r>
              <a:rPr lang="en-US" sz="1500" dirty="0"/>
              <a:t>(Note that one definition of Ad Hoc Network is “A wireless ad hoc network or mobile ad hoc network is a decentralized type of wireless network. The network is ad hoc because it does not rely on a pre-existing infrastructure.”)</a:t>
            </a:r>
          </a:p>
          <a:p>
            <a:pPr lvl="2"/>
            <a:r>
              <a:rPr lang="en-US" sz="1500" dirty="0"/>
              <a:t>If you leave Ad Hoc in the title, it may well be that your network description elsewhere needs an “Ad Hoc” added.</a:t>
            </a:r>
          </a:p>
          <a:p>
            <a:pPr marL="0" lvl="2" indent="0"/>
            <a:r>
              <a:rPr lang="en-US" sz="1500" dirty="0"/>
              <a:t>Response – </a:t>
            </a:r>
            <a:r>
              <a:rPr lang="en-US" sz="1500" dirty="0">
                <a:solidFill>
                  <a:srgbClr val="0000FF"/>
                </a:solidFill>
              </a:rPr>
              <a:t>Agreed, have changed the title name as proposed above and include use of term Ad Hoc in 5.2 and correct use of Ad-Hoc to Ad Hoc or ad hoc depending on section.</a:t>
            </a:r>
          </a:p>
          <a:p>
            <a:pPr marL="0" lvl="2" indent="0"/>
            <a:r>
              <a:rPr lang="en-US" sz="1500" dirty="0"/>
              <a:t> </a:t>
            </a:r>
          </a:p>
          <a:p>
            <a:r>
              <a:rPr lang="en-US" sz="1500" dirty="0"/>
              <a:t>5.5 Need : “ad-hoc impulse radio ultra wideband functionality”</a:t>
            </a:r>
          </a:p>
          <a:p>
            <a:pPr lvl="1"/>
            <a:r>
              <a:rPr lang="en-US" sz="1500" dirty="0"/>
              <a:t>Should this be “Ad Hoc” as in the title? </a:t>
            </a:r>
          </a:p>
          <a:p>
            <a:pPr lvl="1"/>
            <a:r>
              <a:rPr lang="en-US" sz="1500" dirty="0"/>
              <a:t>Should this more correctly be “impulse radio ultra wideband </a:t>
            </a:r>
            <a:r>
              <a:rPr lang="en-US" sz="1500" i="1" dirty="0"/>
              <a:t>Ad Hoc network </a:t>
            </a:r>
            <a:r>
              <a:rPr lang="en-US" sz="1500" dirty="0"/>
              <a:t>functionality”?</a:t>
            </a:r>
          </a:p>
          <a:p>
            <a:r>
              <a:rPr lang="en-US" sz="1500" dirty="0"/>
              <a:t>Response – </a:t>
            </a:r>
            <a:r>
              <a:rPr lang="en-US" sz="1500" dirty="0">
                <a:solidFill>
                  <a:srgbClr val="0000FF"/>
                </a:solidFill>
              </a:rPr>
              <a:t>Agreed, have changed to ad hoc.</a:t>
            </a:r>
            <a:endParaRPr lang="en-US" sz="1500" dirty="0"/>
          </a:p>
        </p:txBody>
      </p:sp>
      <p:sp>
        <p:nvSpPr>
          <p:cNvPr id="7" name="Slide Number Placeholder 3">
            <a:extLst>
              <a:ext uri="{FF2B5EF4-FFF2-40B4-BE49-F238E27FC236}">
                <a16:creationId xmlns:a16="http://schemas.microsoft.com/office/drawing/2014/main" id="{F7D014ED-BB02-48CC-A060-496C00A6CEB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408220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6594" y="1473569"/>
            <a:ext cx="7770813" cy="4907759"/>
          </a:xfrm>
        </p:spPr>
        <p:txBody>
          <a:bodyPr/>
          <a:lstStyle/>
          <a:p>
            <a:r>
              <a:rPr lang="en-US" sz="1600" dirty="0"/>
              <a:t>5.6 – Stakeholders seems overly broad – suggest to make it more specific.</a:t>
            </a:r>
          </a:p>
          <a:p>
            <a:r>
              <a:rPr lang="en-US" sz="1600" dirty="0"/>
              <a:t>Response – </a:t>
            </a:r>
            <a:r>
              <a:rPr lang="en-US" sz="1600" dirty="0">
                <a:solidFill>
                  <a:srgbClr val="0000FF"/>
                </a:solidFill>
              </a:rPr>
              <a:t>Each of the listed stakeholders is a current or potential user of the technology.</a:t>
            </a:r>
          </a:p>
          <a:p>
            <a:endParaRPr lang="en-US" sz="1600" dirty="0"/>
          </a:p>
          <a:p>
            <a:r>
              <a:rPr lang="en-US" sz="1600" dirty="0"/>
              <a:t>7.1.1 – “</a:t>
            </a:r>
            <a:r>
              <a:rPr lang="en-US" sz="1600" dirty="0" err="1"/>
              <a:t>Low?Rate</a:t>
            </a:r>
            <a:r>
              <a:rPr lang="en-US" sz="1600" dirty="0"/>
              <a:t> Wireless Networks” change to “Low Rate Wireless Networks”</a:t>
            </a:r>
          </a:p>
          <a:p>
            <a:r>
              <a:rPr lang="en-US" sz="1600" dirty="0"/>
              <a:t>Response – </a:t>
            </a:r>
            <a:r>
              <a:rPr lang="en-US" sz="1600" dirty="0">
                <a:solidFill>
                  <a:srgbClr val="0000FF"/>
                </a:solidFill>
              </a:rPr>
              <a:t>Agreed, have changed to Low-Rate.</a:t>
            </a:r>
          </a:p>
          <a:p>
            <a:endParaRPr lang="en-US" sz="1350" dirty="0"/>
          </a:p>
        </p:txBody>
      </p:sp>
      <p:sp>
        <p:nvSpPr>
          <p:cNvPr id="8" name="Title 1">
            <a:extLst>
              <a:ext uri="{FF2B5EF4-FFF2-40B4-BE49-F238E27FC236}">
                <a16:creationId xmlns:a16="http://schemas.microsoft.com/office/drawing/2014/main" id="{FDECF174-64D2-41AC-8287-0B83A6ECF20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E158E16D-EE38-4352-87AD-9B563D51E74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120940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a:xfrm>
            <a:off x="689769" y="1473568"/>
            <a:ext cx="7764463" cy="4907759"/>
          </a:xfrm>
        </p:spPr>
        <p:txBody>
          <a:bodyPr/>
          <a:lstStyle/>
          <a:p>
            <a:r>
              <a:rPr lang="en-US" sz="1600" dirty="0"/>
              <a:t>8.1 First 2 paragraphs should be moved to the 5.5 Need section.</a:t>
            </a:r>
          </a:p>
          <a:p>
            <a:r>
              <a:rPr lang="en-US" sz="1600" dirty="0"/>
              <a:t>Response – </a:t>
            </a:r>
            <a:r>
              <a:rPr lang="en-US" sz="1600" dirty="0">
                <a:solidFill>
                  <a:srgbClr val="0000FF"/>
                </a:solidFill>
              </a:rPr>
              <a:t>Agreed.</a:t>
            </a:r>
          </a:p>
          <a:p>
            <a:endParaRPr lang="en-US" sz="1600" dirty="0"/>
          </a:p>
          <a:p>
            <a:r>
              <a:rPr lang="en-US" sz="1600" dirty="0"/>
              <a:t>8.1 In the 2</a:t>
            </a:r>
            <a:r>
              <a:rPr lang="en-US" sz="1600" baseline="30000" dirty="0"/>
              <a:t>nd</a:t>
            </a:r>
            <a:r>
              <a:rPr lang="en-US" sz="1600" dirty="0"/>
              <a:t> paragraph we suggested moving to 5.5 change “new standard  will improve“ to “new standard (802.15.14) improves” </a:t>
            </a:r>
          </a:p>
          <a:p>
            <a:r>
              <a:rPr lang="en-US" sz="1600" dirty="0"/>
              <a:t>Response – </a:t>
            </a:r>
            <a:r>
              <a:rPr lang="en-US" sz="1600" dirty="0">
                <a:solidFill>
                  <a:srgbClr val="0000FF"/>
                </a:solidFill>
              </a:rPr>
              <a:t>Agreed.</a:t>
            </a:r>
          </a:p>
          <a:p>
            <a:endParaRPr lang="en-US" sz="1600" dirty="0"/>
          </a:p>
          <a:p>
            <a:r>
              <a:rPr lang="en-US" sz="1600" dirty="0"/>
              <a:t>PAR General – as this is the PAR for 802.15.14, we don’t see how the reference to 802.15.15 is needed to be included (or it needs to be more explicitly noted in the Need) (remove reference in 7.1 and 8.1. (not similar scope)).</a:t>
            </a:r>
          </a:p>
          <a:p>
            <a:r>
              <a:rPr lang="en-US" sz="1600" dirty="0"/>
              <a:t>Response – </a:t>
            </a:r>
            <a:r>
              <a:rPr lang="en-US" sz="1600" dirty="0">
                <a:solidFill>
                  <a:srgbClr val="0000FF"/>
                </a:solidFill>
              </a:rPr>
              <a:t>Agreed.</a:t>
            </a:r>
          </a:p>
          <a:p>
            <a:endParaRPr lang="en-US" sz="1500" dirty="0"/>
          </a:p>
        </p:txBody>
      </p:sp>
      <p:sp>
        <p:nvSpPr>
          <p:cNvPr id="8" name="Title 1">
            <a:extLst>
              <a:ext uri="{FF2B5EF4-FFF2-40B4-BE49-F238E27FC236}">
                <a16:creationId xmlns:a16="http://schemas.microsoft.com/office/drawing/2014/main" id="{2A30962A-EC3D-4CDD-B8B3-2D754901150D}"/>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10F202A2-39B6-4C45-BAFC-D801C18C617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23</a:t>
            </a:fld>
            <a:endParaRPr lang="en-US" altLang="en-US" dirty="0">
              <a:solidFill>
                <a:schemeClr val="tx1"/>
              </a:solidFill>
            </a:endParaRPr>
          </a:p>
        </p:txBody>
      </p:sp>
    </p:spTree>
    <p:extLst>
      <p:ext uri="{BB962C8B-B14F-4D97-AF65-F5344CB8AC3E}">
        <p14:creationId xmlns:p14="http://schemas.microsoft.com/office/powerpoint/2010/main" val="333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600" dirty="0"/>
              <a:t>PAR 5.2a Scope statement may be better to be replaced with the statement from the CSD “Broad market potential“ – suggested Scope replacement:</a:t>
            </a:r>
          </a:p>
          <a:p>
            <a:pPr lvl="1"/>
            <a:r>
              <a:rPr lang="en-US" sz="1600" dirty="0"/>
              <a:t>This standard </a:t>
            </a:r>
            <a:r>
              <a:rPr lang="en-GB" sz="1600" dirty="0"/>
              <a:t>defines the physical layer (PHY) and data link layer capabilities to support impulse radio ultra wideband features and capabilities, including real time precision ranging capability that is accurate to within a few </a:t>
            </a:r>
            <a:r>
              <a:rPr lang="en-GB" sz="1600" dirty="0" err="1"/>
              <a:t>centimeters</a:t>
            </a:r>
            <a:r>
              <a:rPr lang="en-GB" sz="1600" dirty="0"/>
              <a:t>. </a:t>
            </a:r>
            <a:r>
              <a:rPr lang="en-US" sz="1600" dirty="0"/>
              <a:t>PHYs are defined for devices operating in a variety of regulatory domains.</a:t>
            </a:r>
          </a:p>
          <a:p>
            <a:pPr marL="0" lvl="1" indent="0"/>
            <a:r>
              <a:rPr lang="en-US" sz="1600" dirty="0"/>
              <a:t>Response - </a:t>
            </a:r>
            <a:r>
              <a:rPr lang="en-US" sz="1600" dirty="0">
                <a:solidFill>
                  <a:srgbClr val="0000FF"/>
                </a:solidFill>
              </a:rPr>
              <a:t>Agreed, in 5.2 of the PAR have replaced “precision ranging” with “real time precision ranging capability that is accurate to within a few centimeters”.</a:t>
            </a:r>
          </a:p>
          <a:p>
            <a:pPr marL="0" lvl="1" indent="0"/>
            <a:endParaRPr lang="en-US" sz="1350" dirty="0"/>
          </a:p>
          <a:p>
            <a:endParaRPr lang="en-US" sz="1500" dirty="0"/>
          </a:p>
        </p:txBody>
      </p:sp>
      <p:sp>
        <p:nvSpPr>
          <p:cNvPr id="8" name="Title 1">
            <a:extLst>
              <a:ext uri="{FF2B5EF4-FFF2-40B4-BE49-F238E27FC236}">
                <a16:creationId xmlns:a16="http://schemas.microsoft.com/office/drawing/2014/main" id="{CA141164-BE04-41F6-945D-5B79CF2AC6DE}"/>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456A264C-F2C9-4807-8435-DDCFC5BA8C9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24</a:t>
            </a:fld>
            <a:endParaRPr lang="en-US" altLang="en-US" dirty="0">
              <a:solidFill>
                <a:schemeClr val="tx1"/>
              </a:solidFill>
            </a:endParaRPr>
          </a:p>
        </p:txBody>
      </p:sp>
    </p:spTree>
    <p:extLst>
      <p:ext uri="{BB962C8B-B14F-4D97-AF65-F5344CB8AC3E}">
        <p14:creationId xmlns:p14="http://schemas.microsoft.com/office/powerpoint/2010/main" val="1415220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400" dirty="0"/>
              <a:t>CSD – Comments:</a:t>
            </a:r>
          </a:p>
          <a:p>
            <a:r>
              <a:rPr lang="en-US" sz="1400" dirty="0"/>
              <a:t>Title changes suggested for PAR should be reflected in the CSD.</a:t>
            </a:r>
          </a:p>
          <a:p>
            <a:r>
              <a:rPr lang="en-US" sz="1400" dirty="0"/>
              <a:t>Response – </a:t>
            </a:r>
            <a:r>
              <a:rPr lang="en-US" sz="1400" dirty="0">
                <a:solidFill>
                  <a:srgbClr val="0000FF"/>
                </a:solidFill>
              </a:rPr>
              <a:t>Agreed.</a:t>
            </a:r>
          </a:p>
          <a:p>
            <a:endParaRPr lang="en-US" sz="1400" dirty="0"/>
          </a:p>
          <a:p>
            <a:r>
              <a:rPr lang="en-US" sz="1400" dirty="0"/>
              <a:t>Broad Market Potential – b) delete “recently”</a:t>
            </a:r>
          </a:p>
          <a:p>
            <a:r>
              <a:rPr lang="en-US" sz="1400" dirty="0"/>
              <a:t>Response – </a:t>
            </a:r>
            <a:r>
              <a:rPr lang="en-US" sz="1400" dirty="0">
                <a:solidFill>
                  <a:srgbClr val="0000FF"/>
                </a:solidFill>
              </a:rPr>
              <a:t>Agreed.</a:t>
            </a:r>
          </a:p>
          <a:p>
            <a:endParaRPr lang="en-US" sz="1400" dirty="0"/>
          </a:p>
          <a:p>
            <a:r>
              <a:rPr lang="en-US" sz="1400" dirty="0"/>
              <a:t>Compatibility: a) and b) -  Change “64-bit MAC addresses” should be “Extended Unique Identifier – 64 (EUI-64)” </a:t>
            </a:r>
          </a:p>
          <a:p>
            <a:r>
              <a:rPr lang="en-US" sz="1400" dirty="0"/>
              <a:t>Response – </a:t>
            </a:r>
            <a:r>
              <a:rPr lang="en-US" sz="1400" dirty="0">
                <a:solidFill>
                  <a:srgbClr val="0000FF"/>
                </a:solidFill>
              </a:rPr>
              <a:t>Agreed.</a:t>
            </a:r>
          </a:p>
          <a:p>
            <a:endParaRPr lang="en-US" sz="1400" dirty="0"/>
          </a:p>
          <a:p>
            <a:r>
              <a:rPr lang="en-US" sz="1400" dirty="0"/>
              <a:t>Distinct Identity – It was stated in the PAR that the Impulse Radio UWB technology is in 802.15.4 already and that it is being extracted.  This would indicate a duplicate location.  This statement should be changed to include this subtlety.</a:t>
            </a:r>
          </a:p>
          <a:p>
            <a:r>
              <a:rPr lang="en-US" sz="1400" dirty="0"/>
              <a:t>Response – </a:t>
            </a:r>
            <a:r>
              <a:rPr lang="en-US" sz="1400" dirty="0">
                <a:solidFill>
                  <a:srgbClr val="0000FF"/>
                </a:solidFill>
              </a:rPr>
              <a:t>We have replaced </a:t>
            </a:r>
            <a:r>
              <a:rPr lang="en-US" sz="140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1500" dirty="0"/>
          </a:p>
        </p:txBody>
      </p:sp>
      <p:sp>
        <p:nvSpPr>
          <p:cNvPr id="8" name="Title 1">
            <a:extLst>
              <a:ext uri="{FF2B5EF4-FFF2-40B4-BE49-F238E27FC236}">
                <a16:creationId xmlns:a16="http://schemas.microsoft.com/office/drawing/2014/main" id="{699A5768-EECE-444B-98C9-34528159ED0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81D6AF8F-4333-46BD-8BEC-B56B3FFF704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1390395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WG for its approval.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Ben Rolfe (Blind Creek Associates)</a:t>
            </a:r>
          </a:p>
          <a:p>
            <a:pPr marL="0" indent="0"/>
            <a:r>
              <a:rPr lang="en-US" altLang="en-US" sz="1800" dirty="0">
                <a:cs typeface="Arial" panose="020B0604020202020204" pitchFamily="34" charset="0"/>
              </a:rPr>
              <a:t>	Seconded by: Phil Beecher (Wi-SUN Alliance)</a:t>
            </a:r>
          </a:p>
          <a:p>
            <a:pPr marL="461963" indent="-461963"/>
            <a:r>
              <a:rPr lang="en-US" altLang="en-US" sz="1800" dirty="0">
                <a:cs typeface="Arial" panose="020B0604020202020204" pitchFamily="34" charset="0"/>
              </a:rPr>
              <a:t>	Discussion: None</a:t>
            </a:r>
          </a:p>
          <a:p>
            <a:pPr marL="461963" indent="-461963"/>
            <a:r>
              <a:rPr lang="en-US" altLang="en-US" sz="1800" dirty="0">
                <a:cs typeface="Arial" panose="020B0604020202020204" pitchFamily="34" charset="0"/>
              </a:rPr>
              <a:t>	Vote: No objections, unanimously approval – motion passes (&gt;75%), with 24 participants on call</a:t>
            </a:r>
          </a:p>
          <a:p>
            <a:pPr marL="0" indent="0">
              <a:buClrTx/>
            </a:pPr>
            <a:endParaRPr lang="en-US" dirty="0"/>
          </a:p>
        </p:txBody>
      </p:sp>
      <p:sp>
        <p:nvSpPr>
          <p:cNvPr id="7" name="Title 1">
            <a:extLst>
              <a:ext uri="{FF2B5EF4-FFF2-40B4-BE49-F238E27FC236}">
                <a16:creationId xmlns:a16="http://schemas.microsoft.com/office/drawing/2014/main" id="{5E8F2974-A0D9-47E6-8915-D1C7E70A743E}"/>
              </a:ext>
            </a:extLst>
          </p:cNvPr>
          <p:cNvSpPr>
            <a:spLocks noGrp="1"/>
          </p:cNvSpPr>
          <p:nvPr>
            <p:ph type="title"/>
          </p:nvPr>
        </p:nvSpPr>
        <p:spPr>
          <a:xfrm>
            <a:off x="609600" y="685800"/>
            <a:ext cx="7994848" cy="754063"/>
          </a:xfrm>
        </p:spPr>
        <p:txBody>
          <a:bodyPr/>
          <a:lstStyle/>
          <a:p>
            <a:r>
              <a:rPr lang="en-US" dirty="0"/>
              <a:t>SG Motion - Comment Reponses</a:t>
            </a:r>
          </a:p>
        </p:txBody>
      </p:sp>
      <p:sp>
        <p:nvSpPr>
          <p:cNvPr id="8" name="Slide Number Placeholder 3">
            <a:extLst>
              <a:ext uri="{FF2B5EF4-FFF2-40B4-BE49-F238E27FC236}">
                <a16:creationId xmlns:a16="http://schemas.microsoft.com/office/drawing/2014/main" id="{E08156F3-4EFD-4A71-99E1-0FCE0BCEAB26}"/>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26</a:t>
            </a:fld>
            <a:endParaRPr lang="en-US" altLang="en-US" dirty="0">
              <a:solidFill>
                <a:schemeClr val="tx1"/>
              </a:solidFill>
            </a:endParaRPr>
          </a:p>
        </p:txBody>
      </p:sp>
    </p:spTree>
    <p:extLst>
      <p:ext uri="{BB962C8B-B14F-4D97-AF65-F5344CB8AC3E}">
        <p14:creationId xmlns:p14="http://schemas.microsoft.com/office/powerpoint/2010/main" val="541796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SG14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[15-21-0274-07-0014] and [15-21-0278-07-0014],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r>
              <a:rPr lang="en-US" altLang="en-US" sz="1800" dirty="0">
                <a:latin typeface="Arial" panose="020B0604020202020204" pitchFamily="34" charset="0"/>
                <a:cs typeface="Arial" panose="020B0604020202020204" pitchFamily="34" charset="0"/>
              </a:rPr>
              <a:t>	Moved by: Ben Rolfe (Blind Creek Associates)</a:t>
            </a:r>
          </a:p>
          <a:p>
            <a:pPr marL="0" indent="0"/>
            <a:r>
              <a:rPr lang="en-US" altLang="en-US" sz="1800" dirty="0">
                <a:latin typeface="Arial" panose="020B0604020202020204" pitchFamily="34" charset="0"/>
                <a:cs typeface="Arial" panose="020B0604020202020204" pitchFamily="34" charset="0"/>
              </a:rPr>
              <a:t>	Seconded by: Phil Beecher (Wi-SUN Alliance)</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No objections, unanimously approval – motion passes (&gt;75%), with 24 participants on call</a:t>
            </a:r>
          </a:p>
        </p:txBody>
      </p:sp>
      <p:sp>
        <p:nvSpPr>
          <p:cNvPr id="5" name="Slide Number Placeholder 3">
            <a:extLst>
              <a:ext uri="{FF2B5EF4-FFF2-40B4-BE49-F238E27FC236}">
                <a16:creationId xmlns:a16="http://schemas.microsoft.com/office/drawing/2014/main" id="{1F104E13-EC9A-4BA5-A25E-814E3407A83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27</a:t>
            </a:fld>
            <a:endParaRPr lang="en-US" altLang="en-US" dirty="0">
              <a:solidFill>
                <a:schemeClr val="tx1"/>
              </a:solidFill>
            </a:endParaRPr>
          </a:p>
        </p:txBody>
      </p:sp>
    </p:spTree>
    <p:extLst>
      <p:ext uri="{BB962C8B-B14F-4D97-AF65-F5344CB8AC3E}">
        <p14:creationId xmlns:p14="http://schemas.microsoft.com/office/powerpoint/2010/main" val="1160275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WG Motion: </a:t>
            </a:r>
            <a:r>
              <a:rPr lang="en-US" sz="1800" dirty="0">
                <a:latin typeface="Arial" panose="020B0604020202020204" pitchFamily="34" charset="0"/>
                <a:ea typeface="Times New Roman" panose="02020603050405020304" pitchFamily="18" charset="0"/>
                <a:cs typeface="Arial" panose="020B0604020202020204" pitchFamily="34" charset="0"/>
              </a:rPr>
              <a:t>R</a:t>
            </a:r>
            <a:r>
              <a:rPr lang="en-US" sz="1800" dirty="0">
                <a:effectLst/>
                <a:latin typeface="Arial" panose="020B0604020202020204" pitchFamily="34" charset="0"/>
                <a:ea typeface="Times New Roman" panose="02020603050405020304" pitchFamily="18" charset="0"/>
                <a:cs typeface="Arial" panose="020B0604020202020204" pitchFamily="34" charset="0"/>
              </a:rPr>
              <a:t>equest</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cs typeface="Arial" panose="020B0604020202020204" pitchFamily="34" charset="0"/>
              </a:rPr>
              <a:t>that the PAR and CSD contained in documents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15-21-0274-07-0014</a:t>
            </a:r>
            <a:r>
              <a:rPr lang="en-US" sz="1800" dirty="0">
                <a:effectLst/>
                <a:latin typeface="Arial" panose="020B0604020202020204" pitchFamily="34" charset="0"/>
                <a:ea typeface="Times New Roman" panose="02020603050405020304" pitchFamily="18" charset="0"/>
                <a:cs typeface="Arial" panose="020B0604020202020204" pitchFamily="34" charset="0"/>
              </a:rPr>
              <a:t>] and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15-21-0278-07-0014</a:t>
            </a:r>
            <a:r>
              <a:rPr lang="en-US" sz="1800" dirty="0">
                <a:effectLst/>
                <a:latin typeface="Arial" panose="020B0604020202020204" pitchFamily="34" charset="0"/>
                <a:ea typeface="Times New Roman" panose="02020603050405020304" pitchFamily="18" charset="0"/>
                <a:cs typeface="Arial" panose="020B0604020202020204" pitchFamily="34" charset="0"/>
              </a:rPr>
              <a:t>], respectively, be approved by the IEEE 802.15 WG and that the EC be requested to forward the PAR to </a:t>
            </a:r>
            <a:r>
              <a:rPr lang="en-US" sz="1800"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altLang="en-US" sz="1800" dirty="0">
                <a:latin typeface="Arial" panose="020B0604020202020204" pitchFamily="34" charset="0"/>
                <a:cs typeface="Arial" panose="020B0604020202020204" pitchFamily="34" charset="0"/>
              </a:rPr>
              <a:t>	Seconded: Rick Alfvin (</a:t>
            </a:r>
            <a:r>
              <a:rPr lang="en-US" altLang="en-US" sz="1800" dirty="0" err="1">
                <a:latin typeface="Arial" panose="020B0604020202020204" pitchFamily="34" charset="0"/>
                <a:cs typeface="Arial" panose="020B0604020202020204" pitchFamily="34" charset="0"/>
              </a:rPr>
              <a:t>Linespeed</a:t>
            </a:r>
            <a:r>
              <a:rPr lang="en-US" altLang="en-US" sz="1800" dirty="0">
                <a:latin typeface="Arial" panose="020B0604020202020204" pitchFamily="34" charset="0"/>
                <a:cs typeface="Arial" panose="020B0604020202020204" pitchFamily="34" charset="0"/>
              </a:rPr>
              <a:t>)</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43/0/0</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28</a:t>
            </a:fld>
            <a:endParaRPr lang="en-US" altLang="en-US" dirty="0">
              <a:solidFill>
                <a:schemeClr val="tx1"/>
              </a:solidFill>
            </a:endParaRPr>
          </a:p>
        </p:txBody>
      </p:sp>
    </p:spTree>
    <p:extLst>
      <p:ext uri="{BB962C8B-B14F-4D97-AF65-F5344CB8AC3E}">
        <p14:creationId xmlns:p14="http://schemas.microsoft.com/office/powerpoint/2010/main" val="2761388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Extend SG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Motion: that the 802.15 Working Group seeks approval from the 802 EC to extend the study group in 802.15 to develop the PAR and CSD documents for SG15.14.</a:t>
            </a:r>
          </a:p>
          <a:p>
            <a:pPr marL="68580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sz="1800" dirty="0">
                <a:effectLst/>
                <a:latin typeface="Arial" panose="020B0604020202020204" pitchFamily="34" charset="0"/>
                <a:ea typeface="Times New Roman" panose="02020603050405020304" pitchFamily="18" charset="0"/>
                <a:cs typeface="Arial" panose="020B0604020202020204" pitchFamily="34" charset="0"/>
              </a:rPr>
              <a:t>	Seconded by: Rick Alfvin (</a:t>
            </a:r>
            <a:r>
              <a:rPr lang="en-US" sz="1800" dirty="0" err="1">
                <a:effectLst/>
                <a:latin typeface="Arial" panose="020B0604020202020204" pitchFamily="34" charset="0"/>
                <a:ea typeface="Times New Roman" panose="02020603050405020304" pitchFamily="18" charset="0"/>
                <a:cs typeface="Arial" panose="020B0604020202020204" pitchFamily="34" charset="0"/>
              </a:rPr>
              <a:t>Linespeed</a:t>
            </a:r>
            <a:r>
              <a:rPr lang="en-US" sz="1800" dirty="0">
                <a:effectLst/>
                <a:latin typeface="Arial" panose="020B0604020202020204" pitchFamily="34" charset="0"/>
                <a:ea typeface="Times New Roman" panose="02020603050405020304" pitchFamily="18" charset="0"/>
                <a:cs typeface="Arial" panose="020B0604020202020204" pitchFamily="34" charset="0"/>
              </a:rPr>
              <a:t>)</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43/0/0</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29</a:t>
            </a:fld>
            <a:endParaRPr lang="en-US" altLang="en-US" dirty="0">
              <a:solidFill>
                <a:schemeClr val="tx1"/>
              </a:solidFill>
            </a:endParaRPr>
          </a:p>
        </p:txBody>
      </p:sp>
    </p:spTree>
    <p:extLst>
      <p:ext uri="{BB962C8B-B14F-4D97-AF65-F5344CB8AC3E}">
        <p14:creationId xmlns:p14="http://schemas.microsoft.com/office/powerpoint/2010/main" val="40796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Identify Content for 802.15.14</a:t>
            </a:r>
          </a:p>
          <a:p>
            <a:pPr marL="857250" lvl="1" indent="-457200">
              <a:buFont typeface="Arial" panose="020B0604020202020204" pitchFamily="34" charset="0"/>
              <a:buChar char="•"/>
            </a:pPr>
            <a:r>
              <a:rPr lang="en-US" sz="2000" dirty="0"/>
              <a:t>Coordinate with SG15, SG4ab</a:t>
            </a:r>
          </a:p>
          <a:p>
            <a:pPr marL="457200" indent="-457200">
              <a:buClrTx/>
              <a:buFont typeface="Arial" panose="020B0604020202020204" pitchFamily="34" charset="0"/>
              <a:buChar char="•"/>
            </a:pPr>
            <a:r>
              <a:rPr lang="en-US" sz="2400" dirty="0"/>
              <a:t>If EC approves TG, 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and CSA</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30</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33</a:t>
            </a:fld>
            <a:endParaRPr lang="en-US" altLang="en-US">
              <a:solidFill>
                <a:schemeClr val="tx1"/>
              </a:solidFill>
            </a:endParaRPr>
          </a:p>
        </p:txBody>
      </p:sp>
      <p:pic>
        <p:nvPicPr>
          <p:cNvPr id="3" name="Picture 2" descr="A red truck in a building&#10;&#10;Description automatically generated with low confidence">
            <a:extLst>
              <a:ext uri="{FF2B5EF4-FFF2-40B4-BE49-F238E27FC236}">
                <a16:creationId xmlns:a16="http://schemas.microsoft.com/office/drawing/2014/main" id="{49E26A2E-FEB7-448E-8257-B0B799C66F72}"/>
              </a:ext>
            </a:extLst>
          </p:cNvPr>
          <p:cNvPicPr>
            <a:picLocks noChangeAspect="1"/>
          </p:cNvPicPr>
          <p:nvPr/>
        </p:nvPicPr>
        <p:blipFill>
          <a:blip r:embed="rId2"/>
          <a:stretch>
            <a:fillRect/>
          </a:stretch>
        </p:blipFill>
        <p:spPr>
          <a:xfrm>
            <a:off x="0" y="-1"/>
            <a:ext cx="9144000" cy="6858001"/>
          </a:xfrm>
          <a:prstGeom prst="rect">
            <a:avLst/>
          </a:prstGeom>
        </p:spPr>
      </p:pic>
      <p:sp>
        <p:nvSpPr>
          <p:cNvPr id="6" name="Title 1">
            <a:extLst>
              <a:ext uri="{FF2B5EF4-FFF2-40B4-BE49-F238E27FC236}">
                <a16:creationId xmlns:a16="http://schemas.microsoft.com/office/drawing/2014/main" id="{7BF50367-BD69-490F-9EA8-8ED4DBED7669}"/>
              </a:ext>
            </a:extLst>
          </p:cNvPr>
          <p:cNvSpPr txBox="1">
            <a:spLocks/>
          </p:cNvSpPr>
          <p:nvPr/>
        </p:nvSpPr>
        <p:spPr bwMode="auto">
          <a:xfrm>
            <a:off x="2093925" y="6324330"/>
            <a:ext cx="4956151" cy="356197"/>
          </a:xfrm>
          <a:prstGeom prst="rect">
            <a:avLst/>
          </a:prstGeom>
          <a:solidFill>
            <a:schemeClr val="bg1"/>
          </a:solidFill>
          <a:ln>
            <a:noFill/>
          </a:ln>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2800" kern="0" dirty="0"/>
              <a:t>Where we would have been</a:t>
            </a:r>
          </a:p>
        </p:txBody>
      </p:sp>
    </p:spTree>
    <p:extLst>
      <p:ext uri="{BB962C8B-B14F-4D97-AF65-F5344CB8AC3E}">
        <p14:creationId xmlns:p14="http://schemas.microsoft.com/office/powerpoint/2010/main" val="2634319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34</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457200" indent="-457200">
              <a:buClr>
                <a:srgbClr val="00B050"/>
              </a:buClr>
              <a:buFont typeface="Wingdings" panose="05000000000000000000" pitchFamily="2" charset="2"/>
              <a:buChar char="ü"/>
            </a:pPr>
            <a:r>
              <a:rPr lang="en-US" altLang="en-US" sz="2400" dirty="0"/>
              <a:t>Opening and meeting preamble</a:t>
            </a:r>
          </a:p>
          <a:p>
            <a:pPr marL="457200" indent="-457200">
              <a:buClr>
                <a:srgbClr val="00B050"/>
              </a:buClr>
              <a:buFont typeface="Wingdings" panose="05000000000000000000" pitchFamily="2" charset="2"/>
              <a:buChar char="ü"/>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457200" indent="-457200">
              <a:buClr>
                <a:srgbClr val="00B050"/>
              </a:buClr>
              <a:buFont typeface="Wingdings" panose="05000000000000000000" pitchFamily="2" charset="2"/>
              <a:buChar char="ü"/>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457200" indent="-457200">
              <a:buClr>
                <a:srgbClr val="00B050"/>
              </a:buClr>
              <a:buFont typeface="Wingdings" panose="05000000000000000000" pitchFamily="2" charset="2"/>
              <a:buChar char="ü"/>
            </a:pPr>
            <a:r>
              <a:rPr lang="en-US" altLang="en-US" sz="2400" dirty="0"/>
              <a:t>Review and respond to comments received on PAR and CSD</a:t>
            </a:r>
          </a:p>
          <a:p>
            <a:pPr marL="457200" indent="-457200">
              <a:buClr>
                <a:srgbClr val="00B050"/>
              </a:buClr>
              <a:buFont typeface="Wingdings" panose="05000000000000000000" pitchFamily="2" charset="2"/>
              <a:buChar char="ü"/>
            </a:pPr>
            <a:r>
              <a:rPr lang="en-US" altLang="en-US" sz="2400" dirty="0"/>
              <a:t>Update PAR and CSD as required, make motions</a:t>
            </a:r>
          </a:p>
          <a:p>
            <a:pPr marL="457200" indent="-457200">
              <a:buClr>
                <a:srgbClr val="00B050"/>
              </a:buClr>
              <a:buFont typeface="Wingdings" panose="05000000000000000000" pitchFamily="2" charset="2"/>
              <a:buChar char="ü"/>
            </a:pPr>
            <a:r>
              <a:rPr lang="en-US" altLang="en-US" sz="2400" dirty="0"/>
              <a:t>Next Steps</a:t>
            </a:r>
          </a:p>
          <a:p>
            <a:pPr marL="457200" indent="-457200">
              <a:buClr>
                <a:srgbClr val="00B050"/>
              </a:buClr>
              <a:buFont typeface="Wingdings" panose="05000000000000000000" pitchFamily="2" charset="2"/>
              <a:buChar char="ü"/>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5611C87-89D7-4B6C-A175-AC8592018E2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pic>
        <p:nvPicPr>
          <p:cNvPr id="3" name="Picture 2" descr="Text&#10;&#10;Description automatically generated">
            <a:extLst>
              <a:ext uri="{FF2B5EF4-FFF2-40B4-BE49-F238E27FC236}">
                <a16:creationId xmlns:a16="http://schemas.microsoft.com/office/drawing/2014/main" id="{26FF3E58-9693-476F-9963-0AE5154666D3}"/>
              </a:ext>
            </a:extLst>
          </p:cNvPr>
          <p:cNvPicPr>
            <a:picLocks noChangeAspect="1"/>
          </p:cNvPicPr>
          <p:nvPr/>
        </p:nvPicPr>
        <p:blipFill>
          <a:blip r:embed="rId3"/>
          <a:stretch>
            <a:fillRect/>
          </a:stretch>
        </p:blipFill>
        <p:spPr>
          <a:xfrm>
            <a:off x="769338" y="1988840"/>
            <a:ext cx="7704856" cy="2321393"/>
          </a:xfrm>
          <a:prstGeom prst="rect">
            <a:avLst/>
          </a:prstGeom>
        </p:spPr>
      </p:pic>
      <p:sp>
        <p:nvSpPr>
          <p:cNvPr id="6" name="Title 1">
            <a:extLst>
              <a:ext uri="{FF2B5EF4-FFF2-40B4-BE49-F238E27FC236}">
                <a16:creationId xmlns:a16="http://schemas.microsoft.com/office/drawing/2014/main" id="{AC4BAE57-AF10-49B4-A1E5-C84EA1C4375D}"/>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7" name="object 14">
            <a:extLst>
              <a:ext uri="{FF2B5EF4-FFF2-40B4-BE49-F238E27FC236}">
                <a16:creationId xmlns:a16="http://schemas.microsoft.com/office/drawing/2014/main" id="{82C4ADDB-EE42-46A1-B797-18B528C8488F}"/>
              </a:ext>
            </a:extLst>
          </p:cNvPr>
          <p:cNvSpPr txBox="1"/>
          <p:nvPr/>
        </p:nvSpPr>
        <p:spPr>
          <a:xfrm>
            <a:off x="1000167" y="4442495"/>
            <a:ext cx="7078578" cy="990015"/>
          </a:xfrm>
          <a:prstGeom prst="rect">
            <a:avLst/>
          </a:prstGeom>
        </p:spPr>
        <p:txBody>
          <a:bodyPr vert="horz" wrap="square" lIns="0" tIns="40640" rIns="0" bIns="0" rtlCol="0">
            <a:spAutoFit/>
          </a:bodyPr>
          <a:lstStyle/>
          <a:p>
            <a:pPr marL="241300">
              <a:lnSpc>
                <a:spcPct val="100000"/>
              </a:lnSpc>
              <a:spcBef>
                <a:spcPts val="320"/>
              </a:spcBef>
            </a:pPr>
            <a:r>
              <a:rPr lang="en-US" sz="2000" dirty="0">
                <a:solidFill>
                  <a:srgbClr val="0000FF"/>
                </a:solidFill>
                <a:latin typeface="Arial"/>
                <a:cs typeface="Arial"/>
              </a:rPr>
              <a:t>All instances of the use of data link layer have been changed to media access control (MAC) sublayer.</a:t>
            </a:r>
          </a:p>
          <a:p>
            <a:pPr marL="12700">
              <a:lnSpc>
                <a:spcPct val="100000"/>
              </a:lnSpc>
              <a:spcBef>
                <a:spcPts val="244"/>
              </a:spcBef>
              <a:tabLst>
                <a:tab pos="240665" algn="l"/>
                <a:tab pos="241300" algn="l"/>
              </a:tabLst>
            </a:pPr>
            <a:endParaRPr sz="2000" dirty="0">
              <a:latin typeface="Arial"/>
              <a:cs typeface="Arial"/>
            </a:endParaRPr>
          </a:p>
        </p:txBody>
      </p:sp>
    </p:spTree>
    <p:extLst>
      <p:ext uri="{BB962C8B-B14F-4D97-AF65-F5344CB8AC3E}">
        <p14:creationId xmlns:p14="http://schemas.microsoft.com/office/powerpoint/2010/main" val="3153321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31453</TotalTime>
  <Words>3055</Words>
  <Application>Microsoft Office PowerPoint</Application>
  <PresentationFormat>On-screen Show (4:3)</PresentationFormat>
  <Paragraphs>248</Paragraphs>
  <Slides>34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Helvetica</vt:lpstr>
      <vt:lpstr>Times New Roman</vt:lpstr>
      <vt:lpstr>Wingdings</vt:lpstr>
      <vt:lpstr>Office Theme</vt:lpstr>
      <vt:lpstr>PowerPoint Presentation</vt:lpstr>
      <vt:lpstr>PowerPoint Presentation</vt:lpstr>
      <vt:lpstr>802.15 Study Group Meeting</vt:lpstr>
      <vt:lpstr>IEEE-SA Patent, Copyright, and Participation Policies</vt:lpstr>
      <vt:lpstr>IEEE 802 Ground Rules</vt:lpstr>
      <vt:lpstr>PowerPoint Presentation</vt:lpstr>
      <vt:lpstr>Goals/Agenda</vt:lpstr>
      <vt:lpstr>CSD and PAR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Comments on 802.15.14 Standard: Ad-Hoc Impulse Radio Ultra Wideband Wireless Networks, PAR and CSD </vt:lpstr>
      <vt:lpstr>802.11 Comments on 802.15.14 Standard: Ad-Hoc Impulse Radio Ultra Wideband Wireless Networks, PAR and CSD </vt:lpstr>
      <vt:lpstr>802.11 Comments on 802.15.14 Standard: Ad-Hoc Impulse Radio Ultra Wideband Wireless Networks, PAR and CSD </vt:lpstr>
      <vt:lpstr>PowerPoint Presentation</vt:lpstr>
      <vt:lpstr>PowerPoint Presentation</vt:lpstr>
      <vt:lpstr>SG Motion - Comment Reponses</vt:lpstr>
      <vt:lpstr>SG14 Motion - PAR &amp; CSD</vt:lpstr>
      <vt:lpstr>WG Motion - PAR &amp; CSD</vt:lpstr>
      <vt:lpstr>WG Motion – Extend SG</vt:lpstr>
      <vt:lpstr>Next Steps</vt:lpstr>
      <vt:lpstr>Sept. Interim Mtg. Goals</vt:lpstr>
      <vt:lpstr>Weekly Calls</vt:lpstr>
      <vt:lpstr>PowerPoint Presentation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333</cp:revision>
  <cp:lastPrinted>2000-03-07T00:55:37Z</cp:lastPrinted>
  <dcterms:created xsi:type="dcterms:W3CDTF">2016-01-17T22:48:36Z</dcterms:created>
  <dcterms:modified xsi:type="dcterms:W3CDTF">2021-07-22T15:22:17Z</dcterms:modified>
  <cp:category/>
</cp:coreProperties>
</file>