
<file path=[Content_Types].xml><?xml version="1.0" encoding="utf-8"?>
<Types xmlns="http://schemas.openxmlformats.org/package/2006/content-types">
  <Default Extension="emf" ContentType="image/x-emf"/>
  <Default Extension="JP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36"/>
  </p:notesMasterIdLst>
  <p:sldIdLst>
    <p:sldId id="287" r:id="rId2"/>
    <p:sldId id="300" r:id="rId3"/>
    <p:sldId id="290" r:id="rId4"/>
    <p:sldId id="304" r:id="rId5"/>
    <p:sldId id="317" r:id="rId6"/>
    <p:sldId id="340" r:id="rId7"/>
    <p:sldId id="329" r:id="rId8"/>
    <p:sldId id="332" r:id="rId9"/>
    <p:sldId id="359" r:id="rId10"/>
    <p:sldId id="360" r:id="rId11"/>
    <p:sldId id="361" r:id="rId12"/>
    <p:sldId id="362" r:id="rId13"/>
    <p:sldId id="357" r:id="rId14"/>
    <p:sldId id="275" r:id="rId15"/>
    <p:sldId id="294" r:id="rId16"/>
    <p:sldId id="306" r:id="rId17"/>
    <p:sldId id="295" r:id="rId18"/>
    <p:sldId id="297" r:id="rId19"/>
    <p:sldId id="298" r:id="rId20"/>
    <p:sldId id="299" r:id="rId21"/>
    <p:sldId id="341" r:id="rId22"/>
    <p:sldId id="354" r:id="rId23"/>
    <p:sldId id="355" r:id="rId24"/>
    <p:sldId id="348" r:id="rId25"/>
    <p:sldId id="356" r:id="rId26"/>
    <p:sldId id="363" r:id="rId27"/>
    <p:sldId id="364" r:id="rId28"/>
    <p:sldId id="335" r:id="rId29"/>
    <p:sldId id="337" r:id="rId30"/>
    <p:sldId id="315" r:id="rId31"/>
    <p:sldId id="338" r:id="rId32"/>
    <p:sldId id="339" r:id="rId33"/>
    <p:sldId id="347" r:id="rId34"/>
    <p:sldId id="296" r:id="rId35"/>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B5899D-C540-4658-9BED-F15998C4D4E6}" v="8" dt="2021-04-01T13:33:41.1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8" autoAdjust="0"/>
    <p:restoredTop sz="94646" autoAdjust="0"/>
  </p:normalViewPr>
  <p:slideViewPr>
    <p:cSldViewPr>
      <p:cViewPr varScale="1">
        <p:scale>
          <a:sx n="82" d="100"/>
          <a:sy n="82" d="100"/>
        </p:scale>
        <p:origin x="72"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17</a:t>
            </a:fld>
            <a:endParaRPr lang="en-US"/>
          </a:p>
        </p:txBody>
      </p:sp>
    </p:spTree>
    <p:extLst>
      <p:ext uri="{BB962C8B-B14F-4D97-AF65-F5344CB8AC3E}">
        <p14:creationId xmlns:p14="http://schemas.microsoft.com/office/powerpoint/2010/main" val="1940339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18</a:t>
            </a:fld>
            <a:endParaRPr lang="en-US"/>
          </a:p>
        </p:txBody>
      </p:sp>
    </p:spTree>
    <p:extLst>
      <p:ext uri="{BB962C8B-B14F-4D97-AF65-F5344CB8AC3E}">
        <p14:creationId xmlns:p14="http://schemas.microsoft.com/office/powerpoint/2010/main" val="30208690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19</a:t>
            </a:fld>
            <a:endParaRPr lang="en-US"/>
          </a:p>
        </p:txBody>
      </p:sp>
    </p:spTree>
    <p:extLst>
      <p:ext uri="{BB962C8B-B14F-4D97-AF65-F5344CB8AC3E}">
        <p14:creationId xmlns:p14="http://schemas.microsoft.com/office/powerpoint/2010/main" val="41934422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20</a:t>
            </a:fld>
            <a:endParaRPr lang="en-US"/>
          </a:p>
        </p:txBody>
      </p:sp>
    </p:spTree>
    <p:extLst>
      <p:ext uri="{BB962C8B-B14F-4D97-AF65-F5344CB8AC3E}">
        <p14:creationId xmlns:p14="http://schemas.microsoft.com/office/powerpoint/2010/main" val="1651295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9</a:t>
            </a:fld>
            <a:endParaRPr lang="en-US"/>
          </a:p>
        </p:txBody>
      </p:sp>
    </p:spTree>
    <p:extLst>
      <p:ext uri="{BB962C8B-B14F-4D97-AF65-F5344CB8AC3E}">
        <p14:creationId xmlns:p14="http://schemas.microsoft.com/office/powerpoint/2010/main" val="3264206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10</a:t>
            </a:fld>
            <a:endParaRPr lang="en-US"/>
          </a:p>
        </p:txBody>
      </p:sp>
    </p:spTree>
    <p:extLst>
      <p:ext uri="{BB962C8B-B14F-4D97-AF65-F5344CB8AC3E}">
        <p14:creationId xmlns:p14="http://schemas.microsoft.com/office/powerpoint/2010/main" val="33172108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11</a:t>
            </a:fld>
            <a:endParaRPr lang="en-US"/>
          </a:p>
        </p:txBody>
      </p:sp>
    </p:spTree>
    <p:extLst>
      <p:ext uri="{BB962C8B-B14F-4D97-AF65-F5344CB8AC3E}">
        <p14:creationId xmlns:p14="http://schemas.microsoft.com/office/powerpoint/2010/main" val="3275749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12</a:t>
            </a:fld>
            <a:endParaRPr lang="en-US"/>
          </a:p>
        </p:txBody>
      </p:sp>
    </p:spTree>
    <p:extLst>
      <p:ext uri="{BB962C8B-B14F-4D97-AF65-F5344CB8AC3E}">
        <p14:creationId xmlns:p14="http://schemas.microsoft.com/office/powerpoint/2010/main" val="40411405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13</a:t>
            </a:fld>
            <a:endParaRPr lang="en-US"/>
          </a:p>
        </p:txBody>
      </p:sp>
    </p:spTree>
    <p:extLst>
      <p:ext uri="{BB962C8B-B14F-4D97-AF65-F5344CB8AC3E}">
        <p14:creationId xmlns:p14="http://schemas.microsoft.com/office/powerpoint/2010/main" val="1808629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14</a:t>
            </a:fld>
            <a:endParaRPr lang="en-US"/>
          </a:p>
        </p:txBody>
      </p:sp>
    </p:spTree>
    <p:extLst>
      <p:ext uri="{BB962C8B-B14F-4D97-AF65-F5344CB8AC3E}">
        <p14:creationId xmlns:p14="http://schemas.microsoft.com/office/powerpoint/2010/main" val="2602799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15</a:t>
            </a:fld>
            <a:endParaRPr lang="en-US"/>
          </a:p>
        </p:txBody>
      </p:sp>
    </p:spTree>
    <p:extLst>
      <p:ext uri="{BB962C8B-B14F-4D97-AF65-F5344CB8AC3E}">
        <p14:creationId xmlns:p14="http://schemas.microsoft.com/office/powerpoint/2010/main" val="4212500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16</a:t>
            </a:fld>
            <a:endParaRPr lang="en-US"/>
          </a:p>
        </p:txBody>
      </p:sp>
    </p:spTree>
    <p:extLst>
      <p:ext uri="{BB962C8B-B14F-4D97-AF65-F5344CB8AC3E}">
        <p14:creationId xmlns:p14="http://schemas.microsoft.com/office/powerpoint/2010/main" val="2140455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15-21-0376-03-0014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(Facebook)</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tmp"/><Relationship Id="rId4" Type="http://schemas.openxmlformats.org/officeDocument/2006/relationships/hyperlink" Target="https://mentor.ieee.org/802.15/dcn/21/15-21-0278-04-0014-sg14-draft-csd-for-ns-uwb.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tmp"/><Relationship Id="rId4" Type="http://schemas.openxmlformats.org/officeDocument/2006/relationships/hyperlink" Target="https://mentor.ieee.org/802.15/dcn/21/15-21-0278-04-0014-sg14-draft-csd-for-ns-uwb.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tmp"/><Relationship Id="rId4" Type="http://schemas.openxmlformats.org/officeDocument/2006/relationships/hyperlink" Target="https://mentor.ieee.org/802.15/dcn/21/15-21-0278-04-0014-sg14-draft-csd-for-ns-uwb.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ieee802.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5/dcn/21/15-21-0278-04-0014-sg14-draft-csd-for-ns-uwb.docx" TargetMode="External"/><Relationship Id="rId4" Type="http://schemas.openxmlformats.org/officeDocument/2006/relationships/hyperlink" Target="https://mentor.ieee.org/802.15/dcn/21/15-21-0274-04-0014-sg14-ns-uwb-par-working-draf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5/dcn/21/15-21-0274-04-0014-sg14-ns-uwb-par-working-draft.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ocuments?is_dcn=347&amp;is_year=2021" TargetMode="External"/><Relationship Id="rId2" Type="http://schemas.openxmlformats.org/officeDocument/2006/relationships/hyperlink" Target="https://mentor.ieee.org/802.15/dcn/21/15-21-0321-00-0014-sg14-may-2021-interim-mtg-min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SG14 Opening Report, Meeting Slides, Closing Report – July 2021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July 20,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(Facebook)</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14: NS-UWB</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July Plenary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F659719-BA01-428B-ACAF-523786CABC6F}"/>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802.1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pic>
        <p:nvPicPr>
          <p:cNvPr id="3" name="Picture 2" descr="Graphical user interface, text, letter&#10;&#10;Description automatically generated">
            <a:extLst>
              <a:ext uri="{FF2B5EF4-FFF2-40B4-BE49-F238E27FC236}">
                <a16:creationId xmlns:a16="http://schemas.microsoft.com/office/drawing/2014/main" id="{4532B210-495F-4925-A5DD-654B59A306D7}"/>
              </a:ext>
            </a:extLst>
          </p:cNvPr>
          <p:cNvPicPr>
            <a:picLocks noChangeAspect="1"/>
          </p:cNvPicPr>
          <p:nvPr/>
        </p:nvPicPr>
        <p:blipFill>
          <a:blip r:embed="rId5"/>
          <a:stretch>
            <a:fillRect/>
          </a:stretch>
        </p:blipFill>
        <p:spPr>
          <a:xfrm>
            <a:off x="762386" y="1744834"/>
            <a:ext cx="7619229" cy="3844406"/>
          </a:xfrm>
          <a:prstGeom prst="rect">
            <a:avLst/>
          </a:prstGeom>
        </p:spPr>
      </p:pic>
      <p:sp>
        <p:nvSpPr>
          <p:cNvPr id="5" name="Slide Number Placeholder 3">
            <a:extLst>
              <a:ext uri="{FF2B5EF4-FFF2-40B4-BE49-F238E27FC236}">
                <a16:creationId xmlns:a16="http://schemas.microsoft.com/office/drawing/2014/main" id="{91CEF143-1F0B-40A2-B5B9-D3FAEAE834D3}"/>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1129486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F659719-BA01-428B-ACAF-523786CABC6F}"/>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802.1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pic>
        <p:nvPicPr>
          <p:cNvPr id="3" name="Picture 2" descr="A picture containing text, indoor, screenshot&#10;&#10;Description automatically generated">
            <a:extLst>
              <a:ext uri="{FF2B5EF4-FFF2-40B4-BE49-F238E27FC236}">
                <a16:creationId xmlns:a16="http://schemas.microsoft.com/office/drawing/2014/main" id="{30157E42-14BE-4221-BDB1-E36F7AD59D70}"/>
              </a:ext>
            </a:extLst>
          </p:cNvPr>
          <p:cNvPicPr>
            <a:picLocks noChangeAspect="1"/>
          </p:cNvPicPr>
          <p:nvPr/>
        </p:nvPicPr>
        <p:blipFill>
          <a:blip r:embed="rId5"/>
          <a:stretch>
            <a:fillRect/>
          </a:stretch>
        </p:blipFill>
        <p:spPr>
          <a:xfrm>
            <a:off x="798814" y="1772816"/>
            <a:ext cx="7544787" cy="3532736"/>
          </a:xfrm>
          <a:prstGeom prst="rect">
            <a:avLst/>
          </a:prstGeom>
        </p:spPr>
      </p:pic>
      <p:sp>
        <p:nvSpPr>
          <p:cNvPr id="5" name="Slide Number Placeholder 3">
            <a:extLst>
              <a:ext uri="{FF2B5EF4-FFF2-40B4-BE49-F238E27FC236}">
                <a16:creationId xmlns:a16="http://schemas.microsoft.com/office/drawing/2014/main" id="{52ADC0F9-F9CE-4EA3-862B-32700186CEF3}"/>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3800072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F659719-BA01-428B-ACAF-523786CABC6F}"/>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802.1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pic>
        <p:nvPicPr>
          <p:cNvPr id="3" name="Picture 2" descr="A picture containing text, indoor, screenshot&#10;&#10;Description automatically generated">
            <a:extLst>
              <a:ext uri="{FF2B5EF4-FFF2-40B4-BE49-F238E27FC236}">
                <a16:creationId xmlns:a16="http://schemas.microsoft.com/office/drawing/2014/main" id="{864C10E4-7274-4FB3-9802-CFCB3F8B5C13}"/>
              </a:ext>
            </a:extLst>
          </p:cNvPr>
          <p:cNvPicPr>
            <a:picLocks noChangeAspect="1"/>
          </p:cNvPicPr>
          <p:nvPr/>
        </p:nvPicPr>
        <p:blipFill rotWithShape="1">
          <a:blip r:embed="rId5"/>
          <a:srcRect b="41777"/>
          <a:stretch/>
        </p:blipFill>
        <p:spPr>
          <a:xfrm>
            <a:off x="869107" y="1606450"/>
            <a:ext cx="7404202" cy="1841870"/>
          </a:xfrm>
          <a:prstGeom prst="rect">
            <a:avLst/>
          </a:prstGeom>
        </p:spPr>
      </p:pic>
      <p:sp>
        <p:nvSpPr>
          <p:cNvPr id="7" name="object 10">
            <a:extLst>
              <a:ext uri="{FF2B5EF4-FFF2-40B4-BE49-F238E27FC236}">
                <a16:creationId xmlns:a16="http://schemas.microsoft.com/office/drawing/2014/main" id="{2D4FEDF4-69D1-43F1-BC0A-A35819EBE91E}"/>
              </a:ext>
            </a:extLst>
          </p:cNvPr>
          <p:cNvSpPr txBox="1"/>
          <p:nvPr/>
        </p:nvSpPr>
        <p:spPr>
          <a:xfrm>
            <a:off x="1259632" y="3426311"/>
            <a:ext cx="7404202" cy="2901243"/>
          </a:xfrm>
          <a:prstGeom prst="rect">
            <a:avLst/>
          </a:prstGeom>
        </p:spPr>
        <p:txBody>
          <a:bodyPr vert="horz" wrap="square" lIns="0" tIns="12700" rIns="0" bIns="0" rtlCol="0">
            <a:spAutoFit/>
          </a:bodyPr>
          <a:lstStyle/>
          <a:p>
            <a:pPr marL="241300" indent="-228600">
              <a:lnSpc>
                <a:spcPts val="2280"/>
              </a:lnSpc>
              <a:spcBef>
                <a:spcPts val="100"/>
              </a:spcBef>
              <a:buChar char="•"/>
              <a:tabLst>
                <a:tab pos="240665" algn="l"/>
                <a:tab pos="241300" algn="l"/>
              </a:tabLst>
            </a:pPr>
            <a:r>
              <a:rPr dirty="0">
                <a:solidFill>
                  <a:schemeClr val="tx1"/>
                </a:solidFill>
                <a:latin typeface="Arial"/>
                <a:cs typeface="Arial"/>
              </a:rPr>
              <a:t>IEEE</a:t>
            </a:r>
            <a:r>
              <a:rPr spc="-5" dirty="0">
                <a:solidFill>
                  <a:schemeClr val="tx1"/>
                </a:solidFill>
                <a:latin typeface="Arial"/>
                <a:cs typeface="Arial"/>
              </a:rPr>
              <a:t> </a:t>
            </a:r>
            <a:r>
              <a:rPr dirty="0">
                <a:solidFill>
                  <a:schemeClr val="tx1"/>
                </a:solidFill>
                <a:latin typeface="Arial"/>
                <a:cs typeface="Arial"/>
              </a:rPr>
              <a:t>802.1</a:t>
            </a:r>
            <a:r>
              <a:rPr spc="-45" dirty="0">
                <a:solidFill>
                  <a:schemeClr val="tx1"/>
                </a:solidFill>
                <a:latin typeface="Arial"/>
                <a:cs typeface="Arial"/>
              </a:rPr>
              <a:t> </a:t>
            </a:r>
            <a:r>
              <a:rPr spc="-5" dirty="0">
                <a:solidFill>
                  <a:schemeClr val="tx1"/>
                </a:solidFill>
                <a:latin typeface="Arial"/>
                <a:cs typeface="Arial"/>
              </a:rPr>
              <a:t>believes</a:t>
            </a:r>
            <a:r>
              <a:rPr spc="10" dirty="0">
                <a:solidFill>
                  <a:schemeClr val="tx1"/>
                </a:solidFill>
                <a:latin typeface="Arial"/>
                <a:cs typeface="Arial"/>
              </a:rPr>
              <a:t> </a:t>
            </a:r>
            <a:r>
              <a:rPr dirty="0">
                <a:solidFill>
                  <a:schemeClr val="tx1"/>
                </a:solidFill>
                <a:latin typeface="Arial"/>
                <a:cs typeface="Arial"/>
              </a:rPr>
              <a:t>there may</a:t>
            </a:r>
            <a:r>
              <a:rPr spc="-35" dirty="0">
                <a:solidFill>
                  <a:schemeClr val="tx1"/>
                </a:solidFill>
                <a:latin typeface="Arial"/>
                <a:cs typeface="Arial"/>
              </a:rPr>
              <a:t> </a:t>
            </a:r>
            <a:r>
              <a:rPr dirty="0">
                <a:solidFill>
                  <a:schemeClr val="tx1"/>
                </a:solidFill>
                <a:latin typeface="Arial"/>
                <a:cs typeface="Arial"/>
              </a:rPr>
              <a:t>be</a:t>
            </a:r>
            <a:r>
              <a:rPr spc="10" dirty="0">
                <a:solidFill>
                  <a:schemeClr val="tx1"/>
                </a:solidFill>
                <a:latin typeface="Arial"/>
                <a:cs typeface="Arial"/>
              </a:rPr>
              <a:t> </a:t>
            </a:r>
            <a:r>
              <a:rPr dirty="0">
                <a:solidFill>
                  <a:schemeClr val="tx1"/>
                </a:solidFill>
                <a:latin typeface="Arial"/>
                <a:cs typeface="Arial"/>
              </a:rPr>
              <a:t>additional</a:t>
            </a:r>
            <a:r>
              <a:rPr spc="-35" dirty="0">
                <a:solidFill>
                  <a:schemeClr val="tx1"/>
                </a:solidFill>
                <a:latin typeface="Arial"/>
                <a:cs typeface="Arial"/>
              </a:rPr>
              <a:t> </a:t>
            </a:r>
            <a:r>
              <a:rPr dirty="0">
                <a:solidFill>
                  <a:schemeClr val="tx1"/>
                </a:solidFill>
                <a:latin typeface="Arial"/>
                <a:cs typeface="Arial"/>
              </a:rPr>
              <a:t>issues</a:t>
            </a:r>
            <a:r>
              <a:rPr spc="5" dirty="0">
                <a:solidFill>
                  <a:schemeClr val="tx1"/>
                </a:solidFill>
                <a:latin typeface="Arial"/>
                <a:cs typeface="Arial"/>
              </a:rPr>
              <a:t> </a:t>
            </a:r>
            <a:r>
              <a:rPr spc="-10" dirty="0">
                <a:solidFill>
                  <a:schemeClr val="tx1"/>
                </a:solidFill>
                <a:latin typeface="Arial"/>
                <a:cs typeface="Arial"/>
              </a:rPr>
              <a:t>with</a:t>
            </a:r>
            <a:r>
              <a:rPr spc="15" dirty="0">
                <a:solidFill>
                  <a:schemeClr val="tx1"/>
                </a:solidFill>
                <a:latin typeface="Arial"/>
                <a:cs typeface="Arial"/>
              </a:rPr>
              <a:t> </a:t>
            </a:r>
            <a:r>
              <a:rPr dirty="0">
                <a:solidFill>
                  <a:schemeClr val="tx1"/>
                </a:solidFill>
                <a:latin typeface="Arial"/>
                <a:cs typeface="Arial"/>
              </a:rPr>
              <a:t>compatibility</a:t>
            </a:r>
            <a:r>
              <a:rPr spc="-35" dirty="0">
                <a:solidFill>
                  <a:schemeClr val="tx1"/>
                </a:solidFill>
                <a:latin typeface="Arial"/>
                <a:cs typeface="Arial"/>
              </a:rPr>
              <a:t> </a:t>
            </a:r>
            <a:r>
              <a:rPr dirty="0">
                <a:solidFill>
                  <a:schemeClr val="tx1"/>
                </a:solidFill>
                <a:latin typeface="Arial"/>
                <a:cs typeface="Arial"/>
              </a:rPr>
              <a:t>that</a:t>
            </a:r>
            <a:r>
              <a:rPr spc="-30" dirty="0">
                <a:solidFill>
                  <a:schemeClr val="tx1"/>
                </a:solidFill>
                <a:latin typeface="Arial"/>
                <a:cs typeface="Arial"/>
              </a:rPr>
              <a:t> </a:t>
            </a:r>
            <a:r>
              <a:rPr dirty="0">
                <a:solidFill>
                  <a:schemeClr val="tx1"/>
                </a:solidFill>
                <a:latin typeface="Arial"/>
                <a:cs typeface="Arial"/>
              </a:rPr>
              <a:t>are</a:t>
            </a:r>
            <a:r>
              <a:rPr spc="-5" dirty="0">
                <a:solidFill>
                  <a:schemeClr val="tx1"/>
                </a:solidFill>
                <a:latin typeface="Arial"/>
                <a:cs typeface="Arial"/>
              </a:rPr>
              <a:t> </a:t>
            </a:r>
            <a:r>
              <a:rPr dirty="0">
                <a:solidFill>
                  <a:schemeClr val="tx1"/>
                </a:solidFill>
                <a:latin typeface="Arial"/>
                <a:cs typeface="Arial"/>
              </a:rPr>
              <a:t>not</a:t>
            </a:r>
            <a:r>
              <a:rPr lang="en-US" dirty="0">
                <a:solidFill>
                  <a:schemeClr val="tx1"/>
                </a:solidFill>
                <a:latin typeface="Arial"/>
                <a:cs typeface="Arial"/>
              </a:rPr>
              <a:t> </a:t>
            </a:r>
            <a:r>
              <a:rPr dirty="0">
                <a:solidFill>
                  <a:schemeClr val="tx1"/>
                </a:solidFill>
                <a:latin typeface="Arial"/>
                <a:cs typeface="Arial"/>
              </a:rPr>
              <a:t>listed.	Please</a:t>
            </a:r>
            <a:r>
              <a:rPr spc="-60" dirty="0">
                <a:solidFill>
                  <a:schemeClr val="tx1"/>
                </a:solidFill>
                <a:latin typeface="Arial"/>
                <a:cs typeface="Arial"/>
              </a:rPr>
              <a:t> </a:t>
            </a:r>
            <a:r>
              <a:rPr spc="-5" dirty="0">
                <a:solidFill>
                  <a:schemeClr val="tx1"/>
                </a:solidFill>
                <a:latin typeface="Arial"/>
                <a:cs typeface="Arial"/>
              </a:rPr>
              <a:t>clarify:</a:t>
            </a:r>
            <a:endParaRPr dirty="0">
              <a:solidFill>
                <a:schemeClr val="tx1"/>
              </a:solidFill>
              <a:latin typeface="Arial"/>
              <a:cs typeface="Arial"/>
            </a:endParaRPr>
          </a:p>
          <a:p>
            <a:pPr marL="697865" marR="5080" lvl="1" indent="-228600">
              <a:lnSpc>
                <a:spcPts val="1720"/>
              </a:lnSpc>
              <a:spcBef>
                <a:spcPts val="545"/>
              </a:spcBef>
              <a:buChar char="•"/>
              <a:tabLst>
                <a:tab pos="697865" algn="l"/>
                <a:tab pos="698500" algn="l"/>
              </a:tabLst>
            </a:pPr>
            <a:r>
              <a:rPr spc="10" dirty="0">
                <a:solidFill>
                  <a:schemeClr val="tx1"/>
                </a:solidFill>
                <a:latin typeface="Arial"/>
                <a:cs typeface="Arial"/>
              </a:rPr>
              <a:t>Will</a:t>
            </a:r>
            <a:r>
              <a:rPr spc="-10" dirty="0">
                <a:solidFill>
                  <a:schemeClr val="tx1"/>
                </a:solidFill>
                <a:latin typeface="Arial"/>
                <a:cs typeface="Arial"/>
              </a:rPr>
              <a:t> 802.15.14</a:t>
            </a:r>
            <a:r>
              <a:rPr spc="35" dirty="0">
                <a:solidFill>
                  <a:schemeClr val="tx1"/>
                </a:solidFill>
                <a:latin typeface="Arial"/>
                <a:cs typeface="Arial"/>
              </a:rPr>
              <a:t> </a:t>
            </a:r>
            <a:r>
              <a:rPr spc="-5" dirty="0">
                <a:solidFill>
                  <a:schemeClr val="tx1"/>
                </a:solidFill>
                <a:latin typeface="Arial"/>
                <a:cs typeface="Arial"/>
              </a:rPr>
              <a:t>use</a:t>
            </a:r>
            <a:r>
              <a:rPr spc="10" dirty="0">
                <a:solidFill>
                  <a:schemeClr val="tx1"/>
                </a:solidFill>
                <a:latin typeface="Arial"/>
                <a:cs typeface="Arial"/>
              </a:rPr>
              <a:t> </a:t>
            </a:r>
            <a:r>
              <a:rPr spc="-5" dirty="0">
                <a:solidFill>
                  <a:schemeClr val="tx1"/>
                </a:solidFill>
                <a:latin typeface="Arial"/>
                <a:cs typeface="Arial"/>
              </a:rPr>
              <a:t>a</a:t>
            </a:r>
            <a:r>
              <a:rPr spc="15" dirty="0">
                <a:solidFill>
                  <a:schemeClr val="tx1"/>
                </a:solidFill>
                <a:latin typeface="Arial"/>
                <a:cs typeface="Arial"/>
              </a:rPr>
              <a:t> </a:t>
            </a:r>
            <a:r>
              <a:rPr spc="-5" dirty="0">
                <a:solidFill>
                  <a:schemeClr val="tx1"/>
                </a:solidFill>
                <a:latin typeface="Arial"/>
                <a:cs typeface="Arial"/>
              </a:rPr>
              <a:t>restricted</a:t>
            </a:r>
            <a:r>
              <a:rPr spc="30" dirty="0">
                <a:solidFill>
                  <a:schemeClr val="tx1"/>
                </a:solidFill>
                <a:latin typeface="Arial"/>
                <a:cs typeface="Arial"/>
              </a:rPr>
              <a:t> </a:t>
            </a:r>
            <a:r>
              <a:rPr spc="5" dirty="0">
                <a:solidFill>
                  <a:schemeClr val="tx1"/>
                </a:solidFill>
                <a:latin typeface="Arial"/>
                <a:cs typeface="Arial"/>
              </a:rPr>
              <a:t>MTU</a:t>
            </a:r>
            <a:r>
              <a:rPr spc="-30" dirty="0">
                <a:solidFill>
                  <a:schemeClr val="tx1"/>
                </a:solidFill>
                <a:latin typeface="Arial"/>
                <a:cs typeface="Arial"/>
              </a:rPr>
              <a:t> </a:t>
            </a:r>
            <a:r>
              <a:rPr spc="-10" dirty="0">
                <a:solidFill>
                  <a:schemeClr val="tx1"/>
                </a:solidFill>
                <a:latin typeface="Arial"/>
                <a:cs typeface="Arial"/>
              </a:rPr>
              <a:t>size?</a:t>
            </a:r>
            <a:r>
              <a:rPr spc="70" dirty="0">
                <a:solidFill>
                  <a:schemeClr val="tx1"/>
                </a:solidFill>
                <a:latin typeface="Arial"/>
                <a:cs typeface="Arial"/>
              </a:rPr>
              <a:t> </a:t>
            </a:r>
            <a:r>
              <a:rPr spc="-5" dirty="0">
                <a:solidFill>
                  <a:schemeClr val="tx1"/>
                </a:solidFill>
                <a:latin typeface="Arial"/>
                <a:cs typeface="Arial"/>
              </a:rPr>
              <a:t>Restricted</a:t>
            </a:r>
            <a:r>
              <a:rPr spc="10" dirty="0">
                <a:solidFill>
                  <a:schemeClr val="tx1"/>
                </a:solidFill>
                <a:latin typeface="Arial"/>
                <a:cs typeface="Arial"/>
              </a:rPr>
              <a:t> </a:t>
            </a:r>
            <a:r>
              <a:rPr spc="5" dirty="0">
                <a:solidFill>
                  <a:schemeClr val="tx1"/>
                </a:solidFill>
                <a:latin typeface="Arial"/>
                <a:cs typeface="Arial"/>
              </a:rPr>
              <a:t>MTU</a:t>
            </a:r>
            <a:r>
              <a:rPr spc="-10" dirty="0">
                <a:solidFill>
                  <a:schemeClr val="tx1"/>
                </a:solidFill>
                <a:latin typeface="Arial"/>
                <a:cs typeface="Arial"/>
              </a:rPr>
              <a:t> sizes</a:t>
            </a:r>
            <a:r>
              <a:rPr spc="20" dirty="0">
                <a:solidFill>
                  <a:schemeClr val="tx1"/>
                </a:solidFill>
                <a:latin typeface="Arial"/>
                <a:cs typeface="Arial"/>
              </a:rPr>
              <a:t> </a:t>
            </a:r>
            <a:r>
              <a:rPr spc="-5" dirty="0">
                <a:solidFill>
                  <a:schemeClr val="tx1"/>
                </a:solidFill>
                <a:latin typeface="Arial"/>
                <a:cs typeface="Arial"/>
              </a:rPr>
              <a:t>make</a:t>
            </a:r>
            <a:r>
              <a:rPr spc="15" dirty="0">
                <a:solidFill>
                  <a:schemeClr val="tx1"/>
                </a:solidFill>
                <a:latin typeface="Arial"/>
                <a:cs typeface="Arial"/>
              </a:rPr>
              <a:t> </a:t>
            </a:r>
            <a:r>
              <a:rPr spc="-5" dirty="0">
                <a:solidFill>
                  <a:schemeClr val="tx1"/>
                </a:solidFill>
                <a:latin typeface="Arial"/>
                <a:cs typeface="Arial"/>
              </a:rPr>
              <a:t>bridging</a:t>
            </a:r>
            <a:r>
              <a:rPr spc="30" dirty="0">
                <a:solidFill>
                  <a:schemeClr val="tx1"/>
                </a:solidFill>
                <a:latin typeface="Arial"/>
                <a:cs typeface="Arial"/>
              </a:rPr>
              <a:t> </a:t>
            </a:r>
            <a:r>
              <a:rPr dirty="0">
                <a:solidFill>
                  <a:schemeClr val="tx1"/>
                </a:solidFill>
                <a:latin typeface="Arial"/>
                <a:cs typeface="Arial"/>
              </a:rPr>
              <a:t>to</a:t>
            </a:r>
            <a:r>
              <a:rPr spc="10" dirty="0">
                <a:solidFill>
                  <a:schemeClr val="tx1"/>
                </a:solidFill>
                <a:latin typeface="Arial"/>
                <a:cs typeface="Arial"/>
              </a:rPr>
              <a:t> </a:t>
            </a:r>
            <a:r>
              <a:rPr spc="-10" dirty="0">
                <a:solidFill>
                  <a:schemeClr val="tx1"/>
                </a:solidFill>
                <a:latin typeface="Arial"/>
                <a:cs typeface="Arial"/>
              </a:rPr>
              <a:t>other</a:t>
            </a:r>
            <a:r>
              <a:rPr spc="50" dirty="0">
                <a:solidFill>
                  <a:schemeClr val="tx1"/>
                </a:solidFill>
                <a:latin typeface="Arial"/>
                <a:cs typeface="Arial"/>
              </a:rPr>
              <a:t> </a:t>
            </a:r>
            <a:r>
              <a:rPr spc="-5" dirty="0">
                <a:solidFill>
                  <a:schemeClr val="tx1"/>
                </a:solidFill>
                <a:latin typeface="Arial"/>
                <a:cs typeface="Arial"/>
              </a:rPr>
              <a:t>IEEE</a:t>
            </a:r>
            <a:r>
              <a:rPr spc="10" dirty="0">
                <a:solidFill>
                  <a:schemeClr val="tx1"/>
                </a:solidFill>
                <a:latin typeface="Arial"/>
                <a:cs typeface="Arial"/>
              </a:rPr>
              <a:t> </a:t>
            </a:r>
            <a:r>
              <a:rPr spc="-10" dirty="0">
                <a:solidFill>
                  <a:schemeClr val="tx1"/>
                </a:solidFill>
                <a:latin typeface="Arial"/>
                <a:cs typeface="Arial"/>
              </a:rPr>
              <a:t>802 </a:t>
            </a:r>
            <a:r>
              <a:rPr spc="-430" dirty="0">
                <a:solidFill>
                  <a:schemeClr val="tx1"/>
                </a:solidFill>
                <a:latin typeface="Arial"/>
                <a:cs typeface="Arial"/>
              </a:rPr>
              <a:t> </a:t>
            </a:r>
            <a:r>
              <a:rPr spc="-5" dirty="0">
                <a:solidFill>
                  <a:schemeClr val="tx1"/>
                </a:solidFill>
                <a:latin typeface="Arial"/>
                <a:cs typeface="Arial"/>
              </a:rPr>
              <a:t>media</a:t>
            </a:r>
            <a:r>
              <a:rPr spc="5" dirty="0">
                <a:solidFill>
                  <a:schemeClr val="tx1"/>
                </a:solidFill>
                <a:latin typeface="Arial"/>
                <a:cs typeface="Arial"/>
              </a:rPr>
              <a:t> </a:t>
            </a:r>
            <a:r>
              <a:rPr spc="-5" dirty="0">
                <a:solidFill>
                  <a:schemeClr val="tx1"/>
                </a:solidFill>
                <a:latin typeface="Arial"/>
                <a:cs typeface="Arial"/>
              </a:rPr>
              <a:t>impossible</a:t>
            </a:r>
            <a:r>
              <a:rPr spc="-15" dirty="0">
                <a:solidFill>
                  <a:schemeClr val="tx1"/>
                </a:solidFill>
                <a:latin typeface="Arial"/>
                <a:cs typeface="Arial"/>
              </a:rPr>
              <a:t> </a:t>
            </a:r>
            <a:r>
              <a:rPr spc="-10" dirty="0">
                <a:solidFill>
                  <a:schemeClr val="tx1"/>
                </a:solidFill>
                <a:latin typeface="Arial"/>
                <a:cs typeface="Arial"/>
              </a:rPr>
              <a:t>without</a:t>
            </a:r>
            <a:r>
              <a:rPr spc="45" dirty="0">
                <a:solidFill>
                  <a:schemeClr val="tx1"/>
                </a:solidFill>
                <a:latin typeface="Arial"/>
                <a:cs typeface="Arial"/>
              </a:rPr>
              <a:t> </a:t>
            </a:r>
            <a:r>
              <a:rPr spc="-5" dirty="0">
                <a:solidFill>
                  <a:schemeClr val="tx1"/>
                </a:solidFill>
                <a:latin typeface="Arial"/>
                <a:cs typeface="Arial"/>
              </a:rPr>
              <a:t>suitable</a:t>
            </a:r>
            <a:r>
              <a:rPr spc="25" dirty="0">
                <a:solidFill>
                  <a:schemeClr val="tx1"/>
                </a:solidFill>
                <a:latin typeface="Arial"/>
                <a:cs typeface="Arial"/>
              </a:rPr>
              <a:t> </a:t>
            </a:r>
            <a:r>
              <a:rPr spc="-5" dirty="0">
                <a:solidFill>
                  <a:schemeClr val="tx1"/>
                </a:solidFill>
                <a:latin typeface="Arial"/>
                <a:cs typeface="Arial"/>
              </a:rPr>
              <a:t>fragmentation/reassembly</a:t>
            </a:r>
            <a:r>
              <a:rPr spc="75" dirty="0">
                <a:solidFill>
                  <a:schemeClr val="tx1"/>
                </a:solidFill>
                <a:latin typeface="Arial"/>
                <a:cs typeface="Arial"/>
              </a:rPr>
              <a:t> </a:t>
            </a:r>
            <a:r>
              <a:rPr spc="-5" dirty="0">
                <a:solidFill>
                  <a:schemeClr val="tx1"/>
                </a:solidFill>
                <a:latin typeface="Arial"/>
                <a:cs typeface="Arial"/>
              </a:rPr>
              <a:t>support</a:t>
            </a:r>
            <a:endParaRPr dirty="0">
              <a:solidFill>
                <a:schemeClr val="tx1"/>
              </a:solidFill>
              <a:latin typeface="Arial"/>
              <a:cs typeface="Arial"/>
            </a:endParaRPr>
          </a:p>
          <a:p>
            <a:pPr marL="698500" lvl="1" indent="-229235">
              <a:lnSpc>
                <a:spcPts val="1830"/>
              </a:lnSpc>
              <a:spcBef>
                <a:spcPts val="275"/>
              </a:spcBef>
              <a:buChar char="•"/>
              <a:tabLst>
                <a:tab pos="697865" algn="l"/>
                <a:tab pos="698500" algn="l"/>
              </a:tabLst>
            </a:pPr>
            <a:r>
              <a:rPr spc="10" dirty="0">
                <a:solidFill>
                  <a:schemeClr val="tx1"/>
                </a:solidFill>
                <a:latin typeface="Arial"/>
                <a:cs typeface="Arial"/>
              </a:rPr>
              <a:t>Will</a:t>
            </a:r>
            <a:r>
              <a:rPr spc="-10" dirty="0">
                <a:solidFill>
                  <a:schemeClr val="tx1"/>
                </a:solidFill>
                <a:latin typeface="Arial"/>
                <a:cs typeface="Arial"/>
              </a:rPr>
              <a:t> 802.15.14</a:t>
            </a:r>
            <a:r>
              <a:rPr spc="35" dirty="0">
                <a:solidFill>
                  <a:schemeClr val="tx1"/>
                </a:solidFill>
                <a:latin typeface="Arial"/>
                <a:cs typeface="Arial"/>
              </a:rPr>
              <a:t> </a:t>
            </a:r>
            <a:r>
              <a:rPr spc="-5" dirty="0">
                <a:solidFill>
                  <a:schemeClr val="tx1"/>
                </a:solidFill>
                <a:latin typeface="Arial"/>
                <a:cs typeface="Arial"/>
              </a:rPr>
              <a:t>have</a:t>
            </a:r>
            <a:r>
              <a:rPr dirty="0">
                <a:solidFill>
                  <a:schemeClr val="tx1"/>
                </a:solidFill>
                <a:latin typeface="Arial"/>
                <a:cs typeface="Arial"/>
              </a:rPr>
              <a:t> </a:t>
            </a:r>
            <a:r>
              <a:rPr spc="-10" dirty="0">
                <a:solidFill>
                  <a:schemeClr val="tx1"/>
                </a:solidFill>
                <a:latin typeface="Arial"/>
                <a:cs typeface="Arial"/>
              </a:rPr>
              <a:t>other</a:t>
            </a:r>
            <a:r>
              <a:rPr spc="-35" dirty="0">
                <a:solidFill>
                  <a:schemeClr val="tx1"/>
                </a:solidFill>
                <a:latin typeface="Arial"/>
                <a:cs typeface="Arial"/>
              </a:rPr>
              <a:t> </a:t>
            </a:r>
            <a:r>
              <a:rPr spc="-5" dirty="0">
                <a:solidFill>
                  <a:schemeClr val="tx1"/>
                </a:solidFill>
                <a:latin typeface="Arial"/>
                <a:cs typeface="Arial"/>
              </a:rPr>
              <a:t>Addressing</a:t>
            </a:r>
            <a:r>
              <a:rPr spc="35" dirty="0">
                <a:solidFill>
                  <a:schemeClr val="tx1"/>
                </a:solidFill>
                <a:latin typeface="Arial"/>
                <a:cs typeface="Arial"/>
              </a:rPr>
              <a:t> </a:t>
            </a:r>
            <a:r>
              <a:rPr spc="-10" dirty="0">
                <a:solidFill>
                  <a:schemeClr val="tx1"/>
                </a:solidFill>
                <a:latin typeface="Arial"/>
                <a:cs typeface="Arial"/>
              </a:rPr>
              <a:t>Modes</a:t>
            </a:r>
            <a:r>
              <a:rPr spc="25" dirty="0">
                <a:solidFill>
                  <a:schemeClr val="tx1"/>
                </a:solidFill>
                <a:latin typeface="Arial"/>
                <a:cs typeface="Arial"/>
              </a:rPr>
              <a:t> </a:t>
            </a:r>
            <a:r>
              <a:rPr spc="-15" dirty="0">
                <a:solidFill>
                  <a:schemeClr val="tx1"/>
                </a:solidFill>
                <a:latin typeface="Arial"/>
                <a:cs typeface="Arial"/>
              </a:rPr>
              <a:t>beyond</a:t>
            </a:r>
            <a:r>
              <a:rPr spc="75" dirty="0">
                <a:solidFill>
                  <a:schemeClr val="tx1"/>
                </a:solidFill>
                <a:latin typeface="Arial"/>
                <a:cs typeface="Arial"/>
              </a:rPr>
              <a:t> </a:t>
            </a:r>
            <a:r>
              <a:rPr spc="-10" dirty="0">
                <a:solidFill>
                  <a:schemeClr val="tx1"/>
                </a:solidFill>
                <a:latin typeface="Arial"/>
                <a:cs typeface="Arial"/>
              </a:rPr>
              <a:t>the</a:t>
            </a:r>
            <a:r>
              <a:rPr spc="10" dirty="0">
                <a:solidFill>
                  <a:schemeClr val="tx1"/>
                </a:solidFill>
                <a:latin typeface="Arial"/>
                <a:cs typeface="Arial"/>
              </a:rPr>
              <a:t> </a:t>
            </a:r>
            <a:r>
              <a:rPr spc="-20" dirty="0">
                <a:solidFill>
                  <a:schemeClr val="tx1"/>
                </a:solidFill>
                <a:latin typeface="Arial"/>
                <a:cs typeface="Arial"/>
              </a:rPr>
              <a:t>64-bit</a:t>
            </a:r>
            <a:r>
              <a:rPr spc="35" dirty="0">
                <a:solidFill>
                  <a:schemeClr val="tx1"/>
                </a:solidFill>
                <a:latin typeface="Arial"/>
                <a:cs typeface="Arial"/>
              </a:rPr>
              <a:t> </a:t>
            </a:r>
            <a:r>
              <a:rPr spc="-10" dirty="0">
                <a:solidFill>
                  <a:schemeClr val="tx1"/>
                </a:solidFill>
                <a:latin typeface="Arial"/>
                <a:cs typeface="Arial"/>
              </a:rPr>
              <a:t>address</a:t>
            </a:r>
            <a:r>
              <a:rPr spc="40" dirty="0">
                <a:solidFill>
                  <a:schemeClr val="tx1"/>
                </a:solidFill>
                <a:latin typeface="Arial"/>
                <a:cs typeface="Arial"/>
              </a:rPr>
              <a:t> </a:t>
            </a:r>
            <a:r>
              <a:rPr spc="-10" dirty="0">
                <a:solidFill>
                  <a:schemeClr val="tx1"/>
                </a:solidFill>
                <a:latin typeface="Arial"/>
                <a:cs typeface="Arial"/>
              </a:rPr>
              <a:t>that</a:t>
            </a:r>
            <a:r>
              <a:rPr spc="35" dirty="0">
                <a:solidFill>
                  <a:schemeClr val="tx1"/>
                </a:solidFill>
                <a:latin typeface="Arial"/>
                <a:cs typeface="Arial"/>
              </a:rPr>
              <a:t> </a:t>
            </a:r>
            <a:r>
              <a:rPr spc="-5" dirty="0">
                <a:solidFill>
                  <a:schemeClr val="tx1"/>
                </a:solidFill>
                <a:latin typeface="Arial"/>
                <a:cs typeface="Arial"/>
              </a:rPr>
              <a:t>are</a:t>
            </a:r>
            <a:r>
              <a:rPr spc="10" dirty="0">
                <a:solidFill>
                  <a:schemeClr val="tx1"/>
                </a:solidFill>
                <a:latin typeface="Arial"/>
                <a:cs typeface="Arial"/>
              </a:rPr>
              <a:t> </a:t>
            </a:r>
            <a:r>
              <a:rPr spc="-5" dirty="0">
                <a:solidFill>
                  <a:schemeClr val="tx1"/>
                </a:solidFill>
                <a:latin typeface="Arial"/>
                <a:cs typeface="Arial"/>
              </a:rPr>
              <a:t>also</a:t>
            </a:r>
            <a:r>
              <a:rPr spc="15" dirty="0">
                <a:solidFill>
                  <a:schemeClr val="tx1"/>
                </a:solidFill>
                <a:latin typeface="Arial"/>
                <a:cs typeface="Arial"/>
              </a:rPr>
              <a:t> </a:t>
            </a:r>
            <a:r>
              <a:rPr spc="-5" dirty="0">
                <a:solidFill>
                  <a:schemeClr val="tx1"/>
                </a:solidFill>
                <a:latin typeface="Arial"/>
                <a:cs typeface="Arial"/>
              </a:rPr>
              <a:t>incompatible</a:t>
            </a:r>
            <a:endParaRPr dirty="0">
              <a:solidFill>
                <a:schemeClr val="tx1"/>
              </a:solidFill>
              <a:latin typeface="Arial"/>
              <a:cs typeface="Arial"/>
            </a:endParaRPr>
          </a:p>
          <a:p>
            <a:pPr marL="697865">
              <a:lnSpc>
                <a:spcPts val="1830"/>
              </a:lnSpc>
            </a:pPr>
            <a:r>
              <a:rPr spc="-5" dirty="0">
                <a:solidFill>
                  <a:schemeClr val="tx1"/>
                </a:solidFill>
                <a:latin typeface="Arial"/>
                <a:cs typeface="Arial"/>
              </a:rPr>
              <a:t>with IEEE</a:t>
            </a:r>
            <a:r>
              <a:rPr spc="25" dirty="0">
                <a:solidFill>
                  <a:schemeClr val="tx1"/>
                </a:solidFill>
                <a:latin typeface="Arial"/>
                <a:cs typeface="Arial"/>
              </a:rPr>
              <a:t> </a:t>
            </a:r>
            <a:r>
              <a:rPr spc="-5" dirty="0">
                <a:solidFill>
                  <a:schemeClr val="tx1"/>
                </a:solidFill>
                <a:latin typeface="Arial"/>
                <a:cs typeface="Arial"/>
              </a:rPr>
              <a:t>Std</a:t>
            </a:r>
            <a:r>
              <a:rPr spc="5" dirty="0">
                <a:solidFill>
                  <a:schemeClr val="tx1"/>
                </a:solidFill>
                <a:latin typeface="Arial"/>
                <a:cs typeface="Arial"/>
              </a:rPr>
              <a:t> </a:t>
            </a:r>
            <a:r>
              <a:rPr spc="-10" dirty="0">
                <a:solidFill>
                  <a:schemeClr val="tx1"/>
                </a:solidFill>
                <a:latin typeface="Arial"/>
                <a:cs typeface="Arial"/>
              </a:rPr>
              <a:t>802.1Q</a:t>
            </a:r>
            <a:r>
              <a:rPr spc="40" dirty="0">
                <a:solidFill>
                  <a:schemeClr val="tx1"/>
                </a:solidFill>
                <a:latin typeface="Arial"/>
                <a:cs typeface="Arial"/>
              </a:rPr>
              <a:t> </a:t>
            </a:r>
            <a:r>
              <a:rPr spc="-10" dirty="0">
                <a:solidFill>
                  <a:schemeClr val="tx1"/>
                </a:solidFill>
                <a:latin typeface="Arial"/>
                <a:cs typeface="Arial"/>
              </a:rPr>
              <a:t>and</a:t>
            </a:r>
            <a:r>
              <a:rPr spc="25" dirty="0">
                <a:solidFill>
                  <a:schemeClr val="tx1"/>
                </a:solidFill>
                <a:latin typeface="Arial"/>
                <a:cs typeface="Arial"/>
              </a:rPr>
              <a:t> </a:t>
            </a:r>
            <a:r>
              <a:rPr spc="-5" dirty="0">
                <a:solidFill>
                  <a:schemeClr val="tx1"/>
                </a:solidFill>
                <a:latin typeface="Arial"/>
                <a:cs typeface="Arial"/>
              </a:rPr>
              <a:t>IEEE</a:t>
            </a:r>
            <a:r>
              <a:rPr spc="5" dirty="0">
                <a:solidFill>
                  <a:schemeClr val="tx1"/>
                </a:solidFill>
                <a:latin typeface="Arial"/>
                <a:cs typeface="Arial"/>
              </a:rPr>
              <a:t> </a:t>
            </a:r>
            <a:r>
              <a:rPr spc="-5" dirty="0">
                <a:solidFill>
                  <a:schemeClr val="tx1"/>
                </a:solidFill>
                <a:latin typeface="Arial"/>
                <a:cs typeface="Arial"/>
              </a:rPr>
              <a:t>Std</a:t>
            </a:r>
            <a:r>
              <a:rPr spc="25" dirty="0">
                <a:solidFill>
                  <a:schemeClr val="tx1"/>
                </a:solidFill>
                <a:latin typeface="Arial"/>
                <a:cs typeface="Arial"/>
              </a:rPr>
              <a:t> </a:t>
            </a:r>
            <a:r>
              <a:rPr spc="-10" dirty="0">
                <a:solidFill>
                  <a:schemeClr val="tx1"/>
                </a:solidFill>
                <a:latin typeface="Arial"/>
                <a:cs typeface="Arial"/>
              </a:rPr>
              <a:t>802.1AC?</a:t>
            </a:r>
            <a:endParaRPr lang="en-US" spc="-10" dirty="0">
              <a:solidFill>
                <a:schemeClr val="tx1"/>
              </a:solidFill>
              <a:latin typeface="Arial"/>
              <a:cs typeface="Arial"/>
            </a:endParaRPr>
          </a:p>
          <a:p>
            <a:pPr indent="14288">
              <a:lnSpc>
                <a:spcPts val="1830"/>
              </a:lnSpc>
            </a:pPr>
            <a:r>
              <a:rPr lang="en-US" dirty="0">
                <a:solidFill>
                  <a:schemeClr val="tx1"/>
                </a:solidFill>
                <a:latin typeface="Arial"/>
                <a:cs typeface="Arial"/>
              </a:rPr>
              <a:t>Response – </a:t>
            </a:r>
            <a:r>
              <a:rPr lang="en-US" dirty="0">
                <a:solidFill>
                  <a:srgbClr val="0000FF"/>
                </a:solidFill>
                <a:latin typeface="Arial"/>
                <a:cs typeface="Arial"/>
              </a:rPr>
              <a:t>It is the intention of P802.15.14 to maintain backwards compatibility with IEEE Std 802.15.4 PHY and MAC. P802.15.14 will include existing PHYs by reference which support different MTU sizes, and also addressing modes requiring support for EUI 64, and short addresses (16 bit), for which it has been previously determined that compliance with the above IEEE 802 standards is not possible.</a:t>
            </a:r>
          </a:p>
          <a:p>
            <a:pPr indent="14288">
              <a:lnSpc>
                <a:spcPts val="1830"/>
              </a:lnSpc>
            </a:pPr>
            <a:r>
              <a:rPr lang="en-US" dirty="0">
                <a:solidFill>
                  <a:srgbClr val="0000FF"/>
                </a:solidFill>
                <a:latin typeface="Arial"/>
                <a:cs typeface="Arial"/>
              </a:rPr>
              <a:t>This conclusion was reached as a result of several meetings between 802.1 and 802.15, leading up to the most recent Joint 802.1/802.15 (re: IEEE Std 802.15.10-2017) session on this topic at the November 2013 802 Plenary Mtg. in Dallas (see Tuesday PM1 (11/12) - Joint Session w/802.1 in doc. # 15-13-0710-00).</a:t>
            </a:r>
          </a:p>
        </p:txBody>
      </p:sp>
      <p:sp>
        <p:nvSpPr>
          <p:cNvPr id="6" name="Slide Number Placeholder 3">
            <a:extLst>
              <a:ext uri="{FF2B5EF4-FFF2-40B4-BE49-F238E27FC236}">
                <a16:creationId xmlns:a16="http://schemas.microsoft.com/office/drawing/2014/main" id="{E9424B14-0E46-424C-BF05-90B5625064DD}"/>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3381519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73570"/>
            <a:ext cx="8229600" cy="3783072"/>
          </a:xfrm>
        </p:spPr>
        <p:txBody>
          <a:bodyPr>
            <a:noAutofit/>
          </a:bodyPr>
          <a:lstStyle/>
          <a:p>
            <a:pPr marL="0" indent="0">
              <a:spcBef>
                <a:spcPts val="450"/>
              </a:spcBef>
              <a:spcAft>
                <a:spcPts val="450"/>
              </a:spcAft>
            </a:pPr>
            <a:r>
              <a:rPr lang="en-US" sz="1800" dirty="0">
                <a:latin typeface="Helvetica" pitchFamily="2" charset="0"/>
                <a:hlinkClick r:id="rId3"/>
              </a:rPr>
              <a:t>PAR</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General — Even though this document might be copied from </a:t>
            </a:r>
            <a:r>
              <a:rPr lang="en-US" sz="1800" dirty="0" err="1">
                <a:latin typeface="Helvetica" pitchFamily="2" charset="0"/>
              </a:rPr>
              <a:t>myProject</a:t>
            </a:r>
            <a:r>
              <a:rPr lang="en-US" sz="1800" dirty="0">
                <a:latin typeface="Helvetica" pitchFamily="2" charset="0"/>
              </a:rPr>
              <a:t> output, it is not output from </a:t>
            </a:r>
            <a:r>
              <a:rPr lang="en-US" sz="1800" dirty="0" err="1">
                <a:latin typeface="Helvetica" pitchFamily="2" charset="0"/>
              </a:rPr>
              <a:t>myProject</a:t>
            </a:r>
            <a:r>
              <a:rPr lang="en-US" sz="1800" dirty="0">
                <a:latin typeface="Helvetica" pitchFamily="2" charset="0"/>
              </a:rPr>
              <a:t>, and therefore, reduces confidence that the correct form is being used, and that the </a:t>
            </a:r>
            <a:r>
              <a:rPr lang="en-US" sz="1800" dirty="0" err="1">
                <a:latin typeface="Helvetica" pitchFamily="2" charset="0"/>
              </a:rPr>
              <a:t>NesCom</a:t>
            </a:r>
            <a:r>
              <a:rPr lang="en-US" sz="1800" dirty="0">
                <a:latin typeface="Helvetica" pitchFamily="2" charset="0"/>
              </a:rPr>
              <a:t> submittal will match what is reviewed.  It is expected the pdf from </a:t>
            </a:r>
            <a:r>
              <a:rPr lang="en-US" sz="1800" dirty="0" err="1">
                <a:latin typeface="Helvetica" pitchFamily="2" charset="0"/>
              </a:rPr>
              <a:t>myProject</a:t>
            </a:r>
            <a:r>
              <a:rPr lang="en-US" sz="1800" dirty="0">
                <a:latin typeface="Helvetica" pitchFamily="2" charset="0"/>
              </a:rPr>
              <a:t> is used for 802 preview.  Further, there are formatting problems that should be fixed when entering into </a:t>
            </a:r>
            <a:r>
              <a:rPr lang="en-US" sz="1800" dirty="0" err="1">
                <a:latin typeface="Helvetica" pitchFamily="2" charset="0"/>
              </a:rPr>
              <a:t>myProject</a:t>
            </a:r>
            <a:r>
              <a:rPr lang="en-US" sz="1800" dirty="0">
                <a:latin typeface="Helvetica" pitchFamily="2" charset="0"/>
              </a:rPr>
              <a:t>, and some of the formatting indicates changes in the docx that likely didn’t come from </a:t>
            </a:r>
            <a:r>
              <a:rPr lang="en-US" sz="1800" dirty="0" err="1">
                <a:latin typeface="Helvetica" pitchFamily="2" charset="0"/>
              </a:rPr>
              <a:t>myProject</a:t>
            </a:r>
            <a:r>
              <a:rPr lang="en-US" sz="1800" dirty="0">
                <a:latin typeface="Helvetica" pitchFamily="2" charset="0"/>
              </a:rPr>
              <a:t>.</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PAR Draft, with changes per the responses in this document, has been regenerated from </a:t>
            </a:r>
            <a:r>
              <a:rPr lang="en-US" sz="1800" dirty="0" err="1">
                <a:solidFill>
                  <a:srgbClr val="0000FF"/>
                </a:solidFill>
                <a:latin typeface="Helvetica" pitchFamily="2" charset="0"/>
              </a:rPr>
              <a:t>myProject</a:t>
            </a:r>
            <a:r>
              <a:rPr lang="en-US" sz="1800" dirty="0">
                <a:solidFill>
                  <a:srgbClr val="0000FF"/>
                </a:solidFill>
                <a:latin typeface="Helvetica" pitchFamily="2" charset="0"/>
              </a:rPr>
              <a:t>. </a:t>
            </a:r>
          </a:p>
        </p:txBody>
      </p:sp>
      <p:sp>
        <p:nvSpPr>
          <p:cNvPr id="8" name="Title 1">
            <a:extLst>
              <a:ext uri="{FF2B5EF4-FFF2-40B4-BE49-F238E27FC236}">
                <a16:creationId xmlns:a16="http://schemas.microsoft.com/office/drawing/2014/main" id="{1F659719-BA01-428B-ACAF-523786CABC6F}"/>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D9162D5B-B917-4076-BAE6-10EACF450F50}"/>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1908672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73569"/>
            <a:ext cx="8229600" cy="3783072"/>
          </a:xfrm>
        </p:spPr>
        <p:txBody>
          <a:bodyPr>
            <a:noAutofit/>
          </a:bodyPr>
          <a:lstStyle/>
          <a:p>
            <a:pPr marL="0" indent="0">
              <a:spcBef>
                <a:spcPts val="450"/>
              </a:spcBef>
              <a:spcAft>
                <a:spcPts val="450"/>
              </a:spcAft>
            </a:pPr>
            <a:r>
              <a:rPr lang="en-US" sz="1800" dirty="0">
                <a:latin typeface="Helvetica" pitchFamily="2" charset="0"/>
                <a:hlinkClick r:id="rId3"/>
              </a:rPr>
              <a:t>PAR</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General — Even though this document might be copied from </a:t>
            </a:r>
            <a:r>
              <a:rPr lang="en-US" sz="1800" dirty="0" err="1">
                <a:latin typeface="Helvetica" pitchFamily="2" charset="0"/>
              </a:rPr>
              <a:t>myProject</a:t>
            </a:r>
            <a:r>
              <a:rPr lang="en-US" sz="1800" dirty="0">
                <a:latin typeface="Helvetica" pitchFamily="2" charset="0"/>
              </a:rPr>
              <a:t> output, it is not output from </a:t>
            </a:r>
            <a:r>
              <a:rPr lang="en-US" sz="1800" dirty="0" err="1">
                <a:latin typeface="Helvetica" pitchFamily="2" charset="0"/>
              </a:rPr>
              <a:t>myProject</a:t>
            </a:r>
            <a:r>
              <a:rPr lang="en-US" sz="1800" dirty="0">
                <a:latin typeface="Helvetica" pitchFamily="2" charset="0"/>
              </a:rPr>
              <a:t>, and therefore, reduces confidence that the correct form is being used, and that the </a:t>
            </a:r>
            <a:r>
              <a:rPr lang="en-US" sz="1800" dirty="0" err="1">
                <a:latin typeface="Helvetica" pitchFamily="2" charset="0"/>
              </a:rPr>
              <a:t>NesCom</a:t>
            </a:r>
            <a:r>
              <a:rPr lang="en-US" sz="1800" dirty="0">
                <a:latin typeface="Helvetica" pitchFamily="2" charset="0"/>
              </a:rPr>
              <a:t> submittal will match what is reviewed.  It is expected the pdf from </a:t>
            </a:r>
            <a:r>
              <a:rPr lang="en-US" sz="1800" dirty="0" err="1">
                <a:latin typeface="Helvetica" pitchFamily="2" charset="0"/>
              </a:rPr>
              <a:t>myProject</a:t>
            </a:r>
            <a:r>
              <a:rPr lang="en-US" sz="1800" dirty="0">
                <a:latin typeface="Helvetica" pitchFamily="2" charset="0"/>
              </a:rPr>
              <a:t> is used for 802 preview.  Further, there are formatting problems that should be fixed when entering into </a:t>
            </a:r>
            <a:r>
              <a:rPr lang="en-US" sz="1800" dirty="0" err="1">
                <a:latin typeface="Helvetica" pitchFamily="2" charset="0"/>
              </a:rPr>
              <a:t>myProject</a:t>
            </a:r>
            <a:r>
              <a:rPr lang="en-US" sz="1800" dirty="0">
                <a:latin typeface="Helvetica" pitchFamily="2" charset="0"/>
              </a:rPr>
              <a:t>, and some of the formatting indicates changes in the docx that likely didn’t come from </a:t>
            </a:r>
            <a:r>
              <a:rPr lang="en-US" sz="1800" dirty="0" err="1">
                <a:latin typeface="Helvetica" pitchFamily="2" charset="0"/>
              </a:rPr>
              <a:t>myProject</a:t>
            </a:r>
            <a:r>
              <a:rPr lang="en-US" sz="1800" dirty="0">
                <a:latin typeface="Helvetica" pitchFamily="2" charset="0"/>
              </a:rPr>
              <a:t>.</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PAR Draft, with changes per the responses in this document, has been regenerated from </a:t>
            </a:r>
            <a:r>
              <a:rPr lang="en-US" sz="1800" dirty="0" err="1">
                <a:solidFill>
                  <a:srgbClr val="0000FF"/>
                </a:solidFill>
                <a:latin typeface="Helvetica" pitchFamily="2" charset="0"/>
              </a:rPr>
              <a:t>myProject</a:t>
            </a:r>
            <a:r>
              <a:rPr lang="en-US" sz="1800" dirty="0">
                <a:solidFill>
                  <a:srgbClr val="0000FF"/>
                </a:solidFill>
                <a:latin typeface="Helvetica" pitchFamily="2" charset="0"/>
              </a:rPr>
              <a:t>. </a:t>
            </a:r>
          </a:p>
        </p:txBody>
      </p:sp>
      <p:sp>
        <p:nvSpPr>
          <p:cNvPr id="8" name="Title 1">
            <a:extLst>
              <a:ext uri="{FF2B5EF4-FFF2-40B4-BE49-F238E27FC236}">
                <a16:creationId xmlns:a16="http://schemas.microsoft.com/office/drawing/2014/main" id="{6502F422-9F5A-475D-9CBE-E46C6C2C2229}"/>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EECAB379-FF80-417D-98E2-BF404F8999DC}"/>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687679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4F83B7-6882-574E-8B39-CA186277D452}"/>
              </a:ext>
            </a:extLst>
          </p:cNvPr>
          <p:cNvSpPr>
            <a:spLocks noGrp="1"/>
          </p:cNvSpPr>
          <p:nvPr>
            <p:ph idx="1"/>
          </p:nvPr>
        </p:nvSpPr>
        <p:spPr>
          <a:xfrm>
            <a:off x="689769" y="1473569"/>
            <a:ext cx="7764463" cy="4766894"/>
          </a:xfrm>
        </p:spPr>
        <p:txBody>
          <a:bodyPr>
            <a:noAutofit/>
          </a:bodyPr>
          <a:lstStyle/>
          <a:p>
            <a:pPr marL="342892" indent="-342892">
              <a:spcBef>
                <a:spcPts val="0"/>
              </a:spcBef>
              <a:spcAft>
                <a:spcPts val="450"/>
              </a:spcAft>
              <a:buFont typeface="Arial" panose="020B0604020202020204" pitchFamily="34" charset="0"/>
              <a:buChar char="•"/>
            </a:pPr>
            <a:r>
              <a:rPr lang="en-US" sz="1800" dirty="0">
                <a:latin typeface="Helvetica" pitchFamily="2" charset="0"/>
              </a:rPr>
              <a:t>3.1 — Why does the WG name not agree with what is listed on </a:t>
            </a:r>
            <a:r>
              <a:rPr lang="en-US" sz="1800" dirty="0">
                <a:latin typeface="Helvetica" pitchFamily="2" charset="0"/>
                <a:hlinkClick r:id="rId3"/>
              </a:rPr>
              <a:t>http://ieee802.org</a:t>
            </a:r>
            <a:r>
              <a:rPr lang="en-US" sz="1800" dirty="0">
                <a:latin typeface="Helvetica" pitchFamily="2" charset="0"/>
              </a:rPr>
              <a:t>  Did the WG change its name without approval of the EC, or is the EC page wrong? (The draft PAR WG name does agree with the WG name in </a:t>
            </a:r>
            <a:r>
              <a:rPr lang="en-US" sz="1800" dirty="0" err="1">
                <a:latin typeface="Helvetica" pitchFamily="2" charset="0"/>
              </a:rPr>
              <a:t>myProject</a:t>
            </a:r>
            <a:r>
              <a:rPr lang="en-US" sz="1800" dirty="0">
                <a:latin typeface="Helvetica" pitchFamily="2" charset="0"/>
              </a:rPr>
              <a:t>.)</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802.15 WG Chair will contact the 802 EC Secretary </a:t>
            </a:r>
            <a:r>
              <a:rPr lang="en-US" sz="1800" dirty="0" err="1">
                <a:solidFill>
                  <a:srgbClr val="0000FF"/>
                </a:solidFill>
                <a:latin typeface="Helvetica" pitchFamily="2" charset="0"/>
              </a:rPr>
              <a:t>w.r.t.</a:t>
            </a:r>
            <a:r>
              <a:rPr lang="en-US" sz="1800" dirty="0">
                <a:solidFill>
                  <a:srgbClr val="0000FF"/>
                </a:solidFill>
                <a:latin typeface="Helvetica" pitchFamily="2" charset="0"/>
              </a:rPr>
              <a:t> updating the multiple places still using the old WG name and to update it with the new WG name - “Wireless Specialty Networks”.</a:t>
            </a:r>
          </a:p>
          <a:p>
            <a:pPr marL="342892" indent="-342892">
              <a:spcBef>
                <a:spcPts val="0"/>
              </a:spcBef>
              <a:spcAft>
                <a:spcPts val="450"/>
              </a:spcAft>
              <a:buFont typeface="Arial" panose="020B0604020202020204" pitchFamily="34" charset="0"/>
              <a:buChar char="•"/>
            </a:pPr>
            <a:r>
              <a:rPr lang="en-US" sz="1800" dirty="0">
                <a:latin typeface="Helvetica" pitchFamily="2" charset="0"/>
              </a:rPr>
              <a:t>5.5 — Typo: “805.15.4w” should be “802.15.4w”.  </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corrected in the PAR Draft to “802.15.4w”.</a:t>
            </a:r>
          </a:p>
        </p:txBody>
      </p:sp>
      <p:sp>
        <p:nvSpPr>
          <p:cNvPr id="8" name="Title 1">
            <a:extLst>
              <a:ext uri="{FF2B5EF4-FFF2-40B4-BE49-F238E27FC236}">
                <a16:creationId xmlns:a16="http://schemas.microsoft.com/office/drawing/2014/main" id="{B14CBEC9-7FCB-4E7C-BEDB-6207E0697637}"/>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4"/>
              </a:rPr>
              <a:t>PAR</a:t>
            </a:r>
            <a:r>
              <a:rPr lang="en-US" sz="1800" b="1" kern="0" dirty="0"/>
              <a:t> and </a:t>
            </a:r>
            <a:r>
              <a:rPr lang="en-US" sz="1800" b="1" kern="0" dirty="0">
                <a:hlinkClick r:id="rId5"/>
              </a:rPr>
              <a:t>CSD</a:t>
            </a:r>
            <a:r>
              <a:rPr lang="en-US" sz="1800" b="1" kern="0" dirty="0"/>
              <a:t> </a:t>
            </a:r>
          </a:p>
        </p:txBody>
      </p:sp>
      <p:sp>
        <p:nvSpPr>
          <p:cNvPr id="5" name="Slide Number Placeholder 3">
            <a:extLst>
              <a:ext uri="{FF2B5EF4-FFF2-40B4-BE49-F238E27FC236}">
                <a16:creationId xmlns:a16="http://schemas.microsoft.com/office/drawing/2014/main" id="{CF5BF4E9-2593-44C8-8E0F-2C51DFB7C67B}"/>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15</a:t>
            </a:fld>
            <a:endParaRPr lang="en-US" altLang="en-US" dirty="0">
              <a:solidFill>
                <a:schemeClr val="tx1"/>
              </a:solidFill>
            </a:endParaRPr>
          </a:p>
        </p:txBody>
      </p:sp>
    </p:spTree>
    <p:extLst>
      <p:ext uri="{BB962C8B-B14F-4D97-AF65-F5344CB8AC3E}">
        <p14:creationId xmlns:p14="http://schemas.microsoft.com/office/powerpoint/2010/main" val="998526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E35441-6487-4E4A-862C-FA0587901626}"/>
              </a:ext>
            </a:extLst>
          </p:cNvPr>
          <p:cNvSpPr>
            <a:spLocks noGrp="1"/>
          </p:cNvSpPr>
          <p:nvPr>
            <p:ph idx="1"/>
          </p:nvPr>
        </p:nvSpPr>
        <p:spPr>
          <a:xfrm>
            <a:off x="689769" y="1473569"/>
            <a:ext cx="7764463" cy="4766894"/>
          </a:xfrm>
        </p:spPr>
        <p:txBody>
          <a:bodyPr/>
          <a:lstStyle/>
          <a:p>
            <a:pPr marL="342892" indent="-342892">
              <a:spcBef>
                <a:spcPts val="0"/>
              </a:spcBef>
              <a:spcAft>
                <a:spcPts val="450"/>
              </a:spcAft>
              <a:buFont typeface="Arial" panose="020B0604020202020204" pitchFamily="34" charset="0"/>
              <a:buChar char="•"/>
            </a:pPr>
            <a:r>
              <a:rPr lang="en-US" sz="1800" dirty="0">
                <a:latin typeface="Helvetica" pitchFamily="2" charset="0"/>
              </a:rPr>
              <a:t>5.5, General – The IEEE standards numbers in the answer should be prefaced by “IEEE Std”.  Similar errors are found throughout the PAR, sometimes including IEEE but not Std (e.g., in 8.1).</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corrected throughout the PAR Draft.</a:t>
            </a:r>
          </a:p>
          <a:p>
            <a:pPr marL="342892" indent="-342892">
              <a:spcBef>
                <a:spcPts val="0"/>
              </a:spcBef>
              <a:spcAft>
                <a:spcPts val="450"/>
              </a:spcAft>
              <a:buFont typeface="Arial" panose="020B0604020202020204" pitchFamily="34" charset="0"/>
              <a:buChar char="•"/>
            </a:pPr>
            <a:r>
              <a:rPr lang="en-US" sz="1800" dirty="0">
                <a:latin typeface="Helvetica" pitchFamily="2" charset="0"/>
              </a:rPr>
              <a:t>5.5, General – Though somewhat murky, we believe the proper reference to the standard and its approved amendments/corrigenda is undated (IEEE Std 802.15.4).</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state that the project will “…benefit by including (via. referencing)…”.</a:t>
            </a:r>
            <a:endParaRPr lang="en-US" dirty="0">
              <a:solidFill>
                <a:srgbClr val="0000FF"/>
              </a:solidFill>
            </a:endParaRPr>
          </a:p>
        </p:txBody>
      </p:sp>
      <p:sp>
        <p:nvSpPr>
          <p:cNvPr id="8" name="Title 1">
            <a:extLst>
              <a:ext uri="{FF2B5EF4-FFF2-40B4-BE49-F238E27FC236}">
                <a16:creationId xmlns:a16="http://schemas.microsoft.com/office/drawing/2014/main" id="{144E2E9C-89F7-475E-98FD-CBF930752921}"/>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B79B7FC3-D25F-411F-9A99-0C867F54D6B8}"/>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16</a:t>
            </a:fld>
            <a:endParaRPr lang="en-US" altLang="en-US" dirty="0">
              <a:solidFill>
                <a:schemeClr val="tx1"/>
              </a:solidFill>
            </a:endParaRPr>
          </a:p>
        </p:txBody>
      </p:sp>
    </p:spTree>
    <p:extLst>
      <p:ext uri="{BB962C8B-B14F-4D97-AF65-F5344CB8AC3E}">
        <p14:creationId xmlns:p14="http://schemas.microsoft.com/office/powerpoint/2010/main" val="229245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BAE2DD-78E9-294C-B4FA-2C4FF62AECBB}"/>
              </a:ext>
            </a:extLst>
          </p:cNvPr>
          <p:cNvSpPr>
            <a:spLocks noGrp="1"/>
          </p:cNvSpPr>
          <p:nvPr>
            <p:ph idx="1"/>
          </p:nvPr>
        </p:nvSpPr>
        <p:spPr>
          <a:xfrm>
            <a:off x="689769" y="1473569"/>
            <a:ext cx="7764463" cy="4766894"/>
          </a:xfrm>
        </p:spPr>
        <p:txBody>
          <a:bodyPr>
            <a:noAutofit/>
          </a:bodyPr>
          <a:lstStyle/>
          <a:p>
            <a:pPr marL="342892" indent="-342892">
              <a:spcBef>
                <a:spcPts val="0"/>
              </a:spcBef>
              <a:spcAft>
                <a:spcPts val="450"/>
              </a:spcAft>
              <a:buFont typeface="Arial" panose="020B0604020202020204" pitchFamily="34" charset="0"/>
              <a:buChar char="•"/>
            </a:pPr>
            <a:r>
              <a:rPr lang="en-US" sz="1800" dirty="0">
                <a:latin typeface="Helvetica" pitchFamily="2" charset="0"/>
              </a:rPr>
              <a:t>5.6 — Grammar:  “and manufacturers and”.</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 consumer electronics equipment, manufacturers, and users of equipment involving…”</a:t>
            </a:r>
          </a:p>
          <a:p>
            <a:pPr marL="342892" indent="-342892">
              <a:spcBef>
                <a:spcPts val="0"/>
              </a:spcBef>
              <a:spcAft>
                <a:spcPts val="450"/>
              </a:spcAft>
              <a:buFont typeface="Arial" panose="020B0604020202020204" pitchFamily="34" charset="0"/>
              <a:buChar char="•"/>
            </a:pPr>
            <a:r>
              <a:rPr lang="en-US" sz="1800" dirty="0">
                <a:latin typeface="Helvetica" pitchFamily="2" charset="0"/>
              </a:rPr>
              <a:t>6.1.2, Explanation — "Unique Identifiers (EUI)” should be “Extended Unique Identifiers (EUI)”.</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“Extended Unique Identifiers (EUI)”. </a:t>
            </a:r>
          </a:p>
        </p:txBody>
      </p:sp>
      <p:sp>
        <p:nvSpPr>
          <p:cNvPr id="8" name="Title 1">
            <a:extLst>
              <a:ext uri="{FF2B5EF4-FFF2-40B4-BE49-F238E27FC236}">
                <a16:creationId xmlns:a16="http://schemas.microsoft.com/office/drawing/2014/main" id="{D15CB7C7-A21A-47CA-BCE7-117FE4D2B107}"/>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7E741DC1-1FF3-40A8-AFCE-DCDB6ECEA6BB}"/>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17</a:t>
            </a:fld>
            <a:endParaRPr lang="en-US" altLang="en-US" dirty="0">
              <a:solidFill>
                <a:schemeClr val="tx1"/>
              </a:solidFill>
            </a:endParaRPr>
          </a:p>
        </p:txBody>
      </p:sp>
    </p:spTree>
    <p:extLst>
      <p:ext uri="{BB962C8B-B14F-4D97-AF65-F5344CB8AC3E}">
        <p14:creationId xmlns:p14="http://schemas.microsoft.com/office/powerpoint/2010/main" val="4117630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58A2CD-AC28-2F48-8338-07076594CF2B}"/>
              </a:ext>
            </a:extLst>
          </p:cNvPr>
          <p:cNvSpPr>
            <a:spLocks noGrp="1"/>
          </p:cNvSpPr>
          <p:nvPr>
            <p:ph idx="1"/>
          </p:nvPr>
        </p:nvSpPr>
        <p:spPr>
          <a:xfrm>
            <a:off x="689769" y="1473569"/>
            <a:ext cx="7764463" cy="4766894"/>
          </a:xfrm>
        </p:spPr>
        <p:txBody>
          <a:bodyPr>
            <a:noAutofit/>
          </a:bodyPr>
          <a:lstStyle/>
          <a:p>
            <a:pPr>
              <a:spcBef>
                <a:spcPts val="0"/>
              </a:spcBef>
              <a:spcAft>
                <a:spcPts val="450"/>
              </a:spcAft>
              <a:buFont typeface="Arial" panose="020B0604020202020204" pitchFamily="34" charset="0"/>
              <a:buChar char="•"/>
            </a:pPr>
            <a:r>
              <a:rPr lang="en-US" sz="1800" dirty="0">
                <a:latin typeface="Helvetica" pitchFamily="2" charset="0"/>
              </a:rPr>
              <a:t>7.1 — The response only partially answers the question.  What project will remove the extracted content from IEEE Std 802.15.4?  If a future revision project will remove the IEEE Std 802.15.4 content after approval of P802.15.14 and P802.15.15, that should be stated.  Or, should there be a co-contingent revision project of IEEE 802.15.4 to run in parallel? (Require simultaneous approval of P802.15.4, P802.15.14, and P802.15.15.)  Is there any contingency on the active project P802.15.4aa?</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“As specified in the need for the project, some IEEE Std 802.15.4 functionality will be included (via. referencing) into IEEE P802.15.14.”</a:t>
            </a:r>
          </a:p>
        </p:txBody>
      </p:sp>
      <p:sp>
        <p:nvSpPr>
          <p:cNvPr id="8" name="Title 1">
            <a:extLst>
              <a:ext uri="{FF2B5EF4-FFF2-40B4-BE49-F238E27FC236}">
                <a16:creationId xmlns:a16="http://schemas.microsoft.com/office/drawing/2014/main" id="{4D495B32-5585-44E8-932E-B367A03451B8}"/>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EA6E524E-3C13-4ED8-B74A-BCE2541D31B2}"/>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18</a:t>
            </a:fld>
            <a:endParaRPr lang="en-US" altLang="en-US" dirty="0">
              <a:solidFill>
                <a:schemeClr val="tx1"/>
              </a:solidFill>
            </a:endParaRPr>
          </a:p>
        </p:txBody>
      </p:sp>
    </p:spTree>
    <p:extLst>
      <p:ext uri="{BB962C8B-B14F-4D97-AF65-F5344CB8AC3E}">
        <p14:creationId xmlns:p14="http://schemas.microsoft.com/office/powerpoint/2010/main" val="302199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F36B3B-A3C7-F043-890B-92DF7B81DEA2}"/>
              </a:ext>
            </a:extLst>
          </p:cNvPr>
          <p:cNvSpPr>
            <a:spLocks noGrp="1"/>
          </p:cNvSpPr>
          <p:nvPr>
            <p:ph idx="1"/>
          </p:nvPr>
        </p:nvSpPr>
        <p:spPr>
          <a:xfrm>
            <a:off x="689769" y="1473569"/>
            <a:ext cx="7764463" cy="4766894"/>
          </a:xfrm>
        </p:spPr>
        <p:txBody>
          <a:bodyPr>
            <a:normAutofit lnSpcReduction="10000"/>
          </a:bodyPr>
          <a:lstStyle/>
          <a:p>
            <a:pPr marL="342892" indent="-342892">
              <a:spcBef>
                <a:spcPts val="0"/>
              </a:spcBef>
              <a:spcAft>
                <a:spcPts val="450"/>
              </a:spcAft>
              <a:buFont typeface="Arial" panose="020B0604020202020204" pitchFamily="34" charset="0"/>
              <a:buChar char="•"/>
            </a:pPr>
            <a:r>
              <a:rPr lang="en-US" sz="1800" dirty="0">
                <a:latin typeface="Helvetica" pitchFamily="2" charset="0"/>
              </a:rPr>
              <a:t>7.1 — The PAR indicates extraction of material from IEEE Std 802.15.4.  There appear to be 30 Letters of Assurance on IEEE Std 802.15.4 and its amendments in the </a:t>
            </a:r>
            <a:r>
              <a:rPr lang="en-US" sz="1800" dirty="0" err="1">
                <a:latin typeface="Helvetica" pitchFamily="2" charset="0"/>
              </a:rPr>
              <a:t>PatCom</a:t>
            </a:r>
            <a:r>
              <a:rPr lang="en-US" sz="1800" dirty="0">
                <a:latin typeface="Helvetica" pitchFamily="2" charset="0"/>
              </a:rPr>
              <a:t> LOA listing.  Based on this, please see </a:t>
            </a:r>
            <a:r>
              <a:rPr lang="en-US" sz="1800" dirty="0" err="1">
                <a:latin typeface="Helvetica" pitchFamily="2" charset="0"/>
              </a:rPr>
              <a:t>PatCom</a:t>
            </a:r>
            <a:r>
              <a:rPr lang="en-US" sz="1800" dirty="0">
                <a:latin typeface="Helvetica" pitchFamily="2" charset="0"/>
              </a:rPr>
              <a:t> FAQ 14, in particular the last paragraph.  New LOAs may be required.</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802.15 WG Chair, along with the 802.15.14 TG Chair (once the TG is formed) will work together along with </a:t>
            </a:r>
            <a:r>
              <a:rPr lang="en-US" sz="1800" dirty="0" err="1">
                <a:solidFill>
                  <a:srgbClr val="0000FF"/>
                </a:solidFill>
                <a:latin typeface="Helvetica" pitchFamily="2" charset="0"/>
              </a:rPr>
              <a:t>PatCom</a:t>
            </a:r>
            <a:r>
              <a:rPr lang="en-US" sz="1800" dirty="0">
                <a:solidFill>
                  <a:srgbClr val="0000FF"/>
                </a:solidFill>
                <a:latin typeface="Helvetica" pitchFamily="2" charset="0"/>
              </a:rPr>
              <a:t> on the most suitable way to address this.</a:t>
            </a:r>
          </a:p>
          <a:p>
            <a:pPr marL="342892" indent="-342892">
              <a:spcBef>
                <a:spcPts val="0"/>
              </a:spcBef>
              <a:spcAft>
                <a:spcPts val="450"/>
              </a:spcAft>
              <a:buFont typeface="Arial" panose="020B0604020202020204" pitchFamily="34" charset="0"/>
              <a:buChar char="•"/>
            </a:pPr>
            <a:r>
              <a:rPr lang="en-US" sz="1800" dirty="0">
                <a:latin typeface="Helvetica" pitchFamily="2" charset="0"/>
              </a:rPr>
              <a:t>7.1.1 — "P802.15.4-2020" is neither a proper standard nor project number. (There is no date on a project number.)  </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“IEEE Std 802.15.4-2020”.</a:t>
            </a:r>
          </a:p>
          <a:p>
            <a:pPr marL="342892" indent="-342892">
              <a:spcBef>
                <a:spcPts val="0"/>
              </a:spcBef>
              <a:spcAft>
                <a:spcPts val="450"/>
              </a:spcAft>
              <a:buFont typeface="Arial" panose="020B0604020202020204" pitchFamily="34" charset="0"/>
              <a:buChar char="•"/>
            </a:pPr>
            <a:r>
              <a:rPr lang="en-US" sz="1800" dirty="0">
                <a:latin typeface="Helvetica" pitchFamily="2" charset="0"/>
              </a:rPr>
              <a:t>7.1.1 – Typo in the title "IEEE Standard for </a:t>
            </a:r>
            <a:r>
              <a:rPr lang="en-US" sz="1800" dirty="0" err="1">
                <a:latin typeface="Helvetica" pitchFamily="2" charset="0"/>
              </a:rPr>
              <a:t>Low?Rate</a:t>
            </a:r>
            <a:r>
              <a:rPr lang="en-US" sz="1800" dirty="0">
                <a:latin typeface="Helvetica" pitchFamily="2" charset="0"/>
              </a:rPr>
              <a:t> Wireless Networks”  the published standard uses “Low-Rate“.</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“…Low-Rate…”.</a:t>
            </a:r>
          </a:p>
        </p:txBody>
      </p:sp>
      <p:sp>
        <p:nvSpPr>
          <p:cNvPr id="8" name="Title 1">
            <a:extLst>
              <a:ext uri="{FF2B5EF4-FFF2-40B4-BE49-F238E27FC236}">
                <a16:creationId xmlns:a16="http://schemas.microsoft.com/office/drawing/2014/main" id="{1644DCB7-2C2F-4B02-8117-3A593C8F829C}"/>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D5E41D9D-BAC2-4DA0-BA14-B7A90FC13859}"/>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19</a:t>
            </a:fld>
            <a:endParaRPr lang="en-US" altLang="en-US" dirty="0">
              <a:solidFill>
                <a:schemeClr val="tx1"/>
              </a:solidFill>
            </a:endParaRPr>
          </a:p>
        </p:txBody>
      </p:sp>
    </p:spTree>
    <p:extLst>
      <p:ext uri="{BB962C8B-B14F-4D97-AF65-F5344CB8AC3E}">
        <p14:creationId xmlns:p14="http://schemas.microsoft.com/office/powerpoint/2010/main" val="3156568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2451255"/>
            <a:ext cx="7764463" cy="1955490"/>
          </a:xfrm>
        </p:spPr>
        <p:txBody>
          <a:bodyPr/>
          <a:lstStyle/>
          <a:p>
            <a:pPr marL="0" marR="0" algn="ctr">
              <a:spcBef>
                <a:spcPts val="600"/>
              </a:spcBef>
              <a:spcAft>
                <a:spcPts val="0"/>
              </a:spcAft>
            </a:pPr>
            <a:r>
              <a:rPr lang="en-US" b="1" dirty="0">
                <a:solidFill>
                  <a:srgbClr val="FF0000"/>
                </a:solidFill>
                <a:effectLst/>
                <a:ea typeface="Times New Roman" panose="02020603050405020304" pitchFamily="18" charset="0"/>
              </a:rPr>
              <a:t>132</a:t>
            </a:r>
            <a:r>
              <a:rPr lang="en-US" b="1" baseline="30000" dirty="0">
                <a:solidFill>
                  <a:srgbClr val="FF0000"/>
                </a:solidFill>
                <a:ea typeface="Times New Roman" panose="02020603050405020304" pitchFamily="18" charset="0"/>
              </a:rPr>
              <a:t>nd</a:t>
            </a:r>
            <a:r>
              <a:rPr lang="en-US" b="1" dirty="0">
                <a:solidFill>
                  <a:srgbClr val="FF0000"/>
                </a:solidFill>
                <a:effectLst/>
                <a:ea typeface="Times New Roman" panose="02020603050405020304" pitchFamily="18" charset="0"/>
              </a:rPr>
              <a:t> IEEE 802.15 WSN MTG. </a:t>
            </a:r>
            <a:endParaRPr lang="en-US" dirty="0">
              <a:effectLst/>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Held Virtually via </a:t>
            </a:r>
            <a:r>
              <a:rPr lang="en-US" b="1" dirty="0" err="1">
                <a:solidFill>
                  <a:srgbClr val="FF0000"/>
                </a:solidFill>
                <a:effectLst/>
                <a:ea typeface="Times New Roman" panose="02020603050405020304" pitchFamily="18" charset="0"/>
              </a:rPr>
              <a:t>Webex</a:t>
            </a:r>
            <a:endParaRPr lang="en-US" b="1" dirty="0">
              <a:solidFill>
                <a:srgbClr val="FF0000"/>
              </a:solidFill>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July 13</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 </a:t>
            </a:r>
            <a:r>
              <a:rPr lang="en-US" b="1" dirty="0">
                <a:solidFill>
                  <a:srgbClr val="FF0000"/>
                </a:solidFill>
                <a:ea typeface="Times New Roman" panose="02020603050405020304" pitchFamily="18" charset="0"/>
              </a:rPr>
              <a:t>22</a:t>
            </a:r>
            <a:r>
              <a:rPr lang="en-US" b="1" baseline="30000" dirty="0">
                <a:solidFill>
                  <a:srgbClr val="FF0000"/>
                </a:solidFill>
                <a:ea typeface="Times New Roman" panose="02020603050405020304" pitchFamily="18" charset="0"/>
              </a:rPr>
              <a:t>nd</a:t>
            </a:r>
            <a:r>
              <a:rPr lang="en-US" b="1" dirty="0">
                <a:solidFill>
                  <a:srgbClr val="FF0000"/>
                </a:solidFill>
                <a:effectLst/>
                <a:ea typeface="Times New Roman" panose="02020603050405020304" pitchFamily="18" charset="0"/>
              </a:rPr>
              <a:t>, 2021</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17B8FE-78E9-D442-B6AC-BB4BAB90D8F5}"/>
              </a:ext>
            </a:extLst>
          </p:cNvPr>
          <p:cNvSpPr>
            <a:spLocks noGrp="1"/>
          </p:cNvSpPr>
          <p:nvPr>
            <p:ph idx="1"/>
          </p:nvPr>
        </p:nvSpPr>
        <p:spPr>
          <a:xfrm>
            <a:off x="689769" y="1473569"/>
            <a:ext cx="7764463" cy="4766894"/>
          </a:xfrm>
        </p:spPr>
        <p:txBody>
          <a:bodyPr/>
          <a:lstStyle/>
          <a:p>
            <a:pPr marL="0" indent="0">
              <a:spcBef>
                <a:spcPts val="0"/>
              </a:spcBef>
              <a:spcAft>
                <a:spcPts val="450"/>
              </a:spcAft>
            </a:pPr>
            <a:r>
              <a:rPr lang="en-US" sz="1800" dirty="0">
                <a:latin typeface="Helvetica" pitchFamily="2" charset="0"/>
              </a:rPr>
              <a:t>CSD: </a:t>
            </a:r>
            <a:r>
              <a:rPr lang="en-US" sz="1800" dirty="0">
                <a:latin typeface="Helvetica" pitchFamily="2" charset="0"/>
                <a:hlinkClick r:id="rId3"/>
              </a:rPr>
              <a:t>https://mentor.ieee.org/802.15/dcn/21/15-21-0278-04-0014-sg14-draft-csd-for-ns-uwb.docx</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No comments.</a:t>
            </a:r>
            <a:endParaRPr lang="en-US" dirty="0"/>
          </a:p>
        </p:txBody>
      </p:sp>
      <p:sp>
        <p:nvSpPr>
          <p:cNvPr id="8" name="Title 1">
            <a:extLst>
              <a:ext uri="{FF2B5EF4-FFF2-40B4-BE49-F238E27FC236}">
                <a16:creationId xmlns:a16="http://schemas.microsoft.com/office/drawing/2014/main" id="{7909CA7E-548A-4CA6-A3B3-DA6573D7C533}"/>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4"/>
              </a:rPr>
              <a:t>PAR</a:t>
            </a:r>
            <a:r>
              <a:rPr lang="en-US" sz="1800" b="1" kern="0" dirty="0"/>
              <a:t> and </a:t>
            </a:r>
            <a:r>
              <a:rPr lang="en-US" sz="1800" b="1" kern="0" dirty="0">
                <a:hlinkClick r:id="rId3"/>
              </a:rPr>
              <a:t>CSD</a:t>
            </a:r>
            <a:r>
              <a:rPr lang="en-US" sz="1800" b="1" kern="0" dirty="0"/>
              <a:t> </a:t>
            </a:r>
          </a:p>
        </p:txBody>
      </p:sp>
      <p:sp>
        <p:nvSpPr>
          <p:cNvPr id="5" name="Slide Number Placeholder 3">
            <a:extLst>
              <a:ext uri="{FF2B5EF4-FFF2-40B4-BE49-F238E27FC236}">
                <a16:creationId xmlns:a16="http://schemas.microsoft.com/office/drawing/2014/main" id="{352BA4EC-A257-40F8-9A3B-A8174BDC3A4F}"/>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20</a:t>
            </a:fld>
            <a:endParaRPr lang="en-US" altLang="en-US" dirty="0">
              <a:solidFill>
                <a:schemeClr val="tx1"/>
              </a:solidFill>
            </a:endParaRPr>
          </a:p>
        </p:txBody>
      </p:sp>
    </p:spTree>
    <p:extLst>
      <p:ext uri="{BB962C8B-B14F-4D97-AF65-F5344CB8AC3E}">
        <p14:creationId xmlns:p14="http://schemas.microsoft.com/office/powerpoint/2010/main" val="38993422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D5FA-918A-42C7-8ED6-F51A91563FC2}"/>
              </a:ext>
            </a:extLst>
          </p:cNvPr>
          <p:cNvSpPr>
            <a:spLocks noGrp="1"/>
          </p:cNvSpPr>
          <p:nvPr>
            <p:ph type="title"/>
          </p:nvPr>
        </p:nvSpPr>
        <p:spPr>
          <a:xfrm>
            <a:off x="685802" y="836886"/>
            <a:ext cx="7770813" cy="636683"/>
          </a:xfrm>
        </p:spPr>
        <p:txBody>
          <a:bodyPr/>
          <a:lstStyle/>
          <a:p>
            <a:r>
              <a:rPr lang="en-US" sz="1800" b="1" dirty="0"/>
              <a:t>802.11 Comments on 802.15.14 Standard: Ad-Hoc Impulse Radio Ultra Wideband Wireless Networks, </a:t>
            </a:r>
            <a:r>
              <a:rPr lang="en-US" sz="1800" b="1" dirty="0">
                <a:hlinkClick r:id="rId2"/>
              </a:rPr>
              <a:t>PAR</a:t>
            </a:r>
            <a:r>
              <a:rPr lang="en-US" sz="1800" b="1" dirty="0"/>
              <a:t> and </a:t>
            </a:r>
            <a:r>
              <a:rPr lang="en-US" sz="1800" b="1" dirty="0">
                <a:hlinkClick r:id="rId3"/>
              </a:rPr>
              <a:t>CSD</a:t>
            </a:r>
            <a:r>
              <a:rPr lang="en-US" sz="1800" b="1" dirty="0"/>
              <a:t> </a:t>
            </a:r>
          </a:p>
        </p:txBody>
      </p:sp>
      <p:sp>
        <p:nvSpPr>
          <p:cNvPr id="3" name="Content Placeholder 2">
            <a:extLst>
              <a:ext uri="{FF2B5EF4-FFF2-40B4-BE49-F238E27FC236}">
                <a16:creationId xmlns:a16="http://schemas.microsoft.com/office/drawing/2014/main" id="{2A9C9D48-AD6D-4C84-BCD1-E870B333BA5E}"/>
              </a:ext>
            </a:extLst>
          </p:cNvPr>
          <p:cNvSpPr>
            <a:spLocks noGrp="1"/>
          </p:cNvSpPr>
          <p:nvPr>
            <p:ph idx="1"/>
          </p:nvPr>
        </p:nvSpPr>
        <p:spPr>
          <a:xfrm>
            <a:off x="685802" y="1473569"/>
            <a:ext cx="7770813" cy="4907759"/>
          </a:xfrm>
        </p:spPr>
        <p:txBody>
          <a:bodyPr/>
          <a:lstStyle/>
          <a:p>
            <a:r>
              <a:rPr lang="en-US" sz="1500" dirty="0"/>
              <a:t>2.1 – Title – “Ad Hoc” is only in the title, it is not used as a qualifier elsewhere in the PAR (Scope/purpose/need or explanation.) </a:t>
            </a:r>
          </a:p>
          <a:p>
            <a:pPr lvl="1"/>
            <a:r>
              <a:rPr lang="en-US" sz="1500" dirty="0"/>
              <a:t>Suggest remove “Ad Hoc” or change to “Impulse Radio Ultra Wideband Wireless Ad Hoc Networks”.</a:t>
            </a:r>
          </a:p>
          <a:p>
            <a:pPr lvl="2"/>
            <a:r>
              <a:rPr lang="en-US" sz="1500" dirty="0"/>
              <a:t>(Note that one definition of Ad Hoc Network is “A wireless ad hoc network or mobile ad hoc network is a decentralized type of wireless network. The network is ad hoc because it does not rely on a pre-existing infrastructure.”)</a:t>
            </a:r>
          </a:p>
          <a:p>
            <a:pPr lvl="2"/>
            <a:r>
              <a:rPr lang="en-US" sz="1500" dirty="0"/>
              <a:t>If you leave Ad Hoc in the title, it may well be that your network description elsewhere needs an “Ad Hoc” added.</a:t>
            </a:r>
          </a:p>
          <a:p>
            <a:pPr marL="0" lvl="2" indent="0"/>
            <a:r>
              <a:rPr lang="en-US" sz="1500" dirty="0"/>
              <a:t>Response – </a:t>
            </a:r>
            <a:r>
              <a:rPr lang="en-US" sz="1500" dirty="0">
                <a:solidFill>
                  <a:srgbClr val="0000FF"/>
                </a:solidFill>
              </a:rPr>
              <a:t>Agreed, have changed the title name as proposed above and include use of term Ad Hoc in 5.2 and correct use of Ad-Hoc to Ad Hoc or ad hoc depending on section.</a:t>
            </a:r>
          </a:p>
          <a:p>
            <a:pPr marL="0" lvl="2" indent="0"/>
            <a:r>
              <a:rPr lang="en-US" sz="1500" dirty="0"/>
              <a:t> </a:t>
            </a:r>
          </a:p>
          <a:p>
            <a:r>
              <a:rPr lang="en-US" sz="1500" dirty="0"/>
              <a:t>5.5 Need : “ad-hoc impulse radio ultra wideband functionality”</a:t>
            </a:r>
          </a:p>
          <a:p>
            <a:pPr lvl="1"/>
            <a:r>
              <a:rPr lang="en-US" sz="1500" dirty="0"/>
              <a:t>Should this be “Ad Hoc” as in the title? </a:t>
            </a:r>
          </a:p>
          <a:p>
            <a:pPr lvl="1"/>
            <a:r>
              <a:rPr lang="en-US" sz="1500" dirty="0"/>
              <a:t>Should this more correctly be “impulse radio ultra wideband </a:t>
            </a:r>
            <a:r>
              <a:rPr lang="en-US" sz="1500" i="1" dirty="0"/>
              <a:t>Ad Hoc network </a:t>
            </a:r>
            <a:r>
              <a:rPr lang="en-US" sz="1500" dirty="0"/>
              <a:t>functionality”?</a:t>
            </a:r>
          </a:p>
          <a:p>
            <a:r>
              <a:rPr lang="en-US" sz="1500" dirty="0"/>
              <a:t>Response – </a:t>
            </a:r>
            <a:r>
              <a:rPr lang="en-US" sz="1500" dirty="0">
                <a:solidFill>
                  <a:srgbClr val="0000FF"/>
                </a:solidFill>
              </a:rPr>
              <a:t>Agreed, have changed to ad hoc.</a:t>
            </a:r>
            <a:endParaRPr lang="en-US" sz="1500" dirty="0"/>
          </a:p>
        </p:txBody>
      </p:sp>
      <p:sp>
        <p:nvSpPr>
          <p:cNvPr id="7" name="Slide Number Placeholder 3">
            <a:extLst>
              <a:ext uri="{FF2B5EF4-FFF2-40B4-BE49-F238E27FC236}">
                <a16:creationId xmlns:a16="http://schemas.microsoft.com/office/drawing/2014/main" id="{F7D014ED-BB02-48CC-A060-496C00A6CEB1}"/>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21</a:t>
            </a:fld>
            <a:endParaRPr lang="en-US" altLang="en-US" dirty="0">
              <a:solidFill>
                <a:schemeClr val="tx1"/>
              </a:solidFill>
            </a:endParaRPr>
          </a:p>
        </p:txBody>
      </p:sp>
    </p:spTree>
    <p:extLst>
      <p:ext uri="{BB962C8B-B14F-4D97-AF65-F5344CB8AC3E}">
        <p14:creationId xmlns:p14="http://schemas.microsoft.com/office/powerpoint/2010/main" val="40822086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9C9D48-AD6D-4C84-BCD1-E870B333BA5E}"/>
              </a:ext>
            </a:extLst>
          </p:cNvPr>
          <p:cNvSpPr>
            <a:spLocks noGrp="1"/>
          </p:cNvSpPr>
          <p:nvPr>
            <p:ph idx="1"/>
          </p:nvPr>
        </p:nvSpPr>
        <p:spPr>
          <a:xfrm>
            <a:off x="686594" y="1473569"/>
            <a:ext cx="7770813" cy="4907759"/>
          </a:xfrm>
        </p:spPr>
        <p:txBody>
          <a:bodyPr/>
          <a:lstStyle/>
          <a:p>
            <a:r>
              <a:rPr lang="en-US" sz="1600" dirty="0"/>
              <a:t>5.6 – Stakeholders seems overly broad – suggest to make it more specific.</a:t>
            </a:r>
          </a:p>
          <a:p>
            <a:r>
              <a:rPr lang="en-US" sz="1600" dirty="0"/>
              <a:t>Response – </a:t>
            </a:r>
            <a:r>
              <a:rPr lang="en-US" sz="1600" dirty="0">
                <a:solidFill>
                  <a:srgbClr val="0000FF"/>
                </a:solidFill>
              </a:rPr>
              <a:t>Each of the listed stakeholders is a current or potential user of the technology.</a:t>
            </a:r>
          </a:p>
          <a:p>
            <a:endParaRPr lang="en-US" sz="1600" dirty="0"/>
          </a:p>
          <a:p>
            <a:r>
              <a:rPr lang="en-US" sz="1600" dirty="0"/>
              <a:t>7.1.1 – “</a:t>
            </a:r>
            <a:r>
              <a:rPr lang="en-US" sz="1600" dirty="0" err="1"/>
              <a:t>Low?Rate</a:t>
            </a:r>
            <a:r>
              <a:rPr lang="en-US" sz="1600" dirty="0"/>
              <a:t> Wireless Networks” change to “Low Rate Wireless Networks”</a:t>
            </a:r>
          </a:p>
          <a:p>
            <a:r>
              <a:rPr lang="en-US" sz="1600" dirty="0"/>
              <a:t>Response – </a:t>
            </a:r>
            <a:r>
              <a:rPr lang="en-US" sz="1600" dirty="0">
                <a:solidFill>
                  <a:srgbClr val="0000FF"/>
                </a:solidFill>
              </a:rPr>
              <a:t>Agreed, have changed to Low-Rate.</a:t>
            </a:r>
          </a:p>
          <a:p>
            <a:endParaRPr lang="en-US" sz="1350" dirty="0"/>
          </a:p>
        </p:txBody>
      </p:sp>
      <p:sp>
        <p:nvSpPr>
          <p:cNvPr id="8" name="Title 1">
            <a:extLst>
              <a:ext uri="{FF2B5EF4-FFF2-40B4-BE49-F238E27FC236}">
                <a16:creationId xmlns:a16="http://schemas.microsoft.com/office/drawing/2014/main" id="{FDECF174-64D2-41AC-8287-0B83A6ECF202}"/>
              </a:ext>
            </a:extLst>
          </p:cNvPr>
          <p:cNvSpPr>
            <a:spLocks noGrp="1"/>
          </p:cNvSpPr>
          <p:nvPr>
            <p:ph type="title"/>
          </p:nvPr>
        </p:nvSpPr>
        <p:spPr>
          <a:xfrm>
            <a:off x="685802" y="836886"/>
            <a:ext cx="7770813" cy="636683"/>
          </a:xfrm>
        </p:spPr>
        <p:txBody>
          <a:bodyPr/>
          <a:lstStyle/>
          <a:p>
            <a:r>
              <a:rPr lang="en-US" sz="1800" b="1" dirty="0"/>
              <a:t>802.11 Comments on 802.15.14 Standard: Ad-Hoc Impulse Radio Ultra Wideband Wireless Networks, </a:t>
            </a:r>
            <a:r>
              <a:rPr lang="en-US" sz="1800" b="1" dirty="0">
                <a:hlinkClick r:id="rId2"/>
              </a:rPr>
              <a:t>PAR</a:t>
            </a:r>
            <a:r>
              <a:rPr lang="en-US" sz="1800" b="1" dirty="0"/>
              <a:t> and </a:t>
            </a:r>
            <a:r>
              <a:rPr lang="en-US" sz="1800" b="1" dirty="0">
                <a:hlinkClick r:id="rId3"/>
              </a:rPr>
              <a:t>CSD</a:t>
            </a:r>
            <a:r>
              <a:rPr lang="en-US" sz="1800" b="1" dirty="0"/>
              <a:t> </a:t>
            </a:r>
          </a:p>
        </p:txBody>
      </p:sp>
      <p:sp>
        <p:nvSpPr>
          <p:cNvPr id="7" name="Slide Number Placeholder 3">
            <a:extLst>
              <a:ext uri="{FF2B5EF4-FFF2-40B4-BE49-F238E27FC236}">
                <a16:creationId xmlns:a16="http://schemas.microsoft.com/office/drawing/2014/main" id="{E158E16D-EE38-4352-87AD-9B563D51E74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22</a:t>
            </a:fld>
            <a:endParaRPr lang="en-US" altLang="en-US" dirty="0">
              <a:solidFill>
                <a:schemeClr val="tx1"/>
              </a:solidFill>
            </a:endParaRPr>
          </a:p>
        </p:txBody>
      </p:sp>
    </p:spTree>
    <p:extLst>
      <p:ext uri="{BB962C8B-B14F-4D97-AF65-F5344CB8AC3E}">
        <p14:creationId xmlns:p14="http://schemas.microsoft.com/office/powerpoint/2010/main" val="1209401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45436F-456C-4A5E-8952-36A81CC7E98C}"/>
              </a:ext>
            </a:extLst>
          </p:cNvPr>
          <p:cNvSpPr>
            <a:spLocks noGrp="1"/>
          </p:cNvSpPr>
          <p:nvPr>
            <p:ph idx="1"/>
          </p:nvPr>
        </p:nvSpPr>
        <p:spPr>
          <a:xfrm>
            <a:off x="689769" y="1473568"/>
            <a:ext cx="7764463" cy="4907759"/>
          </a:xfrm>
        </p:spPr>
        <p:txBody>
          <a:bodyPr/>
          <a:lstStyle/>
          <a:p>
            <a:r>
              <a:rPr lang="en-US" sz="1600" dirty="0"/>
              <a:t>8.1 First 2 paragraphs should be moved to the 5.5 Need section.</a:t>
            </a:r>
          </a:p>
          <a:p>
            <a:r>
              <a:rPr lang="en-US" sz="1600" dirty="0"/>
              <a:t>Response – </a:t>
            </a:r>
            <a:r>
              <a:rPr lang="en-US" sz="1600" dirty="0">
                <a:solidFill>
                  <a:srgbClr val="0000FF"/>
                </a:solidFill>
              </a:rPr>
              <a:t>Agreed.</a:t>
            </a:r>
          </a:p>
          <a:p>
            <a:endParaRPr lang="en-US" sz="1600" dirty="0"/>
          </a:p>
          <a:p>
            <a:r>
              <a:rPr lang="en-US" sz="1600" dirty="0"/>
              <a:t>8.1 In the 2</a:t>
            </a:r>
            <a:r>
              <a:rPr lang="en-US" sz="1600" baseline="30000" dirty="0"/>
              <a:t>nd</a:t>
            </a:r>
            <a:r>
              <a:rPr lang="en-US" sz="1600" dirty="0"/>
              <a:t> paragraph we suggested moving to 5.5 change “new standard  will improve“ to “new standard (802.15.14) improves” </a:t>
            </a:r>
          </a:p>
          <a:p>
            <a:r>
              <a:rPr lang="en-US" sz="1600" dirty="0"/>
              <a:t>Response – </a:t>
            </a:r>
            <a:r>
              <a:rPr lang="en-US" sz="1600" dirty="0">
                <a:solidFill>
                  <a:srgbClr val="0000FF"/>
                </a:solidFill>
              </a:rPr>
              <a:t>Agreed.</a:t>
            </a:r>
          </a:p>
          <a:p>
            <a:endParaRPr lang="en-US" sz="1600" dirty="0"/>
          </a:p>
          <a:p>
            <a:r>
              <a:rPr lang="en-US" sz="1600" dirty="0"/>
              <a:t>PAR General – as this is the PAR for 802.15.14, we don’t see how the reference to 802.15.15 is needed to be included (or it needs to be more explicitly noted in the Need) (remove reference in 7.1 and 8.1. (not similar scope)).</a:t>
            </a:r>
          </a:p>
          <a:p>
            <a:r>
              <a:rPr lang="en-US" sz="1600" dirty="0"/>
              <a:t>Response – </a:t>
            </a:r>
            <a:r>
              <a:rPr lang="en-US" sz="1600" dirty="0">
                <a:solidFill>
                  <a:srgbClr val="0000FF"/>
                </a:solidFill>
              </a:rPr>
              <a:t>Agreed.</a:t>
            </a:r>
          </a:p>
          <a:p>
            <a:endParaRPr lang="en-US" sz="1500" dirty="0"/>
          </a:p>
        </p:txBody>
      </p:sp>
      <p:sp>
        <p:nvSpPr>
          <p:cNvPr id="8" name="Title 1">
            <a:extLst>
              <a:ext uri="{FF2B5EF4-FFF2-40B4-BE49-F238E27FC236}">
                <a16:creationId xmlns:a16="http://schemas.microsoft.com/office/drawing/2014/main" id="{2A30962A-EC3D-4CDD-B8B3-2D754901150D}"/>
              </a:ext>
            </a:extLst>
          </p:cNvPr>
          <p:cNvSpPr>
            <a:spLocks noGrp="1"/>
          </p:cNvSpPr>
          <p:nvPr>
            <p:ph type="title"/>
          </p:nvPr>
        </p:nvSpPr>
        <p:spPr>
          <a:xfrm>
            <a:off x="685802" y="836886"/>
            <a:ext cx="7770813" cy="636683"/>
          </a:xfrm>
        </p:spPr>
        <p:txBody>
          <a:bodyPr/>
          <a:lstStyle/>
          <a:p>
            <a:r>
              <a:rPr lang="en-US" sz="1800" b="1" dirty="0"/>
              <a:t>802.11 Comments on 802.15.14 Standard: Ad-Hoc Impulse Radio Ultra Wideband Wireless Networks, </a:t>
            </a:r>
            <a:r>
              <a:rPr lang="en-US" sz="1800" b="1" dirty="0">
                <a:hlinkClick r:id="rId2"/>
              </a:rPr>
              <a:t>PAR</a:t>
            </a:r>
            <a:r>
              <a:rPr lang="en-US" sz="1800" b="1" dirty="0"/>
              <a:t> and </a:t>
            </a:r>
            <a:r>
              <a:rPr lang="en-US" sz="1800" b="1" dirty="0">
                <a:hlinkClick r:id="rId3"/>
              </a:rPr>
              <a:t>CSD</a:t>
            </a:r>
            <a:r>
              <a:rPr lang="en-US" sz="1800" b="1" dirty="0"/>
              <a:t> </a:t>
            </a:r>
          </a:p>
        </p:txBody>
      </p:sp>
      <p:sp>
        <p:nvSpPr>
          <p:cNvPr id="7" name="Slide Number Placeholder 3">
            <a:extLst>
              <a:ext uri="{FF2B5EF4-FFF2-40B4-BE49-F238E27FC236}">
                <a16:creationId xmlns:a16="http://schemas.microsoft.com/office/drawing/2014/main" id="{10F202A2-39B6-4C45-BAFC-D801C18C6179}"/>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23</a:t>
            </a:fld>
            <a:endParaRPr lang="en-US" altLang="en-US" dirty="0">
              <a:solidFill>
                <a:schemeClr val="tx1"/>
              </a:solidFill>
            </a:endParaRPr>
          </a:p>
        </p:txBody>
      </p:sp>
    </p:spTree>
    <p:extLst>
      <p:ext uri="{BB962C8B-B14F-4D97-AF65-F5344CB8AC3E}">
        <p14:creationId xmlns:p14="http://schemas.microsoft.com/office/powerpoint/2010/main" val="333173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0C4D23-7ABB-40C2-B3F3-510C09D71097}"/>
              </a:ext>
            </a:extLst>
          </p:cNvPr>
          <p:cNvSpPr>
            <a:spLocks noGrp="1"/>
          </p:cNvSpPr>
          <p:nvPr>
            <p:ph idx="1"/>
          </p:nvPr>
        </p:nvSpPr>
        <p:spPr>
          <a:xfrm>
            <a:off x="685802" y="1473570"/>
            <a:ext cx="7770813" cy="4907758"/>
          </a:xfrm>
        </p:spPr>
        <p:txBody>
          <a:bodyPr/>
          <a:lstStyle/>
          <a:p>
            <a:r>
              <a:rPr lang="en-US" sz="1600" dirty="0"/>
              <a:t>PAR 5.2a Scope statement may be better to be replaced with the statement from the CSD “Broad market potential“ – suggested Scope replacement:</a:t>
            </a:r>
          </a:p>
          <a:p>
            <a:pPr lvl="1"/>
            <a:r>
              <a:rPr lang="en-US" sz="1600" dirty="0"/>
              <a:t>This standard </a:t>
            </a:r>
            <a:r>
              <a:rPr lang="en-GB" sz="1600" dirty="0"/>
              <a:t>defines the physical layer (PHY) and data link layer capabilities to support impulse radio ultra wideband features and capabilities, including real time precision ranging capability that is accurate to within a few </a:t>
            </a:r>
            <a:r>
              <a:rPr lang="en-GB" sz="1600" dirty="0" err="1"/>
              <a:t>centimeters</a:t>
            </a:r>
            <a:r>
              <a:rPr lang="en-GB" sz="1600" dirty="0"/>
              <a:t>. </a:t>
            </a:r>
            <a:r>
              <a:rPr lang="en-US" sz="1600" dirty="0"/>
              <a:t>PHYs are defined for devices operating in a variety of regulatory domains.</a:t>
            </a:r>
          </a:p>
          <a:p>
            <a:pPr marL="0" lvl="1" indent="0"/>
            <a:r>
              <a:rPr lang="en-US" sz="1600" dirty="0"/>
              <a:t>Response - </a:t>
            </a:r>
            <a:r>
              <a:rPr lang="en-US" sz="1600" dirty="0">
                <a:solidFill>
                  <a:srgbClr val="0000FF"/>
                </a:solidFill>
              </a:rPr>
              <a:t>Agreed, in 5.2 of the PAR have replaced “precision ranging” with “real time precision ranging capability that is accurate to within a few centimeters”.</a:t>
            </a:r>
          </a:p>
          <a:p>
            <a:pPr marL="0" lvl="1" indent="0"/>
            <a:endParaRPr lang="en-US" sz="1350" dirty="0"/>
          </a:p>
          <a:p>
            <a:endParaRPr lang="en-US" sz="1500" dirty="0"/>
          </a:p>
        </p:txBody>
      </p:sp>
      <p:sp>
        <p:nvSpPr>
          <p:cNvPr id="8" name="Title 1">
            <a:extLst>
              <a:ext uri="{FF2B5EF4-FFF2-40B4-BE49-F238E27FC236}">
                <a16:creationId xmlns:a16="http://schemas.microsoft.com/office/drawing/2014/main" id="{CA141164-BE04-41F6-945D-5B79CF2AC6DE}"/>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a:t>802.11 Comments on 802.15.14 Standard: Ad-Hoc Impulse Radio Ultra Wideband Wireless Networks, </a:t>
            </a:r>
            <a:r>
              <a:rPr lang="en-US" sz="1800" b="1" kern="0">
                <a:hlinkClick r:id="rId2"/>
              </a:rPr>
              <a:t>PAR</a:t>
            </a:r>
            <a:r>
              <a:rPr lang="en-US" sz="1800" b="1" kern="0"/>
              <a:t> and </a:t>
            </a:r>
            <a:r>
              <a:rPr lang="en-US" sz="1800" b="1" kern="0">
                <a:hlinkClick r:id="rId3"/>
              </a:rPr>
              <a:t>CSD</a:t>
            </a:r>
            <a:r>
              <a:rPr lang="en-US" sz="1800" b="1" kern="0"/>
              <a:t> </a:t>
            </a:r>
            <a:endParaRPr lang="en-US" sz="1800" b="1" kern="0" dirty="0"/>
          </a:p>
        </p:txBody>
      </p:sp>
      <p:sp>
        <p:nvSpPr>
          <p:cNvPr id="7" name="Slide Number Placeholder 3">
            <a:extLst>
              <a:ext uri="{FF2B5EF4-FFF2-40B4-BE49-F238E27FC236}">
                <a16:creationId xmlns:a16="http://schemas.microsoft.com/office/drawing/2014/main" id="{456A264C-F2C9-4807-8435-DDCFC5BA8C9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24</a:t>
            </a:fld>
            <a:endParaRPr lang="en-US" altLang="en-US" dirty="0">
              <a:solidFill>
                <a:schemeClr val="tx1"/>
              </a:solidFill>
            </a:endParaRPr>
          </a:p>
        </p:txBody>
      </p:sp>
    </p:spTree>
    <p:extLst>
      <p:ext uri="{BB962C8B-B14F-4D97-AF65-F5344CB8AC3E}">
        <p14:creationId xmlns:p14="http://schemas.microsoft.com/office/powerpoint/2010/main" val="14152200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0C4D23-7ABB-40C2-B3F3-510C09D71097}"/>
              </a:ext>
            </a:extLst>
          </p:cNvPr>
          <p:cNvSpPr>
            <a:spLocks noGrp="1"/>
          </p:cNvSpPr>
          <p:nvPr>
            <p:ph idx="1"/>
          </p:nvPr>
        </p:nvSpPr>
        <p:spPr>
          <a:xfrm>
            <a:off x="685802" y="1473570"/>
            <a:ext cx="7770813" cy="4907758"/>
          </a:xfrm>
        </p:spPr>
        <p:txBody>
          <a:bodyPr/>
          <a:lstStyle/>
          <a:p>
            <a:r>
              <a:rPr lang="en-US" sz="1400" dirty="0"/>
              <a:t>CSD – Comments:</a:t>
            </a:r>
          </a:p>
          <a:p>
            <a:r>
              <a:rPr lang="en-US" sz="1400" dirty="0"/>
              <a:t>Title changes suggested for PAR should be reflected in the CSD.</a:t>
            </a:r>
          </a:p>
          <a:p>
            <a:r>
              <a:rPr lang="en-US" sz="1400" dirty="0"/>
              <a:t>Response – </a:t>
            </a:r>
            <a:r>
              <a:rPr lang="en-US" sz="1400" dirty="0">
                <a:solidFill>
                  <a:srgbClr val="0000FF"/>
                </a:solidFill>
              </a:rPr>
              <a:t>Agreed.</a:t>
            </a:r>
          </a:p>
          <a:p>
            <a:endParaRPr lang="en-US" sz="1400" dirty="0"/>
          </a:p>
          <a:p>
            <a:r>
              <a:rPr lang="en-US" sz="1400" dirty="0"/>
              <a:t>Broad Market Potential – b) delete “recently”</a:t>
            </a:r>
          </a:p>
          <a:p>
            <a:r>
              <a:rPr lang="en-US" sz="1400" dirty="0"/>
              <a:t>Response – </a:t>
            </a:r>
            <a:r>
              <a:rPr lang="en-US" sz="1400" dirty="0">
                <a:solidFill>
                  <a:srgbClr val="0000FF"/>
                </a:solidFill>
              </a:rPr>
              <a:t>Agreed.</a:t>
            </a:r>
          </a:p>
          <a:p>
            <a:endParaRPr lang="en-US" sz="1400" dirty="0"/>
          </a:p>
          <a:p>
            <a:r>
              <a:rPr lang="en-US" sz="1400" dirty="0"/>
              <a:t>Compatibility: a) and b) -  Change “64-bit MAC addresses” should be “Extended Unique Identifier – 64 (EUI-64)” </a:t>
            </a:r>
          </a:p>
          <a:p>
            <a:r>
              <a:rPr lang="en-US" sz="1400" dirty="0"/>
              <a:t>Response – </a:t>
            </a:r>
            <a:r>
              <a:rPr lang="en-US" sz="1400" dirty="0">
                <a:solidFill>
                  <a:srgbClr val="0000FF"/>
                </a:solidFill>
              </a:rPr>
              <a:t>Agreed.</a:t>
            </a:r>
          </a:p>
          <a:p>
            <a:endParaRPr lang="en-US" sz="1400" dirty="0"/>
          </a:p>
          <a:p>
            <a:r>
              <a:rPr lang="en-US" sz="1400" dirty="0"/>
              <a:t>Distinct Identity – It was stated in the PAR that the Impulse Radio UWB technology is in 802.15.4 already and that it is being extracted.  This would indicate a duplicate location.  This statement should be changed to include this subtlety.</a:t>
            </a:r>
          </a:p>
          <a:p>
            <a:r>
              <a:rPr lang="en-US" sz="1400" dirty="0"/>
              <a:t>Response – </a:t>
            </a:r>
            <a:r>
              <a:rPr lang="en-US" sz="1400" dirty="0">
                <a:solidFill>
                  <a:srgbClr val="0000FF"/>
                </a:solidFill>
              </a:rPr>
              <a:t>We have replaced </a:t>
            </a:r>
            <a:r>
              <a:rPr lang="en-US" sz="1400" dirty="0">
                <a:solidFill>
                  <a:srgbClr val="0000FF"/>
                </a:solidFill>
                <a:latin typeface="+mj-lt"/>
              </a:rPr>
              <a:t>the text with the following in the PAR Draft to “As specified in the need for the project, some IEEE Std 802.15.4 functionality will be included (via. referencing) into IEEE P802.15.14.”</a:t>
            </a:r>
          </a:p>
          <a:p>
            <a:endParaRPr lang="en-US" sz="1500" dirty="0"/>
          </a:p>
        </p:txBody>
      </p:sp>
      <p:sp>
        <p:nvSpPr>
          <p:cNvPr id="8" name="Title 1">
            <a:extLst>
              <a:ext uri="{FF2B5EF4-FFF2-40B4-BE49-F238E27FC236}">
                <a16:creationId xmlns:a16="http://schemas.microsoft.com/office/drawing/2014/main" id="{699A5768-EECE-444B-98C9-34528159ED03}"/>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a:t>802.11 Comments on 802.15.14 Standard: Ad-Hoc Impulse Radio Ultra Wideband Wireless Networks, </a:t>
            </a:r>
            <a:r>
              <a:rPr lang="en-US" sz="1800" b="1" kern="0">
                <a:hlinkClick r:id="rId2"/>
              </a:rPr>
              <a:t>PAR</a:t>
            </a:r>
            <a:r>
              <a:rPr lang="en-US" sz="1800" b="1" kern="0"/>
              <a:t> and </a:t>
            </a:r>
            <a:r>
              <a:rPr lang="en-US" sz="1800" b="1" kern="0">
                <a:hlinkClick r:id="rId3"/>
              </a:rPr>
              <a:t>CSD</a:t>
            </a:r>
            <a:r>
              <a:rPr lang="en-US" sz="1800" b="1" kern="0"/>
              <a:t> </a:t>
            </a:r>
            <a:endParaRPr lang="en-US" sz="1800" b="1" kern="0" dirty="0"/>
          </a:p>
        </p:txBody>
      </p:sp>
      <p:sp>
        <p:nvSpPr>
          <p:cNvPr id="7" name="Slide Number Placeholder 3">
            <a:extLst>
              <a:ext uri="{FF2B5EF4-FFF2-40B4-BE49-F238E27FC236}">
                <a16:creationId xmlns:a16="http://schemas.microsoft.com/office/drawing/2014/main" id="{81D6AF8F-4333-46BD-8BEC-B56B3FFF7041}"/>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25</a:t>
            </a:fld>
            <a:endParaRPr lang="en-US" altLang="en-US" dirty="0">
              <a:solidFill>
                <a:schemeClr val="tx1"/>
              </a:solidFill>
            </a:endParaRPr>
          </a:p>
        </p:txBody>
      </p:sp>
    </p:spTree>
    <p:extLst>
      <p:ext uri="{BB962C8B-B14F-4D97-AF65-F5344CB8AC3E}">
        <p14:creationId xmlns:p14="http://schemas.microsoft.com/office/powerpoint/2010/main" val="13903953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844824"/>
            <a:ext cx="7764463" cy="4395639"/>
          </a:xfrm>
        </p:spPr>
        <p:txBody>
          <a:bodyPr>
            <a:normAutofit/>
          </a:bodyPr>
          <a:lstStyle/>
          <a:p>
            <a:pPr marL="461963" indent="-461963"/>
            <a:r>
              <a:rPr lang="en-US" sz="1800" i="1" dirty="0">
                <a:solidFill>
                  <a:srgbClr val="000000"/>
                </a:solidFill>
                <a:effectLst/>
                <a:ea typeface="Calibri" panose="020F0502020204030204" pitchFamily="34" charset="0"/>
              </a:rPr>
              <a:t>Motion: Request that the responses to received PAR and CSD review comments contained in document 15-21-0376-02 be approved for submission to the WG for its approval. The 802.15 working group chair and technical editor are authorized to make additional modifications to the responses as needed.</a:t>
            </a:r>
            <a:endParaRPr lang="en-US" sz="1800" dirty="0">
              <a:effectLst/>
              <a:ea typeface="Calibri" panose="020F0502020204030204" pitchFamily="34" charset="0"/>
            </a:endParaRPr>
          </a:p>
          <a:p>
            <a:pPr marL="0" indent="0"/>
            <a:r>
              <a:rPr lang="en-US" altLang="en-US" sz="1800" dirty="0">
                <a:cs typeface="Arial" panose="020B0604020202020204" pitchFamily="34" charset="0"/>
              </a:rPr>
              <a:t>	Moved by: Ben Rolfe (Blind Creek Associates)</a:t>
            </a:r>
          </a:p>
          <a:p>
            <a:pPr marL="0" indent="0"/>
            <a:r>
              <a:rPr lang="en-US" altLang="en-US" sz="1800" dirty="0">
                <a:cs typeface="Arial" panose="020B0604020202020204" pitchFamily="34" charset="0"/>
              </a:rPr>
              <a:t>	Seconded by: Phil Beecher (Wi-SUN Alliance)</a:t>
            </a:r>
          </a:p>
          <a:p>
            <a:pPr marL="461963" indent="-461963"/>
            <a:r>
              <a:rPr lang="en-US" altLang="en-US" sz="1800" dirty="0">
                <a:cs typeface="Arial" panose="020B0604020202020204" pitchFamily="34" charset="0"/>
              </a:rPr>
              <a:t>	Discussion: None</a:t>
            </a:r>
          </a:p>
          <a:p>
            <a:pPr marL="461963" indent="-461963"/>
            <a:r>
              <a:rPr lang="en-US" altLang="en-US" sz="1800" dirty="0">
                <a:cs typeface="Arial" panose="020B0604020202020204" pitchFamily="34" charset="0"/>
              </a:rPr>
              <a:t>	Vote: No objections, unanimously approval – motion passes (&gt;75%), with 24 participants on call</a:t>
            </a:r>
          </a:p>
          <a:p>
            <a:pPr marL="0" indent="0">
              <a:buClrTx/>
            </a:pPr>
            <a:endParaRPr lang="en-US" dirty="0"/>
          </a:p>
        </p:txBody>
      </p:sp>
      <p:sp>
        <p:nvSpPr>
          <p:cNvPr id="7" name="Title 1">
            <a:extLst>
              <a:ext uri="{FF2B5EF4-FFF2-40B4-BE49-F238E27FC236}">
                <a16:creationId xmlns:a16="http://schemas.microsoft.com/office/drawing/2014/main" id="{5E8F2974-A0D9-47E6-8915-D1C7E70A743E}"/>
              </a:ext>
            </a:extLst>
          </p:cNvPr>
          <p:cNvSpPr>
            <a:spLocks noGrp="1"/>
          </p:cNvSpPr>
          <p:nvPr>
            <p:ph type="title"/>
          </p:nvPr>
        </p:nvSpPr>
        <p:spPr>
          <a:xfrm>
            <a:off x="609600" y="685800"/>
            <a:ext cx="7994848" cy="754063"/>
          </a:xfrm>
        </p:spPr>
        <p:txBody>
          <a:bodyPr/>
          <a:lstStyle/>
          <a:p>
            <a:r>
              <a:rPr lang="en-US" dirty="0"/>
              <a:t>SG Motion - Comment Reponses</a:t>
            </a:r>
          </a:p>
        </p:txBody>
      </p:sp>
      <p:sp>
        <p:nvSpPr>
          <p:cNvPr id="8" name="Slide Number Placeholder 3">
            <a:extLst>
              <a:ext uri="{FF2B5EF4-FFF2-40B4-BE49-F238E27FC236}">
                <a16:creationId xmlns:a16="http://schemas.microsoft.com/office/drawing/2014/main" id="{E08156F3-4EFD-4A71-99E1-0FCE0BCEAB26}"/>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26</a:t>
            </a:fld>
            <a:endParaRPr lang="en-US" altLang="en-US" dirty="0">
              <a:solidFill>
                <a:schemeClr val="tx1"/>
              </a:solidFill>
            </a:endParaRPr>
          </a:p>
        </p:txBody>
      </p:sp>
    </p:spTree>
    <p:extLst>
      <p:ext uri="{BB962C8B-B14F-4D97-AF65-F5344CB8AC3E}">
        <p14:creationId xmlns:p14="http://schemas.microsoft.com/office/powerpoint/2010/main" val="5417968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a:xfrm>
            <a:off x="609600" y="685800"/>
            <a:ext cx="7994848" cy="754063"/>
          </a:xfrm>
        </p:spPr>
        <p:txBody>
          <a:bodyPr/>
          <a:lstStyle/>
          <a:p>
            <a:r>
              <a:rPr lang="en-US" dirty="0"/>
              <a:t>WG Motion - Comment Reponses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844824"/>
            <a:ext cx="7764463" cy="4395639"/>
          </a:xfrm>
        </p:spPr>
        <p:txBody>
          <a:bodyPr>
            <a:normAutofit/>
          </a:bodyPr>
          <a:lstStyle/>
          <a:p>
            <a:pPr marL="461963" indent="-461963"/>
            <a:r>
              <a:rPr lang="en-US" sz="1800" i="1" dirty="0">
                <a:solidFill>
                  <a:srgbClr val="000000"/>
                </a:solidFill>
                <a:effectLst/>
                <a:ea typeface="Calibri" panose="020F0502020204030204" pitchFamily="34" charset="0"/>
              </a:rPr>
              <a:t>Motion: Request that the responses to received PAR and CSD review comments contained in document 15-21-0376-02 be approved for submission to the EC. The 802.15 working group chair and technical editor are authorized to make additional modifications to the responses as needed.</a:t>
            </a:r>
            <a:endParaRPr lang="en-US" sz="1800" dirty="0">
              <a:effectLst/>
              <a:ea typeface="Calibri" panose="020F0502020204030204" pitchFamily="34" charset="0"/>
            </a:endParaRPr>
          </a:p>
          <a:p>
            <a:pPr marL="0" indent="0"/>
            <a:r>
              <a:rPr lang="en-US" altLang="en-US" sz="1800" dirty="0">
                <a:cs typeface="Arial" panose="020B0604020202020204" pitchFamily="34" charset="0"/>
              </a:rPr>
              <a:t>	Moved by: Clint Powell (Facebook)</a:t>
            </a:r>
          </a:p>
          <a:p>
            <a:pPr marL="0" indent="0"/>
            <a:r>
              <a:rPr lang="en-US" altLang="en-US" sz="1800" dirty="0">
                <a:cs typeface="Arial" panose="020B0604020202020204" pitchFamily="34" charset="0"/>
              </a:rPr>
              <a:t>	Seconded by: </a:t>
            </a:r>
          </a:p>
          <a:p>
            <a:pPr marL="461963" indent="-461963"/>
            <a:r>
              <a:rPr lang="en-US" altLang="en-US" sz="1800" dirty="0">
                <a:cs typeface="Arial" panose="020B0604020202020204" pitchFamily="34" charset="0"/>
              </a:rPr>
              <a:t>	Discussion:</a:t>
            </a:r>
          </a:p>
          <a:p>
            <a:pPr marL="461963" indent="-461963"/>
            <a:r>
              <a:rPr lang="en-US" altLang="en-US" sz="1800" dirty="0">
                <a:cs typeface="Arial" panose="020B0604020202020204" pitchFamily="34" charset="0"/>
              </a:rPr>
              <a:t>	Vote: No objections, unanimously approval – motion passes (&gt;75%), with xx participants on call</a:t>
            </a:r>
          </a:p>
          <a:p>
            <a:pPr marL="0" indent="0">
              <a:buClrTx/>
            </a:pPr>
            <a:endParaRPr lang="en-US" dirty="0"/>
          </a:p>
        </p:txBody>
      </p:sp>
      <p:sp>
        <p:nvSpPr>
          <p:cNvPr id="5" name="Slide Number Placeholder 3">
            <a:extLst>
              <a:ext uri="{FF2B5EF4-FFF2-40B4-BE49-F238E27FC236}">
                <a16:creationId xmlns:a16="http://schemas.microsoft.com/office/drawing/2014/main" id="{E731E003-E439-4C30-9D38-659A1287F0FF}"/>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27</a:t>
            </a:fld>
            <a:endParaRPr lang="en-US" altLang="en-US" dirty="0">
              <a:solidFill>
                <a:schemeClr val="tx1"/>
              </a:solidFill>
            </a:endParaRPr>
          </a:p>
        </p:txBody>
      </p:sp>
    </p:spTree>
    <p:extLst>
      <p:ext uri="{BB962C8B-B14F-4D97-AF65-F5344CB8AC3E}">
        <p14:creationId xmlns:p14="http://schemas.microsoft.com/office/powerpoint/2010/main" val="28528582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SG14 Motion - PAR &amp; CSD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685800" marR="0">
              <a:spcBef>
                <a:spcPts val="0"/>
              </a:spcBef>
              <a:spcAft>
                <a:spcPts val="0"/>
              </a:spcAft>
            </a:pPr>
            <a:r>
              <a:rPr lang="en-US" sz="1800" i="1" dirty="0">
                <a:effectLst/>
                <a:latin typeface="Arial" panose="020B0604020202020204" pitchFamily="34" charset="0"/>
                <a:ea typeface="Times New Roman" panose="02020603050405020304" pitchFamily="18" charset="0"/>
                <a:cs typeface="Arial" panose="020B0604020202020204" pitchFamily="34" charset="0"/>
              </a:rPr>
              <a:t>Request that the PAR and CSD contained in documents [15-21-0274-07-0014] and [15-21-0278-07-0014], respectively</a:t>
            </a:r>
            <a:r>
              <a:rPr lang="en-US" sz="1800" dirty="0">
                <a:effectLst/>
                <a:latin typeface="Arial" panose="020B0604020202020204" pitchFamily="34" charset="0"/>
                <a:ea typeface="Times New Roman" panose="02020603050405020304" pitchFamily="18" charset="0"/>
                <a:cs typeface="Arial" panose="020B0604020202020204" pitchFamily="34" charset="0"/>
              </a:rPr>
              <a:t>,</a:t>
            </a:r>
            <a:r>
              <a:rPr lang="en-US" sz="1800" i="1" dirty="0">
                <a:effectLst/>
                <a:latin typeface="Arial" panose="020B0604020202020204" pitchFamily="34" charset="0"/>
                <a:ea typeface="Times New Roman" panose="02020603050405020304" pitchFamily="18" charset="0"/>
                <a:cs typeface="Arial" panose="020B0604020202020204" pitchFamily="34" charset="0"/>
              </a:rPr>
              <a:t> be approved for submission to the WG for its approval and that the EC be requested to forward the PAR to </a:t>
            </a:r>
            <a:r>
              <a:rPr lang="en-US" sz="1800" i="1" dirty="0" err="1">
                <a:effectLst/>
                <a:latin typeface="Arial" panose="020B0604020202020204" pitchFamily="34" charset="0"/>
                <a:ea typeface="Times New Roman" panose="02020603050405020304" pitchFamily="18" charset="0"/>
                <a:cs typeface="Arial" panose="020B0604020202020204" pitchFamily="34" charset="0"/>
              </a:rPr>
              <a:t>NesCom</a:t>
            </a:r>
            <a:r>
              <a:rPr lang="en-US" sz="1800" i="1" dirty="0">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r>
              <a:rPr lang="en-US" altLang="en-US" sz="1800" dirty="0">
                <a:latin typeface="Arial" panose="020B0604020202020204" pitchFamily="34" charset="0"/>
                <a:cs typeface="Arial" panose="020B0604020202020204" pitchFamily="34" charset="0"/>
              </a:rPr>
              <a:t>	Moved by: Ben Rolfe (Blind Creek Associates)</a:t>
            </a:r>
          </a:p>
          <a:p>
            <a:pPr marL="0" indent="0"/>
            <a:r>
              <a:rPr lang="en-US" altLang="en-US" sz="1800" dirty="0">
                <a:latin typeface="Arial" panose="020B0604020202020204" pitchFamily="34" charset="0"/>
                <a:cs typeface="Arial" panose="020B0604020202020204" pitchFamily="34" charset="0"/>
              </a:rPr>
              <a:t>	Seconded by: Phil Beecher (Wi-SUN Alliance)</a:t>
            </a:r>
          </a:p>
          <a:p>
            <a:pPr marL="0" indent="0"/>
            <a:r>
              <a:rPr lang="en-US" altLang="en-US" sz="1800" dirty="0">
                <a:latin typeface="Arial" panose="020B0604020202020204" pitchFamily="34" charset="0"/>
                <a:cs typeface="Arial" panose="020B0604020202020204" pitchFamily="34" charset="0"/>
              </a:rPr>
              <a:t>	Discussion: None</a:t>
            </a:r>
          </a:p>
          <a:p>
            <a:pPr marL="0" indent="0"/>
            <a:r>
              <a:rPr lang="en-US" altLang="en-US" sz="1800" dirty="0">
                <a:latin typeface="Arial" panose="020B0604020202020204" pitchFamily="34" charset="0"/>
                <a:cs typeface="Arial" panose="020B0604020202020204" pitchFamily="34" charset="0"/>
              </a:rPr>
              <a:t>	Vote: No objections, unanimously approval – motion passes (&gt;75%), with 24 participants on call</a:t>
            </a:r>
          </a:p>
        </p:txBody>
      </p:sp>
      <p:sp>
        <p:nvSpPr>
          <p:cNvPr id="5" name="Slide Number Placeholder 3">
            <a:extLst>
              <a:ext uri="{FF2B5EF4-FFF2-40B4-BE49-F238E27FC236}">
                <a16:creationId xmlns:a16="http://schemas.microsoft.com/office/drawing/2014/main" id="{1F104E13-EC9A-4BA5-A25E-814E3407A83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28</a:t>
            </a:fld>
            <a:endParaRPr lang="en-US" altLang="en-US" dirty="0">
              <a:solidFill>
                <a:schemeClr val="tx1"/>
              </a:solidFill>
            </a:endParaRPr>
          </a:p>
        </p:txBody>
      </p:sp>
    </p:spTree>
    <p:extLst>
      <p:ext uri="{BB962C8B-B14F-4D97-AF65-F5344CB8AC3E}">
        <p14:creationId xmlns:p14="http://schemas.microsoft.com/office/powerpoint/2010/main" val="11602757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WG Motion - PAR &amp; CSD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68580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WG Motion: request: move that the PAR and CSD contained in documents [</a:t>
            </a:r>
            <a:r>
              <a:rPr lang="en-US" sz="1800" i="1" dirty="0">
                <a:effectLst/>
                <a:latin typeface="Arial" panose="020B0604020202020204" pitchFamily="34" charset="0"/>
                <a:ea typeface="Times New Roman" panose="02020603050405020304" pitchFamily="18" charset="0"/>
                <a:cs typeface="Arial" panose="020B0604020202020204" pitchFamily="34" charset="0"/>
              </a:rPr>
              <a:t>15-21-0274-07-0014</a:t>
            </a:r>
            <a:r>
              <a:rPr lang="en-US" sz="1800" dirty="0">
                <a:effectLst/>
                <a:latin typeface="Arial" panose="020B0604020202020204" pitchFamily="34" charset="0"/>
                <a:ea typeface="Times New Roman" panose="02020603050405020304" pitchFamily="18" charset="0"/>
                <a:cs typeface="Arial" panose="020B0604020202020204" pitchFamily="34" charset="0"/>
              </a:rPr>
              <a:t>] and [</a:t>
            </a:r>
            <a:r>
              <a:rPr lang="en-US" sz="1800" i="1" dirty="0">
                <a:effectLst/>
                <a:latin typeface="Arial" panose="020B0604020202020204" pitchFamily="34" charset="0"/>
                <a:ea typeface="Times New Roman" panose="02020603050405020304" pitchFamily="18" charset="0"/>
                <a:cs typeface="Arial" panose="020B0604020202020204" pitchFamily="34" charset="0"/>
              </a:rPr>
              <a:t>15-21-0278-07-0014</a:t>
            </a:r>
            <a:r>
              <a:rPr lang="en-US" sz="1800" dirty="0">
                <a:effectLst/>
                <a:latin typeface="Arial" panose="020B0604020202020204" pitchFamily="34" charset="0"/>
                <a:ea typeface="Times New Roman" panose="02020603050405020304" pitchFamily="18" charset="0"/>
                <a:cs typeface="Arial" panose="020B0604020202020204" pitchFamily="34" charset="0"/>
              </a:rPr>
              <a:t>], respectively, be approved by the IEEE 802.15 WG and that the EC be requested to forward the PAR to </a:t>
            </a:r>
            <a:r>
              <a:rPr lang="en-US" sz="1800" dirty="0" err="1">
                <a:effectLst/>
                <a:latin typeface="Arial" panose="020B0604020202020204" pitchFamily="34" charset="0"/>
                <a:ea typeface="Times New Roman" panose="02020603050405020304" pitchFamily="18" charset="0"/>
                <a:cs typeface="Arial" panose="020B0604020202020204" pitchFamily="34" charset="0"/>
              </a:rPr>
              <a:t>NesCom</a:t>
            </a:r>
            <a:r>
              <a:rPr lang="en-US" sz="1800" dirty="0">
                <a:effectLst/>
                <a:latin typeface="Arial" panose="020B0604020202020204" pitchFamily="34" charset="0"/>
                <a:ea typeface="Times New Roman" panose="02020603050405020304" pitchFamily="18" charset="0"/>
                <a:cs typeface="Arial" panose="020B0604020202020204" pitchFamily="34" charset="0"/>
              </a:rPr>
              <a:t>. The 802.15 working group chair and technical editor are authorized to make additional modifications to the PAR and CSD as needed to reflect EC discussion at its closing meeting.</a:t>
            </a:r>
          </a:p>
          <a:p>
            <a:pPr marL="0" indent="0"/>
            <a:r>
              <a:rPr lang="en-US" altLang="en-US" sz="1800" dirty="0">
                <a:latin typeface="Arial" panose="020B0604020202020204" pitchFamily="34" charset="0"/>
                <a:cs typeface="Arial" panose="020B0604020202020204" pitchFamily="34" charset="0"/>
              </a:rPr>
              <a:t>	Moved by: Clint Powell (Facebook)</a:t>
            </a:r>
          </a:p>
          <a:p>
            <a:pPr marL="0" indent="0"/>
            <a:r>
              <a:rPr lang="en-US" altLang="en-US" sz="1800" dirty="0">
                <a:latin typeface="Arial" panose="020B0604020202020204" pitchFamily="34" charset="0"/>
                <a:cs typeface="Arial" panose="020B0604020202020204" pitchFamily="34" charset="0"/>
              </a:rPr>
              <a:t>	Discussion:</a:t>
            </a:r>
          </a:p>
          <a:p>
            <a:pPr marL="0" indent="0"/>
            <a:r>
              <a:rPr lang="en-US" altLang="en-US" sz="1800" dirty="0">
                <a:latin typeface="Arial" panose="020B0604020202020204" pitchFamily="34" charset="0"/>
                <a:cs typeface="Arial" panose="020B0604020202020204" pitchFamily="34" charset="0"/>
              </a:rPr>
              <a:t>	Vote:</a:t>
            </a:r>
          </a:p>
        </p:txBody>
      </p:sp>
      <p:sp>
        <p:nvSpPr>
          <p:cNvPr id="5" name="Slide Number Placeholder 3">
            <a:extLst>
              <a:ext uri="{FF2B5EF4-FFF2-40B4-BE49-F238E27FC236}">
                <a16:creationId xmlns:a16="http://schemas.microsoft.com/office/drawing/2014/main" id="{A906B739-41AD-4622-904A-65E54B210C7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29</a:t>
            </a:fld>
            <a:endParaRPr lang="en-US" altLang="en-US" dirty="0">
              <a:solidFill>
                <a:schemeClr val="tx1"/>
              </a:solidFill>
            </a:endParaRPr>
          </a:p>
        </p:txBody>
      </p:sp>
    </p:spTree>
    <p:extLst>
      <p:ext uri="{BB962C8B-B14F-4D97-AF65-F5344CB8AC3E}">
        <p14:creationId xmlns:p14="http://schemas.microsoft.com/office/powerpoint/2010/main" val="2761388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916832"/>
            <a:ext cx="7993062" cy="4323631"/>
          </a:xfrm>
        </p:spPr>
        <p:txBody>
          <a:bodyPr>
            <a:normAutofit/>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3</a:t>
            </a:fld>
            <a:endParaRPr lang="en-US" altLang="en-US" dirty="0">
              <a:solidFill>
                <a:schemeClr val="tx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sz="2400" dirty="0"/>
              <a:t>Continue work as Study Group</a:t>
            </a:r>
          </a:p>
          <a:p>
            <a:pPr marL="857250" lvl="1" indent="-457200">
              <a:buFont typeface="Arial" panose="020B0604020202020204" pitchFamily="34" charset="0"/>
              <a:buChar char="•"/>
            </a:pPr>
            <a:r>
              <a:rPr lang="en-US" sz="2000" dirty="0"/>
              <a:t>Identify Content for 802.15.14</a:t>
            </a:r>
          </a:p>
          <a:p>
            <a:pPr marL="857250" lvl="1" indent="-457200">
              <a:buFont typeface="Arial" panose="020B0604020202020204" pitchFamily="34" charset="0"/>
              <a:buChar char="•"/>
            </a:pPr>
            <a:r>
              <a:rPr lang="en-US" sz="2000" dirty="0"/>
              <a:t>Coordinate with SG15, SG4ab</a:t>
            </a:r>
          </a:p>
          <a:p>
            <a:pPr marL="457200" indent="-457200">
              <a:buClrTx/>
              <a:buFont typeface="Arial" panose="020B0604020202020204" pitchFamily="34" charset="0"/>
              <a:buChar char="•"/>
            </a:pPr>
            <a:r>
              <a:rPr lang="en-US" sz="2400" dirty="0"/>
              <a:t>If EC approves TG, issue a call for TG14 officers</a:t>
            </a:r>
          </a:p>
          <a:p>
            <a:pPr marL="457200" indent="-457200">
              <a:buClrTx/>
              <a:buFont typeface="Arial" panose="020B0604020202020204" pitchFamily="34" charset="0"/>
              <a:buChar char="•"/>
            </a:pPr>
            <a:r>
              <a:rPr lang="en-US" sz="2400" dirty="0"/>
              <a:t>Outreach to CCC, FiRa, UWBA, </a:t>
            </a:r>
            <a:r>
              <a:rPr lang="en-US" sz="2400" dirty="0" err="1"/>
              <a:t>omlox</a:t>
            </a:r>
            <a:r>
              <a:rPr lang="en-US" sz="2400" dirty="0"/>
              <a:t>, and CSA</a:t>
            </a:r>
          </a:p>
          <a:p>
            <a:pPr marL="457200" indent="-457200">
              <a:buClrTx/>
              <a:buFont typeface="Arial" panose="020B0604020202020204" pitchFamily="34" charset="0"/>
              <a:buChar char="•"/>
            </a:pPr>
            <a:r>
              <a:rPr lang="en-US" sz="2400" dirty="0"/>
              <a:t>Work via Interim telecons and virtual interim/plenary meetings</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30</a:t>
            </a:fld>
            <a:endParaRPr lang="en-US" altLang="en-US" dirty="0">
              <a:solidFill>
                <a:schemeClr val="tx1"/>
              </a:solidFill>
            </a:endParaRPr>
          </a:p>
        </p:txBody>
      </p:sp>
    </p:spTree>
    <p:extLst>
      <p:ext uri="{BB962C8B-B14F-4D97-AF65-F5344CB8AC3E}">
        <p14:creationId xmlns:p14="http://schemas.microsoft.com/office/powerpoint/2010/main" val="7083295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Sept. Interim Mtg.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Continue work on PICS analysis and content development</a:t>
            </a:r>
          </a:p>
          <a:p>
            <a:pPr marL="457200" indent="-457200">
              <a:buFont typeface="Arial" panose="020B0604020202020204" pitchFamily="34" charset="0"/>
              <a:buChar char="•"/>
            </a:pPr>
            <a:r>
              <a:rPr lang="en-US" dirty="0"/>
              <a:t>4 slots needed</a:t>
            </a:r>
          </a:p>
          <a:p>
            <a:pPr marL="857250" lvl="1" indent="-457200">
              <a:buFont typeface="Arial" panose="020B0604020202020204" pitchFamily="34" charset="0"/>
              <a:buChar char="•"/>
            </a:pPr>
            <a:r>
              <a:rPr lang="en-US" dirty="0"/>
              <a:t>≈ 1 administrivia</a:t>
            </a:r>
          </a:p>
          <a:p>
            <a:pPr marL="857250" lvl="1" indent="-457200">
              <a:buFont typeface="Arial" panose="020B0604020202020204" pitchFamily="34" charset="0"/>
              <a:buChar char="•"/>
            </a:pPr>
            <a:r>
              <a:rPr lang="en-US" dirty="0"/>
              <a:t>≈ 2 to work on PICS and content dev.</a:t>
            </a:r>
          </a:p>
          <a:p>
            <a:pPr marL="857250" lvl="1" indent="-457200">
              <a:buFont typeface="Arial" panose="020B0604020202020204" pitchFamily="34" charset="0"/>
              <a:buChar char="•"/>
            </a:pPr>
            <a:r>
              <a:rPr lang="en-US" dirty="0"/>
              <a:t>+ 1 joint session with .4ab/.15</a:t>
            </a:r>
          </a:p>
        </p:txBody>
      </p:sp>
      <p:sp>
        <p:nvSpPr>
          <p:cNvPr id="5" name="Slide Number Placeholder 3">
            <a:extLst>
              <a:ext uri="{FF2B5EF4-FFF2-40B4-BE49-F238E27FC236}">
                <a16:creationId xmlns:a16="http://schemas.microsoft.com/office/drawing/2014/main" id="{E84FA3D5-2AB2-4AA1-AB96-FD386D60348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31</a:t>
            </a:fld>
            <a:endParaRPr lang="en-US" altLang="en-US" dirty="0">
              <a:solidFill>
                <a:schemeClr val="tx1"/>
              </a:solidFill>
            </a:endParaRPr>
          </a:p>
        </p:txBody>
      </p:sp>
    </p:spTree>
    <p:extLst>
      <p:ext uri="{BB962C8B-B14F-4D97-AF65-F5344CB8AC3E}">
        <p14:creationId xmlns:p14="http://schemas.microsoft.com/office/powerpoint/2010/main" val="21608620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Weekly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Weekly calls starting:</a:t>
            </a:r>
          </a:p>
          <a:p>
            <a:pPr marL="857250" lvl="1" indent="-457200">
              <a:buFont typeface="Arial" panose="020B0604020202020204" pitchFamily="34" charset="0"/>
              <a:buChar char="•"/>
            </a:pPr>
            <a:r>
              <a:rPr lang="en-US" dirty="0"/>
              <a:t>Wed. 4</a:t>
            </a:r>
            <a:r>
              <a:rPr lang="en-US" baseline="30000" dirty="0"/>
              <a:t>th</a:t>
            </a:r>
            <a:r>
              <a:rPr lang="en-US" dirty="0"/>
              <a:t>, August @ 7am Pacific</a:t>
            </a:r>
          </a:p>
        </p:txBody>
      </p:sp>
      <p:sp>
        <p:nvSpPr>
          <p:cNvPr id="5" name="Slide Number Placeholder 3">
            <a:extLst>
              <a:ext uri="{FF2B5EF4-FFF2-40B4-BE49-F238E27FC236}">
                <a16:creationId xmlns:a16="http://schemas.microsoft.com/office/drawing/2014/main" id="{16757E3E-09C1-4ECD-AE33-147265377B3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32</a:t>
            </a:fld>
            <a:endParaRPr lang="en-US" altLang="en-US" dirty="0">
              <a:solidFill>
                <a:schemeClr val="tx1"/>
              </a:solidFill>
            </a:endParaRPr>
          </a:p>
        </p:txBody>
      </p:sp>
    </p:spTree>
    <p:extLst>
      <p:ext uri="{BB962C8B-B14F-4D97-AF65-F5344CB8AC3E}">
        <p14:creationId xmlns:p14="http://schemas.microsoft.com/office/powerpoint/2010/main" val="26944112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33</a:t>
            </a:fld>
            <a:endParaRPr lang="en-US" altLang="en-US">
              <a:solidFill>
                <a:schemeClr val="tx1"/>
              </a:solidFill>
            </a:endParaRPr>
          </a:p>
        </p:txBody>
      </p:sp>
      <p:pic>
        <p:nvPicPr>
          <p:cNvPr id="4" name="Picture 3" descr="A ferris wheel in a city&#10;&#10;Description automatically generated with medium confidence">
            <a:extLst>
              <a:ext uri="{FF2B5EF4-FFF2-40B4-BE49-F238E27FC236}">
                <a16:creationId xmlns:a16="http://schemas.microsoft.com/office/drawing/2014/main" id="{C20B7D49-0CCB-47DD-9D89-ADB66BBD9993}"/>
              </a:ext>
            </a:extLst>
          </p:cNvPr>
          <p:cNvPicPr>
            <a:picLocks noChangeAspect="1"/>
          </p:cNvPicPr>
          <p:nvPr/>
        </p:nvPicPr>
        <p:blipFill>
          <a:blip r:embed="rId2"/>
          <a:stretch>
            <a:fillRect/>
          </a:stretch>
        </p:blipFill>
        <p:spPr>
          <a:xfrm>
            <a:off x="0" y="3568"/>
            <a:ext cx="9144000" cy="6850864"/>
          </a:xfrm>
          <a:prstGeom prst="rect">
            <a:avLst/>
          </a:prstGeom>
        </p:spPr>
      </p:pic>
    </p:spTree>
    <p:extLst>
      <p:ext uri="{BB962C8B-B14F-4D97-AF65-F5344CB8AC3E}">
        <p14:creationId xmlns:p14="http://schemas.microsoft.com/office/powerpoint/2010/main" val="26343199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34</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SG14 Meeting Slots</a:t>
            </a:r>
          </a:p>
          <a:p>
            <a:pPr marL="0" marR="0" algn="ctr">
              <a:spcBef>
                <a:spcPts val="600"/>
              </a:spcBef>
              <a:spcAft>
                <a:spcPts val="0"/>
              </a:spcAft>
            </a:pPr>
            <a:r>
              <a:rPr lang="en-US" altLang="en-US" dirty="0"/>
              <a:t>Jul</a:t>
            </a:r>
            <a:r>
              <a:rPr lang="en-US" altLang="en-US" sz="3200" dirty="0"/>
              <a:t>y 15</a:t>
            </a:r>
            <a:r>
              <a:rPr lang="en-US" altLang="en-US" sz="3200" baseline="30000" dirty="0"/>
              <a:t>th</a:t>
            </a:r>
            <a:r>
              <a:rPr lang="en-US" altLang="en-US" sz="3200" dirty="0"/>
              <a:t> – </a:t>
            </a:r>
            <a:r>
              <a:rPr lang="en-US" altLang="en-US" dirty="0"/>
              <a:t>21</a:t>
            </a:r>
            <a:r>
              <a:rPr lang="en-US" altLang="en-US" baseline="30000" dirty="0"/>
              <a:t>st</a:t>
            </a:r>
            <a:r>
              <a:rPr lang="en-US" altLang="en-US" sz="3200" dirty="0"/>
              <a:t>, 2021</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6</a:t>
            </a:fld>
            <a:endParaRPr lang="en-US" altLang="en-US">
              <a:solidFill>
                <a:schemeClr val="tx1"/>
              </a:solidFill>
            </a:endParaRPr>
          </a:p>
        </p:txBody>
      </p:sp>
      <p:pic>
        <p:nvPicPr>
          <p:cNvPr id="4" name="Picture 3">
            <a:extLst>
              <a:ext uri="{FF2B5EF4-FFF2-40B4-BE49-F238E27FC236}">
                <a16:creationId xmlns:a16="http://schemas.microsoft.com/office/drawing/2014/main" id="{7CF12069-FA09-4667-9886-6DCD600ED54D}"/>
              </a:ext>
            </a:extLst>
          </p:cNvPr>
          <p:cNvPicPr>
            <a:picLocks noChangeAspect="1"/>
          </p:cNvPicPr>
          <p:nvPr/>
        </p:nvPicPr>
        <p:blipFill>
          <a:blip r:embed="rId2"/>
          <a:stretch>
            <a:fillRect/>
          </a:stretch>
        </p:blipFill>
        <p:spPr>
          <a:xfrm>
            <a:off x="827584" y="5168516"/>
            <a:ext cx="2648846" cy="754453"/>
          </a:xfrm>
          <a:prstGeom prst="rect">
            <a:avLst/>
          </a:prstGeom>
        </p:spPr>
      </p:pic>
      <p:pic>
        <p:nvPicPr>
          <p:cNvPr id="6" name="Picture 5">
            <a:extLst>
              <a:ext uri="{FF2B5EF4-FFF2-40B4-BE49-F238E27FC236}">
                <a16:creationId xmlns:a16="http://schemas.microsoft.com/office/drawing/2014/main" id="{57B8F544-4511-47BD-B765-3C1B0406C5EB}"/>
              </a:ext>
            </a:extLst>
          </p:cNvPr>
          <p:cNvPicPr>
            <a:picLocks noChangeAspect="1"/>
          </p:cNvPicPr>
          <p:nvPr/>
        </p:nvPicPr>
        <p:blipFill>
          <a:blip r:embed="rId3"/>
          <a:stretch>
            <a:fillRect/>
          </a:stretch>
        </p:blipFill>
        <p:spPr>
          <a:xfrm>
            <a:off x="197768" y="2246908"/>
            <a:ext cx="8748464" cy="2358572"/>
          </a:xfrm>
          <a:prstGeom prst="rect">
            <a:avLst/>
          </a:prstGeom>
        </p:spPr>
      </p:pic>
    </p:spTree>
    <p:extLst>
      <p:ext uri="{BB962C8B-B14F-4D97-AF65-F5344CB8AC3E}">
        <p14:creationId xmlns:p14="http://schemas.microsoft.com/office/powerpoint/2010/main" val="2582497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457200" indent="-457200">
              <a:buClr>
                <a:srgbClr val="00B050"/>
              </a:buClr>
              <a:buFont typeface="Wingdings" panose="05000000000000000000" pitchFamily="2" charset="2"/>
              <a:buChar char="ü"/>
            </a:pPr>
            <a:r>
              <a:rPr lang="en-US" altLang="en-US" sz="2400" dirty="0"/>
              <a:t>Opening and meeting preamble</a:t>
            </a:r>
          </a:p>
          <a:p>
            <a:pPr marL="457200" indent="-457200">
              <a:buClr>
                <a:srgbClr val="00B050"/>
              </a:buClr>
              <a:buFont typeface="Wingdings" panose="05000000000000000000" pitchFamily="2" charset="2"/>
              <a:buChar char="ü"/>
            </a:pPr>
            <a:r>
              <a:rPr lang="en-US" altLang="en-US" sz="2400" dirty="0"/>
              <a:t>Approve May Interim minutes: doc. # 15-21-0321-00</a:t>
            </a:r>
          </a:p>
          <a:p>
            <a:pPr marL="512763" lvl="1" indent="0">
              <a:spcBef>
                <a:spcPts val="800"/>
              </a:spcBef>
            </a:pPr>
            <a:r>
              <a:rPr lang="en-US" altLang="en-US" sz="1800" dirty="0">
                <a:hlinkClick r:id="rId2"/>
              </a:rPr>
              <a:t>https://mentor.ieee.org/802.15/dcn/21/15-21-0321-00-0014-sg14-may-2021-interim-mtg-mins.docx</a:t>
            </a:r>
            <a:endParaRPr lang="en-US" altLang="en-US" sz="1800" dirty="0"/>
          </a:p>
          <a:p>
            <a:pPr marL="457200" indent="-457200">
              <a:buClr>
                <a:srgbClr val="00B050"/>
              </a:buClr>
              <a:buFont typeface="Wingdings" panose="05000000000000000000" pitchFamily="2" charset="2"/>
              <a:buChar char="ü"/>
            </a:pPr>
            <a:r>
              <a:rPr lang="en-US" altLang="en-US" sz="2400" dirty="0"/>
              <a:t>Approve Agenda: doc. # 15-21-0347-00</a:t>
            </a:r>
            <a:br>
              <a:rPr lang="en-US" altLang="en-US" sz="2400" dirty="0"/>
            </a:br>
            <a:r>
              <a:rPr lang="en-US" altLang="en-US" sz="1800" dirty="0">
                <a:hlinkClick r:id="rId3"/>
              </a:rPr>
              <a:t>https://mentor.ieee.org/802.15/documents?is_dcn=347&amp;is_year=2021</a:t>
            </a:r>
            <a:endParaRPr lang="en-US" altLang="en-US" sz="1800" dirty="0"/>
          </a:p>
          <a:p>
            <a:pPr marL="457200" indent="-457200">
              <a:buClr>
                <a:srgbClr val="00B050"/>
              </a:buClr>
              <a:buFont typeface="Wingdings" panose="05000000000000000000" pitchFamily="2" charset="2"/>
              <a:buChar char="ü"/>
            </a:pPr>
            <a:r>
              <a:rPr lang="en-US" altLang="en-US" sz="2400" dirty="0"/>
              <a:t>Review and respond to comments received on PAR and CSD</a:t>
            </a:r>
          </a:p>
          <a:p>
            <a:pPr marL="457200" indent="-457200">
              <a:buClr>
                <a:srgbClr val="00B050"/>
              </a:buClr>
              <a:buFont typeface="Wingdings" panose="05000000000000000000" pitchFamily="2" charset="2"/>
              <a:buChar char="ü"/>
            </a:pPr>
            <a:r>
              <a:rPr lang="en-US" altLang="en-US" sz="2400" dirty="0"/>
              <a:t>Update PAR and CSD as required, make motions</a:t>
            </a:r>
          </a:p>
          <a:p>
            <a:pPr marL="457200" indent="-457200">
              <a:buClr>
                <a:srgbClr val="00B050"/>
              </a:buClr>
              <a:buFont typeface="Wingdings" panose="05000000000000000000" pitchFamily="2" charset="2"/>
              <a:buChar char="ü"/>
            </a:pPr>
            <a:r>
              <a:rPr lang="en-US" altLang="en-US" sz="2400" dirty="0"/>
              <a:t>Next Steps</a:t>
            </a:r>
          </a:p>
          <a:p>
            <a:pPr marL="457200" indent="-457200">
              <a:buClr>
                <a:srgbClr val="00B050"/>
              </a:buClr>
              <a:buFont typeface="Wingdings" panose="05000000000000000000" pitchFamily="2" charset="2"/>
              <a:buChar char="ü"/>
            </a:pPr>
            <a:r>
              <a:rPr lang="en-US" altLang="en-US" sz="2400" dirty="0"/>
              <a:t>Any other Business</a:t>
            </a:r>
          </a:p>
          <a:p>
            <a:pPr marL="0" indent="0"/>
            <a:endParaRPr lang="en-US" altLang="en-US" sz="2800"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572907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sz="2400" dirty="0"/>
              <a:t>CSD </a:t>
            </a:r>
          </a:p>
          <a:p>
            <a:pPr marL="400050" lvl="1" indent="0"/>
            <a:r>
              <a:rPr lang="en-US" altLang="en-US" sz="2400" dirty="0"/>
              <a:t>15-21-0278-xx-0014-draft-csd-for-ns-uwb</a:t>
            </a:r>
          </a:p>
          <a:p>
            <a:pPr marL="400050" lvl="1" indent="0"/>
            <a:r>
              <a:rPr lang="en-US" altLang="en-US" sz="1600" dirty="0">
                <a:hlinkClick r:id="rId2"/>
              </a:rPr>
              <a:t>https://mentor.ieee.org/802.15/documents?is_dcn=278&amp;is_group=0014</a:t>
            </a:r>
            <a:endParaRPr lang="en-US" altLang="en-US" sz="1800" dirty="0"/>
          </a:p>
          <a:p>
            <a:pPr marL="0" indent="0">
              <a:spcBef>
                <a:spcPts val="1800"/>
              </a:spcBef>
            </a:pPr>
            <a:r>
              <a:rPr lang="en-US" altLang="en-US" sz="2400" dirty="0"/>
              <a:t>PAR</a:t>
            </a:r>
          </a:p>
          <a:p>
            <a:pPr marL="346075" indent="0"/>
            <a:r>
              <a:rPr lang="en-US" altLang="en-US" sz="2400" dirty="0"/>
              <a:t>15-21-0274-xx-0014-ns-uwb-par-working-draft</a:t>
            </a:r>
          </a:p>
          <a:p>
            <a:pPr marL="346075" indent="0"/>
            <a:r>
              <a:rPr lang="en-US" altLang="en-US" sz="1600" dirty="0">
                <a:hlinkClick r:id="rId3"/>
              </a:rPr>
              <a:t>https://mentor.ieee.org/802.15/documents?is_dcn=274&amp;is_group=0014</a:t>
            </a:r>
            <a:endParaRPr lang="en-US" altLang="en-US" sz="1600" dirty="0"/>
          </a:p>
          <a:p>
            <a:pPr marL="346075" indent="0"/>
            <a:endParaRPr lang="en-US" altLang="en-US" sz="1800" dirty="0"/>
          </a:p>
          <a:p>
            <a:pPr marL="346075"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5611C87-89D7-4B6C-A175-AC8592018E2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31533217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30577</TotalTime>
  <Words>3019</Words>
  <Application>Microsoft Office PowerPoint</Application>
  <PresentationFormat>On-screen Show (4:3)</PresentationFormat>
  <Paragraphs>242</Paragraphs>
  <Slides>34</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Helvetica</vt:lpstr>
      <vt:lpstr>Times New Roman</vt:lpstr>
      <vt:lpstr>Wingdings</vt:lpstr>
      <vt:lpstr>Office Theme</vt:lpstr>
      <vt:lpstr>PowerPoint Presentation</vt:lpstr>
      <vt:lpstr>PowerPoint Presentation</vt:lpstr>
      <vt:lpstr>802.15 Study Group Meeting</vt:lpstr>
      <vt:lpstr>IEEE-SA Patent, Copyright, and Participation Policies</vt:lpstr>
      <vt:lpstr>IEEE 802 Ground Rules</vt:lpstr>
      <vt:lpstr>PowerPoint Presentation</vt:lpstr>
      <vt:lpstr>Goals/Agenda</vt:lpstr>
      <vt:lpstr>CSD and PAR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802.11 Comments on 802.15.14 Standard: Ad-Hoc Impulse Radio Ultra Wideband Wireless Networks, PAR and CSD </vt:lpstr>
      <vt:lpstr>802.11 Comments on 802.15.14 Standard: Ad-Hoc Impulse Radio Ultra Wideband Wireless Networks, PAR and CSD </vt:lpstr>
      <vt:lpstr>802.11 Comments on 802.15.14 Standard: Ad-Hoc Impulse Radio Ultra Wideband Wireless Networks, PAR and CSD </vt:lpstr>
      <vt:lpstr>PowerPoint Presentation</vt:lpstr>
      <vt:lpstr>PowerPoint Presentation</vt:lpstr>
      <vt:lpstr>SG Motion - Comment Reponses</vt:lpstr>
      <vt:lpstr>WG Motion - Comment Reponses</vt:lpstr>
      <vt:lpstr>SG14 Motion - PAR &amp; CSD</vt:lpstr>
      <vt:lpstr>WG Motion - PAR &amp; CSD</vt:lpstr>
      <vt:lpstr>Next Steps</vt:lpstr>
      <vt:lpstr>Sept. Interim Mtg. Goals</vt:lpstr>
      <vt:lpstr>Weekly Calls</vt:lpstr>
      <vt:lpstr>PowerPoint Presentation</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321</cp:revision>
  <cp:lastPrinted>2000-03-07T00:55:37Z</cp:lastPrinted>
  <dcterms:created xsi:type="dcterms:W3CDTF">2016-01-17T22:48:36Z</dcterms:created>
  <dcterms:modified xsi:type="dcterms:W3CDTF">2021-07-21T03:58:57Z</dcterms:modified>
  <cp:category/>
</cp:coreProperties>
</file>