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4"/>
  </p:notesMasterIdLst>
  <p:sldIdLst>
    <p:sldId id="287" r:id="rId2"/>
    <p:sldId id="300" r:id="rId3"/>
    <p:sldId id="290" r:id="rId4"/>
    <p:sldId id="304" r:id="rId5"/>
    <p:sldId id="317" r:id="rId6"/>
    <p:sldId id="340" r:id="rId7"/>
    <p:sldId id="329" r:id="rId8"/>
    <p:sldId id="332" r:id="rId9"/>
    <p:sldId id="359" r:id="rId10"/>
    <p:sldId id="360" r:id="rId11"/>
    <p:sldId id="361" r:id="rId12"/>
    <p:sldId id="362" r:id="rId13"/>
    <p:sldId id="357" r:id="rId14"/>
    <p:sldId id="275" r:id="rId15"/>
    <p:sldId id="294" r:id="rId16"/>
    <p:sldId id="306" r:id="rId17"/>
    <p:sldId id="295" r:id="rId18"/>
    <p:sldId id="297" r:id="rId19"/>
    <p:sldId id="298" r:id="rId20"/>
    <p:sldId id="299" r:id="rId21"/>
    <p:sldId id="341" r:id="rId22"/>
    <p:sldId id="354" r:id="rId23"/>
    <p:sldId id="355" r:id="rId24"/>
    <p:sldId id="348" r:id="rId25"/>
    <p:sldId id="356" r:id="rId26"/>
    <p:sldId id="363" r:id="rId27"/>
    <p:sldId id="364" r:id="rId28"/>
    <p:sldId id="315" r:id="rId29"/>
    <p:sldId id="338" r:id="rId30"/>
    <p:sldId id="339" r:id="rId31"/>
    <p:sldId id="347" r:id="rId32"/>
    <p:sldId id="296" r:id="rId3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71" d="100"/>
          <a:sy n="71" d="100"/>
        </p:scale>
        <p:origin x="451"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17</a:t>
            </a:fld>
            <a:endParaRPr lang="en-US"/>
          </a:p>
        </p:txBody>
      </p:sp>
    </p:spTree>
    <p:extLst>
      <p:ext uri="{BB962C8B-B14F-4D97-AF65-F5344CB8AC3E}">
        <p14:creationId xmlns:p14="http://schemas.microsoft.com/office/powerpoint/2010/main" val="1940339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18</a:t>
            </a:fld>
            <a:endParaRPr lang="en-US"/>
          </a:p>
        </p:txBody>
      </p:sp>
    </p:spTree>
    <p:extLst>
      <p:ext uri="{BB962C8B-B14F-4D97-AF65-F5344CB8AC3E}">
        <p14:creationId xmlns:p14="http://schemas.microsoft.com/office/powerpoint/2010/main" val="3020869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19</a:t>
            </a:fld>
            <a:endParaRPr lang="en-US"/>
          </a:p>
        </p:txBody>
      </p:sp>
    </p:spTree>
    <p:extLst>
      <p:ext uri="{BB962C8B-B14F-4D97-AF65-F5344CB8AC3E}">
        <p14:creationId xmlns:p14="http://schemas.microsoft.com/office/powerpoint/2010/main" val="4193442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20</a:t>
            </a:fld>
            <a:endParaRPr lang="en-US"/>
          </a:p>
        </p:txBody>
      </p:sp>
    </p:spTree>
    <p:extLst>
      <p:ext uri="{BB962C8B-B14F-4D97-AF65-F5344CB8AC3E}">
        <p14:creationId xmlns:p14="http://schemas.microsoft.com/office/powerpoint/2010/main" val="1651295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326420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317210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3275749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4041140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1808629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2602799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4212500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214045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15-21-0376-01-0014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hyperlink" Target="https://mentor.ieee.org/802.15/dcn/21/15-21-0278-04-0014-sg14-draft-csd-for-ns-uwb.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tmp"/><Relationship Id="rId4" Type="http://schemas.openxmlformats.org/officeDocument/2006/relationships/hyperlink" Target="https://mentor.ieee.org/802.15/dcn/21/15-21-0278-04-0014-sg14-draft-csd-for-ns-uwb.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tmp"/><Relationship Id="rId4" Type="http://schemas.openxmlformats.org/officeDocument/2006/relationships/hyperlink" Target="https://mentor.ieee.org/802.15/dcn/21/15-21-0278-04-0014-sg14-draft-csd-for-ns-uwb.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4-04-0014-sg14-ns-uwb-par-working-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5/dcn/21/15-21-0278-04-0014-sg14-draft-csd-for-ns-uwb.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21/15-21-0274-04-0014-sg14-ns-uwb-par-working-draft.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347&amp;is_year=2021" TargetMode="External"/><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274-04-0014-sg14-ns-uw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tmp"/><Relationship Id="rId4" Type="http://schemas.openxmlformats.org/officeDocument/2006/relationships/hyperlink" Target="https://mentor.ieee.org/802.15/dcn/21/15-21-0278-04-0014-sg14-draft-csd-for-ns-uwb.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July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July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10</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Graphical user interface, text, letter&#10;&#10;Description automatically generated">
            <a:extLst>
              <a:ext uri="{FF2B5EF4-FFF2-40B4-BE49-F238E27FC236}">
                <a16:creationId xmlns:a16="http://schemas.microsoft.com/office/drawing/2014/main" id="{4532B210-495F-4925-A5DD-654B59A306D7}"/>
              </a:ext>
            </a:extLst>
          </p:cNvPr>
          <p:cNvPicPr>
            <a:picLocks noChangeAspect="1"/>
          </p:cNvPicPr>
          <p:nvPr/>
        </p:nvPicPr>
        <p:blipFill>
          <a:blip r:embed="rId5"/>
          <a:stretch>
            <a:fillRect/>
          </a:stretch>
        </p:blipFill>
        <p:spPr>
          <a:xfrm>
            <a:off x="762386" y="1744834"/>
            <a:ext cx="7619229" cy="3844406"/>
          </a:xfrm>
          <a:prstGeom prst="rect">
            <a:avLst/>
          </a:prstGeom>
        </p:spPr>
      </p:pic>
    </p:spTree>
    <p:extLst>
      <p:ext uri="{BB962C8B-B14F-4D97-AF65-F5344CB8AC3E}">
        <p14:creationId xmlns:p14="http://schemas.microsoft.com/office/powerpoint/2010/main" val="112948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11</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30157E42-14BE-4221-BDB1-E36F7AD59D70}"/>
              </a:ext>
            </a:extLst>
          </p:cNvPr>
          <p:cNvPicPr>
            <a:picLocks noChangeAspect="1"/>
          </p:cNvPicPr>
          <p:nvPr/>
        </p:nvPicPr>
        <p:blipFill>
          <a:blip r:embed="rId5"/>
          <a:stretch>
            <a:fillRect/>
          </a:stretch>
        </p:blipFill>
        <p:spPr>
          <a:xfrm>
            <a:off x="798814" y="1772816"/>
            <a:ext cx="7544787" cy="3532736"/>
          </a:xfrm>
          <a:prstGeom prst="rect">
            <a:avLst/>
          </a:prstGeom>
        </p:spPr>
      </p:pic>
    </p:spTree>
    <p:extLst>
      <p:ext uri="{BB962C8B-B14F-4D97-AF65-F5344CB8AC3E}">
        <p14:creationId xmlns:p14="http://schemas.microsoft.com/office/powerpoint/2010/main" val="380007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A picture containing text, indoor, screenshot&#10;&#10;Description automatically generated">
            <a:extLst>
              <a:ext uri="{FF2B5EF4-FFF2-40B4-BE49-F238E27FC236}">
                <a16:creationId xmlns:a16="http://schemas.microsoft.com/office/drawing/2014/main" id="{864C10E4-7274-4FB3-9802-CFCB3F8B5C13}"/>
              </a:ext>
            </a:extLst>
          </p:cNvPr>
          <p:cNvPicPr>
            <a:picLocks noChangeAspect="1"/>
          </p:cNvPicPr>
          <p:nvPr/>
        </p:nvPicPr>
        <p:blipFill rotWithShape="1">
          <a:blip r:embed="rId5"/>
          <a:srcRect b="41777"/>
          <a:stretch/>
        </p:blipFill>
        <p:spPr>
          <a:xfrm>
            <a:off x="869899" y="2019178"/>
            <a:ext cx="7404202" cy="1841870"/>
          </a:xfrm>
          <a:prstGeom prst="rect">
            <a:avLst/>
          </a:prstGeom>
        </p:spPr>
      </p:pic>
      <p:sp>
        <p:nvSpPr>
          <p:cNvPr id="7" name="object 10">
            <a:extLst>
              <a:ext uri="{FF2B5EF4-FFF2-40B4-BE49-F238E27FC236}">
                <a16:creationId xmlns:a16="http://schemas.microsoft.com/office/drawing/2014/main" id="{2D4FEDF4-69D1-43F1-BC0A-A35819EBE91E}"/>
              </a:ext>
            </a:extLst>
          </p:cNvPr>
          <p:cNvSpPr txBox="1"/>
          <p:nvPr/>
        </p:nvSpPr>
        <p:spPr>
          <a:xfrm>
            <a:off x="1301740" y="3861048"/>
            <a:ext cx="7404202" cy="2509470"/>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1400" dirty="0">
                <a:solidFill>
                  <a:schemeClr val="tx1"/>
                </a:solidFill>
                <a:latin typeface="Arial"/>
                <a:cs typeface="Arial"/>
              </a:rPr>
              <a:t>IEEE</a:t>
            </a:r>
            <a:r>
              <a:rPr sz="1400" spc="-5" dirty="0">
                <a:solidFill>
                  <a:schemeClr val="tx1"/>
                </a:solidFill>
                <a:latin typeface="Arial"/>
                <a:cs typeface="Arial"/>
              </a:rPr>
              <a:t> </a:t>
            </a:r>
            <a:r>
              <a:rPr sz="1400" dirty="0">
                <a:solidFill>
                  <a:schemeClr val="tx1"/>
                </a:solidFill>
                <a:latin typeface="Arial"/>
                <a:cs typeface="Arial"/>
              </a:rPr>
              <a:t>802.1</a:t>
            </a:r>
            <a:r>
              <a:rPr sz="1400" spc="-45" dirty="0">
                <a:solidFill>
                  <a:schemeClr val="tx1"/>
                </a:solidFill>
                <a:latin typeface="Arial"/>
                <a:cs typeface="Arial"/>
              </a:rPr>
              <a:t> </a:t>
            </a:r>
            <a:r>
              <a:rPr sz="1400" spc="-5" dirty="0">
                <a:solidFill>
                  <a:schemeClr val="tx1"/>
                </a:solidFill>
                <a:latin typeface="Arial"/>
                <a:cs typeface="Arial"/>
              </a:rPr>
              <a:t>believes</a:t>
            </a:r>
            <a:r>
              <a:rPr sz="1400" spc="10" dirty="0">
                <a:solidFill>
                  <a:schemeClr val="tx1"/>
                </a:solidFill>
                <a:latin typeface="Arial"/>
                <a:cs typeface="Arial"/>
              </a:rPr>
              <a:t> </a:t>
            </a:r>
            <a:r>
              <a:rPr sz="1400" dirty="0">
                <a:solidFill>
                  <a:schemeClr val="tx1"/>
                </a:solidFill>
                <a:latin typeface="Arial"/>
                <a:cs typeface="Arial"/>
              </a:rPr>
              <a:t>there may</a:t>
            </a:r>
            <a:r>
              <a:rPr sz="1400" spc="-35" dirty="0">
                <a:solidFill>
                  <a:schemeClr val="tx1"/>
                </a:solidFill>
                <a:latin typeface="Arial"/>
                <a:cs typeface="Arial"/>
              </a:rPr>
              <a:t> </a:t>
            </a:r>
            <a:r>
              <a:rPr sz="1400" dirty="0">
                <a:solidFill>
                  <a:schemeClr val="tx1"/>
                </a:solidFill>
                <a:latin typeface="Arial"/>
                <a:cs typeface="Arial"/>
              </a:rPr>
              <a:t>be</a:t>
            </a:r>
            <a:r>
              <a:rPr sz="1400" spc="10" dirty="0">
                <a:solidFill>
                  <a:schemeClr val="tx1"/>
                </a:solidFill>
                <a:latin typeface="Arial"/>
                <a:cs typeface="Arial"/>
              </a:rPr>
              <a:t> </a:t>
            </a:r>
            <a:r>
              <a:rPr sz="1400" dirty="0">
                <a:solidFill>
                  <a:schemeClr val="tx1"/>
                </a:solidFill>
                <a:latin typeface="Arial"/>
                <a:cs typeface="Arial"/>
              </a:rPr>
              <a:t>additional</a:t>
            </a:r>
            <a:r>
              <a:rPr sz="1400" spc="-35" dirty="0">
                <a:solidFill>
                  <a:schemeClr val="tx1"/>
                </a:solidFill>
                <a:latin typeface="Arial"/>
                <a:cs typeface="Arial"/>
              </a:rPr>
              <a:t> </a:t>
            </a:r>
            <a:r>
              <a:rPr sz="1400" dirty="0">
                <a:solidFill>
                  <a:schemeClr val="tx1"/>
                </a:solidFill>
                <a:latin typeface="Arial"/>
                <a:cs typeface="Arial"/>
              </a:rPr>
              <a:t>issues</a:t>
            </a:r>
            <a:r>
              <a:rPr sz="1400" spc="5" dirty="0">
                <a:solidFill>
                  <a:schemeClr val="tx1"/>
                </a:solidFill>
                <a:latin typeface="Arial"/>
                <a:cs typeface="Arial"/>
              </a:rPr>
              <a:t> </a:t>
            </a:r>
            <a:r>
              <a:rPr sz="1400" spc="-10" dirty="0">
                <a:solidFill>
                  <a:schemeClr val="tx1"/>
                </a:solidFill>
                <a:latin typeface="Arial"/>
                <a:cs typeface="Arial"/>
              </a:rPr>
              <a:t>with</a:t>
            </a:r>
            <a:r>
              <a:rPr sz="1400" spc="15" dirty="0">
                <a:solidFill>
                  <a:schemeClr val="tx1"/>
                </a:solidFill>
                <a:latin typeface="Arial"/>
                <a:cs typeface="Arial"/>
              </a:rPr>
              <a:t> </a:t>
            </a:r>
            <a:r>
              <a:rPr sz="1400" dirty="0">
                <a:solidFill>
                  <a:schemeClr val="tx1"/>
                </a:solidFill>
                <a:latin typeface="Arial"/>
                <a:cs typeface="Arial"/>
              </a:rPr>
              <a:t>compatibility</a:t>
            </a:r>
            <a:r>
              <a:rPr sz="1400" spc="-35" dirty="0">
                <a:solidFill>
                  <a:schemeClr val="tx1"/>
                </a:solidFill>
                <a:latin typeface="Arial"/>
                <a:cs typeface="Arial"/>
              </a:rPr>
              <a:t> </a:t>
            </a:r>
            <a:r>
              <a:rPr sz="1400" dirty="0">
                <a:solidFill>
                  <a:schemeClr val="tx1"/>
                </a:solidFill>
                <a:latin typeface="Arial"/>
                <a:cs typeface="Arial"/>
              </a:rPr>
              <a:t>that</a:t>
            </a:r>
            <a:r>
              <a:rPr sz="1400" spc="-30" dirty="0">
                <a:solidFill>
                  <a:schemeClr val="tx1"/>
                </a:solidFill>
                <a:latin typeface="Arial"/>
                <a:cs typeface="Arial"/>
              </a:rPr>
              <a:t> </a:t>
            </a:r>
            <a:r>
              <a:rPr sz="1400" dirty="0">
                <a:solidFill>
                  <a:schemeClr val="tx1"/>
                </a:solidFill>
                <a:latin typeface="Arial"/>
                <a:cs typeface="Arial"/>
              </a:rPr>
              <a:t>are</a:t>
            </a:r>
            <a:r>
              <a:rPr sz="1400" spc="-5" dirty="0">
                <a:solidFill>
                  <a:schemeClr val="tx1"/>
                </a:solidFill>
                <a:latin typeface="Arial"/>
                <a:cs typeface="Arial"/>
              </a:rPr>
              <a:t> </a:t>
            </a:r>
            <a:r>
              <a:rPr sz="1400" dirty="0">
                <a:solidFill>
                  <a:schemeClr val="tx1"/>
                </a:solidFill>
                <a:latin typeface="Arial"/>
                <a:cs typeface="Arial"/>
              </a:rPr>
              <a:t>not</a:t>
            </a:r>
            <a:r>
              <a:rPr lang="en-US" sz="1400" dirty="0">
                <a:solidFill>
                  <a:schemeClr val="tx1"/>
                </a:solidFill>
                <a:latin typeface="Arial"/>
                <a:cs typeface="Arial"/>
              </a:rPr>
              <a:t> </a:t>
            </a:r>
            <a:r>
              <a:rPr sz="1400" dirty="0">
                <a:solidFill>
                  <a:schemeClr val="tx1"/>
                </a:solidFill>
                <a:latin typeface="Arial"/>
                <a:cs typeface="Arial"/>
              </a:rPr>
              <a:t>listed.	Please</a:t>
            </a:r>
            <a:r>
              <a:rPr sz="1400" spc="-60" dirty="0">
                <a:solidFill>
                  <a:schemeClr val="tx1"/>
                </a:solidFill>
                <a:latin typeface="Arial"/>
                <a:cs typeface="Arial"/>
              </a:rPr>
              <a:t> </a:t>
            </a:r>
            <a:r>
              <a:rPr sz="1400" spc="-5" dirty="0">
                <a:solidFill>
                  <a:schemeClr val="tx1"/>
                </a:solidFill>
                <a:latin typeface="Arial"/>
                <a:cs typeface="Arial"/>
              </a:rPr>
              <a:t>clarify:</a:t>
            </a:r>
            <a:endParaRPr sz="1400" dirty="0">
              <a:solidFill>
                <a:schemeClr val="tx1"/>
              </a:solidFill>
              <a:latin typeface="Arial"/>
              <a:cs typeface="Arial"/>
            </a:endParaRPr>
          </a:p>
          <a:p>
            <a:pPr marL="697865" marR="5080" lvl="1" indent="-228600">
              <a:lnSpc>
                <a:spcPts val="1720"/>
              </a:lnSpc>
              <a:spcBef>
                <a:spcPts val="545"/>
              </a:spcBef>
              <a:buChar char="•"/>
              <a:tabLst>
                <a:tab pos="697865" algn="l"/>
                <a:tab pos="698500" algn="l"/>
              </a:tabLst>
            </a:pPr>
            <a:r>
              <a:rPr sz="1400" spc="10" dirty="0">
                <a:solidFill>
                  <a:schemeClr val="tx1"/>
                </a:solidFill>
                <a:latin typeface="Arial"/>
                <a:cs typeface="Arial"/>
              </a:rPr>
              <a:t>Will</a:t>
            </a:r>
            <a:r>
              <a:rPr sz="1400" spc="-10" dirty="0">
                <a:solidFill>
                  <a:schemeClr val="tx1"/>
                </a:solidFill>
                <a:latin typeface="Arial"/>
                <a:cs typeface="Arial"/>
              </a:rPr>
              <a:t> 802.15.14</a:t>
            </a:r>
            <a:r>
              <a:rPr sz="1400" spc="35" dirty="0">
                <a:solidFill>
                  <a:schemeClr val="tx1"/>
                </a:solidFill>
                <a:latin typeface="Arial"/>
                <a:cs typeface="Arial"/>
              </a:rPr>
              <a:t> </a:t>
            </a:r>
            <a:r>
              <a:rPr sz="1400" spc="-5" dirty="0">
                <a:solidFill>
                  <a:schemeClr val="tx1"/>
                </a:solidFill>
                <a:latin typeface="Arial"/>
                <a:cs typeface="Arial"/>
              </a:rPr>
              <a:t>use</a:t>
            </a:r>
            <a:r>
              <a:rPr sz="1400" spc="10" dirty="0">
                <a:solidFill>
                  <a:schemeClr val="tx1"/>
                </a:solidFill>
                <a:latin typeface="Arial"/>
                <a:cs typeface="Arial"/>
              </a:rPr>
              <a:t> </a:t>
            </a:r>
            <a:r>
              <a:rPr sz="1400" spc="-5" dirty="0">
                <a:solidFill>
                  <a:schemeClr val="tx1"/>
                </a:solidFill>
                <a:latin typeface="Arial"/>
                <a:cs typeface="Arial"/>
              </a:rPr>
              <a:t>a</a:t>
            </a:r>
            <a:r>
              <a:rPr sz="1400" spc="15" dirty="0">
                <a:solidFill>
                  <a:schemeClr val="tx1"/>
                </a:solidFill>
                <a:latin typeface="Arial"/>
                <a:cs typeface="Arial"/>
              </a:rPr>
              <a:t> </a:t>
            </a:r>
            <a:r>
              <a:rPr sz="1400" spc="-5" dirty="0">
                <a:solidFill>
                  <a:schemeClr val="tx1"/>
                </a:solidFill>
                <a:latin typeface="Arial"/>
                <a:cs typeface="Arial"/>
              </a:rPr>
              <a:t>restricted</a:t>
            </a:r>
            <a:r>
              <a:rPr sz="1400" spc="30" dirty="0">
                <a:solidFill>
                  <a:schemeClr val="tx1"/>
                </a:solidFill>
                <a:latin typeface="Arial"/>
                <a:cs typeface="Arial"/>
              </a:rPr>
              <a:t> </a:t>
            </a:r>
            <a:r>
              <a:rPr sz="1400" spc="5" dirty="0">
                <a:solidFill>
                  <a:schemeClr val="tx1"/>
                </a:solidFill>
                <a:latin typeface="Arial"/>
                <a:cs typeface="Arial"/>
              </a:rPr>
              <a:t>MTU</a:t>
            </a:r>
            <a:r>
              <a:rPr sz="1400" spc="-30" dirty="0">
                <a:solidFill>
                  <a:schemeClr val="tx1"/>
                </a:solidFill>
                <a:latin typeface="Arial"/>
                <a:cs typeface="Arial"/>
              </a:rPr>
              <a:t> </a:t>
            </a:r>
            <a:r>
              <a:rPr sz="1400" spc="-10" dirty="0">
                <a:solidFill>
                  <a:schemeClr val="tx1"/>
                </a:solidFill>
                <a:latin typeface="Arial"/>
                <a:cs typeface="Arial"/>
              </a:rPr>
              <a:t>size?</a:t>
            </a:r>
            <a:r>
              <a:rPr sz="1400" spc="70" dirty="0">
                <a:solidFill>
                  <a:schemeClr val="tx1"/>
                </a:solidFill>
                <a:latin typeface="Arial"/>
                <a:cs typeface="Arial"/>
              </a:rPr>
              <a:t> </a:t>
            </a:r>
            <a:r>
              <a:rPr sz="1400" spc="-5" dirty="0">
                <a:solidFill>
                  <a:schemeClr val="tx1"/>
                </a:solidFill>
                <a:latin typeface="Arial"/>
                <a:cs typeface="Arial"/>
              </a:rPr>
              <a:t>Restricted</a:t>
            </a:r>
            <a:r>
              <a:rPr sz="1400" spc="10" dirty="0">
                <a:solidFill>
                  <a:schemeClr val="tx1"/>
                </a:solidFill>
                <a:latin typeface="Arial"/>
                <a:cs typeface="Arial"/>
              </a:rPr>
              <a:t> </a:t>
            </a:r>
            <a:r>
              <a:rPr sz="1400" spc="5" dirty="0">
                <a:solidFill>
                  <a:schemeClr val="tx1"/>
                </a:solidFill>
                <a:latin typeface="Arial"/>
                <a:cs typeface="Arial"/>
              </a:rPr>
              <a:t>MTU</a:t>
            </a:r>
            <a:r>
              <a:rPr sz="1400" spc="-10" dirty="0">
                <a:solidFill>
                  <a:schemeClr val="tx1"/>
                </a:solidFill>
                <a:latin typeface="Arial"/>
                <a:cs typeface="Arial"/>
              </a:rPr>
              <a:t> sizes</a:t>
            </a:r>
            <a:r>
              <a:rPr sz="1400" spc="20" dirty="0">
                <a:solidFill>
                  <a:schemeClr val="tx1"/>
                </a:solidFill>
                <a:latin typeface="Arial"/>
                <a:cs typeface="Arial"/>
              </a:rPr>
              <a:t> </a:t>
            </a:r>
            <a:r>
              <a:rPr sz="1400" spc="-5" dirty="0">
                <a:solidFill>
                  <a:schemeClr val="tx1"/>
                </a:solidFill>
                <a:latin typeface="Arial"/>
                <a:cs typeface="Arial"/>
              </a:rPr>
              <a:t>make</a:t>
            </a:r>
            <a:r>
              <a:rPr sz="1400" spc="15" dirty="0">
                <a:solidFill>
                  <a:schemeClr val="tx1"/>
                </a:solidFill>
                <a:latin typeface="Arial"/>
                <a:cs typeface="Arial"/>
              </a:rPr>
              <a:t> </a:t>
            </a:r>
            <a:r>
              <a:rPr sz="1400" spc="-5" dirty="0">
                <a:solidFill>
                  <a:schemeClr val="tx1"/>
                </a:solidFill>
                <a:latin typeface="Arial"/>
                <a:cs typeface="Arial"/>
              </a:rPr>
              <a:t>bridging</a:t>
            </a:r>
            <a:r>
              <a:rPr sz="1400" spc="30" dirty="0">
                <a:solidFill>
                  <a:schemeClr val="tx1"/>
                </a:solidFill>
                <a:latin typeface="Arial"/>
                <a:cs typeface="Arial"/>
              </a:rPr>
              <a:t> </a:t>
            </a:r>
            <a:r>
              <a:rPr sz="1400" dirty="0">
                <a:solidFill>
                  <a:schemeClr val="tx1"/>
                </a:solidFill>
                <a:latin typeface="Arial"/>
                <a:cs typeface="Arial"/>
              </a:rPr>
              <a:t>to</a:t>
            </a:r>
            <a:r>
              <a:rPr sz="1400" spc="10" dirty="0">
                <a:solidFill>
                  <a:schemeClr val="tx1"/>
                </a:solidFill>
                <a:latin typeface="Arial"/>
                <a:cs typeface="Arial"/>
              </a:rPr>
              <a:t> </a:t>
            </a:r>
            <a:r>
              <a:rPr sz="1400" spc="-10" dirty="0">
                <a:solidFill>
                  <a:schemeClr val="tx1"/>
                </a:solidFill>
                <a:latin typeface="Arial"/>
                <a:cs typeface="Arial"/>
              </a:rPr>
              <a:t>other</a:t>
            </a:r>
            <a:r>
              <a:rPr sz="1400" spc="50" dirty="0">
                <a:solidFill>
                  <a:schemeClr val="tx1"/>
                </a:solidFill>
                <a:latin typeface="Arial"/>
                <a:cs typeface="Arial"/>
              </a:rPr>
              <a:t> </a:t>
            </a:r>
            <a:r>
              <a:rPr sz="1400" spc="-5"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802 </a:t>
            </a:r>
            <a:r>
              <a:rPr sz="1400" spc="-430" dirty="0">
                <a:solidFill>
                  <a:schemeClr val="tx1"/>
                </a:solidFill>
                <a:latin typeface="Arial"/>
                <a:cs typeface="Arial"/>
              </a:rPr>
              <a:t> </a:t>
            </a:r>
            <a:r>
              <a:rPr sz="1400" spc="-5" dirty="0">
                <a:solidFill>
                  <a:schemeClr val="tx1"/>
                </a:solidFill>
                <a:latin typeface="Arial"/>
                <a:cs typeface="Arial"/>
              </a:rPr>
              <a:t>media</a:t>
            </a:r>
            <a:r>
              <a:rPr sz="1400" spc="5" dirty="0">
                <a:solidFill>
                  <a:schemeClr val="tx1"/>
                </a:solidFill>
                <a:latin typeface="Arial"/>
                <a:cs typeface="Arial"/>
              </a:rPr>
              <a:t> </a:t>
            </a:r>
            <a:r>
              <a:rPr sz="1400" spc="-5" dirty="0">
                <a:solidFill>
                  <a:schemeClr val="tx1"/>
                </a:solidFill>
                <a:latin typeface="Arial"/>
                <a:cs typeface="Arial"/>
              </a:rPr>
              <a:t>impossible</a:t>
            </a:r>
            <a:r>
              <a:rPr sz="1400" spc="-15" dirty="0">
                <a:solidFill>
                  <a:schemeClr val="tx1"/>
                </a:solidFill>
                <a:latin typeface="Arial"/>
                <a:cs typeface="Arial"/>
              </a:rPr>
              <a:t> </a:t>
            </a:r>
            <a:r>
              <a:rPr sz="1400" spc="-10" dirty="0">
                <a:solidFill>
                  <a:schemeClr val="tx1"/>
                </a:solidFill>
                <a:latin typeface="Arial"/>
                <a:cs typeface="Arial"/>
              </a:rPr>
              <a:t>without</a:t>
            </a:r>
            <a:r>
              <a:rPr sz="1400" spc="45" dirty="0">
                <a:solidFill>
                  <a:schemeClr val="tx1"/>
                </a:solidFill>
                <a:latin typeface="Arial"/>
                <a:cs typeface="Arial"/>
              </a:rPr>
              <a:t> </a:t>
            </a:r>
            <a:r>
              <a:rPr sz="1400" spc="-5" dirty="0">
                <a:solidFill>
                  <a:schemeClr val="tx1"/>
                </a:solidFill>
                <a:latin typeface="Arial"/>
                <a:cs typeface="Arial"/>
              </a:rPr>
              <a:t>suitable</a:t>
            </a:r>
            <a:r>
              <a:rPr sz="1400" spc="25" dirty="0">
                <a:solidFill>
                  <a:schemeClr val="tx1"/>
                </a:solidFill>
                <a:latin typeface="Arial"/>
                <a:cs typeface="Arial"/>
              </a:rPr>
              <a:t> </a:t>
            </a:r>
            <a:r>
              <a:rPr sz="1400" spc="-5" dirty="0">
                <a:solidFill>
                  <a:schemeClr val="tx1"/>
                </a:solidFill>
                <a:latin typeface="Arial"/>
                <a:cs typeface="Arial"/>
              </a:rPr>
              <a:t>fragmentation/reassembly</a:t>
            </a:r>
            <a:r>
              <a:rPr sz="1400" spc="75" dirty="0">
                <a:solidFill>
                  <a:schemeClr val="tx1"/>
                </a:solidFill>
                <a:latin typeface="Arial"/>
                <a:cs typeface="Arial"/>
              </a:rPr>
              <a:t> </a:t>
            </a:r>
            <a:r>
              <a:rPr sz="1400" spc="-5" dirty="0">
                <a:solidFill>
                  <a:schemeClr val="tx1"/>
                </a:solidFill>
                <a:latin typeface="Arial"/>
                <a:cs typeface="Arial"/>
              </a:rPr>
              <a:t>support</a:t>
            </a:r>
            <a:endParaRPr sz="1400"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z="1400" spc="10" dirty="0">
                <a:solidFill>
                  <a:schemeClr val="tx1"/>
                </a:solidFill>
                <a:latin typeface="Arial"/>
                <a:cs typeface="Arial"/>
              </a:rPr>
              <a:t>Will</a:t>
            </a:r>
            <a:r>
              <a:rPr sz="1400" spc="-10" dirty="0">
                <a:solidFill>
                  <a:schemeClr val="tx1"/>
                </a:solidFill>
                <a:latin typeface="Arial"/>
                <a:cs typeface="Arial"/>
              </a:rPr>
              <a:t> 802.15.14</a:t>
            </a:r>
            <a:r>
              <a:rPr sz="1400" spc="35" dirty="0">
                <a:solidFill>
                  <a:schemeClr val="tx1"/>
                </a:solidFill>
                <a:latin typeface="Arial"/>
                <a:cs typeface="Arial"/>
              </a:rPr>
              <a:t> </a:t>
            </a:r>
            <a:r>
              <a:rPr sz="1400" spc="-5" dirty="0">
                <a:solidFill>
                  <a:schemeClr val="tx1"/>
                </a:solidFill>
                <a:latin typeface="Arial"/>
                <a:cs typeface="Arial"/>
              </a:rPr>
              <a:t>have</a:t>
            </a:r>
            <a:r>
              <a:rPr sz="1400" dirty="0">
                <a:solidFill>
                  <a:schemeClr val="tx1"/>
                </a:solidFill>
                <a:latin typeface="Arial"/>
                <a:cs typeface="Arial"/>
              </a:rPr>
              <a:t> </a:t>
            </a:r>
            <a:r>
              <a:rPr sz="1400" spc="-10" dirty="0">
                <a:solidFill>
                  <a:schemeClr val="tx1"/>
                </a:solidFill>
                <a:latin typeface="Arial"/>
                <a:cs typeface="Arial"/>
              </a:rPr>
              <a:t>other</a:t>
            </a:r>
            <a:r>
              <a:rPr sz="1400" spc="-35" dirty="0">
                <a:solidFill>
                  <a:schemeClr val="tx1"/>
                </a:solidFill>
                <a:latin typeface="Arial"/>
                <a:cs typeface="Arial"/>
              </a:rPr>
              <a:t> </a:t>
            </a:r>
            <a:r>
              <a:rPr sz="1400" spc="-5" dirty="0">
                <a:solidFill>
                  <a:schemeClr val="tx1"/>
                </a:solidFill>
                <a:latin typeface="Arial"/>
                <a:cs typeface="Arial"/>
              </a:rPr>
              <a:t>Addressing</a:t>
            </a:r>
            <a:r>
              <a:rPr sz="1400" spc="35" dirty="0">
                <a:solidFill>
                  <a:schemeClr val="tx1"/>
                </a:solidFill>
                <a:latin typeface="Arial"/>
                <a:cs typeface="Arial"/>
              </a:rPr>
              <a:t> </a:t>
            </a:r>
            <a:r>
              <a:rPr sz="1400" spc="-10" dirty="0">
                <a:solidFill>
                  <a:schemeClr val="tx1"/>
                </a:solidFill>
                <a:latin typeface="Arial"/>
                <a:cs typeface="Arial"/>
              </a:rPr>
              <a:t>Modes</a:t>
            </a:r>
            <a:r>
              <a:rPr sz="1400" spc="25" dirty="0">
                <a:solidFill>
                  <a:schemeClr val="tx1"/>
                </a:solidFill>
                <a:latin typeface="Arial"/>
                <a:cs typeface="Arial"/>
              </a:rPr>
              <a:t> </a:t>
            </a:r>
            <a:r>
              <a:rPr sz="1400" spc="-15" dirty="0">
                <a:solidFill>
                  <a:schemeClr val="tx1"/>
                </a:solidFill>
                <a:latin typeface="Arial"/>
                <a:cs typeface="Arial"/>
              </a:rPr>
              <a:t>beyond</a:t>
            </a:r>
            <a:r>
              <a:rPr sz="1400" spc="75" dirty="0">
                <a:solidFill>
                  <a:schemeClr val="tx1"/>
                </a:solidFill>
                <a:latin typeface="Arial"/>
                <a:cs typeface="Arial"/>
              </a:rPr>
              <a:t> </a:t>
            </a:r>
            <a:r>
              <a:rPr sz="1400" spc="-10" dirty="0">
                <a:solidFill>
                  <a:schemeClr val="tx1"/>
                </a:solidFill>
                <a:latin typeface="Arial"/>
                <a:cs typeface="Arial"/>
              </a:rPr>
              <a:t>the</a:t>
            </a:r>
            <a:r>
              <a:rPr sz="1400" spc="10" dirty="0">
                <a:solidFill>
                  <a:schemeClr val="tx1"/>
                </a:solidFill>
                <a:latin typeface="Arial"/>
                <a:cs typeface="Arial"/>
              </a:rPr>
              <a:t> </a:t>
            </a:r>
            <a:r>
              <a:rPr sz="1400" spc="-20" dirty="0">
                <a:solidFill>
                  <a:schemeClr val="tx1"/>
                </a:solidFill>
                <a:latin typeface="Arial"/>
                <a:cs typeface="Arial"/>
              </a:rPr>
              <a:t>64-bit</a:t>
            </a:r>
            <a:r>
              <a:rPr sz="1400" spc="35" dirty="0">
                <a:solidFill>
                  <a:schemeClr val="tx1"/>
                </a:solidFill>
                <a:latin typeface="Arial"/>
                <a:cs typeface="Arial"/>
              </a:rPr>
              <a:t> </a:t>
            </a:r>
            <a:r>
              <a:rPr sz="1400" spc="-10" dirty="0">
                <a:solidFill>
                  <a:schemeClr val="tx1"/>
                </a:solidFill>
                <a:latin typeface="Arial"/>
                <a:cs typeface="Arial"/>
              </a:rPr>
              <a:t>address</a:t>
            </a:r>
            <a:r>
              <a:rPr sz="1400" spc="40" dirty="0">
                <a:solidFill>
                  <a:schemeClr val="tx1"/>
                </a:solidFill>
                <a:latin typeface="Arial"/>
                <a:cs typeface="Arial"/>
              </a:rPr>
              <a:t> </a:t>
            </a:r>
            <a:r>
              <a:rPr sz="1400" spc="-10" dirty="0">
                <a:solidFill>
                  <a:schemeClr val="tx1"/>
                </a:solidFill>
                <a:latin typeface="Arial"/>
                <a:cs typeface="Arial"/>
              </a:rPr>
              <a:t>that</a:t>
            </a:r>
            <a:r>
              <a:rPr sz="1400" spc="35" dirty="0">
                <a:solidFill>
                  <a:schemeClr val="tx1"/>
                </a:solidFill>
                <a:latin typeface="Arial"/>
                <a:cs typeface="Arial"/>
              </a:rPr>
              <a:t> </a:t>
            </a:r>
            <a:r>
              <a:rPr sz="1400" spc="-5" dirty="0">
                <a:solidFill>
                  <a:schemeClr val="tx1"/>
                </a:solidFill>
                <a:latin typeface="Arial"/>
                <a:cs typeface="Arial"/>
              </a:rPr>
              <a:t>are</a:t>
            </a:r>
            <a:r>
              <a:rPr sz="1400" spc="10" dirty="0">
                <a:solidFill>
                  <a:schemeClr val="tx1"/>
                </a:solidFill>
                <a:latin typeface="Arial"/>
                <a:cs typeface="Arial"/>
              </a:rPr>
              <a:t> </a:t>
            </a:r>
            <a:r>
              <a:rPr sz="1400" spc="-5" dirty="0">
                <a:solidFill>
                  <a:schemeClr val="tx1"/>
                </a:solidFill>
                <a:latin typeface="Arial"/>
                <a:cs typeface="Arial"/>
              </a:rPr>
              <a:t>also</a:t>
            </a:r>
            <a:r>
              <a:rPr sz="1400" spc="15" dirty="0">
                <a:solidFill>
                  <a:schemeClr val="tx1"/>
                </a:solidFill>
                <a:latin typeface="Arial"/>
                <a:cs typeface="Arial"/>
              </a:rPr>
              <a:t> </a:t>
            </a:r>
            <a:r>
              <a:rPr sz="1400" spc="-5" dirty="0">
                <a:solidFill>
                  <a:schemeClr val="tx1"/>
                </a:solidFill>
                <a:latin typeface="Arial"/>
                <a:cs typeface="Arial"/>
              </a:rPr>
              <a:t>incompatible</a:t>
            </a:r>
            <a:endParaRPr sz="1400" dirty="0">
              <a:solidFill>
                <a:schemeClr val="tx1"/>
              </a:solidFill>
              <a:latin typeface="Arial"/>
              <a:cs typeface="Arial"/>
            </a:endParaRPr>
          </a:p>
          <a:p>
            <a:pPr marL="697865">
              <a:lnSpc>
                <a:spcPts val="1830"/>
              </a:lnSpc>
            </a:pPr>
            <a:r>
              <a:rPr sz="1400" spc="-5" dirty="0">
                <a:solidFill>
                  <a:schemeClr val="tx1"/>
                </a:solidFill>
                <a:latin typeface="Arial"/>
                <a:cs typeface="Arial"/>
              </a:rPr>
              <a:t>with IEEE</a:t>
            </a:r>
            <a:r>
              <a:rPr sz="1400" spc="25" dirty="0">
                <a:solidFill>
                  <a:schemeClr val="tx1"/>
                </a:solidFill>
                <a:latin typeface="Arial"/>
                <a:cs typeface="Arial"/>
              </a:rPr>
              <a:t> </a:t>
            </a:r>
            <a:r>
              <a:rPr sz="1400" spc="-5" dirty="0">
                <a:solidFill>
                  <a:schemeClr val="tx1"/>
                </a:solidFill>
                <a:latin typeface="Arial"/>
                <a:cs typeface="Arial"/>
              </a:rPr>
              <a:t>Std</a:t>
            </a:r>
            <a:r>
              <a:rPr sz="1400" spc="5" dirty="0">
                <a:solidFill>
                  <a:schemeClr val="tx1"/>
                </a:solidFill>
                <a:latin typeface="Arial"/>
                <a:cs typeface="Arial"/>
              </a:rPr>
              <a:t> </a:t>
            </a:r>
            <a:r>
              <a:rPr sz="1400" spc="-10" dirty="0">
                <a:solidFill>
                  <a:schemeClr val="tx1"/>
                </a:solidFill>
                <a:latin typeface="Arial"/>
                <a:cs typeface="Arial"/>
              </a:rPr>
              <a:t>802.1Q</a:t>
            </a:r>
            <a:r>
              <a:rPr sz="1400" spc="40" dirty="0">
                <a:solidFill>
                  <a:schemeClr val="tx1"/>
                </a:solidFill>
                <a:latin typeface="Arial"/>
                <a:cs typeface="Arial"/>
              </a:rPr>
              <a:t> </a:t>
            </a:r>
            <a:r>
              <a:rPr sz="1400" spc="-10" dirty="0">
                <a:solidFill>
                  <a:schemeClr val="tx1"/>
                </a:solidFill>
                <a:latin typeface="Arial"/>
                <a:cs typeface="Arial"/>
              </a:rPr>
              <a:t>and</a:t>
            </a:r>
            <a:r>
              <a:rPr sz="1400" spc="25" dirty="0">
                <a:solidFill>
                  <a:schemeClr val="tx1"/>
                </a:solidFill>
                <a:latin typeface="Arial"/>
                <a:cs typeface="Arial"/>
              </a:rPr>
              <a:t> </a:t>
            </a:r>
            <a:r>
              <a:rPr sz="1400" spc="-5" dirty="0">
                <a:solidFill>
                  <a:schemeClr val="tx1"/>
                </a:solidFill>
                <a:latin typeface="Arial"/>
                <a:cs typeface="Arial"/>
              </a:rPr>
              <a:t>IEEE</a:t>
            </a:r>
            <a:r>
              <a:rPr sz="1400" spc="5" dirty="0">
                <a:solidFill>
                  <a:schemeClr val="tx1"/>
                </a:solidFill>
                <a:latin typeface="Arial"/>
                <a:cs typeface="Arial"/>
              </a:rPr>
              <a:t> </a:t>
            </a:r>
            <a:r>
              <a:rPr sz="1400" spc="-5" dirty="0">
                <a:solidFill>
                  <a:schemeClr val="tx1"/>
                </a:solidFill>
                <a:latin typeface="Arial"/>
                <a:cs typeface="Arial"/>
              </a:rPr>
              <a:t>Std</a:t>
            </a:r>
            <a:r>
              <a:rPr sz="1400" spc="25" dirty="0">
                <a:solidFill>
                  <a:schemeClr val="tx1"/>
                </a:solidFill>
                <a:latin typeface="Arial"/>
                <a:cs typeface="Arial"/>
              </a:rPr>
              <a:t> </a:t>
            </a:r>
            <a:r>
              <a:rPr sz="1400" spc="-10" dirty="0">
                <a:solidFill>
                  <a:schemeClr val="tx1"/>
                </a:solidFill>
                <a:latin typeface="Arial"/>
                <a:cs typeface="Arial"/>
              </a:rPr>
              <a:t>802.1AC?</a:t>
            </a:r>
            <a:endParaRPr lang="en-US" sz="1400" spc="-10" dirty="0">
              <a:solidFill>
                <a:schemeClr val="tx1"/>
              </a:solidFill>
              <a:latin typeface="Arial"/>
              <a:cs typeface="Arial"/>
            </a:endParaRPr>
          </a:p>
          <a:p>
            <a:pPr indent="14288">
              <a:lnSpc>
                <a:spcPts val="1830"/>
              </a:lnSpc>
            </a:pPr>
            <a:r>
              <a:rPr lang="en-US" sz="1400" dirty="0">
                <a:solidFill>
                  <a:schemeClr val="tx1"/>
                </a:solidFill>
                <a:latin typeface="Arial"/>
                <a:cs typeface="Arial"/>
              </a:rPr>
              <a:t>Response – </a:t>
            </a:r>
            <a:r>
              <a:rPr lang="en-US" sz="1400" dirty="0">
                <a:solidFill>
                  <a:srgbClr val="0000FF"/>
                </a:solidFill>
                <a:latin typeface="Arial"/>
                <a:cs typeface="Arial"/>
              </a:rPr>
              <a:t>A comprehensive response was provided at the March 2016 802 Plenary Mtg. in Macao (see doc. # ). A reference, with link to this and other related docs. has been added to the CSD.</a:t>
            </a:r>
            <a:endParaRPr lang="en-US" sz="1400" spc="-10" dirty="0">
              <a:latin typeface="Arial"/>
              <a:cs typeface="Arial"/>
            </a:endParaRPr>
          </a:p>
        </p:txBody>
      </p:sp>
    </p:spTree>
    <p:extLst>
      <p:ext uri="{BB962C8B-B14F-4D97-AF65-F5344CB8AC3E}">
        <p14:creationId xmlns:p14="http://schemas.microsoft.com/office/powerpoint/2010/main" val="3381519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70"/>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4" name="Slide Number Placeholder 3"/>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13</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Tree>
    <p:extLst>
      <p:ext uri="{BB962C8B-B14F-4D97-AF65-F5344CB8AC3E}">
        <p14:creationId xmlns:p14="http://schemas.microsoft.com/office/powerpoint/2010/main" val="190867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3569"/>
            <a:ext cx="8229600" cy="3783072"/>
          </a:xfrm>
        </p:spPr>
        <p:txBody>
          <a:bodyPr>
            <a:noAutofit/>
          </a:bodyPr>
          <a:lstStyle/>
          <a:p>
            <a:pPr marL="0" indent="0">
              <a:spcBef>
                <a:spcPts val="45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General — Even though this document might be copied from </a:t>
            </a:r>
            <a:r>
              <a:rPr lang="en-US" sz="1800" dirty="0" err="1">
                <a:latin typeface="Helvetica" pitchFamily="2" charset="0"/>
              </a:rPr>
              <a:t>myProject</a:t>
            </a:r>
            <a:r>
              <a:rPr lang="en-US" sz="1800" dirty="0">
                <a:latin typeface="Helvetica" pitchFamily="2" charset="0"/>
              </a:rPr>
              <a:t> output, it is not output from </a:t>
            </a:r>
            <a:r>
              <a:rPr lang="en-US" sz="1800" dirty="0" err="1">
                <a:latin typeface="Helvetica" pitchFamily="2" charset="0"/>
              </a:rPr>
              <a:t>myProject</a:t>
            </a:r>
            <a:r>
              <a:rPr lang="en-US" sz="1800" dirty="0">
                <a:latin typeface="Helvetica" pitchFamily="2" charset="0"/>
              </a:rPr>
              <a:t>, and therefore, reduces confidence that the correct form is being used, and that the </a:t>
            </a:r>
            <a:r>
              <a:rPr lang="en-US" sz="1800" dirty="0" err="1">
                <a:latin typeface="Helvetica" pitchFamily="2" charset="0"/>
              </a:rPr>
              <a:t>NesCom</a:t>
            </a:r>
            <a:r>
              <a:rPr lang="en-US" sz="1800" dirty="0">
                <a:latin typeface="Helvetica" pitchFamily="2" charset="0"/>
              </a:rPr>
              <a:t> submittal will match what is reviewed.  It is expected the pdf from </a:t>
            </a:r>
            <a:r>
              <a:rPr lang="en-US" sz="1800" dirty="0" err="1">
                <a:latin typeface="Helvetica" pitchFamily="2" charset="0"/>
              </a:rPr>
              <a:t>myProject</a:t>
            </a:r>
            <a:r>
              <a:rPr lang="en-US" sz="1800" dirty="0">
                <a:latin typeface="Helvetica" pitchFamily="2" charset="0"/>
              </a:rPr>
              <a:t> is used for 802 preview.  Further, there are formatting problems that should be fixed when entering into </a:t>
            </a:r>
            <a:r>
              <a:rPr lang="en-US" sz="1800" dirty="0" err="1">
                <a:latin typeface="Helvetica" pitchFamily="2" charset="0"/>
              </a:rPr>
              <a:t>myProject</a:t>
            </a:r>
            <a:r>
              <a:rPr lang="en-US" sz="1800" dirty="0">
                <a:latin typeface="Helvetica" pitchFamily="2" charset="0"/>
              </a:rPr>
              <a:t>, and some of the formatting indicates changes in the docx that likely didn’t come from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PAR Draft, with changes per the responses in this document, has been regenerated from </a:t>
            </a:r>
            <a:r>
              <a:rPr lang="en-US" sz="1800" dirty="0" err="1">
                <a:solidFill>
                  <a:srgbClr val="0000FF"/>
                </a:solidFill>
                <a:latin typeface="Helvetica" pitchFamily="2" charset="0"/>
              </a:rPr>
              <a:t>myProject</a:t>
            </a:r>
            <a:r>
              <a:rPr lang="en-US" sz="1800" dirty="0">
                <a:solidFill>
                  <a:srgbClr val="0000FF"/>
                </a:solidFill>
                <a:latin typeface="Helvetica" pitchFamily="2" charset="0"/>
              </a:rPr>
              <a:t>. </a:t>
            </a:r>
          </a:p>
        </p:txBody>
      </p:sp>
      <p:sp>
        <p:nvSpPr>
          <p:cNvPr id="4" name="Slide Number Placeholder 3"/>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14</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6502F422-9F5A-475D-9CBE-E46C6C2C2229}"/>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Tree>
    <p:extLst>
      <p:ext uri="{BB962C8B-B14F-4D97-AF65-F5344CB8AC3E}">
        <p14:creationId xmlns:p14="http://schemas.microsoft.com/office/powerpoint/2010/main" val="68767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F83B7-6882-574E-8B39-CA186277D452}"/>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3"/>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marL="342892" indent="-342892">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in the PAR Draft to “802.15.4w”.</a:t>
            </a:r>
          </a:p>
        </p:txBody>
      </p:sp>
      <p:sp>
        <p:nvSpPr>
          <p:cNvPr id="4" name="Slide Number Placeholder 3">
            <a:extLst>
              <a:ext uri="{FF2B5EF4-FFF2-40B4-BE49-F238E27FC236}">
                <a16:creationId xmlns:a16="http://schemas.microsoft.com/office/drawing/2014/main" id="{3821ECF9-E331-A249-A214-E79A6C46C79C}"/>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15</a:t>
            </a:fld>
            <a:endParaRPr lang="en-US"/>
          </a:p>
        </p:txBody>
      </p:sp>
      <p:sp>
        <p:nvSpPr>
          <p:cNvPr id="6" name="Footer Placeholder 4">
            <a:extLst>
              <a:ext uri="{FF2B5EF4-FFF2-40B4-BE49-F238E27FC236}">
                <a16:creationId xmlns:a16="http://schemas.microsoft.com/office/drawing/2014/main" id="{E4270D8E-BC26-4449-B874-7C7CD0C82D64}"/>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B14CBEC9-7FCB-4E7C-BEDB-6207E069763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5"/>
              </a:rPr>
              <a:t>CSD</a:t>
            </a:r>
            <a:r>
              <a:rPr lang="en-US" sz="1800" b="1" kern="0" dirty="0"/>
              <a:t> </a:t>
            </a:r>
          </a:p>
        </p:txBody>
      </p:sp>
    </p:spTree>
    <p:extLst>
      <p:ext uri="{BB962C8B-B14F-4D97-AF65-F5344CB8AC3E}">
        <p14:creationId xmlns:p14="http://schemas.microsoft.com/office/powerpoint/2010/main" val="998526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E35441-6487-4E4A-862C-FA0587901626}"/>
              </a:ext>
            </a:extLst>
          </p:cNvPr>
          <p:cNvSpPr>
            <a:spLocks noGrp="1"/>
          </p:cNvSpPr>
          <p:nvPr>
            <p:ph idx="1"/>
          </p:nvPr>
        </p:nvSpPr>
        <p:spPr>
          <a:xfrm>
            <a:off x="689769" y="1473569"/>
            <a:ext cx="7764463" cy="4766894"/>
          </a:xfrm>
        </p:spPr>
        <p:txBody>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The IEEE standards numbers in the answer should be prefaced by “IEEE Std”.  Similar errors are found throughout the PAR, sometimes including IEEE but not Std (e.g., in 8.1).</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corrected throughout the PAR Draft.</a:t>
            </a:r>
          </a:p>
          <a:p>
            <a:pPr marL="342892" indent="-342892">
              <a:spcBef>
                <a:spcPts val="0"/>
              </a:spcBef>
              <a:spcAft>
                <a:spcPts val="450"/>
              </a:spcAft>
              <a:buFont typeface="Arial" panose="020B0604020202020204" pitchFamily="34" charset="0"/>
              <a:buChar char="•"/>
            </a:pPr>
            <a:r>
              <a:rPr lang="en-US" sz="1800" dirty="0">
                <a:latin typeface="Helvetica" pitchFamily="2" charset="0"/>
              </a:rPr>
              <a:t>5.5, General – Though somewhat murky, we believe the proper reference to the standard and its approved amendments/corrigenda is undated (IEEE Std 802.15.4).</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state that the project will “…benefit by including (via. referencing)…”.</a:t>
            </a:r>
            <a:endParaRPr lang="en-US" dirty="0">
              <a:solidFill>
                <a:srgbClr val="0000FF"/>
              </a:solidFill>
            </a:endParaRPr>
          </a:p>
        </p:txBody>
      </p:sp>
      <p:sp>
        <p:nvSpPr>
          <p:cNvPr id="4" name="Slide Number Placeholder 3">
            <a:extLst>
              <a:ext uri="{FF2B5EF4-FFF2-40B4-BE49-F238E27FC236}">
                <a16:creationId xmlns:a16="http://schemas.microsoft.com/office/drawing/2014/main" id="{D6732B6B-2402-9740-A728-3D2585574D70}"/>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16</a:t>
            </a:fld>
            <a:endParaRPr lang="en-US"/>
          </a:p>
        </p:txBody>
      </p:sp>
      <p:sp>
        <p:nvSpPr>
          <p:cNvPr id="6" name="Footer Placeholder 4">
            <a:extLst>
              <a:ext uri="{FF2B5EF4-FFF2-40B4-BE49-F238E27FC236}">
                <a16:creationId xmlns:a16="http://schemas.microsoft.com/office/drawing/2014/main" id="{C412585C-00B8-4B68-A52F-684C8D701F68}"/>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44E2E9C-89F7-475E-98FD-CBF930752921}"/>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Tree>
    <p:extLst>
      <p:ext uri="{BB962C8B-B14F-4D97-AF65-F5344CB8AC3E}">
        <p14:creationId xmlns:p14="http://schemas.microsoft.com/office/powerpoint/2010/main" val="229245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AE2DD-78E9-294C-B4FA-2C4FF62AECBB}"/>
              </a:ext>
            </a:extLst>
          </p:cNvPr>
          <p:cNvSpPr>
            <a:spLocks noGrp="1"/>
          </p:cNvSpPr>
          <p:nvPr>
            <p:ph idx="1"/>
          </p:nvPr>
        </p:nvSpPr>
        <p:spPr>
          <a:xfrm>
            <a:off x="689769" y="1473569"/>
            <a:ext cx="7764463" cy="4766894"/>
          </a:xfrm>
        </p:spPr>
        <p:txBody>
          <a:bodyPr>
            <a:noAutofit/>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5.6 — Grammar:  “and manufacturers and”.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 consumer electronics equipment, manufacturers, and users of equipment involving…”</a:t>
            </a:r>
          </a:p>
          <a:p>
            <a:pPr marL="342892" indent="-342892">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4" name="Slide Number Placeholder 3">
            <a:extLst>
              <a:ext uri="{FF2B5EF4-FFF2-40B4-BE49-F238E27FC236}">
                <a16:creationId xmlns:a16="http://schemas.microsoft.com/office/drawing/2014/main" id="{57730CF1-4D6F-454A-AA8A-AA35E7F01C29}"/>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17</a:t>
            </a:fld>
            <a:endParaRPr lang="en-US"/>
          </a:p>
        </p:txBody>
      </p:sp>
      <p:sp>
        <p:nvSpPr>
          <p:cNvPr id="6" name="Footer Placeholder 4">
            <a:extLst>
              <a:ext uri="{FF2B5EF4-FFF2-40B4-BE49-F238E27FC236}">
                <a16:creationId xmlns:a16="http://schemas.microsoft.com/office/drawing/2014/main" id="{D4CB207B-AC0E-4B33-B6AD-C353A40804E3}"/>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D15CB7C7-A21A-47CA-BCE7-117FE4D2B107}"/>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Tree>
    <p:extLst>
      <p:ext uri="{BB962C8B-B14F-4D97-AF65-F5344CB8AC3E}">
        <p14:creationId xmlns:p14="http://schemas.microsoft.com/office/powerpoint/2010/main" val="411763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58A2CD-AC28-2F48-8338-07076594CF2B}"/>
              </a:ext>
            </a:extLst>
          </p:cNvPr>
          <p:cNvSpPr>
            <a:spLocks noGrp="1"/>
          </p:cNvSpPr>
          <p:nvPr>
            <p:ph idx="1"/>
          </p:nvPr>
        </p:nvSpPr>
        <p:spPr>
          <a:xfrm>
            <a:off x="689769" y="1473569"/>
            <a:ext cx="7764463" cy="4766894"/>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P802.15.14.”</a:t>
            </a:r>
          </a:p>
        </p:txBody>
      </p:sp>
      <p:sp>
        <p:nvSpPr>
          <p:cNvPr id="4" name="Slide Number Placeholder 3">
            <a:extLst>
              <a:ext uri="{FF2B5EF4-FFF2-40B4-BE49-F238E27FC236}">
                <a16:creationId xmlns:a16="http://schemas.microsoft.com/office/drawing/2014/main" id="{DEF78D6F-57DC-FE44-825E-36B1F0E8C563}"/>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18</a:t>
            </a:fld>
            <a:endParaRPr lang="en-US"/>
          </a:p>
        </p:txBody>
      </p:sp>
      <p:sp>
        <p:nvSpPr>
          <p:cNvPr id="6" name="Footer Placeholder 4">
            <a:extLst>
              <a:ext uri="{FF2B5EF4-FFF2-40B4-BE49-F238E27FC236}">
                <a16:creationId xmlns:a16="http://schemas.microsoft.com/office/drawing/2014/main" id="{FE1F9E30-2092-4CC3-8C1A-B52FC5A37A74}"/>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4D495B32-5585-44E8-932E-B367A03451B8}"/>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Tree>
    <p:extLst>
      <p:ext uri="{BB962C8B-B14F-4D97-AF65-F5344CB8AC3E}">
        <p14:creationId xmlns:p14="http://schemas.microsoft.com/office/powerpoint/2010/main" val="30219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36B3B-A3C7-F043-890B-92DF7B81DEA2}"/>
              </a:ext>
            </a:extLst>
          </p:cNvPr>
          <p:cNvSpPr>
            <a:spLocks noGrp="1"/>
          </p:cNvSpPr>
          <p:nvPr>
            <p:ph idx="1"/>
          </p:nvPr>
        </p:nvSpPr>
        <p:spPr>
          <a:xfrm>
            <a:off x="689769" y="1473569"/>
            <a:ext cx="7764463" cy="4766894"/>
          </a:xfrm>
        </p:spPr>
        <p:txBody>
          <a:bodyPr>
            <a:normAutofit lnSpcReduction="10000"/>
          </a:bodyPr>
          <a:lstStyle/>
          <a:p>
            <a:pPr marL="342892" indent="-342892">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The 802.15 WG Chair, along with the 802.15.14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marL="342892" indent="-342892">
              <a:spcBef>
                <a:spcPts val="0"/>
              </a:spcBef>
              <a:spcAft>
                <a:spcPts val="450"/>
              </a:spcAft>
              <a:buFont typeface="Arial" panose="020B0604020202020204" pitchFamily="34" charset="0"/>
              <a:buChar char="•"/>
            </a:pPr>
            <a:r>
              <a:rPr lang="en-US" sz="1800" dirty="0">
                <a:latin typeface="Helvetica" pitchFamily="2" charset="0"/>
              </a:rPr>
              <a:t>7.1.1 – Typo in the title "IEEE Standard for </a:t>
            </a:r>
            <a:r>
              <a:rPr lang="en-US" sz="1800" dirty="0" err="1">
                <a:latin typeface="Helvetica" pitchFamily="2" charset="0"/>
              </a:rPr>
              <a:t>Low?Rate</a:t>
            </a:r>
            <a:r>
              <a:rPr lang="en-US" sz="1800" dirty="0">
                <a:latin typeface="Helvetica" pitchFamily="2" charset="0"/>
              </a:rPr>
              <a:t> Wireless Networks”  the published standard uses “Low-Rate“.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“…Low-Rate…”.</a:t>
            </a:r>
          </a:p>
        </p:txBody>
      </p:sp>
      <p:sp>
        <p:nvSpPr>
          <p:cNvPr id="4" name="Slide Number Placeholder 3">
            <a:extLst>
              <a:ext uri="{FF2B5EF4-FFF2-40B4-BE49-F238E27FC236}">
                <a16:creationId xmlns:a16="http://schemas.microsoft.com/office/drawing/2014/main" id="{4281A7D3-AA4A-E948-BAF0-78F68ED5A220}"/>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19</a:t>
            </a:fld>
            <a:endParaRPr lang="en-US"/>
          </a:p>
        </p:txBody>
      </p:sp>
      <p:sp>
        <p:nvSpPr>
          <p:cNvPr id="6" name="Footer Placeholder 4">
            <a:extLst>
              <a:ext uri="{FF2B5EF4-FFF2-40B4-BE49-F238E27FC236}">
                <a16:creationId xmlns:a16="http://schemas.microsoft.com/office/drawing/2014/main" id="{82A24E14-22B3-4BF6-80E0-BF7243AC15D0}"/>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644DCB7-2C2F-4B02-8117-3A593C8F829C}"/>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spTree>
    <p:extLst>
      <p:ext uri="{BB962C8B-B14F-4D97-AF65-F5344CB8AC3E}">
        <p14:creationId xmlns:p14="http://schemas.microsoft.com/office/powerpoint/2010/main" val="315656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July 13</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7B8FE-78E9-D442-B6AC-BB4BAB90D8F5}"/>
              </a:ext>
            </a:extLst>
          </p:cNvPr>
          <p:cNvSpPr>
            <a:spLocks noGrp="1"/>
          </p:cNvSpPr>
          <p:nvPr>
            <p:ph idx="1"/>
          </p:nvPr>
        </p:nvSpPr>
        <p:spPr>
          <a:xfrm>
            <a:off x="689769" y="1473569"/>
            <a:ext cx="7764463" cy="4766894"/>
          </a:xfrm>
        </p:spPr>
        <p:txBody>
          <a:bodyPr/>
          <a:lstStyle/>
          <a:p>
            <a:pPr marL="0" indent="0">
              <a:spcBef>
                <a:spcPts val="0"/>
              </a:spcBef>
              <a:spcAft>
                <a:spcPts val="450"/>
              </a:spcAft>
            </a:pPr>
            <a:r>
              <a:rPr lang="en-US" sz="1800" dirty="0">
                <a:latin typeface="Helvetica" pitchFamily="2" charset="0"/>
              </a:rPr>
              <a:t>CSD: </a:t>
            </a:r>
            <a:r>
              <a:rPr lang="en-US" sz="1800" dirty="0">
                <a:latin typeface="Helvetica" pitchFamily="2" charset="0"/>
                <a:hlinkClick r:id="rId3"/>
              </a:rPr>
              <a:t>https://mentor.ieee.org/802.15/dcn/21/15-21-0278-04-0014-sg14-draft-csd-for-ns-uwb.docx</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No comments.</a:t>
            </a:r>
            <a:endParaRPr lang="en-US" dirty="0"/>
          </a:p>
        </p:txBody>
      </p:sp>
      <p:sp>
        <p:nvSpPr>
          <p:cNvPr id="4" name="Slide Number Placeholder 3">
            <a:extLst>
              <a:ext uri="{FF2B5EF4-FFF2-40B4-BE49-F238E27FC236}">
                <a16:creationId xmlns:a16="http://schemas.microsoft.com/office/drawing/2014/main" id="{9CF882CC-5487-DA4E-BA42-5D6BB98EEF11}"/>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20</a:t>
            </a:fld>
            <a:endParaRPr lang="en-US"/>
          </a:p>
        </p:txBody>
      </p:sp>
      <p:sp>
        <p:nvSpPr>
          <p:cNvPr id="6" name="Footer Placeholder 4">
            <a:extLst>
              <a:ext uri="{FF2B5EF4-FFF2-40B4-BE49-F238E27FC236}">
                <a16:creationId xmlns:a16="http://schemas.microsoft.com/office/drawing/2014/main" id="{27BF8015-4657-4991-AF16-4A416A43B055}"/>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7909CA7E-548A-4CA6-A3B3-DA6573D7C53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802.3 Comments on 802.15.14 Standard: Ad-Hoc Impulse Radio Ultra Wideband Wireless Networks, </a:t>
            </a:r>
            <a:r>
              <a:rPr lang="en-US" sz="1800" b="1" kern="0" dirty="0">
                <a:hlinkClick r:id="rId4"/>
              </a:rPr>
              <a:t>PAR</a:t>
            </a:r>
            <a:r>
              <a:rPr lang="en-US" sz="1800" b="1" kern="0" dirty="0"/>
              <a:t> and </a:t>
            </a:r>
            <a:r>
              <a:rPr lang="en-US" sz="1800" b="1" kern="0" dirty="0">
                <a:hlinkClick r:id="rId3"/>
              </a:rPr>
              <a:t>CSD</a:t>
            </a:r>
            <a:r>
              <a:rPr lang="en-US" sz="1800" b="1" kern="0" dirty="0"/>
              <a:t> </a:t>
            </a:r>
          </a:p>
        </p:txBody>
      </p:sp>
    </p:spTree>
    <p:extLst>
      <p:ext uri="{BB962C8B-B14F-4D97-AF65-F5344CB8AC3E}">
        <p14:creationId xmlns:p14="http://schemas.microsoft.com/office/powerpoint/2010/main" val="3899342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5802" y="1473569"/>
            <a:ext cx="7770813" cy="4907759"/>
          </a:xfrm>
        </p:spPr>
        <p:txBody>
          <a:bodyPr/>
          <a:lstStyle/>
          <a:p>
            <a:r>
              <a:rPr lang="en-US" sz="1500" dirty="0"/>
              <a:t>2.1 – Title – “Ad Hoc” is only in the title, it is not used as a qualifier elsewhere in the PAR (Scope/purpose/need or explanation.) </a:t>
            </a:r>
          </a:p>
          <a:p>
            <a:pPr lvl="1"/>
            <a:r>
              <a:rPr lang="en-US" sz="1500" dirty="0"/>
              <a:t>Suggest remove “Ad Hoc” or change to “Impulse Radio Ultra Wideband Wireless Ad Hoc Networks”.</a:t>
            </a:r>
          </a:p>
          <a:p>
            <a:pPr lvl="2"/>
            <a:r>
              <a:rPr lang="en-US" sz="1500" dirty="0"/>
              <a:t>(Note that one definition of Ad Hoc Network is “A wireless ad hoc network or mobile ad hoc network is a decentralized type of wireless network. The network is ad hoc because it does not rely on a pre-existing infrastructure.”)</a:t>
            </a:r>
          </a:p>
          <a:p>
            <a:pPr lvl="2"/>
            <a:r>
              <a:rPr lang="en-US" sz="1500" dirty="0"/>
              <a:t>If you leave Ad Hoc in the title, it may well be that your network description elsewhere needs an “Ad Hoc” added.</a:t>
            </a:r>
          </a:p>
          <a:p>
            <a:pPr marL="0" lvl="2" indent="0"/>
            <a:r>
              <a:rPr lang="en-US" sz="1500" dirty="0"/>
              <a:t>Response – </a:t>
            </a:r>
            <a:r>
              <a:rPr lang="en-US" sz="1500" dirty="0">
                <a:solidFill>
                  <a:srgbClr val="0000FF"/>
                </a:solidFill>
              </a:rPr>
              <a:t>Agreed, have changed the title name as proposed above and include use of term Ad Hoc in 5.2 and correct use of Ad-Hoc to Ad Hoc or ad hoc depending on section.</a:t>
            </a:r>
          </a:p>
          <a:p>
            <a:pPr marL="0" lvl="2" indent="0"/>
            <a:r>
              <a:rPr lang="en-US" sz="1500" dirty="0"/>
              <a:t> </a:t>
            </a:r>
          </a:p>
          <a:p>
            <a:r>
              <a:rPr lang="en-US" sz="1500" dirty="0"/>
              <a:t>5.5 Need : “ad-hoc impulse radio ultra wideband functionality”</a:t>
            </a:r>
          </a:p>
          <a:p>
            <a:pPr lvl="1"/>
            <a:r>
              <a:rPr lang="en-US" sz="1500" dirty="0"/>
              <a:t>Should this be “Ad Hoc” as in the title? </a:t>
            </a:r>
          </a:p>
          <a:p>
            <a:pPr lvl="1"/>
            <a:r>
              <a:rPr lang="en-US" sz="1500" dirty="0"/>
              <a:t>Should this more correctly be “impulse radio ultra wideband </a:t>
            </a:r>
            <a:r>
              <a:rPr lang="en-US" sz="1500" i="1" dirty="0"/>
              <a:t>Ad Hoc network </a:t>
            </a:r>
            <a:r>
              <a:rPr lang="en-US" sz="1500" dirty="0"/>
              <a:t>functionality”?</a:t>
            </a:r>
          </a:p>
          <a:p>
            <a:r>
              <a:rPr lang="en-US" sz="1500" dirty="0"/>
              <a:t>Response – </a:t>
            </a:r>
            <a:r>
              <a:rPr lang="en-US" sz="1500" dirty="0">
                <a:solidFill>
                  <a:srgbClr val="0000FF"/>
                </a:solidFill>
              </a:rPr>
              <a:t>Agreed, have changed to ad hoc.</a:t>
            </a:r>
            <a:endParaRPr lang="en-US" sz="1500" dirty="0"/>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08220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686594" y="1473569"/>
            <a:ext cx="7770813" cy="4907759"/>
          </a:xfrm>
        </p:spPr>
        <p:txBody>
          <a:bodyPr/>
          <a:lstStyle/>
          <a:p>
            <a:r>
              <a:rPr lang="en-US" sz="1600" dirty="0"/>
              <a:t>5.6 – Stakeholders seems overly broad – suggest to make it more specific.</a:t>
            </a:r>
          </a:p>
          <a:p>
            <a:r>
              <a:rPr lang="en-US" sz="1600" dirty="0"/>
              <a:t>Response – </a:t>
            </a:r>
            <a:r>
              <a:rPr lang="en-US" sz="1600" dirty="0">
                <a:solidFill>
                  <a:srgbClr val="0000FF"/>
                </a:solidFill>
              </a:rPr>
              <a:t>Each of the listed stakeholders is a current or potential user of the technology.</a:t>
            </a:r>
          </a:p>
          <a:p>
            <a:endParaRPr lang="en-US" sz="1600" dirty="0"/>
          </a:p>
          <a:p>
            <a:r>
              <a:rPr lang="en-US" sz="1600" dirty="0"/>
              <a:t>7.1.1 – “</a:t>
            </a:r>
            <a:r>
              <a:rPr lang="en-US" sz="1600" dirty="0" err="1"/>
              <a:t>Low?Rate</a:t>
            </a:r>
            <a:r>
              <a:rPr lang="en-US" sz="1600" dirty="0"/>
              <a:t> Wireless Networks” change to “Low Rate Wireless Networks”</a:t>
            </a:r>
          </a:p>
          <a:p>
            <a:r>
              <a:rPr lang="en-US" sz="1600" dirty="0"/>
              <a:t>Response – </a:t>
            </a:r>
            <a:r>
              <a:rPr lang="en-US" sz="1600" dirty="0">
                <a:solidFill>
                  <a:srgbClr val="0000FF"/>
                </a:solidFill>
              </a:rPr>
              <a:t>Agreed, have changed to Low-Rate.</a:t>
            </a:r>
          </a:p>
          <a:p>
            <a:endParaRPr lang="en-US" sz="1350" dirty="0"/>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
        <p:nvSpPr>
          <p:cNvPr id="8" name="Title 1">
            <a:extLst>
              <a:ext uri="{FF2B5EF4-FFF2-40B4-BE49-F238E27FC236}">
                <a16:creationId xmlns:a16="http://schemas.microsoft.com/office/drawing/2014/main" id="{FDECF174-64D2-41AC-8287-0B83A6ECF202}"/>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Tree>
    <p:extLst>
      <p:ext uri="{BB962C8B-B14F-4D97-AF65-F5344CB8AC3E}">
        <p14:creationId xmlns:p14="http://schemas.microsoft.com/office/powerpoint/2010/main" val="1209401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a:xfrm>
            <a:off x="689769" y="1473568"/>
            <a:ext cx="7764463" cy="4907759"/>
          </a:xfrm>
        </p:spPr>
        <p:txBody>
          <a:bodyPr/>
          <a:lstStyle/>
          <a:p>
            <a:r>
              <a:rPr lang="en-US" sz="1600" dirty="0"/>
              <a:t>8.1 First 2 paragraphs should be moved to the 5.5 Need section.</a:t>
            </a:r>
          </a:p>
          <a:p>
            <a:r>
              <a:rPr lang="en-US" sz="1600" dirty="0"/>
              <a:t>Response – </a:t>
            </a:r>
            <a:r>
              <a:rPr lang="en-US" sz="1600" dirty="0">
                <a:solidFill>
                  <a:srgbClr val="0000FF"/>
                </a:solidFill>
              </a:rPr>
              <a:t>Agreed.</a:t>
            </a:r>
          </a:p>
          <a:p>
            <a:endParaRPr lang="en-US" sz="1600" dirty="0"/>
          </a:p>
          <a:p>
            <a:r>
              <a:rPr lang="en-US" sz="1600" dirty="0"/>
              <a:t>8.1 In the 2</a:t>
            </a:r>
            <a:r>
              <a:rPr lang="en-US" sz="1600" baseline="30000" dirty="0"/>
              <a:t>nd</a:t>
            </a:r>
            <a:r>
              <a:rPr lang="en-US" sz="1600" dirty="0"/>
              <a:t> paragraph we suggested moving to 5.5 change “new standard  will improve“ to “new standard (802.15.14) improves” </a:t>
            </a:r>
          </a:p>
          <a:p>
            <a:r>
              <a:rPr lang="en-US" sz="1600" dirty="0"/>
              <a:t>Response – </a:t>
            </a:r>
            <a:r>
              <a:rPr lang="en-US" sz="1600" dirty="0">
                <a:solidFill>
                  <a:srgbClr val="0000FF"/>
                </a:solidFill>
              </a:rPr>
              <a:t>Agreed.</a:t>
            </a:r>
          </a:p>
          <a:p>
            <a:endParaRPr lang="en-US" sz="1600" dirty="0"/>
          </a:p>
          <a:p>
            <a:r>
              <a:rPr lang="en-US" sz="1600" dirty="0"/>
              <a:t>PAR General – as this is the PAR for 802.15.14, we don’t see how the reference to 802.15.15 is needed to be included (or it needs to be more explicitly noted in the Need) (remove reference in 7.1 and 8.1. (not similar scope)).</a:t>
            </a:r>
          </a:p>
          <a:p>
            <a:r>
              <a:rPr lang="en-US" sz="1600" dirty="0"/>
              <a:t>Response – </a:t>
            </a:r>
            <a:r>
              <a:rPr lang="en-US" sz="1600" dirty="0">
                <a:solidFill>
                  <a:srgbClr val="0000FF"/>
                </a:solidFill>
              </a:rPr>
              <a:t>Agreed.</a:t>
            </a:r>
          </a:p>
          <a:p>
            <a:endParaRPr lang="en-US" sz="1500" dirty="0"/>
          </a:p>
        </p:txBody>
      </p:sp>
      <p:sp>
        <p:nvSpPr>
          <p:cNvPr id="4" name="Date Placeholder 3">
            <a:extLst>
              <a:ext uri="{FF2B5EF4-FFF2-40B4-BE49-F238E27FC236}">
                <a16:creationId xmlns:a16="http://schemas.microsoft.com/office/drawing/2014/main" id="{EC79DE64-3D1A-4FF8-B12D-DAA228CC85E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8AA66325-E3B1-4D15-8894-1D7A7A78DF47}"/>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
        <p:nvSpPr>
          <p:cNvPr id="8" name="Title 1">
            <a:extLst>
              <a:ext uri="{FF2B5EF4-FFF2-40B4-BE49-F238E27FC236}">
                <a16:creationId xmlns:a16="http://schemas.microsoft.com/office/drawing/2014/main" id="{2A30962A-EC3D-4CDD-B8B3-2D754901150D}"/>
              </a:ext>
            </a:extLst>
          </p:cNvPr>
          <p:cNvSpPr>
            <a:spLocks noGrp="1"/>
          </p:cNvSpPr>
          <p:nvPr>
            <p:ph type="title"/>
          </p:nvPr>
        </p:nvSpPr>
        <p:spPr>
          <a:xfrm>
            <a:off x="685802" y="836886"/>
            <a:ext cx="7770813" cy="636683"/>
          </a:xfrm>
        </p:spPr>
        <p:txBody>
          <a:bodyPr/>
          <a:lstStyle/>
          <a:p>
            <a:r>
              <a:rPr lang="en-US" sz="1800" b="1" dirty="0"/>
              <a:t>802.11 Comments on 802.15.14 Standard: Ad-Hoc Impulse Radio Ultra Wideband Wireless Networks, </a:t>
            </a:r>
            <a:r>
              <a:rPr lang="en-US" sz="1800" b="1" dirty="0">
                <a:hlinkClick r:id="rId2"/>
              </a:rPr>
              <a:t>PAR</a:t>
            </a:r>
            <a:r>
              <a:rPr lang="en-US" sz="1800" b="1" dirty="0"/>
              <a:t> and </a:t>
            </a:r>
            <a:r>
              <a:rPr lang="en-US" sz="1800" b="1" dirty="0">
                <a:hlinkClick r:id="rId3"/>
              </a:rPr>
              <a:t>CSD</a:t>
            </a:r>
            <a:r>
              <a:rPr lang="en-US" sz="1800" b="1" dirty="0"/>
              <a:t> </a:t>
            </a:r>
          </a:p>
        </p:txBody>
      </p:sp>
    </p:spTree>
    <p:extLst>
      <p:ext uri="{BB962C8B-B14F-4D97-AF65-F5344CB8AC3E}">
        <p14:creationId xmlns:p14="http://schemas.microsoft.com/office/powerpoint/2010/main" val="333173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600" dirty="0"/>
              <a:t>PAR 5.2a Scope statement may be better to be replaced with the statement from the CSD “Broad market potential“ – suggested Scope replacement:</a:t>
            </a:r>
          </a:p>
          <a:p>
            <a:pPr lvl="1"/>
            <a:r>
              <a:rPr lang="en-US" sz="1600" dirty="0"/>
              <a:t>This standard </a:t>
            </a:r>
            <a:r>
              <a:rPr lang="en-GB" sz="1600" dirty="0"/>
              <a:t>defines the physical layer (PHY) and data link layer capabilities to support impulse radio ultra wideband features and capabilities, including real time precision ranging capability that is accurate to within a few </a:t>
            </a:r>
            <a:r>
              <a:rPr lang="en-GB" sz="1600" dirty="0" err="1"/>
              <a:t>centimeters</a:t>
            </a:r>
            <a:r>
              <a:rPr lang="en-GB" sz="1600" dirty="0"/>
              <a:t>. </a:t>
            </a:r>
            <a:r>
              <a:rPr lang="en-US" sz="1600" dirty="0"/>
              <a:t>PHYs are defined for devices operating in a variety of regulatory domains.</a:t>
            </a:r>
          </a:p>
          <a:p>
            <a:pPr marL="0" lvl="1" indent="0"/>
            <a:r>
              <a:rPr lang="en-US" sz="1600" dirty="0"/>
              <a:t>Response - </a:t>
            </a:r>
            <a:r>
              <a:rPr lang="en-US" sz="1600" dirty="0">
                <a:solidFill>
                  <a:srgbClr val="0000FF"/>
                </a:solidFill>
              </a:rPr>
              <a:t>Agreed, in 5.2 of the PAR have replaced “precision ranging” with “real time precision ranging capability that is accurate to within a few centimeters”.</a:t>
            </a:r>
          </a:p>
          <a:p>
            <a:pPr marL="0" lvl="1" indent="0"/>
            <a:endParaRPr lang="en-US" sz="1350" dirty="0"/>
          </a:p>
          <a:p>
            <a:endParaRPr lang="en-US" sz="15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24</a:t>
            </a:fld>
            <a:endParaRPr lang="en-GB" dirty="0"/>
          </a:p>
        </p:txBody>
      </p:sp>
      <p:sp>
        <p:nvSpPr>
          <p:cNvPr id="8" name="Title 1">
            <a:extLst>
              <a:ext uri="{FF2B5EF4-FFF2-40B4-BE49-F238E27FC236}">
                <a16:creationId xmlns:a16="http://schemas.microsoft.com/office/drawing/2014/main" id="{CA141164-BE04-41F6-945D-5B79CF2AC6DE}"/>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Tree>
    <p:extLst>
      <p:ext uri="{BB962C8B-B14F-4D97-AF65-F5344CB8AC3E}">
        <p14:creationId xmlns:p14="http://schemas.microsoft.com/office/powerpoint/2010/main" val="1415220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685802" y="1473570"/>
            <a:ext cx="7770813" cy="4907758"/>
          </a:xfrm>
        </p:spPr>
        <p:txBody>
          <a:bodyPr/>
          <a:lstStyle/>
          <a:p>
            <a:r>
              <a:rPr lang="en-US" sz="1400" dirty="0"/>
              <a:t>CSD – Comments:</a:t>
            </a:r>
          </a:p>
          <a:p>
            <a:r>
              <a:rPr lang="en-US" sz="1400" dirty="0"/>
              <a:t>Title changes suggested for PAR should be reflected in the CSD.</a:t>
            </a:r>
          </a:p>
          <a:p>
            <a:r>
              <a:rPr lang="en-US" sz="1400" dirty="0"/>
              <a:t>Response – </a:t>
            </a:r>
            <a:r>
              <a:rPr lang="en-US" sz="1400" dirty="0">
                <a:solidFill>
                  <a:srgbClr val="0000FF"/>
                </a:solidFill>
              </a:rPr>
              <a:t>Agreed.</a:t>
            </a:r>
          </a:p>
          <a:p>
            <a:endParaRPr lang="en-US" sz="1400" dirty="0"/>
          </a:p>
          <a:p>
            <a:r>
              <a:rPr lang="en-US" sz="1400" dirty="0"/>
              <a:t>Broad Market Potential – b) delete “recently”</a:t>
            </a:r>
          </a:p>
          <a:p>
            <a:r>
              <a:rPr lang="en-US" sz="1400" dirty="0"/>
              <a:t>Response – </a:t>
            </a:r>
            <a:r>
              <a:rPr lang="en-US" sz="1400" dirty="0">
                <a:solidFill>
                  <a:srgbClr val="0000FF"/>
                </a:solidFill>
              </a:rPr>
              <a:t>Agreed.</a:t>
            </a:r>
          </a:p>
          <a:p>
            <a:endParaRPr lang="en-US" sz="1400" dirty="0"/>
          </a:p>
          <a:p>
            <a:r>
              <a:rPr lang="en-US" sz="1400" dirty="0"/>
              <a:t>Compatibility: a) and b) -  Change “64-bit MAC addresses” should be “Extended Unique Identifier – 64 (EUI-64)” </a:t>
            </a:r>
          </a:p>
          <a:p>
            <a:r>
              <a:rPr lang="en-US" sz="1400" dirty="0"/>
              <a:t>Response – </a:t>
            </a:r>
            <a:r>
              <a:rPr lang="en-US" sz="1400" dirty="0">
                <a:solidFill>
                  <a:srgbClr val="0000FF"/>
                </a:solidFill>
              </a:rPr>
              <a:t>Agreed.</a:t>
            </a:r>
          </a:p>
          <a:p>
            <a:endParaRPr lang="en-US" sz="1400" dirty="0"/>
          </a:p>
          <a:p>
            <a:r>
              <a:rPr lang="en-US" sz="1400" dirty="0"/>
              <a:t>Distinct Identity – It was stated in the PAR that the Impulse Radio UWB technology is in 802.15.4 already and that it is being extracted.  This would indicate a duplicate location.  This statement should be changed to include this subtlety.</a:t>
            </a:r>
          </a:p>
          <a:p>
            <a:r>
              <a:rPr lang="en-US" sz="1400" dirty="0"/>
              <a:t>Response – </a:t>
            </a:r>
            <a:r>
              <a:rPr lang="en-US" sz="1400" dirty="0">
                <a:solidFill>
                  <a:srgbClr val="0000FF"/>
                </a:solidFill>
              </a:rPr>
              <a:t>We have replaced </a:t>
            </a:r>
            <a:r>
              <a:rPr lang="en-US" sz="1400" dirty="0">
                <a:solidFill>
                  <a:srgbClr val="0000FF"/>
                </a:solidFill>
                <a:latin typeface="+mj-lt"/>
              </a:rPr>
              <a:t>the text with the following in the PAR Draft to “As specified in the need for the project, some IEEE Std 802.15.4 functionality will be included (via. referencing) into IEEE P802.15.14.”</a:t>
            </a:r>
          </a:p>
          <a:p>
            <a:endParaRPr lang="en-US" sz="15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25</a:t>
            </a:fld>
            <a:endParaRPr lang="en-GB" dirty="0"/>
          </a:p>
        </p:txBody>
      </p:sp>
      <p:sp>
        <p:nvSpPr>
          <p:cNvPr id="8" name="Title 1">
            <a:extLst>
              <a:ext uri="{FF2B5EF4-FFF2-40B4-BE49-F238E27FC236}">
                <a16:creationId xmlns:a16="http://schemas.microsoft.com/office/drawing/2014/main" id="{699A5768-EECE-444B-98C9-34528159ED03}"/>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a:t>802.11 Comments on 802.15.14 Standard: Ad-Hoc Impulse Radio Ultra Wideband Wireless Networks, </a:t>
            </a:r>
            <a:r>
              <a:rPr lang="en-US" sz="1800" b="1" kern="0">
                <a:hlinkClick r:id="rId2"/>
              </a:rPr>
              <a:t>PAR</a:t>
            </a:r>
            <a:r>
              <a:rPr lang="en-US" sz="1800" b="1" kern="0"/>
              <a:t> and </a:t>
            </a:r>
            <a:r>
              <a:rPr lang="en-US" sz="1800" b="1" kern="0">
                <a:hlinkClick r:id="rId3"/>
              </a:rPr>
              <a:t>CSD</a:t>
            </a:r>
            <a:r>
              <a:rPr lang="en-US" sz="1800" b="1" kern="0"/>
              <a:t> </a:t>
            </a:r>
            <a:endParaRPr lang="en-US" sz="1800" b="1" kern="0" dirty="0"/>
          </a:p>
        </p:txBody>
      </p:sp>
    </p:spTree>
    <p:extLst>
      <p:ext uri="{BB962C8B-B14F-4D97-AF65-F5344CB8AC3E}">
        <p14:creationId xmlns:p14="http://schemas.microsoft.com/office/powerpoint/2010/main" val="1390395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15-21-0376-01 be approved for submission to the WG for its approval.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 No objections, unanimously approval – motion passes (&gt;75%), with xx participants on call</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541796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solidFill>
                  <a:srgbClr val="000000"/>
                </a:solidFill>
                <a:effectLst/>
                <a:ea typeface="Calibri" panose="020F0502020204030204" pitchFamily="34" charset="0"/>
              </a:rPr>
              <a:t>Motion: Request that the responses to received PAR and CSD review comments contained in document  15-21-0376-01 be approved for submission to the EC. The 802.15 working group chair and technical editor are authorized to make additional modifications to the responses as needed.</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 No objections, unanimously approval – motion passes (&gt;75%), with xx participants on call</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27</a:t>
            </a:fld>
            <a:endParaRPr lang="en-US" altLang="en-US"/>
          </a:p>
        </p:txBody>
      </p:sp>
    </p:spTree>
    <p:extLst>
      <p:ext uri="{BB962C8B-B14F-4D97-AF65-F5344CB8AC3E}">
        <p14:creationId xmlns:p14="http://schemas.microsoft.com/office/powerpoint/2010/main" val="2852858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802.15.14</a:t>
            </a:r>
          </a:p>
          <a:p>
            <a:pPr marL="857250" lvl="1" indent="-457200">
              <a:buFont typeface="Arial" panose="020B0604020202020204" pitchFamily="34" charset="0"/>
              <a:buChar char="•"/>
            </a:pPr>
            <a:r>
              <a:rPr lang="en-US" dirty="0"/>
              <a:t>Coordinate with SG15, SG4ab</a:t>
            </a:r>
          </a:p>
          <a:p>
            <a:pPr marL="457200" indent="-457200">
              <a:buFont typeface="Arial" panose="020B0604020202020204" pitchFamily="34" charset="0"/>
              <a:buChar char="•"/>
            </a:pPr>
            <a:r>
              <a:rPr lang="en-US" dirty="0"/>
              <a:t>Work via Interim telecons and virtual interim/plenary meetings</a:t>
            </a:r>
          </a:p>
          <a:p>
            <a:pPr marL="457200" indent="-457200">
              <a:buClrTx/>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28</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Sept.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on PICS analysis and content development</a:t>
            </a:r>
          </a:p>
          <a:p>
            <a:pPr marL="457200" indent="-457200">
              <a:buFont typeface="Arial" panose="020B0604020202020204" pitchFamily="34" charset="0"/>
              <a:buChar char="•"/>
            </a:pPr>
            <a:r>
              <a:rPr lang="en-US" dirty="0"/>
              <a:t>3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PICS and content dev.</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29</a:t>
            </a:fld>
            <a:endParaRPr lang="en-US" altLang="en-US"/>
          </a:p>
        </p:txBody>
      </p:sp>
    </p:spTree>
    <p:extLst>
      <p:ext uri="{BB962C8B-B14F-4D97-AF65-F5344CB8AC3E}">
        <p14:creationId xmlns:p14="http://schemas.microsoft.com/office/powerpoint/2010/main" val="216086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4</a:t>
            </a:r>
            <a:r>
              <a:rPr lang="en-US" baseline="30000" dirty="0"/>
              <a:t>th</a:t>
            </a:r>
            <a:r>
              <a:rPr lang="en-US" dirty="0"/>
              <a:t>, August @ 7am Pacific</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30</a:t>
            </a:fld>
            <a:endParaRPr lang="en-US" altLang="en-US"/>
          </a:p>
        </p:txBody>
      </p:sp>
    </p:spTree>
    <p:extLst>
      <p:ext uri="{BB962C8B-B14F-4D97-AF65-F5344CB8AC3E}">
        <p14:creationId xmlns:p14="http://schemas.microsoft.com/office/powerpoint/2010/main" val="2694411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31</a:t>
            </a:fld>
            <a:endParaRPr lang="en-US" altLang="en-US">
              <a:solidFill>
                <a:schemeClr val="tx1"/>
              </a:solidFill>
            </a:endParaRPr>
          </a:p>
        </p:txBody>
      </p:sp>
      <p:pic>
        <p:nvPicPr>
          <p:cNvPr id="4" name="Picture 3" descr="A ferris wheel in a city&#10;&#10;Description automatically generated with medium confidence">
            <a:extLst>
              <a:ext uri="{FF2B5EF4-FFF2-40B4-BE49-F238E27FC236}">
                <a16:creationId xmlns:a16="http://schemas.microsoft.com/office/drawing/2014/main" id="{C20B7D49-0CCB-47DD-9D89-ADB66BBD9993}"/>
              </a:ext>
            </a:extLst>
          </p:cNvPr>
          <p:cNvPicPr>
            <a:picLocks noChangeAspect="1"/>
          </p:cNvPicPr>
          <p:nvPr/>
        </p:nvPicPr>
        <p:blipFill>
          <a:blip r:embed="rId2"/>
          <a:stretch>
            <a:fillRect/>
          </a:stretch>
        </p:blipFill>
        <p:spPr>
          <a:xfrm>
            <a:off x="0" y="3568"/>
            <a:ext cx="9144000" cy="6850864"/>
          </a:xfrm>
          <a:prstGeom prst="rect">
            <a:avLst/>
          </a:prstGeom>
        </p:spPr>
      </p:pic>
    </p:spTree>
    <p:extLst>
      <p:ext uri="{BB962C8B-B14F-4D97-AF65-F5344CB8AC3E}">
        <p14:creationId xmlns:p14="http://schemas.microsoft.com/office/powerpoint/2010/main" val="2634319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32</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Jul</a:t>
            </a:r>
            <a:r>
              <a:rPr lang="en-US" altLang="en-US" sz="3200" dirty="0"/>
              <a:t>y 15</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6</a:t>
            </a:fld>
            <a:endParaRPr lang="en-US" altLang="en-US">
              <a:solidFill>
                <a:schemeClr val="tx1"/>
              </a:solidFill>
            </a:endParaRPr>
          </a:p>
        </p:txBody>
      </p:sp>
      <p:pic>
        <p:nvPicPr>
          <p:cNvPr id="4" name="Picture 3">
            <a:extLst>
              <a:ext uri="{FF2B5EF4-FFF2-40B4-BE49-F238E27FC236}">
                <a16:creationId xmlns:a16="http://schemas.microsoft.com/office/drawing/2014/main" id="{7CF12069-FA09-4667-9886-6DCD600ED54D}"/>
              </a:ext>
            </a:extLst>
          </p:cNvPr>
          <p:cNvPicPr>
            <a:picLocks noChangeAspect="1"/>
          </p:cNvPicPr>
          <p:nvPr/>
        </p:nvPicPr>
        <p:blipFill>
          <a:blip r:embed="rId2"/>
          <a:stretch>
            <a:fillRect/>
          </a:stretch>
        </p:blipFill>
        <p:spPr>
          <a:xfrm>
            <a:off x="827584" y="5168516"/>
            <a:ext cx="2648846" cy="754453"/>
          </a:xfrm>
          <a:prstGeom prst="rect">
            <a:avLst/>
          </a:prstGeom>
        </p:spPr>
      </p:pic>
      <p:pic>
        <p:nvPicPr>
          <p:cNvPr id="6" name="Picture 5">
            <a:extLst>
              <a:ext uri="{FF2B5EF4-FFF2-40B4-BE49-F238E27FC236}">
                <a16:creationId xmlns:a16="http://schemas.microsoft.com/office/drawing/2014/main" id="{57B8F544-4511-47BD-B765-3C1B0406C5EB}"/>
              </a:ext>
            </a:extLst>
          </p:cNvPr>
          <p:cNvPicPr>
            <a:picLocks noChangeAspect="1"/>
          </p:cNvPicPr>
          <p:nvPr/>
        </p:nvPicPr>
        <p:blipFill>
          <a:blip r:embed="rId3"/>
          <a:stretch>
            <a:fillRect/>
          </a:stretch>
        </p:blipFill>
        <p:spPr>
          <a:xfrm>
            <a:off x="197768" y="2246908"/>
            <a:ext cx="8748464" cy="2358572"/>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Approve May Interim minutes: doc. # 15-21-0321-00</a:t>
            </a:r>
          </a:p>
          <a:p>
            <a:pPr marL="512763" lvl="1" indent="0">
              <a:spcBef>
                <a:spcPts val="800"/>
              </a:spcBef>
            </a:pPr>
            <a:r>
              <a:rPr lang="en-US" altLang="en-US" sz="1800" dirty="0">
                <a:hlinkClick r:id="rId2"/>
              </a:rPr>
              <a:t>https://mentor.ieee.org/802.15/dcn/21/15-21-0321-00-0014-sg14-may-2021-interim-mtg-mins.docx</a:t>
            </a:r>
            <a:endParaRPr lang="en-US" altLang="en-US" sz="1800" dirty="0"/>
          </a:p>
          <a:p>
            <a:pPr marL="514350" indent="-514350">
              <a:buFont typeface="Arial" panose="020B0604020202020204" pitchFamily="34" charset="0"/>
              <a:buAutoNum type="arabicPeriod"/>
            </a:pPr>
            <a:r>
              <a:rPr lang="en-US" altLang="en-US" sz="2400" dirty="0"/>
              <a:t>Approve Agenda: doc. # 15-21-0347-00</a:t>
            </a:r>
            <a:br>
              <a:rPr lang="en-US" altLang="en-US" sz="2400" dirty="0"/>
            </a:br>
            <a:r>
              <a:rPr lang="en-US" altLang="en-US" sz="1800" dirty="0">
                <a:hlinkClick r:id="rId3"/>
              </a:rPr>
              <a:t>https://mentor.ieee.org/802.15/documents?is_dcn=347&amp;is_year=2021</a:t>
            </a:r>
            <a:endParaRPr lang="en-US" altLang="en-US" sz="1800" dirty="0"/>
          </a:p>
          <a:p>
            <a:pPr marL="514350" indent="-514350">
              <a:buFont typeface="Arial" panose="020B0604020202020204" pitchFamily="34" charset="0"/>
              <a:buAutoNum type="arabicPeriod"/>
            </a:pPr>
            <a:r>
              <a:rPr lang="en-US" altLang="en-US" sz="2400" dirty="0"/>
              <a:t>Review and respond to comments received on PAR and CSD</a:t>
            </a:r>
          </a:p>
          <a:p>
            <a:pPr marL="514350" indent="-514350">
              <a:buFont typeface="Arial" panose="020B0604020202020204" pitchFamily="34" charset="0"/>
              <a:buAutoNum type="arabicPeriod"/>
            </a:pPr>
            <a:r>
              <a:rPr lang="en-US" altLang="en-US" sz="2400" dirty="0"/>
              <a:t>Update PAR and CSD as required, motions</a:t>
            </a:r>
          </a:p>
          <a:p>
            <a:pPr marL="514350" indent="-514350">
              <a:buFont typeface="+mj-lt"/>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a:p>
            <a:pPr marL="0" indent="0"/>
            <a:endParaRPr lang="en-US" altLang="en-US" sz="2800"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400050" lvl="1" indent="0"/>
            <a:r>
              <a:rPr lang="en-US" altLang="en-US" sz="1600" dirty="0">
                <a:hlinkClick r:id="rId2"/>
              </a:rPr>
              <a:t>https://mentor.ieee.org/802.15/documents?is_dcn=278&amp;is_group=0014</a:t>
            </a:r>
            <a:endParaRPr lang="en-US" altLang="en-US" sz="1800" dirty="0"/>
          </a:p>
          <a:p>
            <a:pPr marL="0" indent="0">
              <a:spcBef>
                <a:spcPts val="1800"/>
              </a:spcBef>
            </a:pPr>
            <a:r>
              <a:rPr lang="en-US" altLang="en-US" sz="2400" dirty="0"/>
              <a:t>PAR</a:t>
            </a:r>
          </a:p>
          <a:p>
            <a:pPr marL="346075" indent="0"/>
            <a:r>
              <a:rPr lang="en-US" altLang="en-US" sz="2400" dirty="0"/>
              <a:t>15-21-0274-xx-0014-ns-uwb-par-working-draft</a:t>
            </a:r>
          </a:p>
          <a:p>
            <a:pPr marL="346075" indent="0"/>
            <a:r>
              <a:rPr lang="en-US" altLang="en-US" sz="1600" dirty="0">
                <a:hlinkClick r:id="rId3"/>
              </a:rPr>
              <a:t>https://mentor.ieee.org/802.15/documents?is_dcn=274&amp;is_group=0014</a:t>
            </a:r>
            <a:endParaRPr lang="en-US" altLang="en-US" sz="16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9</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802.15 Responses to IEEE 802.3 WG PAR ad hoc, July 2021, Virtual Plenary</a:t>
            </a:r>
            <a:endParaRPr lang="en-US" dirty="0"/>
          </a:p>
        </p:txBody>
      </p:sp>
      <p:sp>
        <p:nvSpPr>
          <p:cNvPr id="8" name="Title 1">
            <a:extLst>
              <a:ext uri="{FF2B5EF4-FFF2-40B4-BE49-F238E27FC236}">
                <a16:creationId xmlns:a16="http://schemas.microsoft.com/office/drawing/2014/main" id="{1F659719-BA01-428B-ACAF-523786CABC6F}"/>
              </a:ext>
            </a:extLst>
          </p:cNvPr>
          <p:cNvSpPr txBox="1">
            <a:spLocks/>
          </p:cNvSpPr>
          <p:nvPr/>
        </p:nvSpPr>
        <p:spPr bwMode="auto">
          <a:xfrm>
            <a:off x="685802" y="836886"/>
            <a:ext cx="7770813" cy="636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sz="1800" b="1" kern="0" dirty="0"/>
              <a:t>802.1 Comments on 802.15.14 Standard: Ad-Hoc Impulse Radio Ultra Wideband Wireless Networks, </a:t>
            </a:r>
            <a:r>
              <a:rPr lang="en-US" sz="1800" b="1" kern="0" dirty="0">
                <a:hlinkClick r:id="rId3"/>
              </a:rPr>
              <a:t>PAR</a:t>
            </a:r>
            <a:r>
              <a:rPr lang="en-US" sz="1800" b="1" kern="0" dirty="0"/>
              <a:t> and </a:t>
            </a:r>
            <a:r>
              <a:rPr lang="en-US" sz="1800" b="1" kern="0" dirty="0">
                <a:hlinkClick r:id="rId4"/>
              </a:rPr>
              <a:t>CSD</a:t>
            </a:r>
            <a:r>
              <a:rPr lang="en-US" sz="1800" b="1" kern="0" dirty="0"/>
              <a:t> </a:t>
            </a:r>
          </a:p>
        </p:txBody>
      </p:sp>
      <p:pic>
        <p:nvPicPr>
          <p:cNvPr id="3" name="Picture 2" descr="Graphical user interface, text, application, email&#10;&#10;Description automatically generated">
            <a:extLst>
              <a:ext uri="{FF2B5EF4-FFF2-40B4-BE49-F238E27FC236}">
                <a16:creationId xmlns:a16="http://schemas.microsoft.com/office/drawing/2014/main" id="{E6BDAB24-69BC-430E-A5DC-51A4A3CC8F80}"/>
              </a:ext>
            </a:extLst>
          </p:cNvPr>
          <p:cNvPicPr>
            <a:picLocks noChangeAspect="1"/>
          </p:cNvPicPr>
          <p:nvPr/>
        </p:nvPicPr>
        <p:blipFill>
          <a:blip r:embed="rId5"/>
          <a:stretch>
            <a:fillRect/>
          </a:stretch>
        </p:blipFill>
        <p:spPr>
          <a:xfrm>
            <a:off x="436188" y="1700808"/>
            <a:ext cx="8270040" cy="3156290"/>
          </a:xfrm>
          <a:prstGeom prst="rect">
            <a:avLst/>
          </a:prstGeom>
        </p:spPr>
      </p:pic>
    </p:spTree>
    <p:extLst>
      <p:ext uri="{BB962C8B-B14F-4D97-AF65-F5344CB8AC3E}">
        <p14:creationId xmlns:p14="http://schemas.microsoft.com/office/powerpoint/2010/main" val="3153321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30098</TotalTime>
  <Words>2888</Words>
  <Application>Microsoft Office PowerPoint</Application>
  <PresentationFormat>On-screen Show (4:3)</PresentationFormat>
  <Paragraphs>243</Paragraphs>
  <Slides>32</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Helvetica</vt:lpstr>
      <vt:lpstr>Times New Roman</vt:lpstr>
      <vt:lpstr>Wingdings</vt:lpstr>
      <vt:lpstr>Office Theme</vt:lpstr>
      <vt:lpstr>PowerPoint Presentation</vt:lpstr>
      <vt:lpstr>PowerPoint Presentation</vt:lpstr>
      <vt:lpstr>802.15 Study Group Meeting</vt:lpstr>
      <vt:lpstr>IEEE-SA Patent, Copyright, and Participation Policies</vt:lpstr>
      <vt:lpstr>IEEE 802 Ground Rules</vt:lpstr>
      <vt:lpstr>PowerPoint Presentation</vt:lpstr>
      <vt:lpstr>Goals/Agenda</vt:lpstr>
      <vt:lpstr>CSD and PAR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802.11 Comments on 802.15.14 Standard: Ad-Hoc Impulse Radio Ultra Wideband Wireless Networks, PAR and CSD </vt:lpstr>
      <vt:lpstr>802.11 Comments on 802.15.14 Standard: Ad-Hoc Impulse Radio Ultra Wideband Wireless Networks, PAR and CSD </vt:lpstr>
      <vt:lpstr>802.11 Comments on 802.15.14 Standard: Ad-Hoc Impulse Radio Ultra Wideband Wireless Networks, PAR and CSD </vt:lpstr>
      <vt:lpstr>PowerPoint Presentation</vt:lpstr>
      <vt:lpstr>PowerPoint Presentation</vt:lpstr>
      <vt:lpstr>SG Motion</vt:lpstr>
      <vt:lpstr>WG Motion</vt:lpstr>
      <vt:lpstr>Next Steps</vt:lpstr>
      <vt:lpstr>Sept. Plenary Mtg. Goals</vt:lpstr>
      <vt:lpstr>Weekly Calls</vt:lpstr>
      <vt:lpstr>PowerPoint Presentation</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288</cp:revision>
  <cp:lastPrinted>2000-03-07T00:55:37Z</cp:lastPrinted>
  <dcterms:created xsi:type="dcterms:W3CDTF">2016-01-17T22:48:36Z</dcterms:created>
  <dcterms:modified xsi:type="dcterms:W3CDTF">2021-07-19T18:39:13Z</dcterms:modified>
  <cp:category/>
</cp:coreProperties>
</file>