
<file path=[Content_Types].xml><?xml version="1.0" encoding="utf-8"?>
<Types xmlns="http://schemas.openxmlformats.org/package/2006/content-types">
  <Default Extension="emf" ContentType="image/x-emf"/>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2"/>
  </p:notesMasterIdLst>
  <p:sldIdLst>
    <p:sldId id="287" r:id="rId2"/>
    <p:sldId id="300" r:id="rId3"/>
    <p:sldId id="290" r:id="rId4"/>
    <p:sldId id="304" r:id="rId5"/>
    <p:sldId id="317" r:id="rId6"/>
    <p:sldId id="340" r:id="rId7"/>
    <p:sldId id="329" r:id="rId8"/>
    <p:sldId id="332" r:id="rId9"/>
    <p:sldId id="289" r:id="rId10"/>
    <p:sldId id="341" r:id="rId11"/>
    <p:sldId id="342" r:id="rId12"/>
    <p:sldId id="343" r:id="rId13"/>
    <p:sldId id="344" r:id="rId14"/>
    <p:sldId id="345" r:id="rId15"/>
    <p:sldId id="346" r:id="rId16"/>
    <p:sldId id="315" r:id="rId17"/>
    <p:sldId id="338" r:id="rId18"/>
    <p:sldId id="339" r:id="rId19"/>
    <p:sldId id="347" r:id="rId20"/>
    <p:sldId id="296" r:id="rId21"/>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B5899D-C540-4658-9BED-F15998C4D4E6}" v="8" dt="2021-04-01T13:33:41.1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18" autoAdjust="0"/>
    <p:restoredTop sz="94646" autoAdjust="0"/>
  </p:normalViewPr>
  <p:slideViewPr>
    <p:cSldViewPr>
      <p:cViewPr varScale="1">
        <p:scale>
          <a:sx n="86" d="100"/>
          <a:sy n="86" d="100"/>
        </p:scale>
        <p:origin x="130" y="6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9</a:t>
            </a:fld>
            <a:endParaRPr lang="en-US"/>
          </a:p>
        </p:txBody>
      </p:sp>
    </p:spTree>
    <p:extLst>
      <p:ext uri="{BB962C8B-B14F-4D97-AF65-F5344CB8AC3E}">
        <p14:creationId xmlns:p14="http://schemas.microsoft.com/office/powerpoint/2010/main" val="256942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10</a:t>
            </a:fld>
            <a:endParaRPr lang="en-US"/>
          </a:p>
        </p:txBody>
      </p:sp>
    </p:spTree>
    <p:extLst>
      <p:ext uri="{BB962C8B-B14F-4D97-AF65-F5344CB8AC3E}">
        <p14:creationId xmlns:p14="http://schemas.microsoft.com/office/powerpoint/2010/main" val="11112243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11</a:t>
            </a:fld>
            <a:endParaRPr lang="en-US"/>
          </a:p>
        </p:txBody>
      </p:sp>
    </p:spTree>
    <p:extLst>
      <p:ext uri="{BB962C8B-B14F-4D97-AF65-F5344CB8AC3E}">
        <p14:creationId xmlns:p14="http://schemas.microsoft.com/office/powerpoint/2010/main" val="23261098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12</a:t>
            </a:fld>
            <a:endParaRPr lang="en-US"/>
          </a:p>
        </p:txBody>
      </p:sp>
    </p:spTree>
    <p:extLst>
      <p:ext uri="{BB962C8B-B14F-4D97-AF65-F5344CB8AC3E}">
        <p14:creationId xmlns:p14="http://schemas.microsoft.com/office/powerpoint/2010/main" val="21189661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13</a:t>
            </a:fld>
            <a:endParaRPr lang="en-US"/>
          </a:p>
        </p:txBody>
      </p:sp>
    </p:spTree>
    <p:extLst>
      <p:ext uri="{BB962C8B-B14F-4D97-AF65-F5344CB8AC3E}">
        <p14:creationId xmlns:p14="http://schemas.microsoft.com/office/powerpoint/2010/main" val="31337525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14</a:t>
            </a:fld>
            <a:endParaRPr lang="en-US"/>
          </a:p>
        </p:txBody>
      </p:sp>
    </p:spTree>
    <p:extLst>
      <p:ext uri="{BB962C8B-B14F-4D97-AF65-F5344CB8AC3E}">
        <p14:creationId xmlns:p14="http://schemas.microsoft.com/office/powerpoint/2010/main" val="30681624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15</a:t>
            </a:fld>
            <a:endParaRPr lang="en-US"/>
          </a:p>
        </p:txBody>
      </p:sp>
    </p:spTree>
    <p:extLst>
      <p:ext uri="{BB962C8B-B14F-4D97-AF65-F5344CB8AC3E}">
        <p14:creationId xmlns:p14="http://schemas.microsoft.com/office/powerpoint/2010/main" val="3664831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15-21-0376-00-0014</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July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(Facebook)</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ocuments?is_dcn=347&amp;is_year=2021" TargetMode="External"/><Relationship Id="rId2" Type="http://schemas.openxmlformats.org/officeDocument/2006/relationships/hyperlink" Target="https://mentor.ieee.org/802.15/dcn/21/15-21-0321-00-0014-sg14-may-2021-interim-mtg-mins.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ocuments?is_dcn=274&amp;is_group=0014" TargetMode="External"/><Relationship Id="rId2" Type="http://schemas.openxmlformats.org/officeDocument/2006/relationships/hyperlink" Target="https://mentor.ieee.org/802.15/documents?is_dcn=278&amp;is_group=001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SG14 Opening Report, Meeting Slides, Closing Report – July 2021 Mtg</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July 13,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(Facebook)</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14: NS-UWB</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Working Slide Deck for July Mtg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0D264-4050-0247-AF93-0A09C04D56ED}"/>
              </a:ext>
            </a:extLst>
          </p:cNvPr>
          <p:cNvSpPr>
            <a:spLocks noGrp="1"/>
          </p:cNvSpPr>
          <p:nvPr>
            <p:ph type="title"/>
          </p:nvPr>
        </p:nvSpPr>
        <p:spPr/>
        <p:txBody>
          <a:bodyPr>
            <a:normAutofit fontScale="90000"/>
          </a:bodyPr>
          <a:lstStyle/>
          <a:p>
            <a:r>
              <a:rPr lang="en-US" sz="4400" kern="1200" dirty="0">
                <a:solidFill>
                  <a:schemeClr val="tx1"/>
                </a:solidFill>
                <a:ea typeface="+mj-ea"/>
              </a:rPr>
              <a:t>Draft P802.15.14 (2)</a:t>
            </a:r>
            <a:endParaRPr lang="en-US" sz="2025" dirty="0">
              <a:latin typeface="Helvetica" pitchFamily="2" charset="0"/>
            </a:endParaRPr>
          </a:p>
        </p:txBody>
      </p:sp>
      <p:sp>
        <p:nvSpPr>
          <p:cNvPr id="3" name="Content Placeholder 2">
            <a:extLst>
              <a:ext uri="{FF2B5EF4-FFF2-40B4-BE49-F238E27FC236}">
                <a16:creationId xmlns:a16="http://schemas.microsoft.com/office/drawing/2014/main" id="{6B7A3A67-32BC-0642-984C-D1F3F22B5B34}"/>
              </a:ext>
            </a:extLst>
          </p:cNvPr>
          <p:cNvSpPr>
            <a:spLocks noGrp="1"/>
          </p:cNvSpPr>
          <p:nvPr>
            <p:ph idx="1"/>
          </p:nvPr>
        </p:nvSpPr>
        <p:spPr/>
        <p:txBody>
          <a:bodyPr>
            <a:noAutofit/>
          </a:bodyPr>
          <a:lstStyle/>
          <a:p>
            <a:pPr marL="0" lvl="0" indent="0">
              <a:spcBef>
                <a:spcPts val="600"/>
              </a:spcBef>
              <a:spcAft>
                <a:spcPts val="600"/>
              </a:spcAft>
              <a:buNone/>
            </a:pPr>
            <a:r>
              <a:rPr lang="en-US" sz="1800" b="1" dirty="0">
                <a:latin typeface="Helvetica" pitchFamily="2" charset="0"/>
              </a:rPr>
              <a:t>New Standard: Ad-Hoc Impulse Radio Ultra Wideband Wireless Network</a:t>
            </a:r>
          </a:p>
          <a:p>
            <a:pPr marL="457189" lvl="0" indent="-457189">
              <a:spcBef>
                <a:spcPts val="0"/>
              </a:spcBef>
              <a:spcAft>
                <a:spcPts val="600"/>
              </a:spcAft>
              <a:buFont typeface="Arial" panose="020B0604020202020204" pitchFamily="34" charset="0"/>
              <a:buChar char="•"/>
            </a:pPr>
            <a:r>
              <a:rPr lang="en-US" sz="1800" b="0" baseline="0" dirty="0">
                <a:latin typeface="Helvetica" pitchFamily="2" charset="0"/>
              </a:rPr>
              <a:t>3.1 — Why does the WG name not agree with what is listed on </a:t>
            </a:r>
            <a:r>
              <a:rPr lang="en-US" sz="1800" b="0" baseline="0" dirty="0">
                <a:latin typeface="Helvetica" pitchFamily="2" charset="0"/>
                <a:hlinkClick r:id="rId3"/>
              </a:rPr>
              <a:t>http://ieee802.org</a:t>
            </a:r>
            <a:r>
              <a:rPr lang="en-US" sz="1800" b="0" baseline="0" dirty="0">
                <a:latin typeface="Helvetica" pitchFamily="2" charset="0"/>
              </a:rPr>
              <a:t>  Did the WG change its name without approval of the EC, or is the EC page wrong? (The draft PAR WG name does agree with the WG name in </a:t>
            </a:r>
            <a:r>
              <a:rPr lang="en-US" sz="1800" b="0" baseline="0" dirty="0" err="1">
                <a:latin typeface="Helvetica" pitchFamily="2" charset="0"/>
              </a:rPr>
              <a:t>myProject</a:t>
            </a:r>
            <a:r>
              <a:rPr lang="en-US" sz="1800" b="0" baseline="0" dirty="0">
                <a:latin typeface="Helvetica" pitchFamily="2" charset="0"/>
              </a:rPr>
              <a:t>.)</a:t>
            </a:r>
          </a:p>
          <a:p>
            <a:pPr>
              <a:spcBef>
                <a:spcPts val="0"/>
              </a:spcBef>
              <a:spcAft>
                <a:spcPts val="60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The 802.15 WG Chair will contact the 802 EC Secretary </a:t>
            </a:r>
            <a:r>
              <a:rPr lang="en-US" sz="1800" dirty="0" err="1">
                <a:solidFill>
                  <a:srgbClr val="0000FF"/>
                </a:solidFill>
                <a:latin typeface="Helvetica" pitchFamily="2" charset="0"/>
              </a:rPr>
              <a:t>w.r.t.</a:t>
            </a:r>
            <a:r>
              <a:rPr lang="en-US" sz="1800" dirty="0">
                <a:solidFill>
                  <a:srgbClr val="0000FF"/>
                </a:solidFill>
                <a:latin typeface="Helvetica" pitchFamily="2" charset="0"/>
              </a:rPr>
              <a:t> updating the multiple places still using the old WG name and to update it with the new WG name - “Wireless Specialty Networks”.</a:t>
            </a:r>
          </a:p>
          <a:p>
            <a:pPr marL="457189" lvl="0" indent="-457189">
              <a:spcBef>
                <a:spcPts val="0"/>
              </a:spcBef>
              <a:spcAft>
                <a:spcPts val="600"/>
              </a:spcAft>
              <a:buFont typeface="Arial" panose="020B0604020202020204" pitchFamily="34" charset="0"/>
              <a:buChar char="•"/>
            </a:pPr>
            <a:r>
              <a:rPr lang="en-US" sz="1800" b="0" baseline="0" dirty="0">
                <a:latin typeface="Helvetica" pitchFamily="2" charset="0"/>
              </a:rPr>
              <a:t>5.5 — Typo: “805.15.4w” should be “802.15.4w”.  </a:t>
            </a:r>
          </a:p>
          <a:p>
            <a:pPr>
              <a:spcBef>
                <a:spcPts val="0"/>
              </a:spcBef>
              <a:spcAft>
                <a:spcPts val="60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corrected in the PAR Draft to </a:t>
            </a:r>
            <a:r>
              <a:rPr lang="en-US" sz="1800" b="0" baseline="0" dirty="0">
                <a:solidFill>
                  <a:srgbClr val="0000FF"/>
                </a:solidFill>
                <a:latin typeface="Helvetica" pitchFamily="2" charset="0"/>
              </a:rPr>
              <a:t>“802.15.4w”.</a:t>
            </a:r>
            <a:endParaRPr lang="en-US" sz="1800" dirty="0">
              <a:solidFill>
                <a:srgbClr val="0000FF"/>
              </a:solidFill>
              <a:latin typeface="Helvetica" pitchFamily="2" charset="0"/>
            </a:endParaRPr>
          </a:p>
          <a:p>
            <a:pPr defTabSz="457189" eaLnBrk="1" fontAlgn="auto" hangingPunct="1">
              <a:spcBef>
                <a:spcPts val="0"/>
              </a:spcBef>
              <a:spcAft>
                <a:spcPts val="450"/>
              </a:spcAft>
              <a:buClrTx/>
              <a:buSzTx/>
              <a:buFont typeface="Wingdings" pitchFamily="2" charset="2"/>
              <a:buChar char="Ø"/>
              <a:defRPr/>
            </a:pPr>
            <a:endParaRPr lang="en-US" sz="1800" dirty="0">
              <a:latin typeface="Helvetica" pitchFamily="2" charset="0"/>
            </a:endParaRPr>
          </a:p>
        </p:txBody>
      </p:sp>
      <p:sp>
        <p:nvSpPr>
          <p:cNvPr id="4" name="Slide Number Placeholder 3">
            <a:extLst>
              <a:ext uri="{FF2B5EF4-FFF2-40B4-BE49-F238E27FC236}">
                <a16:creationId xmlns:a16="http://schemas.microsoft.com/office/drawing/2014/main" id="{4B4C7450-B446-D747-8EB3-D2D1F0C108F4}"/>
              </a:ext>
            </a:extLst>
          </p:cNvPr>
          <p:cNvSpPr>
            <a:spLocks noGrp="1"/>
          </p:cNvSpPr>
          <p:nvPr>
            <p:ph type="sldNum" sz="quarter" idx="12"/>
          </p:nvPr>
        </p:nvSpPr>
        <p:spPr>
          <a:xfrm>
            <a:off x="8737600" y="6511847"/>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10</a:t>
            </a:fld>
            <a:endParaRPr lang="en-US"/>
          </a:p>
        </p:txBody>
      </p:sp>
      <p:sp>
        <p:nvSpPr>
          <p:cNvPr id="5" name="Footer Placeholder 4">
            <a:extLst>
              <a:ext uri="{FF2B5EF4-FFF2-40B4-BE49-F238E27FC236}">
                <a16:creationId xmlns:a16="http://schemas.microsoft.com/office/drawing/2014/main" id="{24CCE951-63B7-3E48-A37B-29ED71562E24}"/>
              </a:ext>
            </a:extLst>
          </p:cNvPr>
          <p:cNvSpPr>
            <a:spLocks noGrp="1"/>
          </p:cNvSpPr>
          <p:nvPr>
            <p:ph type="ftr" sz="quarter" idx="3"/>
          </p:nvPr>
        </p:nvSpPr>
        <p:spPr>
          <a:xfrm>
            <a:off x="971600" y="5989637"/>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dirty="0">
                <a:solidFill>
                  <a:schemeClr val="tx1"/>
                </a:solidFill>
                <a:highlight>
                  <a:srgbClr val="FFFF00"/>
                </a:highlight>
              </a:rPr>
              <a:t>Received from: IEEE 802.3 WG PAR ad hoc, July 2021, Virtual Plenary</a:t>
            </a:r>
          </a:p>
        </p:txBody>
      </p:sp>
    </p:spTree>
    <p:extLst>
      <p:ext uri="{BB962C8B-B14F-4D97-AF65-F5344CB8AC3E}">
        <p14:creationId xmlns:p14="http://schemas.microsoft.com/office/powerpoint/2010/main" val="3571231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0D264-4050-0247-AF93-0A09C04D56ED}"/>
              </a:ext>
            </a:extLst>
          </p:cNvPr>
          <p:cNvSpPr>
            <a:spLocks noGrp="1"/>
          </p:cNvSpPr>
          <p:nvPr>
            <p:ph type="title"/>
          </p:nvPr>
        </p:nvSpPr>
        <p:spPr/>
        <p:txBody>
          <a:bodyPr>
            <a:normAutofit fontScale="90000"/>
          </a:bodyPr>
          <a:lstStyle/>
          <a:p>
            <a:r>
              <a:rPr lang="en-US" sz="4400" kern="1200" dirty="0">
                <a:solidFill>
                  <a:schemeClr val="tx1"/>
                </a:solidFill>
                <a:ea typeface="+mj-ea"/>
              </a:rPr>
              <a:t>Draft P802.15.14 (3)</a:t>
            </a:r>
            <a:endParaRPr lang="en-US" sz="2025" dirty="0">
              <a:latin typeface="Helvetica" pitchFamily="2" charset="0"/>
            </a:endParaRPr>
          </a:p>
        </p:txBody>
      </p:sp>
      <p:sp>
        <p:nvSpPr>
          <p:cNvPr id="3" name="Content Placeholder 2">
            <a:extLst>
              <a:ext uri="{FF2B5EF4-FFF2-40B4-BE49-F238E27FC236}">
                <a16:creationId xmlns:a16="http://schemas.microsoft.com/office/drawing/2014/main" id="{6B7A3A67-32BC-0642-984C-D1F3F22B5B34}"/>
              </a:ext>
            </a:extLst>
          </p:cNvPr>
          <p:cNvSpPr>
            <a:spLocks noGrp="1"/>
          </p:cNvSpPr>
          <p:nvPr>
            <p:ph idx="1"/>
          </p:nvPr>
        </p:nvSpPr>
        <p:spPr/>
        <p:txBody>
          <a:bodyPr>
            <a:noAutofit/>
          </a:bodyPr>
          <a:lstStyle/>
          <a:p>
            <a:pPr marL="0" lvl="0" indent="0">
              <a:spcBef>
                <a:spcPts val="600"/>
              </a:spcBef>
              <a:spcAft>
                <a:spcPts val="600"/>
              </a:spcAft>
              <a:buNone/>
            </a:pPr>
            <a:r>
              <a:rPr lang="en-US" sz="1800" b="1" dirty="0">
                <a:latin typeface="Helvetica" pitchFamily="2" charset="0"/>
              </a:rPr>
              <a:t>New Standard: Ad-Hoc Impulse Radio Ultra Wideband Wireless Network</a:t>
            </a:r>
          </a:p>
          <a:p>
            <a:pPr marL="457189" lvl="0" indent="-457189">
              <a:spcBef>
                <a:spcPts val="0"/>
              </a:spcBef>
              <a:spcAft>
                <a:spcPts val="600"/>
              </a:spcAft>
              <a:buFont typeface="Arial" panose="020B0604020202020204" pitchFamily="34" charset="0"/>
              <a:buChar char="•"/>
            </a:pPr>
            <a:r>
              <a:rPr lang="en-US" sz="1800" dirty="0">
                <a:latin typeface="Helvetica" pitchFamily="2" charset="0"/>
              </a:rPr>
              <a:t>5.5, General – </a:t>
            </a:r>
            <a:r>
              <a:rPr lang="en-US" sz="1800" b="0" baseline="0" dirty="0">
                <a:latin typeface="Helvetica" pitchFamily="2" charset="0"/>
              </a:rPr>
              <a:t>The IEEE standards numbers in the answer should be prefaced by “IEEE Std”.  Similar errors are found throughout the PAR, sometimes including IEEE but not Std (e.g., in 8.1).</a:t>
            </a:r>
          </a:p>
          <a:p>
            <a:pPr>
              <a:spcBef>
                <a:spcPts val="0"/>
              </a:spcBef>
              <a:spcAft>
                <a:spcPts val="60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corrected throughout the PAR Draft.</a:t>
            </a:r>
          </a:p>
          <a:p>
            <a:pPr marL="457189" lvl="0" indent="-457189">
              <a:spcBef>
                <a:spcPts val="0"/>
              </a:spcBef>
              <a:spcAft>
                <a:spcPts val="600"/>
              </a:spcAft>
              <a:buFont typeface="Arial" panose="020B0604020202020204" pitchFamily="34" charset="0"/>
              <a:buChar char="•"/>
            </a:pPr>
            <a:r>
              <a:rPr lang="en-US" sz="1800" dirty="0">
                <a:latin typeface="Helvetica" pitchFamily="2" charset="0"/>
              </a:rPr>
              <a:t>5.5, General – Though somewhat murky, we believe the proper reference to the standard and its approved amendments/corrigenda is undated (IEEE Std 802.15.4).</a:t>
            </a:r>
            <a:endParaRPr lang="en-US" sz="1800" b="0" baseline="0" dirty="0">
              <a:latin typeface="Helvetica" pitchFamily="2" charset="0"/>
            </a:endParaRPr>
          </a:p>
          <a:p>
            <a:pPr>
              <a:spcBef>
                <a:spcPts val="0"/>
              </a:spcBef>
              <a:spcAft>
                <a:spcPts val="60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state that the project will “…benefit by including (via. referencing)…”.</a:t>
            </a:r>
            <a:endParaRPr lang="en-US" sz="2800" dirty="0">
              <a:solidFill>
                <a:srgbClr val="0000FF"/>
              </a:solidFill>
            </a:endParaRPr>
          </a:p>
          <a:p>
            <a:pPr defTabSz="457189" eaLnBrk="1" fontAlgn="auto" hangingPunct="1">
              <a:spcBef>
                <a:spcPts val="0"/>
              </a:spcBef>
              <a:spcAft>
                <a:spcPts val="450"/>
              </a:spcAft>
              <a:buClrTx/>
              <a:buSzTx/>
              <a:buFont typeface="Wingdings" pitchFamily="2" charset="2"/>
              <a:buChar char="Ø"/>
              <a:defRPr/>
            </a:pPr>
            <a:endParaRPr lang="en-US" sz="1800" dirty="0">
              <a:latin typeface="Helvetica" pitchFamily="2" charset="0"/>
            </a:endParaRPr>
          </a:p>
        </p:txBody>
      </p:sp>
      <p:sp>
        <p:nvSpPr>
          <p:cNvPr id="4" name="Slide Number Placeholder 3">
            <a:extLst>
              <a:ext uri="{FF2B5EF4-FFF2-40B4-BE49-F238E27FC236}">
                <a16:creationId xmlns:a16="http://schemas.microsoft.com/office/drawing/2014/main" id="{4B4C7450-B446-D747-8EB3-D2D1F0C108F4}"/>
              </a:ext>
            </a:extLst>
          </p:cNvPr>
          <p:cNvSpPr>
            <a:spLocks noGrp="1"/>
          </p:cNvSpPr>
          <p:nvPr>
            <p:ph type="sldNum" sz="quarter" idx="12"/>
          </p:nvPr>
        </p:nvSpPr>
        <p:spPr>
          <a:xfrm>
            <a:off x="8737600" y="6511847"/>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11</a:t>
            </a:fld>
            <a:endParaRPr lang="en-US"/>
          </a:p>
        </p:txBody>
      </p:sp>
      <p:sp>
        <p:nvSpPr>
          <p:cNvPr id="5" name="Footer Placeholder 4">
            <a:extLst>
              <a:ext uri="{FF2B5EF4-FFF2-40B4-BE49-F238E27FC236}">
                <a16:creationId xmlns:a16="http://schemas.microsoft.com/office/drawing/2014/main" id="{24CCE951-63B7-3E48-A37B-29ED71562E24}"/>
              </a:ext>
            </a:extLst>
          </p:cNvPr>
          <p:cNvSpPr>
            <a:spLocks noGrp="1"/>
          </p:cNvSpPr>
          <p:nvPr>
            <p:ph type="ftr" sz="quarter" idx="3"/>
          </p:nvPr>
        </p:nvSpPr>
        <p:spPr>
          <a:xfrm>
            <a:off x="971600" y="5989637"/>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dirty="0">
                <a:solidFill>
                  <a:schemeClr val="tx1"/>
                </a:solidFill>
                <a:highlight>
                  <a:srgbClr val="FFFF00"/>
                </a:highlight>
              </a:rPr>
              <a:t>Received from: IEEE 802.3 WG PAR ad hoc, July 2021, Virtual Plenary</a:t>
            </a:r>
          </a:p>
        </p:txBody>
      </p:sp>
    </p:spTree>
    <p:extLst>
      <p:ext uri="{BB962C8B-B14F-4D97-AF65-F5344CB8AC3E}">
        <p14:creationId xmlns:p14="http://schemas.microsoft.com/office/powerpoint/2010/main" val="3209559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0D264-4050-0247-AF93-0A09C04D56ED}"/>
              </a:ext>
            </a:extLst>
          </p:cNvPr>
          <p:cNvSpPr>
            <a:spLocks noGrp="1"/>
          </p:cNvSpPr>
          <p:nvPr>
            <p:ph type="title"/>
          </p:nvPr>
        </p:nvSpPr>
        <p:spPr/>
        <p:txBody>
          <a:bodyPr>
            <a:normAutofit fontScale="90000"/>
          </a:bodyPr>
          <a:lstStyle/>
          <a:p>
            <a:r>
              <a:rPr lang="en-US" sz="4400" kern="1200" dirty="0">
                <a:solidFill>
                  <a:schemeClr val="tx1"/>
                </a:solidFill>
                <a:ea typeface="+mj-ea"/>
              </a:rPr>
              <a:t>Draft P802.15.14 (4)</a:t>
            </a:r>
            <a:endParaRPr lang="en-US" sz="2025" dirty="0">
              <a:latin typeface="Helvetica" pitchFamily="2" charset="0"/>
            </a:endParaRPr>
          </a:p>
        </p:txBody>
      </p:sp>
      <p:sp>
        <p:nvSpPr>
          <p:cNvPr id="3" name="Content Placeholder 2">
            <a:extLst>
              <a:ext uri="{FF2B5EF4-FFF2-40B4-BE49-F238E27FC236}">
                <a16:creationId xmlns:a16="http://schemas.microsoft.com/office/drawing/2014/main" id="{6B7A3A67-32BC-0642-984C-D1F3F22B5B34}"/>
              </a:ext>
            </a:extLst>
          </p:cNvPr>
          <p:cNvSpPr>
            <a:spLocks noGrp="1"/>
          </p:cNvSpPr>
          <p:nvPr>
            <p:ph idx="1"/>
          </p:nvPr>
        </p:nvSpPr>
        <p:spPr/>
        <p:txBody>
          <a:bodyPr>
            <a:noAutofit/>
          </a:bodyPr>
          <a:lstStyle/>
          <a:p>
            <a:pPr marL="0" lvl="0" indent="0">
              <a:spcBef>
                <a:spcPts val="600"/>
              </a:spcBef>
              <a:spcAft>
                <a:spcPts val="600"/>
              </a:spcAft>
              <a:buNone/>
            </a:pPr>
            <a:r>
              <a:rPr lang="en-US" sz="1800" b="1" dirty="0">
                <a:latin typeface="Helvetica" pitchFamily="2" charset="0"/>
              </a:rPr>
              <a:t>New Standard: Ad-Hoc Impulse Radio Ultra Wideband Wireless Network</a:t>
            </a:r>
          </a:p>
          <a:p>
            <a:pPr marL="457189" lvl="0" indent="-457189">
              <a:spcBef>
                <a:spcPts val="0"/>
              </a:spcBef>
              <a:spcAft>
                <a:spcPts val="600"/>
              </a:spcAft>
              <a:buFont typeface="Arial" panose="020B0604020202020204" pitchFamily="34" charset="0"/>
              <a:buChar char="•"/>
            </a:pPr>
            <a:r>
              <a:rPr lang="en-US" sz="1800" b="0" baseline="0" dirty="0">
                <a:latin typeface="Helvetica" pitchFamily="2" charset="0"/>
              </a:rPr>
              <a:t>5.6 — Grammar:  “and manufacturers and”.</a:t>
            </a:r>
          </a:p>
          <a:p>
            <a:pPr>
              <a:spcBef>
                <a:spcPts val="0"/>
              </a:spcBef>
              <a:spcAft>
                <a:spcPts val="60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 consumer electronics equipment, manufacturers, and users of equipment involving…”.</a:t>
            </a:r>
          </a:p>
          <a:p>
            <a:pPr marL="457189" lvl="0" indent="-457189">
              <a:spcBef>
                <a:spcPts val="0"/>
              </a:spcBef>
              <a:spcAft>
                <a:spcPts val="600"/>
              </a:spcAft>
              <a:buFont typeface="Arial" panose="020B0604020202020204" pitchFamily="34" charset="0"/>
              <a:buChar char="•"/>
            </a:pPr>
            <a:r>
              <a:rPr lang="en-US" sz="1800" b="0" baseline="0" dirty="0">
                <a:latin typeface="Helvetica" pitchFamily="2" charset="0"/>
              </a:rPr>
              <a:t>6.1.2, Explanation — "Unique Identifiers (EUI)” should be “Extended Unique Identifiers (EUI)”.</a:t>
            </a:r>
          </a:p>
          <a:p>
            <a:pPr>
              <a:spcBef>
                <a:spcPts val="0"/>
              </a:spcBef>
              <a:spcAft>
                <a:spcPts val="60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a:t>
            </a:r>
            <a:r>
              <a:rPr lang="en-US" sz="1800" b="0" baseline="0" dirty="0">
                <a:solidFill>
                  <a:srgbClr val="0000FF"/>
                </a:solidFill>
                <a:latin typeface="Helvetica" pitchFamily="2" charset="0"/>
              </a:rPr>
              <a:t>“Extended Unique Identifiers (EUI)”.</a:t>
            </a:r>
            <a:endParaRPr lang="en-US" sz="1800" dirty="0">
              <a:solidFill>
                <a:srgbClr val="0000FF"/>
              </a:solidFill>
              <a:latin typeface="Helvetica" pitchFamily="2" charset="0"/>
            </a:endParaRPr>
          </a:p>
          <a:p>
            <a:pPr defTabSz="457189" eaLnBrk="1" fontAlgn="auto" hangingPunct="1">
              <a:spcBef>
                <a:spcPts val="0"/>
              </a:spcBef>
              <a:spcAft>
                <a:spcPts val="450"/>
              </a:spcAft>
              <a:buClrTx/>
              <a:buSzTx/>
              <a:buFont typeface="Wingdings" pitchFamily="2" charset="2"/>
              <a:buChar char="Ø"/>
              <a:defRPr/>
            </a:pPr>
            <a:endParaRPr lang="en-US" sz="1800" dirty="0">
              <a:latin typeface="Helvetica" pitchFamily="2" charset="0"/>
            </a:endParaRPr>
          </a:p>
        </p:txBody>
      </p:sp>
      <p:sp>
        <p:nvSpPr>
          <p:cNvPr id="4" name="Slide Number Placeholder 3">
            <a:extLst>
              <a:ext uri="{FF2B5EF4-FFF2-40B4-BE49-F238E27FC236}">
                <a16:creationId xmlns:a16="http://schemas.microsoft.com/office/drawing/2014/main" id="{4B4C7450-B446-D747-8EB3-D2D1F0C108F4}"/>
              </a:ext>
            </a:extLst>
          </p:cNvPr>
          <p:cNvSpPr>
            <a:spLocks noGrp="1"/>
          </p:cNvSpPr>
          <p:nvPr>
            <p:ph type="sldNum" sz="quarter" idx="12"/>
          </p:nvPr>
        </p:nvSpPr>
        <p:spPr>
          <a:xfrm>
            <a:off x="8737600" y="6511847"/>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12</a:t>
            </a:fld>
            <a:endParaRPr lang="en-US"/>
          </a:p>
        </p:txBody>
      </p:sp>
      <p:sp>
        <p:nvSpPr>
          <p:cNvPr id="5" name="Footer Placeholder 4">
            <a:extLst>
              <a:ext uri="{FF2B5EF4-FFF2-40B4-BE49-F238E27FC236}">
                <a16:creationId xmlns:a16="http://schemas.microsoft.com/office/drawing/2014/main" id="{24CCE951-63B7-3E48-A37B-29ED71562E24}"/>
              </a:ext>
            </a:extLst>
          </p:cNvPr>
          <p:cNvSpPr>
            <a:spLocks noGrp="1"/>
          </p:cNvSpPr>
          <p:nvPr>
            <p:ph type="ftr" sz="quarter" idx="3"/>
          </p:nvPr>
        </p:nvSpPr>
        <p:spPr>
          <a:xfrm>
            <a:off x="971600" y="5989637"/>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dirty="0">
                <a:solidFill>
                  <a:schemeClr val="tx1"/>
                </a:solidFill>
                <a:highlight>
                  <a:srgbClr val="FFFF00"/>
                </a:highlight>
              </a:rPr>
              <a:t>Received from: IEEE 802.3 WG PAR ad hoc, July 2021, Virtual Plenary</a:t>
            </a:r>
          </a:p>
        </p:txBody>
      </p:sp>
    </p:spTree>
    <p:extLst>
      <p:ext uri="{BB962C8B-B14F-4D97-AF65-F5344CB8AC3E}">
        <p14:creationId xmlns:p14="http://schemas.microsoft.com/office/powerpoint/2010/main" val="1845372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0D264-4050-0247-AF93-0A09C04D56ED}"/>
              </a:ext>
            </a:extLst>
          </p:cNvPr>
          <p:cNvSpPr>
            <a:spLocks noGrp="1"/>
          </p:cNvSpPr>
          <p:nvPr>
            <p:ph type="title"/>
          </p:nvPr>
        </p:nvSpPr>
        <p:spPr/>
        <p:txBody>
          <a:bodyPr>
            <a:normAutofit fontScale="90000"/>
          </a:bodyPr>
          <a:lstStyle/>
          <a:p>
            <a:r>
              <a:rPr lang="en-US" sz="4400" kern="1200" dirty="0">
                <a:solidFill>
                  <a:schemeClr val="tx1"/>
                </a:solidFill>
                <a:ea typeface="+mj-ea"/>
              </a:rPr>
              <a:t>Draft P802.15.14 (5)</a:t>
            </a:r>
            <a:endParaRPr lang="en-US" sz="2025" dirty="0">
              <a:latin typeface="Helvetica" pitchFamily="2" charset="0"/>
            </a:endParaRPr>
          </a:p>
        </p:txBody>
      </p:sp>
      <p:sp>
        <p:nvSpPr>
          <p:cNvPr id="3" name="Content Placeholder 2">
            <a:extLst>
              <a:ext uri="{FF2B5EF4-FFF2-40B4-BE49-F238E27FC236}">
                <a16:creationId xmlns:a16="http://schemas.microsoft.com/office/drawing/2014/main" id="{6B7A3A67-32BC-0642-984C-D1F3F22B5B34}"/>
              </a:ext>
            </a:extLst>
          </p:cNvPr>
          <p:cNvSpPr>
            <a:spLocks noGrp="1"/>
          </p:cNvSpPr>
          <p:nvPr>
            <p:ph idx="1"/>
          </p:nvPr>
        </p:nvSpPr>
        <p:spPr/>
        <p:txBody>
          <a:bodyPr>
            <a:noAutofit/>
          </a:bodyPr>
          <a:lstStyle/>
          <a:p>
            <a:pPr marL="0" lvl="0" indent="0">
              <a:spcBef>
                <a:spcPts val="600"/>
              </a:spcBef>
              <a:spcAft>
                <a:spcPts val="600"/>
              </a:spcAft>
              <a:buNone/>
            </a:pPr>
            <a:r>
              <a:rPr lang="en-US" sz="1800" b="1" dirty="0">
                <a:latin typeface="Helvetica" pitchFamily="2" charset="0"/>
              </a:rPr>
              <a:t>New Standard: Ad-Hoc Impulse Radio Ultra Wideband Wireless Network</a:t>
            </a:r>
          </a:p>
          <a:p>
            <a:pPr lvl="0">
              <a:spcBef>
                <a:spcPts val="0"/>
              </a:spcBef>
              <a:spcAft>
                <a:spcPts val="600"/>
              </a:spcAft>
              <a:buFont typeface="Arial" panose="020B0604020202020204" pitchFamily="34" charset="0"/>
              <a:buChar char="•"/>
            </a:pPr>
            <a:r>
              <a:rPr lang="en-US" sz="1800" b="0" baseline="0" dirty="0">
                <a:latin typeface="Helvetica" pitchFamily="2" charset="0"/>
              </a:rPr>
              <a:t>7.1 — The response only partially answers the question.  What project will remove the extracted content from IEEE Std 802.15.4?  If a future revision project will remove the IEEE Std 802.15.4 content after approval of P802.15.14 and P802.15.15, that should be stated.  Or, should there be a co-contingent revision project of IEEE 802.15.4 to run in parallel? (Require </a:t>
            </a:r>
            <a:r>
              <a:rPr lang="en-US" sz="1800" dirty="0">
                <a:latin typeface="Helvetica" pitchFamily="2" charset="0"/>
              </a:rPr>
              <a:t>simultaneous approval of </a:t>
            </a:r>
            <a:r>
              <a:rPr lang="en-US" sz="1800" b="0" baseline="0" dirty="0">
                <a:latin typeface="Helvetica" pitchFamily="2" charset="0"/>
              </a:rPr>
              <a:t>P802.15.4, P802.15.14, and P802.15.15.)  Is there any contingency on the active project P802.15.4aa?</a:t>
            </a:r>
          </a:p>
          <a:p>
            <a:pPr>
              <a:spcBef>
                <a:spcPts val="0"/>
              </a:spcBef>
              <a:spcAft>
                <a:spcPts val="60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“As specified in the need for the project, some IEEE Std 802.15.4 functionality will be included (via. referencing) into IEEE P802.15.14 and IEEE P802.15.15.”</a:t>
            </a:r>
          </a:p>
          <a:p>
            <a:pPr defTabSz="457189" eaLnBrk="1" fontAlgn="auto" hangingPunct="1">
              <a:spcBef>
                <a:spcPts val="0"/>
              </a:spcBef>
              <a:spcAft>
                <a:spcPts val="450"/>
              </a:spcAft>
              <a:buClrTx/>
              <a:buSzTx/>
              <a:buFont typeface="Wingdings" pitchFamily="2" charset="2"/>
              <a:buChar char="Ø"/>
              <a:defRPr/>
            </a:pPr>
            <a:endParaRPr lang="en-US" sz="1800" dirty="0">
              <a:latin typeface="Helvetica" pitchFamily="2" charset="0"/>
            </a:endParaRPr>
          </a:p>
        </p:txBody>
      </p:sp>
      <p:sp>
        <p:nvSpPr>
          <p:cNvPr id="4" name="Slide Number Placeholder 3">
            <a:extLst>
              <a:ext uri="{FF2B5EF4-FFF2-40B4-BE49-F238E27FC236}">
                <a16:creationId xmlns:a16="http://schemas.microsoft.com/office/drawing/2014/main" id="{4B4C7450-B446-D747-8EB3-D2D1F0C108F4}"/>
              </a:ext>
            </a:extLst>
          </p:cNvPr>
          <p:cNvSpPr>
            <a:spLocks noGrp="1"/>
          </p:cNvSpPr>
          <p:nvPr>
            <p:ph type="sldNum" sz="quarter" idx="12"/>
          </p:nvPr>
        </p:nvSpPr>
        <p:spPr>
          <a:xfrm>
            <a:off x="8737600" y="6511847"/>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13</a:t>
            </a:fld>
            <a:endParaRPr lang="en-US"/>
          </a:p>
        </p:txBody>
      </p:sp>
      <p:sp>
        <p:nvSpPr>
          <p:cNvPr id="5" name="Footer Placeholder 4">
            <a:extLst>
              <a:ext uri="{FF2B5EF4-FFF2-40B4-BE49-F238E27FC236}">
                <a16:creationId xmlns:a16="http://schemas.microsoft.com/office/drawing/2014/main" id="{24CCE951-63B7-3E48-A37B-29ED71562E24}"/>
              </a:ext>
            </a:extLst>
          </p:cNvPr>
          <p:cNvSpPr>
            <a:spLocks noGrp="1"/>
          </p:cNvSpPr>
          <p:nvPr>
            <p:ph type="ftr" sz="quarter" idx="3"/>
          </p:nvPr>
        </p:nvSpPr>
        <p:spPr>
          <a:xfrm>
            <a:off x="971600" y="5989637"/>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dirty="0">
                <a:solidFill>
                  <a:schemeClr val="tx1"/>
                </a:solidFill>
                <a:highlight>
                  <a:srgbClr val="FFFF00"/>
                </a:highlight>
              </a:rPr>
              <a:t>Received from: IEEE 802.3 WG PAR ad hoc, July 2021, Virtual Plenary</a:t>
            </a:r>
          </a:p>
        </p:txBody>
      </p:sp>
    </p:spTree>
    <p:extLst>
      <p:ext uri="{BB962C8B-B14F-4D97-AF65-F5344CB8AC3E}">
        <p14:creationId xmlns:p14="http://schemas.microsoft.com/office/powerpoint/2010/main" val="6275534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0D264-4050-0247-AF93-0A09C04D56ED}"/>
              </a:ext>
            </a:extLst>
          </p:cNvPr>
          <p:cNvSpPr>
            <a:spLocks noGrp="1"/>
          </p:cNvSpPr>
          <p:nvPr>
            <p:ph type="title"/>
          </p:nvPr>
        </p:nvSpPr>
        <p:spPr/>
        <p:txBody>
          <a:bodyPr>
            <a:normAutofit fontScale="90000"/>
          </a:bodyPr>
          <a:lstStyle/>
          <a:p>
            <a:r>
              <a:rPr lang="en-US" sz="4400" kern="1200" dirty="0">
                <a:solidFill>
                  <a:schemeClr val="tx1"/>
                </a:solidFill>
                <a:ea typeface="+mj-ea"/>
              </a:rPr>
              <a:t>Draft P802.15.14 (6)</a:t>
            </a:r>
            <a:endParaRPr lang="en-US" sz="2025" dirty="0">
              <a:latin typeface="Helvetica" pitchFamily="2" charset="0"/>
            </a:endParaRPr>
          </a:p>
        </p:txBody>
      </p:sp>
      <p:sp>
        <p:nvSpPr>
          <p:cNvPr id="3" name="Content Placeholder 2">
            <a:extLst>
              <a:ext uri="{FF2B5EF4-FFF2-40B4-BE49-F238E27FC236}">
                <a16:creationId xmlns:a16="http://schemas.microsoft.com/office/drawing/2014/main" id="{6B7A3A67-32BC-0642-984C-D1F3F22B5B34}"/>
              </a:ext>
            </a:extLst>
          </p:cNvPr>
          <p:cNvSpPr>
            <a:spLocks noGrp="1"/>
          </p:cNvSpPr>
          <p:nvPr>
            <p:ph idx="1"/>
          </p:nvPr>
        </p:nvSpPr>
        <p:spPr/>
        <p:txBody>
          <a:bodyPr>
            <a:noAutofit/>
          </a:bodyPr>
          <a:lstStyle/>
          <a:p>
            <a:pPr marL="0" lvl="0" indent="0">
              <a:spcBef>
                <a:spcPts val="600"/>
              </a:spcBef>
              <a:spcAft>
                <a:spcPts val="600"/>
              </a:spcAft>
              <a:buNone/>
            </a:pPr>
            <a:r>
              <a:rPr lang="en-US" sz="1800" b="1" dirty="0">
                <a:latin typeface="Helvetica" pitchFamily="2" charset="0"/>
              </a:rPr>
              <a:t>New Standard: Ad-Hoc Impulse Radio Ultra Wideband Wireless Network</a:t>
            </a:r>
          </a:p>
          <a:p>
            <a:pPr marL="457189" lvl="0" indent="-457189">
              <a:spcBef>
                <a:spcPts val="0"/>
              </a:spcBef>
              <a:spcAft>
                <a:spcPts val="600"/>
              </a:spcAft>
              <a:buFont typeface="Arial" panose="020B0604020202020204" pitchFamily="34" charset="0"/>
              <a:buChar char="•"/>
            </a:pPr>
            <a:r>
              <a:rPr lang="en-US" sz="1600" b="0" baseline="0" dirty="0">
                <a:latin typeface="Helvetica" pitchFamily="2" charset="0"/>
              </a:rPr>
              <a:t>7.1 — The PAR indicates extraction of material from IEEE Std 802.15.4.  There appear to be 30 Letters of Assurance on IEEE Std 802.15.4 and its amendments in the </a:t>
            </a:r>
            <a:r>
              <a:rPr lang="en-US" sz="1600" b="0" baseline="0" dirty="0" err="1">
                <a:latin typeface="Helvetica" pitchFamily="2" charset="0"/>
              </a:rPr>
              <a:t>PatCom</a:t>
            </a:r>
            <a:r>
              <a:rPr lang="en-US" sz="1600" b="0" baseline="0" dirty="0">
                <a:latin typeface="Helvetica" pitchFamily="2" charset="0"/>
              </a:rPr>
              <a:t> LOA listing.  Based on this, please </a:t>
            </a:r>
            <a:r>
              <a:rPr lang="en-US" sz="1600" dirty="0">
                <a:latin typeface="Helvetica" pitchFamily="2" charset="0"/>
              </a:rPr>
              <a:t>s</a:t>
            </a:r>
            <a:r>
              <a:rPr lang="en-US" sz="1600" b="0" baseline="0" dirty="0">
                <a:latin typeface="Helvetica" pitchFamily="2" charset="0"/>
              </a:rPr>
              <a:t>ee </a:t>
            </a:r>
            <a:r>
              <a:rPr lang="en-US" sz="1600" b="0" baseline="0" dirty="0" err="1">
                <a:latin typeface="Helvetica" pitchFamily="2" charset="0"/>
              </a:rPr>
              <a:t>PatCom</a:t>
            </a:r>
            <a:r>
              <a:rPr lang="en-US" sz="1600" b="0" dirty="0">
                <a:latin typeface="Helvetica" pitchFamily="2" charset="0"/>
              </a:rPr>
              <a:t> </a:t>
            </a:r>
            <a:r>
              <a:rPr lang="en-US" sz="1600" b="0" baseline="0" dirty="0">
                <a:latin typeface="Helvetica" pitchFamily="2" charset="0"/>
              </a:rPr>
              <a:t>FAQ 14, in particular the last paragraph.  New LOAs may be required.</a:t>
            </a:r>
          </a:p>
          <a:p>
            <a:pPr>
              <a:spcBef>
                <a:spcPts val="0"/>
              </a:spcBef>
              <a:spcAft>
                <a:spcPts val="600"/>
              </a:spcAft>
              <a:buFont typeface="Wingdings" pitchFamily="2" charset="2"/>
              <a:buChar char="Ø"/>
            </a:pPr>
            <a:r>
              <a:rPr lang="en-US" sz="1600" dirty="0">
                <a:latin typeface="Helvetica" pitchFamily="2" charset="0"/>
              </a:rPr>
              <a:t>Response – </a:t>
            </a:r>
            <a:r>
              <a:rPr lang="en-US" sz="1600" dirty="0">
                <a:solidFill>
                  <a:srgbClr val="0000FF"/>
                </a:solidFill>
                <a:latin typeface="Helvetica" pitchFamily="2" charset="0"/>
              </a:rPr>
              <a:t>The 802.15 WG Chair, along with the 802.15.14 TG Chair (once the TG is formed) will work together along with </a:t>
            </a:r>
            <a:r>
              <a:rPr lang="en-US" sz="1600" dirty="0" err="1">
                <a:solidFill>
                  <a:srgbClr val="0000FF"/>
                </a:solidFill>
                <a:latin typeface="Helvetica" pitchFamily="2" charset="0"/>
              </a:rPr>
              <a:t>PatCom</a:t>
            </a:r>
            <a:r>
              <a:rPr lang="en-US" sz="1600" dirty="0">
                <a:solidFill>
                  <a:srgbClr val="0000FF"/>
                </a:solidFill>
                <a:latin typeface="Helvetica" pitchFamily="2" charset="0"/>
              </a:rPr>
              <a:t> on the most suitable way to address this.</a:t>
            </a:r>
          </a:p>
          <a:p>
            <a:pPr marL="457189" lvl="0" indent="-457189">
              <a:spcBef>
                <a:spcPts val="0"/>
              </a:spcBef>
              <a:spcAft>
                <a:spcPts val="600"/>
              </a:spcAft>
              <a:buFont typeface="Arial" panose="020B0604020202020204" pitchFamily="34" charset="0"/>
              <a:buChar char="•"/>
            </a:pPr>
            <a:r>
              <a:rPr lang="en-US" sz="1600" b="0" baseline="0" dirty="0">
                <a:latin typeface="Helvetica" pitchFamily="2" charset="0"/>
              </a:rPr>
              <a:t>7.1.1 — "P802.15.4-2020" is neither a proper standard nor project number. (There is no date on a project number.</a:t>
            </a:r>
            <a:r>
              <a:rPr lang="en-US" sz="1600" b="0" dirty="0">
                <a:latin typeface="Helvetica" pitchFamily="2" charset="0"/>
              </a:rPr>
              <a:t>)</a:t>
            </a:r>
            <a:r>
              <a:rPr lang="en-US" sz="1600" b="0" baseline="0" dirty="0">
                <a:latin typeface="Helvetica" pitchFamily="2" charset="0"/>
              </a:rPr>
              <a:t>  </a:t>
            </a:r>
          </a:p>
          <a:p>
            <a:pPr>
              <a:spcBef>
                <a:spcPts val="0"/>
              </a:spcBef>
              <a:spcAft>
                <a:spcPts val="600"/>
              </a:spcAft>
              <a:buFont typeface="Wingdings" pitchFamily="2" charset="2"/>
              <a:buChar char="Ø"/>
            </a:pPr>
            <a:r>
              <a:rPr lang="en-US" sz="1600" dirty="0">
                <a:latin typeface="Helvetica" pitchFamily="2" charset="0"/>
              </a:rPr>
              <a:t>Response – </a:t>
            </a:r>
            <a:r>
              <a:rPr lang="en-US" sz="1600" dirty="0">
                <a:solidFill>
                  <a:srgbClr val="0000FF"/>
                </a:solidFill>
                <a:latin typeface="Helvetica" pitchFamily="2" charset="0"/>
              </a:rPr>
              <a:t>This has been changed in the PAR Draft to “IEEE Std 802.15.4-2020”.</a:t>
            </a:r>
          </a:p>
          <a:p>
            <a:pPr marL="457189" lvl="0" indent="-457189">
              <a:spcBef>
                <a:spcPts val="0"/>
              </a:spcBef>
              <a:spcAft>
                <a:spcPts val="600"/>
              </a:spcAft>
              <a:buFont typeface="Arial" panose="020B0604020202020204" pitchFamily="34" charset="0"/>
              <a:buChar char="•"/>
            </a:pPr>
            <a:r>
              <a:rPr lang="en-US" sz="1600" b="0" baseline="0" dirty="0">
                <a:latin typeface="Helvetica" pitchFamily="2" charset="0"/>
              </a:rPr>
              <a:t>7.1.1 – Typo in the title "IEEE Standard for </a:t>
            </a:r>
            <a:r>
              <a:rPr lang="en-US" sz="1600" b="0" baseline="0" dirty="0" err="1">
                <a:latin typeface="Helvetica" pitchFamily="2" charset="0"/>
              </a:rPr>
              <a:t>Low?Rate</a:t>
            </a:r>
            <a:r>
              <a:rPr lang="en-US" sz="1600" b="0" baseline="0" dirty="0">
                <a:latin typeface="Helvetica" pitchFamily="2" charset="0"/>
              </a:rPr>
              <a:t> Wireless Networks”  the published standard uses “Low-Rate“.</a:t>
            </a:r>
          </a:p>
          <a:p>
            <a:pPr>
              <a:spcBef>
                <a:spcPts val="0"/>
              </a:spcBef>
              <a:spcAft>
                <a:spcPts val="600"/>
              </a:spcAft>
              <a:buFont typeface="Wingdings" pitchFamily="2" charset="2"/>
              <a:buChar char="Ø"/>
            </a:pPr>
            <a:r>
              <a:rPr lang="en-US" sz="1600" dirty="0">
                <a:latin typeface="Helvetica" pitchFamily="2" charset="0"/>
              </a:rPr>
              <a:t>Response – </a:t>
            </a:r>
            <a:r>
              <a:rPr lang="en-US" sz="1600" dirty="0">
                <a:solidFill>
                  <a:srgbClr val="0000FF"/>
                </a:solidFill>
                <a:latin typeface="Helvetica" pitchFamily="2" charset="0"/>
              </a:rPr>
              <a:t>This has been changed in the PAR Draft to “…Low-Rate…”.</a:t>
            </a:r>
          </a:p>
          <a:p>
            <a:pPr defTabSz="457189" eaLnBrk="1" fontAlgn="auto" hangingPunct="1">
              <a:spcBef>
                <a:spcPts val="0"/>
              </a:spcBef>
              <a:spcAft>
                <a:spcPts val="450"/>
              </a:spcAft>
              <a:buClrTx/>
              <a:buSzTx/>
              <a:buFont typeface="Wingdings" pitchFamily="2" charset="2"/>
              <a:buChar char="Ø"/>
              <a:defRPr/>
            </a:pPr>
            <a:endParaRPr lang="en-US" sz="1800" dirty="0">
              <a:latin typeface="Helvetica" pitchFamily="2" charset="0"/>
            </a:endParaRPr>
          </a:p>
        </p:txBody>
      </p:sp>
      <p:sp>
        <p:nvSpPr>
          <p:cNvPr id="4" name="Slide Number Placeholder 3">
            <a:extLst>
              <a:ext uri="{FF2B5EF4-FFF2-40B4-BE49-F238E27FC236}">
                <a16:creationId xmlns:a16="http://schemas.microsoft.com/office/drawing/2014/main" id="{4B4C7450-B446-D747-8EB3-D2D1F0C108F4}"/>
              </a:ext>
            </a:extLst>
          </p:cNvPr>
          <p:cNvSpPr>
            <a:spLocks noGrp="1"/>
          </p:cNvSpPr>
          <p:nvPr>
            <p:ph type="sldNum" sz="quarter" idx="12"/>
          </p:nvPr>
        </p:nvSpPr>
        <p:spPr>
          <a:xfrm>
            <a:off x="8737600" y="6511847"/>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14</a:t>
            </a:fld>
            <a:endParaRPr lang="en-US"/>
          </a:p>
        </p:txBody>
      </p:sp>
      <p:sp>
        <p:nvSpPr>
          <p:cNvPr id="5" name="Footer Placeholder 4">
            <a:extLst>
              <a:ext uri="{FF2B5EF4-FFF2-40B4-BE49-F238E27FC236}">
                <a16:creationId xmlns:a16="http://schemas.microsoft.com/office/drawing/2014/main" id="{24CCE951-63B7-3E48-A37B-29ED71562E24}"/>
              </a:ext>
            </a:extLst>
          </p:cNvPr>
          <p:cNvSpPr>
            <a:spLocks noGrp="1"/>
          </p:cNvSpPr>
          <p:nvPr>
            <p:ph type="ftr" sz="quarter" idx="3"/>
          </p:nvPr>
        </p:nvSpPr>
        <p:spPr>
          <a:xfrm>
            <a:off x="971600" y="5989637"/>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dirty="0">
                <a:solidFill>
                  <a:schemeClr val="tx1"/>
                </a:solidFill>
                <a:highlight>
                  <a:srgbClr val="FFFF00"/>
                </a:highlight>
              </a:rPr>
              <a:t>Received from: IEEE 802.3 WG PAR ad hoc, July 2021, Virtual Plenary</a:t>
            </a:r>
          </a:p>
        </p:txBody>
      </p:sp>
    </p:spTree>
    <p:extLst>
      <p:ext uri="{BB962C8B-B14F-4D97-AF65-F5344CB8AC3E}">
        <p14:creationId xmlns:p14="http://schemas.microsoft.com/office/powerpoint/2010/main" val="39417247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0D264-4050-0247-AF93-0A09C04D56ED}"/>
              </a:ext>
            </a:extLst>
          </p:cNvPr>
          <p:cNvSpPr>
            <a:spLocks noGrp="1"/>
          </p:cNvSpPr>
          <p:nvPr>
            <p:ph type="title"/>
          </p:nvPr>
        </p:nvSpPr>
        <p:spPr/>
        <p:txBody>
          <a:bodyPr>
            <a:normAutofit fontScale="90000"/>
          </a:bodyPr>
          <a:lstStyle/>
          <a:p>
            <a:r>
              <a:rPr lang="en-US" sz="4400" kern="1200" dirty="0">
                <a:solidFill>
                  <a:schemeClr val="tx1"/>
                </a:solidFill>
                <a:ea typeface="+mj-ea"/>
              </a:rPr>
              <a:t>Draft P802.15.14 (7)</a:t>
            </a:r>
            <a:endParaRPr lang="en-US" sz="2025" dirty="0">
              <a:latin typeface="Helvetica" pitchFamily="2" charset="0"/>
            </a:endParaRPr>
          </a:p>
        </p:txBody>
      </p:sp>
      <p:sp>
        <p:nvSpPr>
          <p:cNvPr id="3" name="Content Placeholder 2">
            <a:extLst>
              <a:ext uri="{FF2B5EF4-FFF2-40B4-BE49-F238E27FC236}">
                <a16:creationId xmlns:a16="http://schemas.microsoft.com/office/drawing/2014/main" id="{6B7A3A67-32BC-0642-984C-D1F3F22B5B34}"/>
              </a:ext>
            </a:extLst>
          </p:cNvPr>
          <p:cNvSpPr>
            <a:spLocks noGrp="1"/>
          </p:cNvSpPr>
          <p:nvPr>
            <p:ph idx="1"/>
          </p:nvPr>
        </p:nvSpPr>
        <p:spPr/>
        <p:txBody>
          <a:bodyPr>
            <a:noAutofit/>
          </a:bodyPr>
          <a:lstStyle/>
          <a:p>
            <a:pPr marL="0" lvl="0" indent="0">
              <a:spcBef>
                <a:spcPts val="600"/>
              </a:spcBef>
              <a:spcAft>
                <a:spcPts val="600"/>
              </a:spcAft>
              <a:buNone/>
            </a:pPr>
            <a:r>
              <a:rPr lang="en-US" sz="1800" b="1" dirty="0">
                <a:latin typeface="Helvetica" pitchFamily="2" charset="0"/>
              </a:rPr>
              <a:t>New Standard: Ad-Hoc Impulse Radio Ultra Wideband Wireless Network</a:t>
            </a:r>
          </a:p>
          <a:p>
            <a:pPr marL="0" lvl="0" indent="0">
              <a:spcBef>
                <a:spcPts val="0"/>
              </a:spcBef>
              <a:spcAft>
                <a:spcPts val="600"/>
              </a:spcAft>
              <a:buNone/>
            </a:pPr>
            <a:r>
              <a:rPr lang="en-US" sz="1800" baseline="0" dirty="0">
                <a:latin typeface="Helvetica" pitchFamily="2" charset="0"/>
              </a:rPr>
              <a:t>CSD: </a:t>
            </a:r>
            <a:r>
              <a:rPr lang="en-US" sz="1800" baseline="0" dirty="0">
                <a:latin typeface="Helvetica" pitchFamily="2" charset="0"/>
                <a:hlinkClick r:id="rId3"/>
              </a:rPr>
              <a:t>https://mentor.ieee.org/802.15/dcn/21/15-21-0278-04-0014-sg14-draft-csd-for-ns-uwb.docx</a:t>
            </a:r>
            <a:endParaRPr lang="en-US" sz="1800" dirty="0">
              <a:latin typeface="Helvetica" pitchFamily="2" charset="0"/>
            </a:endParaRPr>
          </a:p>
          <a:p>
            <a:pPr lvl="0">
              <a:spcBef>
                <a:spcPts val="0"/>
              </a:spcBef>
              <a:spcAft>
                <a:spcPts val="600"/>
              </a:spcAft>
              <a:buFont typeface="Arial" panose="020B0604020202020204" pitchFamily="34" charset="0"/>
              <a:buChar char="•"/>
            </a:pPr>
            <a:r>
              <a:rPr lang="en-US" sz="1800" baseline="0" dirty="0">
                <a:latin typeface="Helvetica" pitchFamily="2" charset="0"/>
              </a:rPr>
              <a:t>No comments.</a:t>
            </a:r>
            <a:endParaRPr lang="en-US" sz="2800" dirty="0"/>
          </a:p>
          <a:p>
            <a:pPr marL="0" indent="0" defTabSz="457189" eaLnBrk="1" fontAlgn="auto" hangingPunct="1">
              <a:spcBef>
                <a:spcPts val="0"/>
              </a:spcBef>
              <a:spcAft>
                <a:spcPts val="450"/>
              </a:spcAft>
              <a:buClrTx/>
              <a:buSzTx/>
              <a:defRPr/>
            </a:pPr>
            <a:endParaRPr lang="en-US" sz="1800" dirty="0">
              <a:latin typeface="Helvetica" pitchFamily="2" charset="0"/>
            </a:endParaRPr>
          </a:p>
        </p:txBody>
      </p:sp>
      <p:sp>
        <p:nvSpPr>
          <p:cNvPr id="4" name="Slide Number Placeholder 3">
            <a:extLst>
              <a:ext uri="{FF2B5EF4-FFF2-40B4-BE49-F238E27FC236}">
                <a16:creationId xmlns:a16="http://schemas.microsoft.com/office/drawing/2014/main" id="{4B4C7450-B446-D747-8EB3-D2D1F0C108F4}"/>
              </a:ext>
            </a:extLst>
          </p:cNvPr>
          <p:cNvSpPr>
            <a:spLocks noGrp="1"/>
          </p:cNvSpPr>
          <p:nvPr>
            <p:ph type="sldNum" sz="quarter" idx="12"/>
          </p:nvPr>
        </p:nvSpPr>
        <p:spPr>
          <a:xfrm>
            <a:off x="8737600" y="6511847"/>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15</a:t>
            </a:fld>
            <a:endParaRPr lang="en-US"/>
          </a:p>
        </p:txBody>
      </p:sp>
      <p:sp>
        <p:nvSpPr>
          <p:cNvPr id="5" name="Footer Placeholder 4">
            <a:extLst>
              <a:ext uri="{FF2B5EF4-FFF2-40B4-BE49-F238E27FC236}">
                <a16:creationId xmlns:a16="http://schemas.microsoft.com/office/drawing/2014/main" id="{24CCE951-63B7-3E48-A37B-29ED71562E24}"/>
              </a:ext>
            </a:extLst>
          </p:cNvPr>
          <p:cNvSpPr>
            <a:spLocks noGrp="1"/>
          </p:cNvSpPr>
          <p:nvPr>
            <p:ph type="ftr" sz="quarter" idx="3"/>
          </p:nvPr>
        </p:nvSpPr>
        <p:spPr>
          <a:xfrm>
            <a:off x="971600" y="5989637"/>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dirty="0">
                <a:solidFill>
                  <a:schemeClr val="tx1"/>
                </a:solidFill>
                <a:highlight>
                  <a:srgbClr val="FFFF00"/>
                </a:highlight>
              </a:rPr>
              <a:t>Received from: IEEE 802.3 WG PAR ad hoc, July 2021, Virtual Plenary</a:t>
            </a:r>
          </a:p>
        </p:txBody>
      </p:sp>
    </p:spTree>
    <p:extLst>
      <p:ext uri="{BB962C8B-B14F-4D97-AF65-F5344CB8AC3E}">
        <p14:creationId xmlns:p14="http://schemas.microsoft.com/office/powerpoint/2010/main" val="15874472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Continue work as Study Group</a:t>
            </a:r>
          </a:p>
          <a:p>
            <a:pPr marL="857250" lvl="1" indent="-457200">
              <a:buFont typeface="Arial" panose="020B0604020202020204" pitchFamily="34" charset="0"/>
              <a:buChar char="•"/>
            </a:pPr>
            <a:r>
              <a:rPr lang="en-US" dirty="0"/>
              <a:t>Identify Content for 802.15.14</a:t>
            </a:r>
          </a:p>
          <a:p>
            <a:pPr marL="857250" lvl="1" indent="-457200">
              <a:buFont typeface="Arial" panose="020B0604020202020204" pitchFamily="34" charset="0"/>
              <a:buChar char="•"/>
            </a:pPr>
            <a:r>
              <a:rPr lang="en-US" dirty="0"/>
              <a:t>Coordinate with SG15, SG4ab</a:t>
            </a:r>
          </a:p>
          <a:p>
            <a:pPr marL="457200" indent="-457200">
              <a:buFont typeface="Arial" panose="020B0604020202020204" pitchFamily="34" charset="0"/>
              <a:buChar char="•"/>
            </a:pPr>
            <a:r>
              <a:rPr lang="en-US" dirty="0"/>
              <a:t>Work via Interim telecons and virtual interim/plenary meetings</a:t>
            </a:r>
          </a:p>
          <a:p>
            <a:pPr marL="457200" indent="-457200">
              <a:buClrTx/>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16</a:t>
            </a:fld>
            <a:endParaRPr lang="en-US" altLang="en-US"/>
          </a:p>
        </p:txBody>
      </p:sp>
    </p:spTree>
    <p:extLst>
      <p:ext uri="{BB962C8B-B14F-4D97-AF65-F5344CB8AC3E}">
        <p14:creationId xmlns:p14="http://schemas.microsoft.com/office/powerpoint/2010/main" val="7083295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Sept. Plenary Mtg. Goals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Continue work on PICS analysis and content development</a:t>
            </a:r>
          </a:p>
          <a:p>
            <a:pPr marL="457200" indent="-457200">
              <a:buFont typeface="Arial" panose="020B0604020202020204" pitchFamily="34" charset="0"/>
              <a:buChar char="•"/>
            </a:pPr>
            <a:r>
              <a:rPr lang="en-US" dirty="0"/>
              <a:t>3 slots needed</a:t>
            </a:r>
          </a:p>
          <a:p>
            <a:pPr marL="857250" lvl="1" indent="-457200">
              <a:buFont typeface="Arial" panose="020B0604020202020204" pitchFamily="34" charset="0"/>
              <a:buChar char="•"/>
            </a:pPr>
            <a:r>
              <a:rPr lang="en-US" dirty="0"/>
              <a:t>≈ 1 administrivia</a:t>
            </a:r>
          </a:p>
          <a:p>
            <a:pPr marL="857250" lvl="1" indent="-457200">
              <a:buFont typeface="Arial" panose="020B0604020202020204" pitchFamily="34" charset="0"/>
              <a:buChar char="•"/>
            </a:pPr>
            <a:r>
              <a:rPr lang="en-US" dirty="0"/>
              <a:t>≈ 2 to work on PICS and content dev.</a:t>
            </a:r>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17</a:t>
            </a:fld>
            <a:endParaRPr lang="en-US" altLang="en-US"/>
          </a:p>
        </p:txBody>
      </p:sp>
    </p:spTree>
    <p:extLst>
      <p:ext uri="{BB962C8B-B14F-4D97-AF65-F5344CB8AC3E}">
        <p14:creationId xmlns:p14="http://schemas.microsoft.com/office/powerpoint/2010/main" val="21608620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Weekly Calls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Weekly calls starting:</a:t>
            </a:r>
          </a:p>
          <a:p>
            <a:pPr marL="857250" lvl="1" indent="-457200">
              <a:buFont typeface="Arial" panose="020B0604020202020204" pitchFamily="34" charset="0"/>
              <a:buChar char="•"/>
            </a:pPr>
            <a:r>
              <a:rPr lang="en-US" dirty="0"/>
              <a:t>Wed. 4</a:t>
            </a:r>
            <a:r>
              <a:rPr lang="en-US" baseline="30000" dirty="0"/>
              <a:t>th</a:t>
            </a:r>
            <a:r>
              <a:rPr lang="en-US" dirty="0"/>
              <a:t>, August @ 7am Pacific</a:t>
            </a:r>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18</a:t>
            </a:fld>
            <a:endParaRPr lang="en-US" altLang="en-US"/>
          </a:p>
        </p:txBody>
      </p:sp>
    </p:spTree>
    <p:extLst>
      <p:ext uri="{BB962C8B-B14F-4D97-AF65-F5344CB8AC3E}">
        <p14:creationId xmlns:p14="http://schemas.microsoft.com/office/powerpoint/2010/main" val="26944112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19</a:t>
            </a:fld>
            <a:endParaRPr lang="en-US" altLang="en-US">
              <a:solidFill>
                <a:schemeClr val="tx1"/>
              </a:solidFill>
            </a:endParaRPr>
          </a:p>
        </p:txBody>
      </p:sp>
      <p:pic>
        <p:nvPicPr>
          <p:cNvPr id="4" name="Picture 3" descr="A ferris wheel in a city&#10;&#10;Description automatically generated with medium confidence">
            <a:extLst>
              <a:ext uri="{FF2B5EF4-FFF2-40B4-BE49-F238E27FC236}">
                <a16:creationId xmlns:a16="http://schemas.microsoft.com/office/drawing/2014/main" id="{C20B7D49-0CCB-47DD-9D89-ADB66BBD9993}"/>
              </a:ext>
            </a:extLst>
          </p:cNvPr>
          <p:cNvPicPr>
            <a:picLocks noChangeAspect="1"/>
          </p:cNvPicPr>
          <p:nvPr/>
        </p:nvPicPr>
        <p:blipFill>
          <a:blip r:embed="rId2"/>
          <a:stretch>
            <a:fillRect/>
          </a:stretch>
        </p:blipFill>
        <p:spPr>
          <a:xfrm>
            <a:off x="0" y="3568"/>
            <a:ext cx="9144000" cy="6850864"/>
          </a:xfrm>
          <a:prstGeom prst="rect">
            <a:avLst/>
          </a:prstGeom>
        </p:spPr>
      </p:pic>
    </p:spTree>
    <p:extLst>
      <p:ext uri="{BB962C8B-B14F-4D97-AF65-F5344CB8AC3E}">
        <p14:creationId xmlns:p14="http://schemas.microsoft.com/office/powerpoint/2010/main" val="2634319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2451255"/>
            <a:ext cx="7764463" cy="1955490"/>
          </a:xfrm>
        </p:spPr>
        <p:txBody>
          <a:bodyPr/>
          <a:lstStyle/>
          <a:p>
            <a:pPr marL="0" marR="0" algn="ctr">
              <a:spcBef>
                <a:spcPts val="600"/>
              </a:spcBef>
              <a:spcAft>
                <a:spcPts val="0"/>
              </a:spcAft>
            </a:pPr>
            <a:r>
              <a:rPr lang="en-US" b="1" dirty="0">
                <a:solidFill>
                  <a:srgbClr val="FF0000"/>
                </a:solidFill>
                <a:effectLst/>
                <a:ea typeface="Times New Roman" panose="02020603050405020304" pitchFamily="18" charset="0"/>
              </a:rPr>
              <a:t>132</a:t>
            </a:r>
            <a:r>
              <a:rPr lang="en-US" b="1" baseline="30000" dirty="0">
                <a:solidFill>
                  <a:srgbClr val="FF0000"/>
                </a:solidFill>
                <a:ea typeface="Times New Roman" panose="02020603050405020304" pitchFamily="18" charset="0"/>
              </a:rPr>
              <a:t>nd</a:t>
            </a:r>
            <a:r>
              <a:rPr lang="en-US" b="1" dirty="0">
                <a:solidFill>
                  <a:srgbClr val="FF0000"/>
                </a:solidFill>
                <a:effectLst/>
                <a:ea typeface="Times New Roman" panose="02020603050405020304" pitchFamily="18" charset="0"/>
              </a:rPr>
              <a:t> IEEE 802.15 WSN MTG. </a:t>
            </a:r>
            <a:endParaRPr lang="en-US" dirty="0">
              <a:effectLst/>
              <a:ea typeface="Times New Roman" panose="02020603050405020304" pitchFamily="18" charset="0"/>
            </a:endParaRPr>
          </a:p>
          <a:p>
            <a:pPr marL="0" marR="0" algn="ctr">
              <a:spcBef>
                <a:spcPts val="600"/>
              </a:spcBef>
              <a:spcAft>
                <a:spcPts val="0"/>
              </a:spcAft>
            </a:pPr>
            <a:r>
              <a:rPr lang="en-US" b="1" dirty="0">
                <a:solidFill>
                  <a:srgbClr val="FF0000"/>
                </a:solidFill>
                <a:effectLst/>
                <a:ea typeface="Times New Roman" panose="02020603050405020304" pitchFamily="18" charset="0"/>
              </a:rPr>
              <a:t>Held Virtually via </a:t>
            </a:r>
            <a:r>
              <a:rPr lang="en-US" b="1" dirty="0" err="1">
                <a:solidFill>
                  <a:srgbClr val="FF0000"/>
                </a:solidFill>
                <a:effectLst/>
                <a:ea typeface="Times New Roman" panose="02020603050405020304" pitchFamily="18" charset="0"/>
              </a:rPr>
              <a:t>Webex</a:t>
            </a:r>
            <a:endParaRPr lang="en-US" b="1" dirty="0">
              <a:solidFill>
                <a:srgbClr val="FF0000"/>
              </a:solidFill>
              <a:ea typeface="Times New Roman" panose="02020603050405020304" pitchFamily="18" charset="0"/>
            </a:endParaRPr>
          </a:p>
          <a:p>
            <a:pPr marL="0" marR="0" algn="ctr">
              <a:spcBef>
                <a:spcPts val="600"/>
              </a:spcBef>
              <a:spcAft>
                <a:spcPts val="0"/>
              </a:spcAft>
            </a:pPr>
            <a:r>
              <a:rPr lang="en-US" b="1" dirty="0">
                <a:solidFill>
                  <a:srgbClr val="FF0000"/>
                </a:solidFill>
                <a:effectLst/>
                <a:ea typeface="Times New Roman" panose="02020603050405020304" pitchFamily="18" charset="0"/>
              </a:rPr>
              <a:t>July 13</a:t>
            </a:r>
            <a:r>
              <a:rPr lang="en-US" b="1" baseline="30000" dirty="0">
                <a:solidFill>
                  <a:srgbClr val="FF0000"/>
                </a:solidFill>
                <a:effectLst/>
                <a:ea typeface="Times New Roman" panose="02020603050405020304" pitchFamily="18" charset="0"/>
              </a:rPr>
              <a:t>th</a:t>
            </a:r>
            <a:r>
              <a:rPr lang="en-US" b="1" dirty="0">
                <a:solidFill>
                  <a:srgbClr val="FF0000"/>
                </a:solidFill>
                <a:effectLst/>
                <a:ea typeface="Times New Roman" panose="02020603050405020304" pitchFamily="18" charset="0"/>
              </a:rPr>
              <a:t> – </a:t>
            </a:r>
            <a:r>
              <a:rPr lang="en-US" b="1" dirty="0">
                <a:solidFill>
                  <a:srgbClr val="FF0000"/>
                </a:solidFill>
                <a:ea typeface="Times New Roman" panose="02020603050405020304" pitchFamily="18" charset="0"/>
              </a:rPr>
              <a:t>22</a:t>
            </a:r>
            <a:r>
              <a:rPr lang="en-US" b="1" baseline="30000" dirty="0">
                <a:solidFill>
                  <a:srgbClr val="FF0000"/>
                </a:solidFill>
                <a:ea typeface="Times New Roman" panose="02020603050405020304" pitchFamily="18" charset="0"/>
              </a:rPr>
              <a:t>nd</a:t>
            </a:r>
            <a:r>
              <a:rPr lang="en-US" b="1" dirty="0">
                <a:solidFill>
                  <a:srgbClr val="FF0000"/>
                </a:solidFill>
                <a:effectLst/>
                <a:ea typeface="Times New Roman" panose="02020603050405020304" pitchFamily="18" charset="0"/>
              </a:rPr>
              <a:t>, 2021</a:t>
            </a:r>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20</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916832"/>
            <a:ext cx="7993062" cy="4323631"/>
          </a:xfrm>
        </p:spPr>
        <p:txBody>
          <a:bodyPr>
            <a:normAutofit/>
          </a:bodyPr>
          <a:lstStyle/>
          <a:p>
            <a:pPr marL="0" indent="0" algn="ctr">
              <a:defRPr/>
            </a:pPr>
            <a:r>
              <a:rPr lang="en-US" b="1" dirty="0"/>
              <a:t>Pre-PAR Activity Rules for Study Group</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Voting: everyone present can vote</a:t>
            </a:r>
          </a:p>
          <a:p>
            <a:pPr marL="457200" indent="-457200">
              <a:buFont typeface="Arial" panose="020B0604020202020204" pitchFamily="34" charset="0"/>
              <a:buChar char="•"/>
              <a:defRPr/>
            </a:pPr>
            <a:r>
              <a:rPr lang="en-US" dirty="0"/>
              <a:t>Please identify yourself with your name and affiliation when you first speak</a:t>
            </a:r>
          </a:p>
          <a:p>
            <a:pPr marL="457200" indent="-457200">
              <a:buFont typeface="Arial" panose="020B0604020202020204" pitchFamily="34" charset="0"/>
              <a:buChar char="•"/>
              <a:defRPr/>
            </a:pPr>
            <a:r>
              <a:rPr lang="en-US" dirty="0"/>
              <a:t>Participation: is by individual</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8887CC0-1342-41C8-8706-B4801E242C15}" type="slidenum">
              <a:rPr lang="en-US" altLang="en-US" smtClean="0">
                <a:solidFill>
                  <a:schemeClr val="tx1"/>
                </a:solidFill>
              </a:rPr>
              <a:pPr/>
              <a:t>3</a:t>
            </a:fld>
            <a:endParaRPr lang="en-US" altLang="en-US"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5043" y="1683559"/>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5</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1235410"/>
          </a:xfrm>
        </p:spPr>
        <p:txBody>
          <a:bodyPr/>
          <a:lstStyle/>
          <a:p>
            <a:pPr marL="0" marR="0" algn="ctr">
              <a:spcBef>
                <a:spcPts val="600"/>
              </a:spcBef>
              <a:spcAft>
                <a:spcPts val="0"/>
              </a:spcAft>
            </a:pPr>
            <a:r>
              <a:rPr lang="en-US" altLang="en-US" sz="3200" dirty="0"/>
              <a:t>SG14 Meeting Slots</a:t>
            </a:r>
          </a:p>
          <a:p>
            <a:pPr marL="0" marR="0" algn="ctr">
              <a:spcBef>
                <a:spcPts val="600"/>
              </a:spcBef>
              <a:spcAft>
                <a:spcPts val="0"/>
              </a:spcAft>
            </a:pPr>
            <a:r>
              <a:rPr lang="en-US" altLang="en-US" dirty="0"/>
              <a:t>Jul</a:t>
            </a:r>
            <a:r>
              <a:rPr lang="en-US" altLang="en-US" sz="3200" dirty="0"/>
              <a:t>y 15</a:t>
            </a:r>
            <a:r>
              <a:rPr lang="en-US" altLang="en-US" sz="3200" baseline="30000" dirty="0"/>
              <a:t>th</a:t>
            </a:r>
            <a:r>
              <a:rPr lang="en-US" altLang="en-US" sz="3200" dirty="0"/>
              <a:t> – </a:t>
            </a:r>
            <a:r>
              <a:rPr lang="en-US" altLang="en-US" dirty="0"/>
              <a:t>21</a:t>
            </a:r>
            <a:r>
              <a:rPr lang="en-US" altLang="en-US" baseline="30000" dirty="0"/>
              <a:t>st</a:t>
            </a:r>
            <a:r>
              <a:rPr lang="en-US" altLang="en-US" sz="3200" dirty="0"/>
              <a:t>, 2021</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6</a:t>
            </a:fld>
            <a:endParaRPr lang="en-US" altLang="en-US">
              <a:solidFill>
                <a:schemeClr val="tx1"/>
              </a:solidFill>
            </a:endParaRPr>
          </a:p>
        </p:txBody>
      </p:sp>
      <p:pic>
        <p:nvPicPr>
          <p:cNvPr id="4" name="Picture 3">
            <a:extLst>
              <a:ext uri="{FF2B5EF4-FFF2-40B4-BE49-F238E27FC236}">
                <a16:creationId xmlns:a16="http://schemas.microsoft.com/office/drawing/2014/main" id="{7CF12069-FA09-4667-9886-6DCD600ED54D}"/>
              </a:ext>
            </a:extLst>
          </p:cNvPr>
          <p:cNvPicPr>
            <a:picLocks noChangeAspect="1"/>
          </p:cNvPicPr>
          <p:nvPr/>
        </p:nvPicPr>
        <p:blipFill>
          <a:blip r:embed="rId2"/>
          <a:stretch>
            <a:fillRect/>
          </a:stretch>
        </p:blipFill>
        <p:spPr>
          <a:xfrm>
            <a:off x="827584" y="5168516"/>
            <a:ext cx="2648846" cy="754453"/>
          </a:xfrm>
          <a:prstGeom prst="rect">
            <a:avLst/>
          </a:prstGeom>
        </p:spPr>
      </p:pic>
      <p:pic>
        <p:nvPicPr>
          <p:cNvPr id="6" name="Picture 5">
            <a:extLst>
              <a:ext uri="{FF2B5EF4-FFF2-40B4-BE49-F238E27FC236}">
                <a16:creationId xmlns:a16="http://schemas.microsoft.com/office/drawing/2014/main" id="{57B8F544-4511-47BD-B765-3C1B0406C5EB}"/>
              </a:ext>
            </a:extLst>
          </p:cNvPr>
          <p:cNvPicPr>
            <a:picLocks noChangeAspect="1"/>
          </p:cNvPicPr>
          <p:nvPr/>
        </p:nvPicPr>
        <p:blipFill>
          <a:blip r:embed="rId3"/>
          <a:stretch>
            <a:fillRect/>
          </a:stretch>
        </p:blipFill>
        <p:spPr>
          <a:xfrm>
            <a:off x="197768" y="2246908"/>
            <a:ext cx="8748464" cy="2358572"/>
          </a:xfrm>
          <a:prstGeom prst="rect">
            <a:avLst/>
          </a:prstGeom>
        </p:spPr>
      </p:pic>
    </p:spTree>
    <p:extLst>
      <p:ext uri="{BB962C8B-B14F-4D97-AF65-F5344CB8AC3E}">
        <p14:creationId xmlns:p14="http://schemas.microsoft.com/office/powerpoint/2010/main" val="2582497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Goals/Agenda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AutoNum type="arabicPeriod"/>
            </a:pPr>
            <a:r>
              <a:rPr lang="en-US" altLang="en-US" sz="2400" dirty="0"/>
              <a:t>Opening and meeting preamble</a:t>
            </a:r>
          </a:p>
          <a:p>
            <a:pPr marL="514350" indent="-514350">
              <a:buFont typeface="Arial" panose="020B0604020202020204" pitchFamily="34" charset="0"/>
              <a:buAutoNum type="arabicPeriod"/>
            </a:pPr>
            <a:r>
              <a:rPr lang="en-US" altLang="en-US" sz="2400" dirty="0"/>
              <a:t>Approve May Interim minutes: doc. # 15-21-0321-00</a:t>
            </a:r>
          </a:p>
          <a:p>
            <a:pPr marL="512763" lvl="1" indent="0">
              <a:spcBef>
                <a:spcPts val="800"/>
              </a:spcBef>
            </a:pPr>
            <a:r>
              <a:rPr lang="en-US" altLang="en-US" sz="1800" dirty="0">
                <a:hlinkClick r:id="rId2"/>
              </a:rPr>
              <a:t>https://mentor.ieee.org/802.15/dcn/21/15-21-0321-00-0014-sg14-may-2021-interim-mtg-mins.docx</a:t>
            </a:r>
            <a:endParaRPr lang="en-US" altLang="en-US" sz="1800" dirty="0"/>
          </a:p>
          <a:p>
            <a:pPr marL="514350" indent="-514350">
              <a:buFont typeface="Arial" panose="020B0604020202020204" pitchFamily="34" charset="0"/>
              <a:buAutoNum type="arabicPeriod"/>
            </a:pPr>
            <a:r>
              <a:rPr lang="en-US" altLang="en-US" sz="2400" dirty="0"/>
              <a:t>Approve Agenda: doc. # 15-21-0347-00</a:t>
            </a:r>
            <a:br>
              <a:rPr lang="en-US" altLang="en-US" sz="2400" dirty="0"/>
            </a:br>
            <a:r>
              <a:rPr lang="en-US" altLang="en-US" sz="1800" dirty="0">
                <a:hlinkClick r:id="rId3"/>
              </a:rPr>
              <a:t>https://mentor.ieee.org/802.15/documents?is_dcn=347&amp;is_year=2021</a:t>
            </a:r>
            <a:endParaRPr lang="en-US" altLang="en-US" sz="1800" dirty="0"/>
          </a:p>
          <a:p>
            <a:pPr marL="514350" indent="-514350">
              <a:buFont typeface="Arial" panose="020B0604020202020204" pitchFamily="34" charset="0"/>
              <a:buAutoNum type="arabicPeriod"/>
            </a:pPr>
            <a:r>
              <a:rPr lang="en-US" altLang="en-US" sz="2400" dirty="0"/>
              <a:t>Review and respond to comments received on PAR and CSD</a:t>
            </a:r>
          </a:p>
          <a:p>
            <a:pPr marL="514350" indent="-514350">
              <a:buFont typeface="Arial" panose="020B0604020202020204" pitchFamily="34" charset="0"/>
              <a:buAutoNum type="arabicPeriod"/>
            </a:pPr>
            <a:r>
              <a:rPr lang="en-US" altLang="en-US" sz="2400" dirty="0"/>
              <a:t>Update PAR and CSD as required</a:t>
            </a:r>
          </a:p>
          <a:p>
            <a:pPr marL="514350" indent="-514350">
              <a:buFont typeface="+mj-lt"/>
              <a:buAutoNum type="arabicPeriod"/>
            </a:pPr>
            <a:r>
              <a:rPr lang="en-US" altLang="en-US" sz="2400" dirty="0"/>
              <a:t>Next Steps</a:t>
            </a:r>
          </a:p>
          <a:p>
            <a:pPr marL="514350" indent="-514350">
              <a:buFont typeface="Arial" panose="020B0604020202020204" pitchFamily="34" charset="0"/>
              <a:buAutoNum type="arabicPeriod"/>
            </a:pPr>
            <a:r>
              <a:rPr lang="en-US" altLang="en-US" sz="2400" dirty="0"/>
              <a:t>Any other Business</a:t>
            </a:r>
          </a:p>
          <a:p>
            <a:pPr marL="0" indent="0"/>
            <a:endParaRPr lang="en-US" altLang="en-US" sz="2800"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7</a:t>
            </a:fld>
            <a:endParaRPr lang="en-US" altLang="en-US" dirty="0">
              <a:solidFill>
                <a:schemeClr val="tx1"/>
              </a:solidFill>
            </a:endParaRPr>
          </a:p>
        </p:txBody>
      </p:sp>
    </p:spTree>
    <p:extLst>
      <p:ext uri="{BB962C8B-B14F-4D97-AF65-F5344CB8AC3E}">
        <p14:creationId xmlns:p14="http://schemas.microsoft.com/office/powerpoint/2010/main" val="572907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CSD and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366419"/>
          </a:xfrm>
        </p:spPr>
        <p:txBody>
          <a:bodyPr/>
          <a:lstStyle/>
          <a:p>
            <a:pPr marL="0" indent="0"/>
            <a:r>
              <a:rPr lang="en-US" altLang="en-US" sz="2400" dirty="0"/>
              <a:t>CSD </a:t>
            </a:r>
          </a:p>
          <a:p>
            <a:pPr marL="400050" lvl="1" indent="0"/>
            <a:r>
              <a:rPr lang="en-US" altLang="en-US" sz="2400" dirty="0"/>
              <a:t>15-21-0278-xx-0014-draft-csd-for-ns-uwb</a:t>
            </a:r>
          </a:p>
          <a:p>
            <a:pPr marL="400050" lvl="1" indent="0"/>
            <a:r>
              <a:rPr lang="en-US" altLang="en-US" sz="1600" dirty="0">
                <a:hlinkClick r:id="rId2"/>
              </a:rPr>
              <a:t>https://mentor.ieee.org/802.15/documents?is_dcn=278&amp;is_group=0014</a:t>
            </a:r>
            <a:endParaRPr lang="en-US" altLang="en-US" sz="1800" dirty="0"/>
          </a:p>
          <a:p>
            <a:pPr marL="0" indent="0">
              <a:spcBef>
                <a:spcPts val="1800"/>
              </a:spcBef>
            </a:pPr>
            <a:r>
              <a:rPr lang="en-US" altLang="en-US" sz="2400" dirty="0"/>
              <a:t>PAR</a:t>
            </a:r>
          </a:p>
          <a:p>
            <a:pPr marL="346075" indent="0"/>
            <a:r>
              <a:rPr lang="en-US" altLang="en-US" sz="2400" dirty="0"/>
              <a:t>15-21-0274-xx-0014-ns-uwb-par-working-draft</a:t>
            </a:r>
          </a:p>
          <a:p>
            <a:pPr marL="346075" indent="0"/>
            <a:r>
              <a:rPr lang="en-US" altLang="en-US" sz="1600" dirty="0">
                <a:hlinkClick r:id="rId3"/>
              </a:rPr>
              <a:t>https://mentor.ieee.org/802.15/documents?is_dcn=274&amp;is_group=0014</a:t>
            </a:r>
            <a:endParaRPr lang="en-US" altLang="en-US" sz="1600" dirty="0"/>
          </a:p>
          <a:p>
            <a:pPr marL="346075" indent="0"/>
            <a:endParaRPr lang="en-US" altLang="en-US" sz="1800" dirty="0"/>
          </a:p>
          <a:p>
            <a:pPr marL="346075" indent="0"/>
            <a:endParaRPr lang="en-US" altLang="en-US" sz="3200"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885266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0D264-4050-0247-AF93-0A09C04D56ED}"/>
              </a:ext>
            </a:extLst>
          </p:cNvPr>
          <p:cNvSpPr>
            <a:spLocks noGrp="1"/>
          </p:cNvSpPr>
          <p:nvPr>
            <p:ph type="title"/>
          </p:nvPr>
        </p:nvSpPr>
        <p:spPr/>
        <p:txBody>
          <a:bodyPr>
            <a:normAutofit fontScale="90000"/>
          </a:bodyPr>
          <a:lstStyle/>
          <a:p>
            <a:r>
              <a:rPr lang="en-US" sz="4400" kern="1200" dirty="0">
                <a:solidFill>
                  <a:schemeClr val="tx1"/>
                </a:solidFill>
                <a:ea typeface="+mj-ea"/>
              </a:rPr>
              <a:t>Draft P802.15.14 (1)</a:t>
            </a:r>
            <a:endParaRPr lang="en-US" sz="2025" dirty="0">
              <a:latin typeface="Helvetica" pitchFamily="2" charset="0"/>
            </a:endParaRPr>
          </a:p>
        </p:txBody>
      </p:sp>
      <p:sp>
        <p:nvSpPr>
          <p:cNvPr id="3" name="Content Placeholder 2">
            <a:extLst>
              <a:ext uri="{FF2B5EF4-FFF2-40B4-BE49-F238E27FC236}">
                <a16:creationId xmlns:a16="http://schemas.microsoft.com/office/drawing/2014/main" id="{6B7A3A67-32BC-0642-984C-D1F3F22B5B34}"/>
              </a:ext>
            </a:extLst>
          </p:cNvPr>
          <p:cNvSpPr>
            <a:spLocks noGrp="1"/>
          </p:cNvSpPr>
          <p:nvPr>
            <p:ph idx="1"/>
          </p:nvPr>
        </p:nvSpPr>
        <p:spPr/>
        <p:txBody>
          <a:bodyPr>
            <a:noAutofit/>
          </a:bodyPr>
          <a:lstStyle/>
          <a:p>
            <a:pPr marL="0" lvl="0" indent="0">
              <a:spcBef>
                <a:spcPts val="600"/>
              </a:spcBef>
              <a:spcAft>
                <a:spcPts val="600"/>
              </a:spcAft>
              <a:buNone/>
            </a:pPr>
            <a:r>
              <a:rPr lang="en-US" sz="1800" b="1" dirty="0">
                <a:latin typeface="Helvetica" pitchFamily="2" charset="0"/>
              </a:rPr>
              <a:t>New Standard: Ad-Hoc Impulse Radio Ultra Wideband Wireless Network</a:t>
            </a:r>
          </a:p>
          <a:p>
            <a:pPr marL="0" indent="0">
              <a:spcBef>
                <a:spcPts val="600"/>
              </a:spcBef>
              <a:spcAft>
                <a:spcPts val="600"/>
              </a:spcAft>
            </a:pPr>
            <a:r>
              <a:rPr lang="en-US" sz="1800" baseline="0" dirty="0">
                <a:latin typeface="Helvetica" pitchFamily="2" charset="0"/>
                <a:hlinkClick r:id="rId3"/>
              </a:rPr>
              <a:t>PAR</a:t>
            </a:r>
            <a:endParaRPr lang="en-US" sz="1800" baseline="0" dirty="0">
              <a:latin typeface="Helvetica" pitchFamily="2" charset="0"/>
            </a:endParaRPr>
          </a:p>
          <a:p>
            <a:pPr lvl="0">
              <a:spcBef>
                <a:spcPts val="0"/>
              </a:spcBef>
              <a:spcAft>
                <a:spcPts val="600"/>
              </a:spcAft>
              <a:buFont typeface="Arial" panose="020B0604020202020204" pitchFamily="34" charset="0"/>
              <a:buChar char="•"/>
            </a:pPr>
            <a:r>
              <a:rPr lang="en-US" sz="1800" b="0" baseline="0" dirty="0">
                <a:latin typeface="Helvetica" pitchFamily="2" charset="0"/>
              </a:rPr>
              <a:t>General — Even though this document might be copied from </a:t>
            </a:r>
            <a:r>
              <a:rPr lang="en-US" sz="1800" b="0" baseline="0" dirty="0" err="1">
                <a:latin typeface="Helvetica" pitchFamily="2" charset="0"/>
              </a:rPr>
              <a:t>myProject</a:t>
            </a:r>
            <a:r>
              <a:rPr lang="en-US" sz="1800" b="0" baseline="0" dirty="0">
                <a:latin typeface="Helvetica" pitchFamily="2" charset="0"/>
              </a:rPr>
              <a:t> output, it is not output from </a:t>
            </a:r>
            <a:r>
              <a:rPr lang="en-US" sz="1800" b="0" baseline="0" dirty="0" err="1">
                <a:latin typeface="Helvetica" pitchFamily="2" charset="0"/>
              </a:rPr>
              <a:t>myProject</a:t>
            </a:r>
            <a:r>
              <a:rPr lang="en-US" sz="1800" b="0" baseline="0" dirty="0">
                <a:latin typeface="Helvetica" pitchFamily="2" charset="0"/>
              </a:rPr>
              <a:t>, and therefore, reduces confidence that the correct form is being used, and that the </a:t>
            </a:r>
            <a:r>
              <a:rPr lang="en-US" sz="1800" b="0" baseline="0" dirty="0" err="1">
                <a:latin typeface="Helvetica" pitchFamily="2" charset="0"/>
              </a:rPr>
              <a:t>NesCom</a:t>
            </a:r>
            <a:r>
              <a:rPr lang="en-US" sz="1800" b="0" baseline="0" dirty="0">
                <a:latin typeface="Helvetica" pitchFamily="2" charset="0"/>
              </a:rPr>
              <a:t> submittal will match what is reviewed.  It is expected the pdf from </a:t>
            </a:r>
            <a:r>
              <a:rPr lang="en-US" sz="1800" b="0" baseline="0" dirty="0" err="1">
                <a:latin typeface="Helvetica" pitchFamily="2" charset="0"/>
              </a:rPr>
              <a:t>myProject</a:t>
            </a:r>
            <a:r>
              <a:rPr lang="en-US" sz="1800" b="0" baseline="0" dirty="0">
                <a:latin typeface="Helvetica" pitchFamily="2" charset="0"/>
              </a:rPr>
              <a:t> is used for 802 preview.  Further, there are formatting problems that should be fixed when entering into </a:t>
            </a:r>
            <a:r>
              <a:rPr lang="en-US" sz="1800" b="0" baseline="0" dirty="0" err="1">
                <a:latin typeface="Helvetica" pitchFamily="2" charset="0"/>
              </a:rPr>
              <a:t>myProject</a:t>
            </a:r>
            <a:r>
              <a:rPr lang="en-US" sz="1800" b="0" baseline="0" dirty="0">
                <a:latin typeface="Helvetica" pitchFamily="2" charset="0"/>
              </a:rPr>
              <a:t>, and some of the formatting indicates changes in the docx that likely didn’t come from </a:t>
            </a:r>
            <a:r>
              <a:rPr lang="en-US" sz="1800" b="0" baseline="0" dirty="0" err="1">
                <a:latin typeface="Helvetica" pitchFamily="2" charset="0"/>
              </a:rPr>
              <a:t>myProject</a:t>
            </a:r>
            <a:r>
              <a:rPr lang="en-US" sz="1800" b="0" baseline="0" dirty="0">
                <a:latin typeface="Helvetica" pitchFamily="2" charset="0"/>
              </a:rPr>
              <a:t>.</a:t>
            </a:r>
          </a:p>
          <a:p>
            <a:pPr>
              <a:spcBef>
                <a:spcPts val="0"/>
              </a:spcBef>
              <a:spcAft>
                <a:spcPts val="60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The PAR Draft, with changes per the responses in this document, has been regenerated from </a:t>
            </a:r>
            <a:r>
              <a:rPr lang="en-US" sz="1800" dirty="0" err="1">
                <a:solidFill>
                  <a:srgbClr val="0000FF"/>
                </a:solidFill>
                <a:latin typeface="Helvetica" pitchFamily="2" charset="0"/>
              </a:rPr>
              <a:t>myProject</a:t>
            </a:r>
            <a:r>
              <a:rPr lang="en-US" sz="1800" dirty="0">
                <a:solidFill>
                  <a:srgbClr val="0000FF"/>
                </a:solidFill>
                <a:latin typeface="Helvetica" pitchFamily="2" charset="0"/>
              </a:rPr>
              <a:t>. </a:t>
            </a:r>
            <a:endParaRPr lang="en-US" sz="1800" b="0" baseline="0" dirty="0">
              <a:solidFill>
                <a:srgbClr val="0000FF"/>
              </a:solidFill>
              <a:latin typeface="Helvetica" pitchFamily="2" charset="0"/>
            </a:endParaRPr>
          </a:p>
          <a:p>
            <a:pPr defTabSz="457189" eaLnBrk="1" fontAlgn="auto" hangingPunct="1">
              <a:spcBef>
                <a:spcPts val="0"/>
              </a:spcBef>
              <a:spcAft>
                <a:spcPts val="450"/>
              </a:spcAft>
              <a:buClrTx/>
              <a:buSzTx/>
              <a:buFont typeface="Wingdings" pitchFamily="2" charset="2"/>
              <a:buChar char="Ø"/>
              <a:defRPr/>
            </a:pPr>
            <a:endParaRPr lang="en-US" sz="1800" dirty="0">
              <a:latin typeface="Helvetica" pitchFamily="2" charset="0"/>
            </a:endParaRPr>
          </a:p>
        </p:txBody>
      </p:sp>
      <p:sp>
        <p:nvSpPr>
          <p:cNvPr id="4" name="Slide Number Placeholder 3">
            <a:extLst>
              <a:ext uri="{FF2B5EF4-FFF2-40B4-BE49-F238E27FC236}">
                <a16:creationId xmlns:a16="http://schemas.microsoft.com/office/drawing/2014/main" id="{4B4C7450-B446-D747-8EB3-D2D1F0C108F4}"/>
              </a:ext>
            </a:extLst>
          </p:cNvPr>
          <p:cNvSpPr>
            <a:spLocks noGrp="1"/>
          </p:cNvSpPr>
          <p:nvPr>
            <p:ph type="sldNum" sz="quarter" idx="12"/>
          </p:nvPr>
        </p:nvSpPr>
        <p:spPr>
          <a:xfrm>
            <a:off x="8737600" y="6511847"/>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9</a:t>
            </a:fld>
            <a:endParaRPr lang="en-US"/>
          </a:p>
        </p:txBody>
      </p:sp>
      <p:sp>
        <p:nvSpPr>
          <p:cNvPr id="5" name="Footer Placeholder 4">
            <a:extLst>
              <a:ext uri="{FF2B5EF4-FFF2-40B4-BE49-F238E27FC236}">
                <a16:creationId xmlns:a16="http://schemas.microsoft.com/office/drawing/2014/main" id="{24CCE951-63B7-3E48-A37B-29ED71562E24}"/>
              </a:ext>
            </a:extLst>
          </p:cNvPr>
          <p:cNvSpPr>
            <a:spLocks noGrp="1"/>
          </p:cNvSpPr>
          <p:nvPr>
            <p:ph type="ftr" sz="quarter" idx="3"/>
          </p:nvPr>
        </p:nvSpPr>
        <p:spPr>
          <a:xfrm>
            <a:off x="971600" y="5989637"/>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dirty="0">
                <a:solidFill>
                  <a:schemeClr val="tx1"/>
                </a:solidFill>
                <a:highlight>
                  <a:srgbClr val="FFFF00"/>
                </a:highlight>
              </a:rPr>
              <a:t>Received from: IEEE 802.3 WG PAR ad hoc, July 2021, Virtual Plenary</a:t>
            </a:r>
          </a:p>
        </p:txBody>
      </p:sp>
    </p:spTree>
    <p:extLst>
      <p:ext uri="{BB962C8B-B14F-4D97-AF65-F5344CB8AC3E}">
        <p14:creationId xmlns:p14="http://schemas.microsoft.com/office/powerpoint/2010/main" val="152971392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30006</TotalTime>
  <Words>1584</Words>
  <Application>Microsoft Office PowerPoint</Application>
  <PresentationFormat>On-screen Show (4:3)</PresentationFormat>
  <Paragraphs>155</Paragraphs>
  <Slides>20</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Helvetica</vt:lpstr>
      <vt:lpstr>Times New Roman</vt:lpstr>
      <vt:lpstr>Wingdings</vt:lpstr>
      <vt:lpstr>Office Theme</vt:lpstr>
      <vt:lpstr>PowerPoint Presentation</vt:lpstr>
      <vt:lpstr>PowerPoint Presentation</vt:lpstr>
      <vt:lpstr>802.15 Study Group Meeting</vt:lpstr>
      <vt:lpstr>IEEE-SA Patent, Copyright, and Participation Policies</vt:lpstr>
      <vt:lpstr>IEEE 802 Ground Rules</vt:lpstr>
      <vt:lpstr>PowerPoint Presentation</vt:lpstr>
      <vt:lpstr>Goals/Agenda</vt:lpstr>
      <vt:lpstr>CSD and PAR</vt:lpstr>
      <vt:lpstr>Draft P802.15.14 (1)</vt:lpstr>
      <vt:lpstr>Draft P802.15.14 (2)</vt:lpstr>
      <vt:lpstr>Draft P802.15.14 (3)</vt:lpstr>
      <vt:lpstr>Draft P802.15.14 (4)</vt:lpstr>
      <vt:lpstr>Draft P802.15.14 (5)</vt:lpstr>
      <vt:lpstr>Draft P802.15.14 (6)</vt:lpstr>
      <vt:lpstr>Draft P802.15.14 (7)</vt:lpstr>
      <vt:lpstr>Next Steps</vt:lpstr>
      <vt:lpstr>Sept. Plenary Mtg. Goals</vt:lpstr>
      <vt:lpstr>Weekly Calls</vt:lpstr>
      <vt:lpstr>PowerPoint Presentation</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278</cp:revision>
  <cp:lastPrinted>2000-03-07T00:55:37Z</cp:lastPrinted>
  <dcterms:created xsi:type="dcterms:W3CDTF">2016-01-17T22:48:36Z</dcterms:created>
  <dcterms:modified xsi:type="dcterms:W3CDTF">2021-07-13T20:21:53Z</dcterms:modified>
  <cp:category/>
</cp:coreProperties>
</file>