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sldIdLst>
    <p:sldId id="287" r:id="rId2"/>
    <p:sldId id="300" r:id="rId3"/>
    <p:sldId id="290" r:id="rId4"/>
    <p:sldId id="304" r:id="rId5"/>
    <p:sldId id="317" r:id="rId6"/>
    <p:sldId id="340" r:id="rId7"/>
    <p:sldId id="329" r:id="rId8"/>
    <p:sldId id="332" r:id="rId9"/>
    <p:sldId id="289" r:id="rId10"/>
    <p:sldId id="341" r:id="rId11"/>
    <p:sldId id="342" r:id="rId12"/>
    <p:sldId id="343" r:id="rId13"/>
    <p:sldId id="344" r:id="rId14"/>
    <p:sldId id="345" r:id="rId15"/>
    <p:sldId id="346" r:id="rId16"/>
    <p:sldId id="315" r:id="rId17"/>
    <p:sldId id="338" r:id="rId18"/>
    <p:sldId id="339" r:id="rId19"/>
    <p:sldId id="347" r:id="rId20"/>
    <p:sldId id="296"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86" d="100"/>
          <a:sy n="86" d="100"/>
        </p:scale>
        <p:origin x="130"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25694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1111224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2326109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211896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3133752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306816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366483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15-21-0376-00-0014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July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July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(2)</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457189" lvl="0" indent="-457189">
              <a:spcBef>
                <a:spcPts val="0"/>
              </a:spcBef>
              <a:spcAft>
                <a:spcPts val="600"/>
              </a:spcAft>
              <a:buFont typeface="Arial" panose="020B0604020202020204" pitchFamily="34" charset="0"/>
              <a:buChar char="•"/>
            </a:pPr>
            <a:r>
              <a:rPr lang="en-US" sz="1800" b="0" baseline="0" dirty="0">
                <a:latin typeface="Helvetica" pitchFamily="2" charset="0"/>
              </a:rPr>
              <a:t>3.1 — Why does the WG name not agree with what is listed on </a:t>
            </a:r>
            <a:r>
              <a:rPr lang="en-US" sz="1800" b="0" baseline="0" dirty="0">
                <a:latin typeface="Helvetica" pitchFamily="2" charset="0"/>
                <a:hlinkClick r:id="rId3"/>
              </a:rPr>
              <a:t>http://ieee802.org</a:t>
            </a:r>
            <a:r>
              <a:rPr lang="en-US" sz="1800" b="0" baseline="0" dirty="0">
                <a:latin typeface="Helvetica" pitchFamily="2" charset="0"/>
              </a:rPr>
              <a:t>  Did the WG change its name without approval of the EC, or is the EC page wrong? (The draft PAR WG name does agree with the WG name in </a:t>
            </a:r>
            <a:r>
              <a:rPr lang="en-US" sz="1800" b="0" baseline="0" dirty="0" err="1">
                <a:latin typeface="Helvetica" pitchFamily="2" charset="0"/>
              </a:rPr>
              <a:t>myProject</a:t>
            </a:r>
            <a:r>
              <a:rPr lang="en-US" sz="1800" b="0" baseline="0" dirty="0">
                <a:latin typeface="Helvetica" pitchFamily="2" charset="0"/>
              </a:rPr>
              <a:t>.)</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457189" lvl="0" indent="-457189">
              <a:spcBef>
                <a:spcPts val="0"/>
              </a:spcBef>
              <a:spcAft>
                <a:spcPts val="600"/>
              </a:spcAft>
              <a:buFont typeface="Arial" panose="020B0604020202020204" pitchFamily="34" charset="0"/>
              <a:buChar char="•"/>
            </a:pPr>
            <a:r>
              <a:rPr lang="en-US" sz="1800" b="0" baseline="0" dirty="0">
                <a:latin typeface="Helvetica" pitchFamily="2" charset="0"/>
              </a:rPr>
              <a:t>5.5 — Typo: “805.15.4w” should be “802.15.4w”.  </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a:t>
            </a:r>
            <a:r>
              <a:rPr lang="en-US" sz="1800" b="0" baseline="0" dirty="0">
                <a:solidFill>
                  <a:srgbClr val="0000FF"/>
                </a:solidFill>
                <a:latin typeface="Helvetica" pitchFamily="2" charset="0"/>
              </a:rPr>
              <a:t>“802.15.4w”.</a:t>
            </a:r>
            <a:endParaRPr lang="en-US" sz="1800" dirty="0">
              <a:solidFill>
                <a:srgbClr val="0000FF"/>
              </a:solidFill>
              <a:latin typeface="Helvetica" pitchFamily="2" charset="0"/>
            </a:endParaRP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10</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357123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(3)</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457189" lvl="0" indent="-457189">
              <a:spcBef>
                <a:spcPts val="0"/>
              </a:spcBef>
              <a:spcAft>
                <a:spcPts val="600"/>
              </a:spcAft>
              <a:buFont typeface="Arial" panose="020B0604020202020204" pitchFamily="34" charset="0"/>
              <a:buChar char="•"/>
            </a:pPr>
            <a:r>
              <a:rPr lang="en-US" sz="1800" dirty="0">
                <a:latin typeface="Helvetica" pitchFamily="2" charset="0"/>
              </a:rPr>
              <a:t>5.5, General – </a:t>
            </a:r>
            <a:r>
              <a:rPr lang="en-US" sz="1800" b="0" baseline="0" dirty="0">
                <a:latin typeface="Helvetica" pitchFamily="2" charset="0"/>
              </a:rPr>
              <a:t>The IEEE standards numbers in the answer should be prefaced by “IEEE Std”.  Similar errors are found throughout the PAR, sometimes including IEEE but not Std (e.g., in 8.1).</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457189" lvl="0" indent="-457189">
              <a:spcBef>
                <a:spcPts val="0"/>
              </a:spcBef>
              <a:spcAft>
                <a:spcPts val="60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endParaRPr lang="en-US" sz="1800" b="0" baseline="0" dirty="0">
              <a:latin typeface="Helvetica" pitchFamily="2" charset="0"/>
            </a:endParaRP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sz="2800" dirty="0">
              <a:solidFill>
                <a:srgbClr val="0000FF"/>
              </a:solidFill>
            </a:endParaRP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11</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320955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(4)</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457189" lvl="0" indent="-457189">
              <a:spcBef>
                <a:spcPts val="0"/>
              </a:spcBef>
              <a:spcAft>
                <a:spcPts val="600"/>
              </a:spcAft>
              <a:buFont typeface="Arial" panose="020B0604020202020204" pitchFamily="34" charset="0"/>
              <a:buChar char="•"/>
            </a:pPr>
            <a:r>
              <a:rPr lang="en-US" sz="1800" b="0" baseline="0" dirty="0">
                <a:latin typeface="Helvetica" pitchFamily="2" charset="0"/>
              </a:rPr>
              <a:t>5.6 — Grammar:  “and manufacturers and”.</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457189" lvl="0" indent="-457189">
              <a:spcBef>
                <a:spcPts val="0"/>
              </a:spcBef>
              <a:spcAft>
                <a:spcPts val="600"/>
              </a:spcAft>
              <a:buFont typeface="Arial" panose="020B0604020202020204" pitchFamily="34" charset="0"/>
              <a:buChar char="•"/>
            </a:pPr>
            <a:r>
              <a:rPr lang="en-US" sz="1800" b="0" baseline="0" dirty="0">
                <a:latin typeface="Helvetica" pitchFamily="2" charset="0"/>
              </a:rPr>
              <a:t>6.1.2, Explanation — "Unique Identifiers (EUI)” should be “Extended Unique Identifiers (EUI)”.</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t>
            </a:r>
            <a:r>
              <a:rPr lang="en-US" sz="1800" b="0" baseline="0" dirty="0">
                <a:solidFill>
                  <a:srgbClr val="0000FF"/>
                </a:solidFill>
                <a:latin typeface="Helvetica" pitchFamily="2" charset="0"/>
              </a:rPr>
              <a:t>“Extended Unique Identifiers (EUI)”.</a:t>
            </a:r>
            <a:endParaRPr lang="en-US" sz="1800" dirty="0">
              <a:solidFill>
                <a:srgbClr val="0000FF"/>
              </a:solidFill>
              <a:latin typeface="Helvetica" pitchFamily="2" charset="0"/>
            </a:endParaRP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84537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(5)</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lvl="0">
              <a:spcBef>
                <a:spcPts val="0"/>
              </a:spcBef>
              <a:spcAft>
                <a:spcPts val="600"/>
              </a:spcAft>
              <a:buFont typeface="Arial" panose="020B0604020202020204" pitchFamily="34" charset="0"/>
              <a:buChar char="•"/>
            </a:pPr>
            <a:r>
              <a:rPr lang="en-US" sz="1800" b="0" baseline="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a:t>
            </a:r>
            <a:r>
              <a:rPr lang="en-US" sz="1800" dirty="0">
                <a:latin typeface="Helvetica" pitchFamily="2" charset="0"/>
              </a:rPr>
              <a:t>simultaneous approval of </a:t>
            </a:r>
            <a:r>
              <a:rPr lang="en-US" sz="1800" b="0" baseline="0" dirty="0">
                <a:latin typeface="Helvetica" pitchFamily="2" charset="0"/>
              </a:rPr>
              <a:t>P802.15.4, P802.15.14, and P802.15.15.)  Is there any contingency on the active project P802.15.4aa?</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 and IEEE P802.15.15.”</a:t>
            </a: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13</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627553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(6)</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457189" lvl="0" indent="-457189">
              <a:spcBef>
                <a:spcPts val="0"/>
              </a:spcBef>
              <a:spcAft>
                <a:spcPts val="600"/>
              </a:spcAft>
              <a:buFont typeface="Arial" panose="020B0604020202020204" pitchFamily="34" charset="0"/>
              <a:buChar char="•"/>
            </a:pPr>
            <a:r>
              <a:rPr lang="en-US" sz="1600" b="0" baseline="0" dirty="0">
                <a:latin typeface="Helvetica" pitchFamily="2" charset="0"/>
              </a:rPr>
              <a:t>7.1 — The PAR indicates extraction of material from IEEE Std 802.15.4.  There appear to be 30 Letters of Assurance on IEEE Std 802.15.4 and its amendments in the </a:t>
            </a:r>
            <a:r>
              <a:rPr lang="en-US" sz="1600" b="0" baseline="0" dirty="0" err="1">
                <a:latin typeface="Helvetica" pitchFamily="2" charset="0"/>
              </a:rPr>
              <a:t>PatCom</a:t>
            </a:r>
            <a:r>
              <a:rPr lang="en-US" sz="1600" b="0" baseline="0" dirty="0">
                <a:latin typeface="Helvetica" pitchFamily="2" charset="0"/>
              </a:rPr>
              <a:t> LOA listing.  Based on this, please </a:t>
            </a:r>
            <a:r>
              <a:rPr lang="en-US" sz="1600" dirty="0">
                <a:latin typeface="Helvetica" pitchFamily="2" charset="0"/>
              </a:rPr>
              <a:t>s</a:t>
            </a:r>
            <a:r>
              <a:rPr lang="en-US" sz="1600" b="0" baseline="0" dirty="0">
                <a:latin typeface="Helvetica" pitchFamily="2" charset="0"/>
              </a:rPr>
              <a:t>ee </a:t>
            </a:r>
            <a:r>
              <a:rPr lang="en-US" sz="1600" b="0" baseline="0" dirty="0" err="1">
                <a:latin typeface="Helvetica" pitchFamily="2" charset="0"/>
              </a:rPr>
              <a:t>PatCom</a:t>
            </a:r>
            <a:r>
              <a:rPr lang="en-US" sz="1600" b="0" dirty="0">
                <a:latin typeface="Helvetica" pitchFamily="2" charset="0"/>
              </a:rPr>
              <a:t> </a:t>
            </a:r>
            <a:r>
              <a:rPr lang="en-US" sz="1600" b="0" baseline="0" dirty="0">
                <a:latin typeface="Helvetica" pitchFamily="2" charset="0"/>
              </a:rPr>
              <a:t>FAQ 14, in particular the last paragraph.  New LOAs may be required.</a:t>
            </a:r>
          </a:p>
          <a:p>
            <a:pPr>
              <a:spcBef>
                <a:spcPts val="0"/>
              </a:spcBef>
              <a:spcAft>
                <a:spcPts val="600"/>
              </a:spcAft>
              <a:buFont typeface="Wingdings" pitchFamily="2" charset="2"/>
              <a:buChar char="Ø"/>
            </a:pPr>
            <a:r>
              <a:rPr lang="en-US" sz="1600" dirty="0">
                <a:latin typeface="Helvetica" pitchFamily="2" charset="0"/>
              </a:rPr>
              <a:t>Response – </a:t>
            </a:r>
            <a:r>
              <a:rPr lang="en-US" sz="1600" dirty="0">
                <a:solidFill>
                  <a:srgbClr val="0000FF"/>
                </a:solidFill>
                <a:latin typeface="Helvetica" pitchFamily="2" charset="0"/>
              </a:rPr>
              <a:t>The 802.15 WG Chair, along with the 802.15.14 TG Chair (once the TG is formed) will work together along with </a:t>
            </a:r>
            <a:r>
              <a:rPr lang="en-US" sz="1600" dirty="0" err="1">
                <a:solidFill>
                  <a:srgbClr val="0000FF"/>
                </a:solidFill>
                <a:latin typeface="Helvetica" pitchFamily="2" charset="0"/>
              </a:rPr>
              <a:t>PatCom</a:t>
            </a:r>
            <a:r>
              <a:rPr lang="en-US" sz="1600" dirty="0">
                <a:solidFill>
                  <a:srgbClr val="0000FF"/>
                </a:solidFill>
                <a:latin typeface="Helvetica" pitchFamily="2" charset="0"/>
              </a:rPr>
              <a:t> on the most suitable way to address this.</a:t>
            </a:r>
          </a:p>
          <a:p>
            <a:pPr marL="457189" lvl="0" indent="-457189">
              <a:spcBef>
                <a:spcPts val="0"/>
              </a:spcBef>
              <a:spcAft>
                <a:spcPts val="600"/>
              </a:spcAft>
              <a:buFont typeface="Arial" panose="020B0604020202020204" pitchFamily="34" charset="0"/>
              <a:buChar char="•"/>
            </a:pPr>
            <a:r>
              <a:rPr lang="en-US" sz="1600" b="0" baseline="0" dirty="0">
                <a:latin typeface="Helvetica" pitchFamily="2" charset="0"/>
              </a:rPr>
              <a:t>7.1.1 — "P802.15.4-2020" is neither a proper standard nor project number. (There is no date on a project number.</a:t>
            </a:r>
            <a:r>
              <a:rPr lang="en-US" sz="1600" b="0" dirty="0">
                <a:latin typeface="Helvetica" pitchFamily="2" charset="0"/>
              </a:rPr>
              <a:t>)</a:t>
            </a:r>
            <a:r>
              <a:rPr lang="en-US" sz="1600" b="0" baseline="0" dirty="0">
                <a:latin typeface="Helvetica" pitchFamily="2" charset="0"/>
              </a:rPr>
              <a:t>  </a:t>
            </a:r>
          </a:p>
          <a:p>
            <a:pPr>
              <a:spcBef>
                <a:spcPts val="0"/>
              </a:spcBef>
              <a:spcAft>
                <a:spcPts val="600"/>
              </a:spcAft>
              <a:buFont typeface="Wingdings" pitchFamily="2" charset="2"/>
              <a:buChar char="Ø"/>
            </a:pPr>
            <a:r>
              <a:rPr lang="en-US" sz="1600" dirty="0">
                <a:latin typeface="Helvetica" pitchFamily="2" charset="0"/>
              </a:rPr>
              <a:t>Response – </a:t>
            </a:r>
            <a:r>
              <a:rPr lang="en-US" sz="1600" dirty="0">
                <a:solidFill>
                  <a:srgbClr val="0000FF"/>
                </a:solidFill>
                <a:latin typeface="Helvetica" pitchFamily="2" charset="0"/>
              </a:rPr>
              <a:t>This has been changed in the PAR Draft to “IEEE Std 802.15.4-2020”.</a:t>
            </a:r>
          </a:p>
          <a:p>
            <a:pPr marL="457189" lvl="0" indent="-457189">
              <a:spcBef>
                <a:spcPts val="0"/>
              </a:spcBef>
              <a:spcAft>
                <a:spcPts val="600"/>
              </a:spcAft>
              <a:buFont typeface="Arial" panose="020B0604020202020204" pitchFamily="34" charset="0"/>
              <a:buChar char="•"/>
            </a:pPr>
            <a:r>
              <a:rPr lang="en-US" sz="1600" b="0" baseline="0" dirty="0">
                <a:latin typeface="Helvetica" pitchFamily="2" charset="0"/>
              </a:rPr>
              <a:t>7.1.1 – Typo in the title "IEEE Standard for </a:t>
            </a:r>
            <a:r>
              <a:rPr lang="en-US" sz="1600" b="0" baseline="0" dirty="0" err="1">
                <a:latin typeface="Helvetica" pitchFamily="2" charset="0"/>
              </a:rPr>
              <a:t>Low?Rate</a:t>
            </a:r>
            <a:r>
              <a:rPr lang="en-US" sz="1600" b="0" baseline="0" dirty="0">
                <a:latin typeface="Helvetica" pitchFamily="2" charset="0"/>
              </a:rPr>
              <a:t> Wireless Networks”  the published standard uses “Low-Rate“.</a:t>
            </a:r>
          </a:p>
          <a:p>
            <a:pPr>
              <a:spcBef>
                <a:spcPts val="0"/>
              </a:spcBef>
              <a:spcAft>
                <a:spcPts val="600"/>
              </a:spcAft>
              <a:buFont typeface="Wingdings" pitchFamily="2" charset="2"/>
              <a:buChar char="Ø"/>
            </a:pPr>
            <a:r>
              <a:rPr lang="en-US" sz="1600" dirty="0">
                <a:latin typeface="Helvetica" pitchFamily="2" charset="0"/>
              </a:rPr>
              <a:t>Response – </a:t>
            </a:r>
            <a:r>
              <a:rPr lang="en-US" sz="1600" dirty="0">
                <a:solidFill>
                  <a:srgbClr val="0000FF"/>
                </a:solidFill>
                <a:latin typeface="Helvetica" pitchFamily="2" charset="0"/>
              </a:rPr>
              <a:t>This has been changed in the PAR Draft to “…Low-Rate…”.</a:t>
            </a: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14</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3941724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(7)</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0" lvl="0" indent="0">
              <a:spcBef>
                <a:spcPts val="0"/>
              </a:spcBef>
              <a:spcAft>
                <a:spcPts val="600"/>
              </a:spcAft>
              <a:buNone/>
            </a:pPr>
            <a:r>
              <a:rPr lang="en-US" sz="1800" baseline="0" dirty="0">
                <a:latin typeface="Helvetica" pitchFamily="2" charset="0"/>
              </a:rPr>
              <a:t>CSD: </a:t>
            </a:r>
            <a:r>
              <a:rPr lang="en-US" sz="1800" baseline="0" dirty="0">
                <a:latin typeface="Helvetica" pitchFamily="2" charset="0"/>
                <a:hlinkClick r:id="rId3"/>
              </a:rPr>
              <a:t>https://mentor.ieee.org/802.15/dcn/21/15-21-0278-04-0014-sg14-draft-csd-for-ns-uwb.docx</a:t>
            </a:r>
            <a:endParaRPr lang="en-US" sz="1800" dirty="0">
              <a:latin typeface="Helvetica" pitchFamily="2" charset="0"/>
            </a:endParaRPr>
          </a:p>
          <a:p>
            <a:pPr lvl="0">
              <a:spcBef>
                <a:spcPts val="0"/>
              </a:spcBef>
              <a:spcAft>
                <a:spcPts val="600"/>
              </a:spcAft>
              <a:buFont typeface="Arial" panose="020B0604020202020204" pitchFamily="34" charset="0"/>
              <a:buChar char="•"/>
            </a:pPr>
            <a:r>
              <a:rPr lang="en-US" sz="1800" baseline="0" dirty="0">
                <a:latin typeface="Helvetica" pitchFamily="2" charset="0"/>
              </a:rPr>
              <a:t>No comments.</a:t>
            </a:r>
            <a:endParaRPr lang="en-US" sz="2800" dirty="0"/>
          </a:p>
          <a:p>
            <a:pPr marL="0" indent="0" defTabSz="457189" eaLnBrk="1" fontAlgn="auto" hangingPunct="1">
              <a:spcBef>
                <a:spcPts val="0"/>
              </a:spcBef>
              <a:spcAft>
                <a:spcPts val="450"/>
              </a:spcAft>
              <a:buClrTx/>
              <a:buSzTx/>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15</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58744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802.15.14</a:t>
            </a:r>
          </a:p>
          <a:p>
            <a:pPr marL="857250" lvl="1" indent="-457200">
              <a:buFont typeface="Arial" panose="020B0604020202020204" pitchFamily="34" charset="0"/>
              <a:buChar char="•"/>
            </a:pPr>
            <a:r>
              <a:rPr lang="en-US" dirty="0"/>
              <a:t>Coordinate with SG15, SG4ab</a:t>
            </a:r>
          </a:p>
          <a:p>
            <a:pPr marL="457200" indent="-457200">
              <a:buFont typeface="Arial" panose="020B0604020202020204" pitchFamily="34" charset="0"/>
              <a:buChar char="•"/>
            </a:pPr>
            <a:r>
              <a:rPr lang="en-US" dirty="0"/>
              <a:t>Work via Interim telecons and virtual interim/plenary meetings</a:t>
            </a:r>
          </a:p>
          <a:p>
            <a:pPr marL="457200" indent="-457200">
              <a:buClrTx/>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3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2160862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Tree>
    <p:extLst>
      <p:ext uri="{BB962C8B-B14F-4D97-AF65-F5344CB8AC3E}">
        <p14:creationId xmlns:p14="http://schemas.microsoft.com/office/powerpoint/2010/main" val="2694411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19</a:t>
            </a:fld>
            <a:endParaRPr lang="en-US" altLang="en-US">
              <a:solidFill>
                <a:schemeClr val="tx1"/>
              </a:solidFill>
            </a:endParaRPr>
          </a:p>
        </p:txBody>
      </p:sp>
      <p:pic>
        <p:nvPicPr>
          <p:cNvPr id="4" name="Picture 3" descr="A ferris wheel in a city&#10;&#10;Description automatically generated with medium confidence">
            <a:extLst>
              <a:ext uri="{FF2B5EF4-FFF2-40B4-BE49-F238E27FC236}">
                <a16:creationId xmlns:a16="http://schemas.microsoft.com/office/drawing/2014/main" id="{C20B7D49-0CCB-47DD-9D89-ADB66BBD9993}"/>
              </a:ext>
            </a:extLst>
          </p:cNvPr>
          <p:cNvPicPr>
            <a:picLocks noChangeAspect="1"/>
          </p:cNvPicPr>
          <p:nvPr/>
        </p:nvPicPr>
        <p:blipFill>
          <a:blip r:embed="rId2"/>
          <a:stretch>
            <a:fillRect/>
          </a:stretch>
        </p:blipFill>
        <p:spPr>
          <a:xfrm>
            <a:off x="0" y="3568"/>
            <a:ext cx="9144000" cy="6850864"/>
          </a:xfrm>
          <a:prstGeom prst="rect">
            <a:avLst/>
          </a:prstGeom>
        </p:spPr>
      </p:pic>
    </p:spTree>
    <p:extLst>
      <p:ext uri="{BB962C8B-B14F-4D97-AF65-F5344CB8AC3E}">
        <p14:creationId xmlns:p14="http://schemas.microsoft.com/office/powerpoint/2010/main" val="263431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July 13</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20</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514350" indent="-514350">
              <a:buFont typeface="Arial" panose="020B0604020202020204" pitchFamily="34" charset="0"/>
              <a:buAutoNum type="arabicPeriod"/>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514350" indent="-514350">
              <a:buFont typeface="Arial" panose="020B0604020202020204" pitchFamily="34" charset="0"/>
              <a:buAutoNum type="arabicPeriod"/>
            </a:pPr>
            <a:r>
              <a:rPr lang="en-US" altLang="en-US" sz="2400" dirty="0"/>
              <a:t>Review and respond to comments received on PAR and CSD</a:t>
            </a:r>
          </a:p>
          <a:p>
            <a:pPr marL="514350" indent="-514350">
              <a:buFont typeface="Arial" panose="020B0604020202020204" pitchFamily="34" charset="0"/>
              <a:buAutoNum type="arabicPeriod"/>
            </a:pPr>
            <a:r>
              <a:rPr lang="en-US" altLang="en-US" sz="2400" dirty="0"/>
              <a:t>Update PAR and CSD as required</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P802.15.14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600"/>
              </a:spcBef>
              <a:spcAft>
                <a:spcPts val="600"/>
              </a:spcAft>
              <a:buNone/>
            </a:pPr>
            <a:r>
              <a:rPr lang="en-US" sz="1800" b="1" dirty="0">
                <a:latin typeface="Helvetica" pitchFamily="2" charset="0"/>
              </a:rPr>
              <a:t>New Standard: Ad-Hoc Impulse Radio Ultra Wideband Wireless Network</a:t>
            </a:r>
          </a:p>
          <a:p>
            <a:pPr marL="0" indent="0">
              <a:spcBef>
                <a:spcPts val="600"/>
              </a:spcBef>
              <a:spcAft>
                <a:spcPts val="600"/>
              </a:spcAft>
            </a:pPr>
            <a:r>
              <a:rPr lang="en-US" sz="1800" baseline="0" dirty="0">
                <a:latin typeface="Helvetica" pitchFamily="2" charset="0"/>
                <a:hlinkClick r:id="rId3"/>
              </a:rPr>
              <a:t>PAR</a:t>
            </a:r>
            <a:endParaRPr lang="en-US" sz="1800" baseline="0" dirty="0">
              <a:latin typeface="Helvetica" pitchFamily="2" charset="0"/>
            </a:endParaRPr>
          </a:p>
          <a:p>
            <a:pPr lvl="0">
              <a:spcBef>
                <a:spcPts val="0"/>
              </a:spcBef>
              <a:spcAft>
                <a:spcPts val="600"/>
              </a:spcAft>
              <a:buFont typeface="Arial" panose="020B0604020202020204" pitchFamily="34" charset="0"/>
              <a:buChar char="•"/>
            </a:pPr>
            <a:r>
              <a:rPr lang="en-US" sz="1800" b="0" baseline="0" dirty="0">
                <a:latin typeface="Helvetica" pitchFamily="2" charset="0"/>
              </a:rPr>
              <a:t>General — Even though this document might be copied from </a:t>
            </a:r>
            <a:r>
              <a:rPr lang="en-US" sz="1800" b="0" baseline="0" dirty="0" err="1">
                <a:latin typeface="Helvetica" pitchFamily="2" charset="0"/>
              </a:rPr>
              <a:t>myProject</a:t>
            </a:r>
            <a:r>
              <a:rPr lang="en-US" sz="1800" b="0" baseline="0" dirty="0">
                <a:latin typeface="Helvetica" pitchFamily="2" charset="0"/>
              </a:rPr>
              <a:t> output, it is not output from </a:t>
            </a:r>
            <a:r>
              <a:rPr lang="en-US" sz="1800" b="0" baseline="0" dirty="0" err="1">
                <a:latin typeface="Helvetica" pitchFamily="2" charset="0"/>
              </a:rPr>
              <a:t>myProject</a:t>
            </a:r>
            <a:r>
              <a:rPr lang="en-US" sz="1800" b="0" baseline="0" dirty="0">
                <a:latin typeface="Helvetica" pitchFamily="2" charset="0"/>
              </a:rPr>
              <a:t>, and therefore, reduces confidence that the correct form is being used, and that the </a:t>
            </a:r>
            <a:r>
              <a:rPr lang="en-US" sz="1800" b="0" baseline="0" dirty="0" err="1">
                <a:latin typeface="Helvetica" pitchFamily="2" charset="0"/>
              </a:rPr>
              <a:t>NesCom</a:t>
            </a:r>
            <a:r>
              <a:rPr lang="en-US" sz="1800" b="0" baseline="0" dirty="0">
                <a:latin typeface="Helvetica" pitchFamily="2" charset="0"/>
              </a:rPr>
              <a:t> submittal will match what is reviewed.  It is expected the pdf from </a:t>
            </a:r>
            <a:r>
              <a:rPr lang="en-US" sz="1800" b="0" baseline="0" dirty="0" err="1">
                <a:latin typeface="Helvetica" pitchFamily="2" charset="0"/>
              </a:rPr>
              <a:t>myProject</a:t>
            </a:r>
            <a:r>
              <a:rPr lang="en-US" sz="1800" b="0" baseline="0" dirty="0">
                <a:latin typeface="Helvetica" pitchFamily="2" charset="0"/>
              </a:rPr>
              <a:t> is used for 802 preview.  Further, there are formatting problems that should be fixed when entering into </a:t>
            </a:r>
            <a:r>
              <a:rPr lang="en-US" sz="1800" b="0" baseline="0" dirty="0" err="1">
                <a:latin typeface="Helvetica" pitchFamily="2" charset="0"/>
              </a:rPr>
              <a:t>myProject</a:t>
            </a:r>
            <a:r>
              <a:rPr lang="en-US" sz="1800" b="0" baseline="0" dirty="0">
                <a:latin typeface="Helvetica" pitchFamily="2" charset="0"/>
              </a:rPr>
              <a:t>, and some of the formatting indicates changes in the docx that likely didn’t come from </a:t>
            </a:r>
            <a:r>
              <a:rPr lang="en-US" sz="1800" b="0" baseline="0" dirty="0" err="1">
                <a:latin typeface="Helvetica" pitchFamily="2" charset="0"/>
              </a:rPr>
              <a:t>myProject</a:t>
            </a:r>
            <a:r>
              <a:rPr lang="en-US" sz="1800" b="0" baseline="0" dirty="0">
                <a:latin typeface="Helvetica" pitchFamily="2" charset="0"/>
              </a:rPr>
              <a:t>.</a:t>
            </a:r>
          </a:p>
          <a:p>
            <a:pPr>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endParaRPr lang="en-US" sz="1800" b="0" baseline="0" dirty="0">
              <a:solidFill>
                <a:srgbClr val="0000FF"/>
              </a:solidFill>
              <a:latin typeface="Helvetica" pitchFamily="2" charset="0"/>
            </a:endParaRPr>
          </a:p>
          <a:p>
            <a:pPr defTabSz="457189" eaLnBrk="1" fontAlgn="auto" hangingPunct="1">
              <a:spcBef>
                <a:spcPts val="0"/>
              </a:spcBef>
              <a:spcAft>
                <a:spcPts val="450"/>
              </a:spcAft>
              <a:buClrTx/>
              <a:buSzTx/>
              <a:buFont typeface="Wingdings" pitchFamily="2" charset="2"/>
              <a:buChar char="Ø"/>
              <a:defRPr/>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9</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529713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30006</TotalTime>
  <Words>1584</Words>
  <Application>Microsoft Office PowerPoint</Application>
  <PresentationFormat>On-screen Show (4:3)</PresentationFormat>
  <Paragraphs>155</Paragraphs>
  <Slides>20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Helvetica</vt:lpstr>
      <vt:lpstr>Times New Roman</vt:lpstr>
      <vt:lpstr>Wingdings</vt:lpstr>
      <vt:lpstr>Office Theme</vt:lpstr>
      <vt:lpstr>PowerPoint Presentation</vt:lpstr>
      <vt:lpstr>PowerPoint Presentation</vt:lpstr>
      <vt:lpstr>802.15 Study Group Meeting</vt:lpstr>
      <vt:lpstr>IEEE-SA Patent, Copyright, and Participation Policies</vt:lpstr>
      <vt:lpstr>IEEE 802 Ground Rules</vt:lpstr>
      <vt:lpstr>PowerPoint Presentation</vt:lpstr>
      <vt:lpstr>Goals/Agenda</vt:lpstr>
      <vt:lpstr>CSD and PAR</vt:lpstr>
      <vt:lpstr>Draft P802.15.14 (1)</vt:lpstr>
      <vt:lpstr>Draft P802.15.14 (2)</vt:lpstr>
      <vt:lpstr>Draft P802.15.14 (3)</vt:lpstr>
      <vt:lpstr>Draft P802.15.14 (4)</vt:lpstr>
      <vt:lpstr>Draft P802.15.14 (5)</vt:lpstr>
      <vt:lpstr>Draft P802.15.14 (6)</vt:lpstr>
      <vt:lpstr>Draft P802.15.14 (7)</vt:lpstr>
      <vt:lpstr>Next Steps</vt:lpstr>
      <vt:lpstr>Sept. Plenary Mtg. Goals</vt:lpstr>
      <vt:lpstr>Weekly Calls</vt:lpstr>
      <vt:lpstr>PowerPoint Presentation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278</cp:revision>
  <cp:lastPrinted>2000-03-07T00:55:37Z</cp:lastPrinted>
  <dcterms:created xsi:type="dcterms:W3CDTF">2016-01-17T22:48:36Z</dcterms:created>
  <dcterms:modified xsi:type="dcterms:W3CDTF">2021-07-13T20:21:53Z</dcterms:modified>
  <cp:category/>
</cp:coreProperties>
</file>