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30"/>
  </p:notesMasterIdLst>
  <p:sldIdLst>
    <p:sldId id="287" r:id="rId2"/>
    <p:sldId id="322" r:id="rId3"/>
    <p:sldId id="290" r:id="rId4"/>
    <p:sldId id="304" r:id="rId5"/>
    <p:sldId id="317" r:id="rId6"/>
    <p:sldId id="302" r:id="rId7"/>
    <p:sldId id="337" r:id="rId8"/>
    <p:sldId id="312" r:id="rId9"/>
    <p:sldId id="339" r:id="rId10"/>
    <p:sldId id="340" r:id="rId11"/>
    <p:sldId id="353" r:id="rId12"/>
    <p:sldId id="293" r:id="rId13"/>
    <p:sldId id="354" r:id="rId14"/>
    <p:sldId id="341" r:id="rId15"/>
    <p:sldId id="352" r:id="rId16"/>
    <p:sldId id="344" r:id="rId17"/>
    <p:sldId id="345" r:id="rId18"/>
    <p:sldId id="355" r:id="rId19"/>
    <p:sldId id="259" r:id="rId20"/>
    <p:sldId id="356" r:id="rId21"/>
    <p:sldId id="358" r:id="rId22"/>
    <p:sldId id="357" r:id="rId23"/>
    <p:sldId id="359" r:id="rId24"/>
    <p:sldId id="360" r:id="rId25"/>
    <p:sldId id="326" r:id="rId26"/>
    <p:sldId id="338" r:id="rId27"/>
    <p:sldId id="330" r:id="rId28"/>
    <p:sldId id="336" r:id="rId2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14" d="100"/>
          <a:sy n="114" d="100"/>
        </p:scale>
        <p:origin x="15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12</a:t>
            </a:fld>
            <a:endParaRPr lang="en-US"/>
          </a:p>
        </p:txBody>
      </p:sp>
    </p:spTree>
    <p:extLst>
      <p:ext uri="{BB962C8B-B14F-4D97-AF65-F5344CB8AC3E}">
        <p14:creationId xmlns:p14="http://schemas.microsoft.com/office/powerpoint/2010/main" val="3298016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15-21-0373-05-04ab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1/15-21-0126-02-nuwb-p802-15-4ab-par-draft-from-myproject.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mentor.ieee.org/802.15/dcn/21/15-21-0047-05-nuwb-draft-csd-ng-uwb.docx" TargetMode="External"/><Relationship Id="rId4" Type="http://schemas.openxmlformats.org/officeDocument/2006/relationships/hyperlink" Target="http://ieee802.or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1/15-21-0047-05-nuwb-draft-csd-ng-uwb.docx" TargetMode="External"/><Relationship Id="rId2" Type="http://schemas.openxmlformats.org/officeDocument/2006/relationships/hyperlink" Target="https://mentor.ieee.org/802.15/dcn/21/15-21-0126-02-nuwb-p802-15-4ab-par-draft-from-myproject.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21/15-21-0047-05-nuwb-draft-csd-ng-uwb.docx" TargetMode="External"/><Relationship Id="rId2" Type="http://schemas.openxmlformats.org/officeDocument/2006/relationships/hyperlink" Target="https://mentor.ieee.org/802.15/dcn/21/15-21-0126-02-nuwb-p802-15-4ab-par-draft-from-myproject.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1/15-21-0047-05-nuwb-draft-csd-ng-uwb.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1/15-21-0047-05-nuwb-draft-csd-ng-uwb.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1/15-21-0047-07-nuwb-draft-csd-ng-uwb.doc" TargetMode="External"/><Relationship Id="rId2" Type="http://schemas.openxmlformats.org/officeDocument/2006/relationships/hyperlink" Target="https://mentor.ieee.org/802.15/dcn/21/15-21-0126-04-nuwb-p802-15-4ab-par-draft-from-myproject.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21/15-21-0399-00-04ab-uwb-sensing-in-802-15.pptx" TargetMode="External"/><Relationship Id="rId2" Type="http://schemas.openxmlformats.org/officeDocument/2006/relationships/hyperlink" Target="https://mentor.ieee.org/802.15/dcn/21/15-21-0394-02-04ab-ir-uwb-link-budget-analysis-and-comparison-with-nb-signaling.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1/15-21-0345-02-04ab-sg-15-4ab-agenda-july-2021.xls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ieeesa.webex.com/ieeesa/j.php?MTID=mb3ea97c89a1806cf72ba307726b2087a" TargetMode="External"/><Relationship Id="rId2" Type="http://schemas.openxmlformats.org/officeDocument/2006/relationships/hyperlink" Target="https://ieeesa.webex.com/ieeesa/j.php?MTID=mfef1edec03d1b89f3cae37b46364b658"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SG4ab July Plenary Meeting Slides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July 13,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116834C-3344-4764-8BCC-8012F144912A}"/>
              </a:ext>
            </a:extLst>
          </p:cNvPr>
          <p:cNvSpPr>
            <a:spLocks noGrp="1"/>
          </p:cNvSpPr>
          <p:nvPr>
            <p:ph type="title"/>
          </p:nvPr>
        </p:nvSpPr>
        <p:spPr/>
        <p:txBody>
          <a:bodyPr/>
          <a:lstStyle/>
          <a:p>
            <a:r>
              <a:rPr lang="en-US" dirty="0"/>
              <a:t>Comments Received</a:t>
            </a:r>
          </a:p>
        </p:txBody>
      </p:sp>
      <p:sp>
        <p:nvSpPr>
          <p:cNvPr id="6" name="Content Placeholder 5">
            <a:extLst>
              <a:ext uri="{FF2B5EF4-FFF2-40B4-BE49-F238E27FC236}">
                <a16:creationId xmlns:a16="http://schemas.microsoft.com/office/drawing/2014/main" id="{AACA76DB-B893-46AF-82F2-5112E5EB465A}"/>
              </a:ext>
            </a:extLst>
          </p:cNvPr>
          <p:cNvSpPr>
            <a:spLocks noGrp="1"/>
          </p:cNvSpPr>
          <p:nvPr>
            <p:ph idx="1"/>
          </p:nvPr>
        </p:nvSpPr>
        <p:spPr/>
        <p:txBody>
          <a:bodyPr/>
          <a:lstStyle/>
          <a:p>
            <a:pPr marL="514350" indent="-514350">
              <a:buFont typeface="Wingdings" panose="05000000000000000000" pitchFamily="2" charset="2"/>
              <a:buChar char="ü"/>
            </a:pPr>
            <a:r>
              <a:rPr lang="en-US" dirty="0">
                <a:solidFill>
                  <a:schemeClr val="accent1">
                    <a:lumMod val="50000"/>
                  </a:schemeClr>
                </a:solidFill>
              </a:rPr>
              <a:t>Comments from 802.3 </a:t>
            </a:r>
          </a:p>
          <a:p>
            <a:pPr marL="514350" indent="-514350">
              <a:buFont typeface="Wingdings" panose="05000000000000000000" pitchFamily="2" charset="2"/>
              <a:buChar char="ü"/>
            </a:pPr>
            <a:r>
              <a:rPr lang="en-US" dirty="0">
                <a:solidFill>
                  <a:schemeClr val="accent1">
                    <a:lumMod val="50000"/>
                  </a:schemeClr>
                </a:solidFill>
              </a:rPr>
              <a:t>Comments from 802.11</a:t>
            </a:r>
          </a:p>
          <a:p>
            <a:pPr marL="514350" indent="-514350">
              <a:buFont typeface="Wingdings" panose="05000000000000000000" pitchFamily="2" charset="2"/>
              <a:buChar char="ü"/>
            </a:pPr>
            <a:r>
              <a:rPr lang="en-US" dirty="0">
                <a:solidFill>
                  <a:schemeClr val="accent1">
                    <a:lumMod val="50000"/>
                  </a:schemeClr>
                </a:solidFill>
              </a:rPr>
              <a:t>Comments from 802.1 </a:t>
            </a:r>
          </a:p>
        </p:txBody>
      </p:sp>
      <p:sp>
        <p:nvSpPr>
          <p:cNvPr id="4" name="Slide Number Placeholder 3">
            <a:extLst>
              <a:ext uri="{FF2B5EF4-FFF2-40B4-BE49-F238E27FC236}">
                <a16:creationId xmlns:a16="http://schemas.microsoft.com/office/drawing/2014/main" id="{F96771B1-7A0F-428B-A140-8940BF933262}"/>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10</a:t>
            </a:fld>
            <a:endParaRPr lang="en-US" altLang="en-US"/>
          </a:p>
        </p:txBody>
      </p:sp>
    </p:spTree>
    <p:extLst>
      <p:ext uri="{BB962C8B-B14F-4D97-AF65-F5344CB8AC3E}">
        <p14:creationId xmlns:p14="http://schemas.microsoft.com/office/powerpoint/2010/main" val="2184896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052E25-52CD-4F90-8366-F067FD3FA180}"/>
              </a:ext>
            </a:extLst>
          </p:cNvPr>
          <p:cNvSpPr>
            <a:spLocks noGrp="1"/>
          </p:cNvSpPr>
          <p:nvPr>
            <p:ph idx="1"/>
          </p:nvPr>
        </p:nvSpPr>
        <p:spPr>
          <a:xfrm>
            <a:off x="767977" y="1916832"/>
            <a:ext cx="7764463" cy="4323631"/>
          </a:xfrm>
        </p:spPr>
        <p:txBody>
          <a:bodyPr/>
          <a:lstStyle/>
          <a:p>
            <a:pPr algn="ctr"/>
            <a:r>
              <a:rPr lang="en-US" dirty="0"/>
              <a:t>802.3 Comments</a:t>
            </a:r>
          </a:p>
        </p:txBody>
      </p:sp>
      <p:sp>
        <p:nvSpPr>
          <p:cNvPr id="4" name="Slide Number Placeholder 3">
            <a:extLst>
              <a:ext uri="{FF2B5EF4-FFF2-40B4-BE49-F238E27FC236}">
                <a16:creationId xmlns:a16="http://schemas.microsoft.com/office/drawing/2014/main" id="{8E86F1C1-7C08-4463-B3D0-D68617A6BC1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
        <p:nvSpPr>
          <p:cNvPr id="5" name="Title 4">
            <a:extLst>
              <a:ext uri="{FF2B5EF4-FFF2-40B4-BE49-F238E27FC236}">
                <a16:creationId xmlns:a16="http://schemas.microsoft.com/office/drawing/2014/main" id="{BF93E36A-DA67-41FC-AB76-1F018DD6C7B2}"/>
              </a:ext>
            </a:extLst>
          </p:cNvPr>
          <p:cNvSpPr>
            <a:spLocks noGrp="1"/>
          </p:cNvSpPr>
          <p:nvPr>
            <p:ph type="title"/>
          </p:nvPr>
        </p:nvSpPr>
        <p:spPr/>
        <p:txBody>
          <a:bodyPr/>
          <a:lstStyle/>
          <a:p>
            <a:r>
              <a:rPr lang="en-US" dirty="0">
                <a:solidFill>
                  <a:srgbClr val="FF0000"/>
                </a:solidFill>
              </a:rPr>
              <a:t>Proposed Responses</a:t>
            </a:r>
          </a:p>
        </p:txBody>
      </p:sp>
    </p:spTree>
    <p:extLst>
      <p:ext uri="{BB962C8B-B14F-4D97-AF65-F5344CB8AC3E}">
        <p14:creationId xmlns:p14="http://schemas.microsoft.com/office/powerpoint/2010/main" val="498383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74540-634F-424F-81E6-ADB0BE74E9CA}"/>
              </a:ext>
            </a:extLst>
          </p:cNvPr>
          <p:cNvSpPr>
            <a:spLocks noGrp="1"/>
          </p:cNvSpPr>
          <p:nvPr>
            <p:ph type="title"/>
          </p:nvPr>
        </p:nvSpPr>
        <p:spPr/>
        <p:txBody>
          <a:bodyPr>
            <a:normAutofit fontScale="90000"/>
          </a:bodyPr>
          <a:lstStyle/>
          <a:p>
            <a:r>
              <a:rPr lang="en-US" sz="4400" kern="1200" dirty="0">
                <a:solidFill>
                  <a:schemeClr val="tx1"/>
                </a:solidFill>
                <a:ea typeface="+mj-ea"/>
              </a:rPr>
              <a:t>Draft P802.15.4ab </a:t>
            </a:r>
            <a:endParaRPr lang="en-US" dirty="0"/>
          </a:p>
        </p:txBody>
      </p:sp>
      <p:sp>
        <p:nvSpPr>
          <p:cNvPr id="3" name="Content Placeholder 2">
            <a:extLst>
              <a:ext uri="{FF2B5EF4-FFF2-40B4-BE49-F238E27FC236}">
                <a16:creationId xmlns:a16="http://schemas.microsoft.com/office/drawing/2014/main" id="{CAD05482-A361-A24F-B1C0-8FF45046B8FD}"/>
              </a:ext>
            </a:extLst>
          </p:cNvPr>
          <p:cNvSpPr>
            <a:spLocks noGrp="1"/>
          </p:cNvSpPr>
          <p:nvPr>
            <p:ph idx="1"/>
          </p:nvPr>
        </p:nvSpPr>
        <p:spPr/>
        <p:txBody>
          <a:bodyPr>
            <a:normAutofit fontScale="85000" lnSpcReduction="10000"/>
          </a:bodyPr>
          <a:lstStyle/>
          <a:p>
            <a:pPr marL="0" indent="0">
              <a:spcBef>
                <a:spcPts val="0"/>
              </a:spcBef>
              <a:spcAft>
                <a:spcPts val="450"/>
              </a:spcAft>
            </a:pPr>
            <a:r>
              <a:rPr lang="en-US" sz="1800" b="1" dirty="0">
                <a:latin typeface="Helvetica" pitchFamily="2" charset="0"/>
              </a:rPr>
              <a:t>Amendment: Enhanced Ultra Wide-Band (UWB) Physical Layers (PHYs) and Associated MAC Enhancements</a:t>
            </a:r>
          </a:p>
          <a:p>
            <a:pPr marL="0" indent="0">
              <a:spcBef>
                <a:spcPts val="0"/>
              </a:spcBef>
              <a:spcAft>
                <a:spcPts val="450"/>
              </a:spcAft>
            </a:pPr>
            <a:r>
              <a:rPr lang="en-US" sz="1800" dirty="0">
                <a:latin typeface="Helvetica" pitchFamily="2" charset="0"/>
                <a:hlinkClick r:id="rId3"/>
              </a:rPr>
              <a:t>PAR</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3.1 — Why does the WG name not agree with what is listed on </a:t>
            </a:r>
            <a:r>
              <a:rPr lang="en-US" sz="1800" dirty="0">
                <a:latin typeface="Helvetica" pitchFamily="2" charset="0"/>
                <a:hlinkClick r:id="rId4"/>
              </a:rPr>
              <a:t>http://ieee802.org</a:t>
            </a:r>
            <a:r>
              <a:rPr lang="en-US" sz="1800" dirty="0">
                <a:latin typeface="Helvetica" pitchFamily="2" charset="0"/>
              </a:rPr>
              <a:t>  Did the WG change its name without approval of the EC, or is the EC page wrong?   (The draft PAR WG name does agree with the WG name in </a:t>
            </a:r>
            <a:r>
              <a:rPr lang="en-US" sz="1800" dirty="0" err="1">
                <a:latin typeface="Helvetica" pitchFamily="2" charset="0"/>
              </a:rPr>
              <a:t>myProject</a:t>
            </a:r>
            <a:r>
              <a:rPr lang="en-US" sz="1800" dirty="0">
                <a:latin typeface="Helvetica" pitchFamily="2" charset="0"/>
              </a:rPr>
              <a:t>.)</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chemeClr val="accent6">
                    <a:lumMod val="75000"/>
                  </a:schemeClr>
                </a:solidFill>
                <a:latin typeface="Helvetica" pitchFamily="2" charset="0"/>
              </a:rPr>
              <a:t>The 802.15 WG Chair will contact the 802 EC Secretary </a:t>
            </a:r>
            <a:r>
              <a:rPr lang="en-US" sz="1800" dirty="0" err="1">
                <a:solidFill>
                  <a:schemeClr val="accent6">
                    <a:lumMod val="75000"/>
                  </a:schemeClr>
                </a:solidFill>
                <a:latin typeface="Helvetica" pitchFamily="2" charset="0"/>
              </a:rPr>
              <a:t>w.r.t.</a:t>
            </a:r>
            <a:r>
              <a:rPr lang="en-US" sz="1800" dirty="0">
                <a:solidFill>
                  <a:schemeClr val="accent6">
                    <a:lumMod val="75000"/>
                  </a:schemeClr>
                </a:solidFill>
                <a:latin typeface="Helvetica" pitchFamily="2" charset="0"/>
              </a:rPr>
              <a:t> updating the multiple places still using the old WG name and to update it with the new WG name - “Wireless Specialty Networks”.</a:t>
            </a:r>
          </a:p>
          <a:p>
            <a:pPr marL="0" indent="0">
              <a:spcBef>
                <a:spcPts val="0"/>
              </a:spcBef>
              <a:spcAft>
                <a:spcPts val="450"/>
              </a:spcAft>
            </a:pPr>
            <a:endParaRPr lang="en-US" sz="1800" dirty="0">
              <a:solidFill>
                <a:schemeClr val="accent6">
                  <a:lumMod val="75000"/>
                </a:schemeClr>
              </a:solidFill>
              <a:latin typeface="Helvetica" pitchFamily="2" charset="0"/>
            </a:endParaRPr>
          </a:p>
          <a:p>
            <a:pPr marL="0" indent="0">
              <a:spcBef>
                <a:spcPts val="0"/>
              </a:spcBef>
              <a:spcAft>
                <a:spcPts val="450"/>
              </a:spcAft>
            </a:pPr>
            <a:r>
              <a:rPr lang="en-US" sz="1800" dirty="0">
                <a:solidFill>
                  <a:srgbClr val="CCCCFF"/>
                </a:solidFill>
                <a:latin typeface="Helvetica" pitchFamily="2" charset="0"/>
                <a:hlinkClick r:id="rId5">
                  <a:extLst>
                    <a:ext uri="{A12FA001-AC4F-418D-AE19-62706E023703}">
                      <ahyp:hlinkClr xmlns:ahyp="http://schemas.microsoft.com/office/drawing/2018/hyperlinkcolor" val="tx"/>
                    </a:ext>
                  </a:extLst>
                </a:hlinkClick>
              </a:rPr>
              <a:t>CSD</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Compatibility, b — The response from 802.1 should be included even though it is largely predictable.</a:t>
            </a:r>
          </a:p>
          <a:p>
            <a:pPr>
              <a:spcBef>
                <a:spcPts val="0"/>
              </a:spcBef>
              <a:spcAft>
                <a:spcPts val="450"/>
              </a:spcAft>
              <a:buFont typeface="Wingdings" pitchFamily="2" charset="2"/>
              <a:buChar char="Ø"/>
            </a:pPr>
            <a:r>
              <a:rPr lang="en-US" sz="1800" dirty="0">
                <a:solidFill>
                  <a:schemeClr val="accent6">
                    <a:lumMod val="75000"/>
                  </a:schemeClr>
                </a:solidFill>
                <a:latin typeface="Helvetica" pitchFamily="2" charset="0"/>
              </a:rPr>
              <a:t>Response – Per the CSD instructions: The review and response is not required if the proposed standard is an amendment or revision to an existing standard for which it has been previously determined that compliance with the above IEEE 802 standards is not possible. In this case, the CSD statement shall state that this is the case.</a:t>
            </a:r>
          </a:p>
          <a:p>
            <a:pPr>
              <a:spcBef>
                <a:spcPts val="0"/>
              </a:spcBef>
              <a:spcAft>
                <a:spcPts val="450"/>
              </a:spcAft>
              <a:buFont typeface="Wingdings" pitchFamily="2" charset="2"/>
              <a:buChar char="Ø"/>
            </a:pPr>
            <a:r>
              <a:rPr lang="en-US" sz="1800" dirty="0">
                <a:solidFill>
                  <a:schemeClr val="accent6">
                    <a:lumMod val="75000"/>
                  </a:schemeClr>
                </a:solidFill>
                <a:latin typeface="Helvetica" pitchFamily="2" charset="0"/>
              </a:rPr>
              <a:t>CSD has been changed include this statement: This project </a:t>
            </a:r>
            <a:r>
              <a:rPr lang="en-US" sz="1800" dirty="0">
                <a:solidFill>
                  <a:schemeClr val="accent2"/>
                </a:solidFill>
                <a:latin typeface="Helvetica" pitchFamily="2" charset="0"/>
              </a:rPr>
              <a:t>is</a:t>
            </a:r>
            <a:r>
              <a:rPr lang="en-US" sz="1800" dirty="0">
                <a:solidFill>
                  <a:schemeClr val="accent6">
                    <a:lumMod val="75000"/>
                  </a:schemeClr>
                </a:solidFill>
                <a:latin typeface="Helvetica" pitchFamily="2" charset="0"/>
              </a:rPr>
              <a:t> an amendment to an existing standard for which it has been previously determined that compliance with the above IEEE 802 standards is not possible.  </a:t>
            </a:r>
            <a:endParaRPr lang="en-US" sz="1800" dirty="0">
              <a:latin typeface="Helvetica" pitchFamily="2" charset="0"/>
            </a:endParaRPr>
          </a:p>
        </p:txBody>
      </p:sp>
      <p:sp>
        <p:nvSpPr>
          <p:cNvPr id="4" name="Slide Number Placeholder 3">
            <a:extLst>
              <a:ext uri="{FF2B5EF4-FFF2-40B4-BE49-F238E27FC236}">
                <a16:creationId xmlns:a16="http://schemas.microsoft.com/office/drawing/2014/main" id="{70473BCA-1C4C-B24E-84C1-BADBA47FB0D2}"/>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12</a:t>
            </a:fld>
            <a:endParaRPr lang="en-US"/>
          </a:p>
        </p:txBody>
      </p:sp>
      <p:sp>
        <p:nvSpPr>
          <p:cNvPr id="5" name="Footer Placeholder 4">
            <a:extLst>
              <a:ext uri="{FF2B5EF4-FFF2-40B4-BE49-F238E27FC236}">
                <a16:creationId xmlns:a16="http://schemas.microsoft.com/office/drawing/2014/main" id="{93AA1ABE-82C3-EE40-BAEB-816F8D51734D}"/>
              </a:ext>
            </a:extLst>
          </p:cNvPr>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t>IEEE 802.3 WG PAR ad hoc, July 2021, Virtual Plenary</a:t>
            </a:r>
            <a:endParaRPr lang="en-US" dirty="0"/>
          </a:p>
        </p:txBody>
      </p:sp>
    </p:spTree>
    <p:extLst>
      <p:ext uri="{BB962C8B-B14F-4D97-AF65-F5344CB8AC3E}">
        <p14:creationId xmlns:p14="http://schemas.microsoft.com/office/powerpoint/2010/main" val="1555558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052E25-52CD-4F90-8366-F067FD3FA180}"/>
              </a:ext>
            </a:extLst>
          </p:cNvPr>
          <p:cNvSpPr>
            <a:spLocks noGrp="1"/>
          </p:cNvSpPr>
          <p:nvPr>
            <p:ph idx="1"/>
          </p:nvPr>
        </p:nvSpPr>
        <p:spPr>
          <a:xfrm>
            <a:off x="767977" y="1916832"/>
            <a:ext cx="7764463" cy="4323631"/>
          </a:xfrm>
        </p:spPr>
        <p:txBody>
          <a:bodyPr/>
          <a:lstStyle/>
          <a:p>
            <a:pPr algn="ctr"/>
            <a:r>
              <a:rPr lang="en-US" dirty="0"/>
              <a:t>802.11 Comments</a:t>
            </a:r>
          </a:p>
        </p:txBody>
      </p:sp>
      <p:sp>
        <p:nvSpPr>
          <p:cNvPr id="4" name="Slide Number Placeholder 3">
            <a:extLst>
              <a:ext uri="{FF2B5EF4-FFF2-40B4-BE49-F238E27FC236}">
                <a16:creationId xmlns:a16="http://schemas.microsoft.com/office/drawing/2014/main" id="{8E86F1C1-7C08-4463-B3D0-D68617A6BC1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
        <p:nvSpPr>
          <p:cNvPr id="5" name="Title 4">
            <a:extLst>
              <a:ext uri="{FF2B5EF4-FFF2-40B4-BE49-F238E27FC236}">
                <a16:creationId xmlns:a16="http://schemas.microsoft.com/office/drawing/2014/main" id="{BF93E36A-DA67-41FC-AB76-1F018DD6C7B2}"/>
              </a:ext>
            </a:extLst>
          </p:cNvPr>
          <p:cNvSpPr>
            <a:spLocks noGrp="1"/>
          </p:cNvSpPr>
          <p:nvPr>
            <p:ph type="title"/>
          </p:nvPr>
        </p:nvSpPr>
        <p:spPr/>
        <p:txBody>
          <a:bodyPr/>
          <a:lstStyle/>
          <a:p>
            <a:r>
              <a:rPr lang="en-US" dirty="0">
                <a:solidFill>
                  <a:srgbClr val="FF0000"/>
                </a:solidFill>
              </a:rPr>
              <a:t>Proposed Responses</a:t>
            </a:r>
          </a:p>
        </p:txBody>
      </p:sp>
    </p:spTree>
    <p:extLst>
      <p:ext uri="{BB962C8B-B14F-4D97-AF65-F5344CB8AC3E}">
        <p14:creationId xmlns:p14="http://schemas.microsoft.com/office/powerpoint/2010/main" val="26127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83F24-CCF1-44C1-8282-53B712F8350D}"/>
              </a:ext>
            </a:extLst>
          </p:cNvPr>
          <p:cNvSpPr>
            <a:spLocks noGrp="1"/>
          </p:cNvSpPr>
          <p:nvPr>
            <p:ph type="title"/>
          </p:nvPr>
        </p:nvSpPr>
        <p:spPr/>
        <p:txBody>
          <a:bodyPr/>
          <a:lstStyle/>
          <a:p>
            <a:r>
              <a:rPr lang="en-US" sz="1500" dirty="0"/>
              <a:t>7. 802.15.4ab Amendment: Enhanced Ultra Wide-Band (UWB) Physical Layers (PHYs) and Associated MAC Enhancements,</a:t>
            </a:r>
            <a:r>
              <a:rPr lang="en-US" sz="1500" dirty="0">
                <a:hlinkClick r:id="rId2"/>
              </a:rPr>
              <a:t> PAR</a:t>
            </a:r>
            <a:r>
              <a:rPr lang="en-US" sz="1500" dirty="0"/>
              <a:t> and </a:t>
            </a:r>
            <a:r>
              <a:rPr lang="en-US" sz="1500" dirty="0">
                <a:hlinkClick r:id="rId3"/>
              </a:rPr>
              <a:t>CSD</a:t>
            </a:r>
            <a:r>
              <a:rPr lang="en-US" sz="1500" dirty="0"/>
              <a:t> </a:t>
            </a:r>
          </a:p>
        </p:txBody>
      </p:sp>
      <p:sp>
        <p:nvSpPr>
          <p:cNvPr id="3" name="Content Placeholder 2">
            <a:extLst>
              <a:ext uri="{FF2B5EF4-FFF2-40B4-BE49-F238E27FC236}">
                <a16:creationId xmlns:a16="http://schemas.microsoft.com/office/drawing/2014/main" id="{CE3C529B-C206-422E-98EC-FE04A94E773C}"/>
              </a:ext>
            </a:extLst>
          </p:cNvPr>
          <p:cNvSpPr>
            <a:spLocks noGrp="1"/>
          </p:cNvSpPr>
          <p:nvPr>
            <p:ph idx="1"/>
          </p:nvPr>
        </p:nvSpPr>
        <p:spPr>
          <a:xfrm>
            <a:off x="685802" y="1340768"/>
            <a:ext cx="7770813" cy="5035553"/>
          </a:xfrm>
        </p:spPr>
        <p:txBody>
          <a:bodyPr/>
          <a:lstStyle/>
          <a:p>
            <a:r>
              <a:rPr lang="en-US" sz="1600" dirty="0"/>
              <a:t>2.1 Spell out MAC.</a:t>
            </a:r>
          </a:p>
          <a:p>
            <a:r>
              <a:rPr lang="en-US" sz="1600" dirty="0">
                <a:solidFill>
                  <a:schemeClr val="accent2"/>
                </a:solidFill>
              </a:rPr>
              <a:t>Response – Agreed</a:t>
            </a:r>
          </a:p>
          <a:p>
            <a:r>
              <a:rPr lang="en-US" sz="1600" dirty="0">
                <a:solidFill>
                  <a:schemeClr val="accent1">
                    <a:lumMod val="75000"/>
                  </a:schemeClr>
                </a:solidFill>
              </a:rPr>
              <a:t>Status - Applied</a:t>
            </a:r>
          </a:p>
          <a:p>
            <a:endParaRPr lang="en-US" sz="1600" dirty="0"/>
          </a:p>
          <a:p>
            <a:r>
              <a:rPr lang="en-US" sz="1600" dirty="0"/>
              <a:t>5.2.b In general change the scope statement to be less ambiguous.</a:t>
            </a:r>
          </a:p>
          <a:p>
            <a:pPr lvl="1"/>
            <a:r>
              <a:rPr lang="en-US" sz="1600" dirty="0"/>
              <a:t>“interference mitigation techniques to support higher density and higher traffic use cases; “   higher relative to what?  </a:t>
            </a:r>
          </a:p>
          <a:p>
            <a:pPr lvl="2"/>
            <a:r>
              <a:rPr lang="en-US" sz="1600" dirty="0"/>
              <a:t>-Please reword to remove the ambiguity.</a:t>
            </a:r>
          </a:p>
          <a:p>
            <a:pPr lvl="1"/>
            <a:r>
              <a:rPr lang="en-US" sz="1600" dirty="0"/>
              <a:t>“support improved link budget and/or reduced air-time;” relative to what?  </a:t>
            </a:r>
          </a:p>
          <a:p>
            <a:pPr lvl="2"/>
            <a:r>
              <a:rPr lang="en-US" sz="1600" dirty="0"/>
              <a:t>-Please reword to remove the ambiguity.</a:t>
            </a:r>
          </a:p>
          <a:p>
            <a:pPr marL="0" lvl="2" indent="0"/>
            <a:r>
              <a:rPr lang="en-US" sz="1600" dirty="0"/>
              <a:t>Response – </a:t>
            </a:r>
            <a:r>
              <a:rPr lang="en-US" sz="1600" dirty="0">
                <a:solidFill>
                  <a:schemeClr val="accent2"/>
                </a:solidFill>
              </a:rPr>
              <a:t>Agreed, text has changed to the following respectively:</a:t>
            </a:r>
          </a:p>
          <a:p>
            <a:pPr marL="0" lvl="2" indent="0"/>
            <a:r>
              <a:rPr lang="en-US" sz="1600" dirty="0">
                <a:solidFill>
                  <a:schemeClr val="accent2"/>
                </a:solidFill>
              </a:rPr>
              <a:t>Changed to “interference mitigation techniques to support greater device density and higher traffic use cases relative to the current standard”</a:t>
            </a:r>
          </a:p>
          <a:p>
            <a:pPr marL="0" lvl="2" indent="0"/>
            <a:r>
              <a:rPr lang="en-US" sz="1600" dirty="0">
                <a:solidFill>
                  <a:schemeClr val="accent2"/>
                </a:solidFill>
              </a:rPr>
              <a:t>Changed to “additional coding, preamble and modulation schemes to support improved link budget and/or reduced air-time relative to the current standar</a:t>
            </a:r>
            <a:r>
              <a:rPr lang="en-US" sz="1600" dirty="0">
                <a:solidFill>
                  <a:srgbClr val="0070C0"/>
                </a:solidFill>
              </a:rPr>
              <a:t>d”</a:t>
            </a:r>
          </a:p>
          <a:p>
            <a:pPr marL="0" lvl="2" indent="0"/>
            <a:r>
              <a:rPr lang="en-US" sz="1600" dirty="0">
                <a:solidFill>
                  <a:schemeClr val="accent1">
                    <a:lumMod val="75000"/>
                  </a:schemeClr>
                </a:solidFill>
              </a:rPr>
              <a:t>Status - Applied</a:t>
            </a:r>
          </a:p>
          <a:p>
            <a:pPr marL="0" lvl="2" indent="0"/>
            <a:endParaRPr lang="en-US" sz="1600" dirty="0">
              <a:solidFill>
                <a:srgbClr val="FF0000"/>
              </a:solidFill>
            </a:endParaRPr>
          </a:p>
        </p:txBody>
      </p:sp>
      <p:sp>
        <p:nvSpPr>
          <p:cNvPr id="4" name="Date Placeholder 3">
            <a:extLst>
              <a:ext uri="{FF2B5EF4-FFF2-40B4-BE49-F238E27FC236}">
                <a16:creationId xmlns:a16="http://schemas.microsoft.com/office/drawing/2014/main" id="{0D163DF3-B1A6-4D73-937F-4F0F74C4113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07A068FC-4B03-41A1-8EA1-547E9BE381C3}"/>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57934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83F24-CCF1-44C1-8282-53B712F8350D}"/>
              </a:ext>
            </a:extLst>
          </p:cNvPr>
          <p:cNvSpPr>
            <a:spLocks noGrp="1"/>
          </p:cNvSpPr>
          <p:nvPr>
            <p:ph type="title"/>
          </p:nvPr>
        </p:nvSpPr>
        <p:spPr/>
        <p:txBody>
          <a:bodyPr/>
          <a:lstStyle/>
          <a:p>
            <a:r>
              <a:rPr lang="en-US" sz="1500" dirty="0"/>
              <a:t>7. 802.15.4ab Amendment: Enhanced Ultra Wide-Band (UWB) Physical Layers (PHYs) and Associated MAC Enhancements,</a:t>
            </a:r>
            <a:r>
              <a:rPr lang="en-US" sz="1500" dirty="0">
                <a:hlinkClick r:id="rId2"/>
              </a:rPr>
              <a:t> PAR</a:t>
            </a:r>
            <a:r>
              <a:rPr lang="en-US" sz="1500" dirty="0"/>
              <a:t> and </a:t>
            </a:r>
            <a:r>
              <a:rPr lang="en-US" sz="1500" dirty="0">
                <a:hlinkClick r:id="rId3"/>
              </a:rPr>
              <a:t>CSD</a:t>
            </a:r>
            <a:r>
              <a:rPr lang="en-US" sz="1500" dirty="0"/>
              <a:t> </a:t>
            </a:r>
          </a:p>
        </p:txBody>
      </p:sp>
      <p:sp>
        <p:nvSpPr>
          <p:cNvPr id="3" name="Content Placeholder 2">
            <a:extLst>
              <a:ext uri="{FF2B5EF4-FFF2-40B4-BE49-F238E27FC236}">
                <a16:creationId xmlns:a16="http://schemas.microsoft.com/office/drawing/2014/main" id="{CE3C529B-C206-422E-98EC-FE04A94E773C}"/>
              </a:ext>
            </a:extLst>
          </p:cNvPr>
          <p:cNvSpPr>
            <a:spLocks noGrp="1"/>
          </p:cNvSpPr>
          <p:nvPr>
            <p:ph idx="1"/>
          </p:nvPr>
        </p:nvSpPr>
        <p:spPr>
          <a:xfrm>
            <a:off x="685802" y="2170513"/>
            <a:ext cx="7770813" cy="3257549"/>
          </a:xfrm>
        </p:spPr>
        <p:txBody>
          <a:bodyPr/>
          <a:lstStyle/>
          <a:p>
            <a:r>
              <a:rPr lang="en-US" sz="1350" dirty="0"/>
              <a:t>8.1 – at the very least a section number indicating what this text is “clarifying”  </a:t>
            </a:r>
          </a:p>
          <a:p>
            <a:pPr lvl="1"/>
            <a:r>
              <a:rPr lang="en-US" sz="1350" dirty="0"/>
              <a:t>Suggest moving the text to 5.5. It is more “need” information.</a:t>
            </a:r>
          </a:p>
          <a:p>
            <a:pPr marL="3572" lvl="1" indent="-3572"/>
            <a:r>
              <a:rPr lang="en-US" sz="1600" dirty="0">
                <a:solidFill>
                  <a:schemeClr val="accent2"/>
                </a:solidFill>
              </a:rPr>
              <a:t>Response – Agreed, has been moved and merged with 5.5.</a:t>
            </a:r>
          </a:p>
          <a:p>
            <a:pPr marL="3572" lvl="1" indent="-3572"/>
            <a:r>
              <a:rPr lang="en-US" sz="1400" dirty="0">
                <a:solidFill>
                  <a:schemeClr val="accent1">
                    <a:lumMod val="75000"/>
                  </a:schemeClr>
                </a:solidFill>
              </a:rPr>
              <a:t>Status - Applied</a:t>
            </a:r>
          </a:p>
          <a:p>
            <a:pPr marL="3572" lvl="1" indent="-3572"/>
            <a:endParaRPr lang="en-US" sz="1350" dirty="0">
              <a:solidFill>
                <a:srgbClr val="FF0000"/>
              </a:solidFill>
            </a:endParaRPr>
          </a:p>
          <a:p>
            <a:pPr lvl="1"/>
            <a:endParaRPr lang="en-US" sz="1350" dirty="0"/>
          </a:p>
        </p:txBody>
      </p:sp>
      <p:sp>
        <p:nvSpPr>
          <p:cNvPr id="4" name="Date Placeholder 3">
            <a:extLst>
              <a:ext uri="{FF2B5EF4-FFF2-40B4-BE49-F238E27FC236}">
                <a16:creationId xmlns:a16="http://schemas.microsoft.com/office/drawing/2014/main" id="{0D163DF3-B1A6-4D73-937F-4F0F74C4113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07A068FC-4B03-41A1-8EA1-547E9BE381C3}"/>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
        <p:nvSpPr>
          <p:cNvPr id="7" name="Rectangle 4">
            <a:extLst>
              <a:ext uri="{FF2B5EF4-FFF2-40B4-BE49-F238E27FC236}">
                <a16:creationId xmlns:a16="http://schemas.microsoft.com/office/drawing/2014/main" id="{3E3F906D-67C5-4362-9488-42933099BC91}"/>
              </a:ext>
            </a:extLst>
          </p:cNvPr>
          <p:cNvSpPr txBox="1">
            <a:spLocks noChangeArrowheads="1"/>
          </p:cNvSpPr>
          <p:nvPr/>
        </p:nvSpPr>
        <p:spPr bwMode="auto">
          <a:xfrm>
            <a:off x="6084168" y="5713812"/>
            <a:ext cx="2458172"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333926"/>
            <a:r>
              <a:rPr lang="en-GB" sz="1350" b="0" kern="0" dirty="0"/>
              <a:t>Pat Kinney (Kinney Consulting)</a:t>
            </a:r>
          </a:p>
        </p:txBody>
      </p:sp>
    </p:spTree>
    <p:extLst>
      <p:ext uri="{BB962C8B-B14F-4D97-AF65-F5344CB8AC3E}">
        <p14:creationId xmlns:p14="http://schemas.microsoft.com/office/powerpoint/2010/main" val="429431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D4BBE-FE6B-4093-A870-FBA8AB4E3D87}"/>
              </a:ext>
            </a:extLst>
          </p:cNvPr>
          <p:cNvSpPr>
            <a:spLocks noGrp="1"/>
          </p:cNvSpPr>
          <p:nvPr>
            <p:ph type="title"/>
          </p:nvPr>
        </p:nvSpPr>
        <p:spPr>
          <a:xfrm>
            <a:off x="685802" y="980728"/>
            <a:ext cx="7770813" cy="491224"/>
          </a:xfrm>
        </p:spPr>
        <p:txBody>
          <a:bodyPr/>
          <a:lstStyle/>
          <a:p>
            <a:r>
              <a:rPr lang="en-US" sz="1500" dirty="0"/>
              <a:t>7. 802.15.4ab Amendment: Continued  </a:t>
            </a:r>
            <a:r>
              <a:rPr lang="en-US" sz="1500" dirty="0">
                <a:hlinkClick r:id="rId2"/>
              </a:rPr>
              <a:t>CSD</a:t>
            </a:r>
            <a:r>
              <a:rPr lang="en-US" sz="1500" dirty="0"/>
              <a:t> comments</a:t>
            </a:r>
          </a:p>
        </p:txBody>
      </p:sp>
      <p:sp>
        <p:nvSpPr>
          <p:cNvPr id="3" name="Content Placeholder 2">
            <a:extLst>
              <a:ext uri="{FF2B5EF4-FFF2-40B4-BE49-F238E27FC236}">
                <a16:creationId xmlns:a16="http://schemas.microsoft.com/office/drawing/2014/main" id="{FE43BD26-0E20-482B-90E5-AFBB361354C2}"/>
              </a:ext>
            </a:extLst>
          </p:cNvPr>
          <p:cNvSpPr>
            <a:spLocks noGrp="1"/>
          </p:cNvSpPr>
          <p:nvPr>
            <p:ph idx="1"/>
          </p:nvPr>
        </p:nvSpPr>
        <p:spPr>
          <a:xfrm>
            <a:off x="685802" y="1628801"/>
            <a:ext cx="7770813" cy="4752528"/>
          </a:xfrm>
        </p:spPr>
        <p:txBody>
          <a:bodyPr>
            <a:normAutofit fontScale="92500" lnSpcReduction="10000"/>
          </a:bodyPr>
          <a:lstStyle/>
          <a:p>
            <a:r>
              <a:rPr lang="en-US" sz="1350" dirty="0"/>
              <a:t>Title does not match the PAR</a:t>
            </a:r>
          </a:p>
          <a:p>
            <a:r>
              <a:rPr lang="en-US" sz="1350" dirty="0">
                <a:solidFill>
                  <a:schemeClr val="accent2"/>
                </a:solidFill>
              </a:rPr>
              <a:t>Response – Agreed, the CSD Title has been corrected to match the PAR.  </a:t>
            </a:r>
          </a:p>
          <a:p>
            <a:r>
              <a:rPr lang="en-US" sz="1400" dirty="0">
                <a:solidFill>
                  <a:schemeClr val="accent1">
                    <a:lumMod val="75000"/>
                  </a:schemeClr>
                </a:solidFill>
              </a:rPr>
              <a:t>Status - Applied</a:t>
            </a:r>
            <a:endParaRPr lang="en-US" sz="1350" dirty="0"/>
          </a:p>
          <a:p>
            <a:endParaRPr lang="en-US" sz="1350" dirty="0"/>
          </a:p>
          <a:p>
            <a:r>
              <a:rPr lang="en-US" sz="1350" dirty="0"/>
              <a:t>Broad Market Potential – </a:t>
            </a:r>
          </a:p>
          <a:p>
            <a:pPr lvl="1"/>
            <a:r>
              <a:rPr lang="en-US" sz="1350" dirty="0"/>
              <a:t>f) This does not seem to be the proper title of an 802.15 standard.  “802.15.4 (4z) UWB “</a:t>
            </a:r>
          </a:p>
          <a:p>
            <a:pPr lvl="1"/>
            <a:r>
              <a:rPr lang="en-US" sz="1350" dirty="0"/>
              <a:t>g) “UWB based on 802.15.4z “ as 802.15.4z is an amendment, on the 802.15 website, we found it in multiple places.  It also seems to be “ranging techniques”.  This is confusing as to what this is trying to show in this section.</a:t>
            </a:r>
          </a:p>
          <a:p>
            <a:pPr lvl="1"/>
            <a:r>
              <a:rPr lang="en-US" sz="1350" dirty="0"/>
              <a:t>The Broad Market Potential statement needs to be cleaned up to address the confusion of if the potential being described is for the new project, or the “4z” project.</a:t>
            </a:r>
          </a:p>
          <a:p>
            <a:pPr marL="3572" lvl="1" indent="-3572"/>
            <a:r>
              <a:rPr lang="en-US" sz="1350" dirty="0">
                <a:solidFill>
                  <a:schemeClr val="accent2"/>
                </a:solidFill>
              </a:rPr>
              <a:t>Response – </a:t>
            </a:r>
          </a:p>
          <a:p>
            <a:pPr marL="3572" lvl="1" indent="-3572"/>
            <a:r>
              <a:rPr lang="en-US" sz="1350" dirty="0">
                <a:solidFill>
                  <a:schemeClr val="accent2"/>
                </a:solidFill>
              </a:rPr>
              <a:t>(f) Changed “802.15.4 (4z) UWB” to “the capabilities provided by the IEEE Std 802.15.4 UWB PHYs (IEEE Std 802.15.4-2020 and IEEE Std 802.15.4z-2020)”  </a:t>
            </a:r>
          </a:p>
          <a:p>
            <a:pPr marL="3572" lvl="1" indent="-3572"/>
            <a:r>
              <a:rPr lang="en-US" sz="1350" dirty="0">
                <a:solidFill>
                  <a:schemeClr val="accent2"/>
                </a:solidFill>
              </a:rPr>
              <a:t>(g) Changed to “UWB technology based upon the current standard, IEEE Std 802.15.4, is presently included in many </a:t>
            </a:r>
            <a:r>
              <a:rPr lang="en-US" sz="1300" dirty="0">
                <a:solidFill>
                  <a:schemeClr val="accent2"/>
                </a:solidFill>
              </a:rPr>
              <a:t>devices from many vendors, establishing technical feasibility.” and in the second sentence change “This standard” to “this project”;  Changed the last sentence to “.  This amendment to IEEE Std 802.15.4 will enable further growth in the breadth and depth of applications using IEEE Std 802.15.4 based UWB solutions.”</a:t>
            </a:r>
          </a:p>
          <a:p>
            <a:pPr marL="3572" lvl="1" indent="-3572"/>
            <a:endParaRPr lang="en-US" sz="1350" dirty="0">
              <a:solidFill>
                <a:srgbClr val="FF0000"/>
              </a:solidFill>
              <a:latin typeface="Times New Roman" panose="02020603050405020304" pitchFamily="18" charset="0"/>
              <a:ea typeface="MS Mincho" panose="02020609040205080304" pitchFamily="49" charset="-128"/>
            </a:endParaRPr>
          </a:p>
          <a:p>
            <a:pPr marL="3572" lvl="1" indent="-3572"/>
            <a:r>
              <a:rPr lang="en-US" sz="1400" dirty="0">
                <a:solidFill>
                  <a:schemeClr val="accent1">
                    <a:lumMod val="75000"/>
                  </a:schemeClr>
                </a:solidFill>
              </a:rPr>
              <a:t>Status - Applied</a:t>
            </a:r>
            <a:endParaRPr lang="en-US" sz="1400" dirty="0">
              <a:solidFill>
                <a:srgbClr val="FF0000"/>
              </a:solidFill>
            </a:endParaRPr>
          </a:p>
          <a:p>
            <a:pPr lvl="1"/>
            <a:endParaRPr lang="en-US" dirty="0"/>
          </a:p>
        </p:txBody>
      </p:sp>
      <p:sp>
        <p:nvSpPr>
          <p:cNvPr id="4" name="Date Placeholder 3">
            <a:extLst>
              <a:ext uri="{FF2B5EF4-FFF2-40B4-BE49-F238E27FC236}">
                <a16:creationId xmlns:a16="http://schemas.microsoft.com/office/drawing/2014/main" id="{7D22321C-CADD-4EDE-90B2-1B1EB3804923}"/>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3517FAC7-37DE-4EF6-A790-A114C7BDDC6D}"/>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20429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B6718-B5A7-4AC7-8130-09089EF39E26}"/>
              </a:ext>
            </a:extLst>
          </p:cNvPr>
          <p:cNvSpPr>
            <a:spLocks noGrp="1"/>
          </p:cNvSpPr>
          <p:nvPr>
            <p:ph type="title"/>
          </p:nvPr>
        </p:nvSpPr>
        <p:spPr>
          <a:xfrm>
            <a:off x="685802" y="1371603"/>
            <a:ext cx="7770813" cy="437218"/>
          </a:xfrm>
        </p:spPr>
        <p:txBody>
          <a:bodyPr/>
          <a:lstStyle/>
          <a:p>
            <a:r>
              <a:rPr lang="en-US" sz="1500" dirty="0"/>
              <a:t>7. 802.15.4ab Amendment: Continued  </a:t>
            </a:r>
            <a:r>
              <a:rPr lang="en-US" sz="1500" dirty="0">
                <a:hlinkClick r:id="rId2"/>
              </a:rPr>
              <a:t>CSD</a:t>
            </a:r>
            <a:r>
              <a:rPr lang="en-US" sz="1500" dirty="0"/>
              <a:t> comments</a:t>
            </a:r>
          </a:p>
        </p:txBody>
      </p:sp>
      <p:sp>
        <p:nvSpPr>
          <p:cNvPr id="3" name="Content Placeholder 2">
            <a:extLst>
              <a:ext uri="{FF2B5EF4-FFF2-40B4-BE49-F238E27FC236}">
                <a16:creationId xmlns:a16="http://schemas.microsoft.com/office/drawing/2014/main" id="{F2B7A30D-AE1E-43D1-B51C-404F6C42D318}"/>
              </a:ext>
            </a:extLst>
          </p:cNvPr>
          <p:cNvSpPr>
            <a:spLocks noGrp="1"/>
          </p:cNvSpPr>
          <p:nvPr>
            <p:ph idx="1"/>
          </p:nvPr>
        </p:nvSpPr>
        <p:spPr>
          <a:xfrm>
            <a:off x="685802" y="1867756"/>
            <a:ext cx="7770813" cy="4441564"/>
          </a:xfrm>
        </p:spPr>
        <p:txBody>
          <a:bodyPr>
            <a:normAutofit lnSpcReduction="10000"/>
          </a:bodyPr>
          <a:lstStyle/>
          <a:p>
            <a:r>
              <a:rPr lang="en-US" sz="1350" dirty="0"/>
              <a:t>CSD – </a:t>
            </a:r>
          </a:p>
          <a:p>
            <a:r>
              <a:rPr lang="en-US" sz="1350" dirty="0"/>
              <a:t>Distinct identity </a:t>
            </a:r>
          </a:p>
          <a:p>
            <a:pPr lvl="1"/>
            <a:r>
              <a:rPr lang="en-US" sz="1350" dirty="0"/>
              <a:t>spell out acronym “</a:t>
            </a:r>
            <a:r>
              <a:rPr lang="en-GB" sz="1350" dirty="0"/>
              <a:t>IR-UWB “</a:t>
            </a:r>
          </a:p>
          <a:p>
            <a:pPr lvl="1"/>
            <a:r>
              <a:rPr lang="en-GB" sz="1350" dirty="0"/>
              <a:t>Is this supposed to be “EIR-UWB” ?</a:t>
            </a:r>
            <a:endParaRPr lang="en-US" sz="1350" dirty="0"/>
          </a:p>
          <a:p>
            <a:pPr marL="3572" lvl="1" indent="-3572"/>
            <a:r>
              <a:rPr lang="en-US" sz="1350" dirty="0">
                <a:solidFill>
                  <a:schemeClr val="accent2"/>
                </a:solidFill>
              </a:rPr>
              <a:t>Response – Agreed, Replace first occurrence with “Impulse Radio Ultra Wideband (IR-UWB)”;</a:t>
            </a:r>
          </a:p>
          <a:p>
            <a:pPr marL="3572" lvl="1" indent="-3572"/>
            <a:r>
              <a:rPr lang="en-US" sz="1350" dirty="0">
                <a:solidFill>
                  <a:schemeClr val="accent2"/>
                </a:solidFill>
              </a:rPr>
              <a:t>Note “Impulse Radio” is the physical characteristic that enables the unique capabilities described in this section and is the industry standard term.  So “IR-UWB” is correct.</a:t>
            </a:r>
          </a:p>
          <a:p>
            <a:pPr marL="3572" lvl="1" indent="-3572"/>
            <a:r>
              <a:rPr lang="en-US" sz="1350" dirty="0">
                <a:solidFill>
                  <a:schemeClr val="accent1">
                    <a:lumMod val="75000"/>
                  </a:schemeClr>
                </a:solidFill>
              </a:rPr>
              <a:t>Status - Applied</a:t>
            </a:r>
          </a:p>
          <a:p>
            <a:pPr marL="3572" lvl="1" indent="-3572"/>
            <a:r>
              <a:rPr lang="en-US" sz="1350" dirty="0">
                <a:solidFill>
                  <a:srgbClr val="FF0000"/>
                </a:solidFill>
              </a:rPr>
              <a:t>  </a:t>
            </a:r>
            <a:endParaRPr lang="en-GB" sz="1350" dirty="0"/>
          </a:p>
          <a:p>
            <a:r>
              <a:rPr lang="en-GB" sz="1350" b="1" dirty="0"/>
              <a:t>Technical feasibility:</a:t>
            </a:r>
          </a:p>
          <a:p>
            <a:pPr lvl="1"/>
            <a:r>
              <a:rPr lang="en-GB" sz="1350" dirty="0"/>
              <a:t>“802.15.4 UWB” is this different from the other standards referenced?</a:t>
            </a:r>
          </a:p>
          <a:p>
            <a:pPr marL="3572" lvl="1" indent="-3572"/>
            <a:r>
              <a:rPr lang="en-US" sz="1350" dirty="0">
                <a:solidFill>
                  <a:schemeClr val="accent2"/>
                </a:solidFill>
              </a:rPr>
              <a:t>Response –</a:t>
            </a:r>
            <a:r>
              <a:rPr lang="en-US" sz="1350" dirty="0"/>
              <a:t> </a:t>
            </a:r>
            <a:r>
              <a:rPr lang="en-US" sz="1350" dirty="0">
                <a:solidFill>
                  <a:schemeClr val="accent2"/>
                </a:solidFill>
              </a:rPr>
              <a:t>Agreed, have replaced with “IEEE Std 802.15.4 UWB”.</a:t>
            </a:r>
            <a:endParaRPr lang="en-GB" sz="1350" dirty="0"/>
          </a:p>
          <a:p>
            <a:r>
              <a:rPr lang="en-GB" sz="1350" b="1" dirty="0"/>
              <a:t>The CSD is inconsistent with references to the 802.15 terminology in general.</a:t>
            </a:r>
          </a:p>
          <a:p>
            <a:pPr lvl="1"/>
            <a:r>
              <a:rPr lang="en-GB" sz="1350" dirty="0"/>
              <a:t>Please recraft with consistent usage of what technology and standards are being referenced.</a:t>
            </a:r>
          </a:p>
          <a:p>
            <a:pPr marL="3572" lvl="1" indent="-3572"/>
            <a:r>
              <a:rPr lang="en-US" sz="1350" dirty="0">
                <a:solidFill>
                  <a:schemeClr val="accent2"/>
                </a:solidFill>
              </a:rPr>
              <a:t>Response – Agreed, have replaced with “IEEE Std 802.15.4”.</a:t>
            </a:r>
          </a:p>
          <a:p>
            <a:pPr marL="3572" lvl="1" indent="-3572"/>
            <a:r>
              <a:rPr lang="en-US" sz="1350" dirty="0">
                <a:solidFill>
                  <a:schemeClr val="accent1">
                    <a:lumMod val="75000"/>
                  </a:schemeClr>
                </a:solidFill>
              </a:rPr>
              <a:t>Status - Applied</a:t>
            </a:r>
            <a:endParaRPr lang="en-GB" sz="1350" b="1" dirty="0"/>
          </a:p>
          <a:p>
            <a:pPr lvl="1"/>
            <a:endParaRPr lang="en-GB" dirty="0"/>
          </a:p>
        </p:txBody>
      </p:sp>
      <p:sp>
        <p:nvSpPr>
          <p:cNvPr id="4" name="Date Placeholder 3">
            <a:extLst>
              <a:ext uri="{FF2B5EF4-FFF2-40B4-BE49-F238E27FC236}">
                <a16:creationId xmlns:a16="http://schemas.microsoft.com/office/drawing/2014/main" id="{6824D61F-3F50-4145-88C6-79AC3E50B93D}"/>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BBE2C532-1C4B-4361-B103-42515A140045}"/>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700376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052E25-52CD-4F90-8366-F067FD3FA180}"/>
              </a:ext>
            </a:extLst>
          </p:cNvPr>
          <p:cNvSpPr>
            <a:spLocks noGrp="1"/>
          </p:cNvSpPr>
          <p:nvPr>
            <p:ph idx="1"/>
          </p:nvPr>
        </p:nvSpPr>
        <p:spPr>
          <a:xfrm>
            <a:off x="767977" y="1916832"/>
            <a:ext cx="7764463" cy="4323631"/>
          </a:xfrm>
        </p:spPr>
        <p:txBody>
          <a:bodyPr/>
          <a:lstStyle/>
          <a:p>
            <a:pPr algn="ctr"/>
            <a:r>
              <a:rPr lang="en-US" dirty="0"/>
              <a:t>802.1 Comments</a:t>
            </a:r>
          </a:p>
        </p:txBody>
      </p:sp>
      <p:sp>
        <p:nvSpPr>
          <p:cNvPr id="4" name="Slide Number Placeholder 3">
            <a:extLst>
              <a:ext uri="{FF2B5EF4-FFF2-40B4-BE49-F238E27FC236}">
                <a16:creationId xmlns:a16="http://schemas.microsoft.com/office/drawing/2014/main" id="{8E86F1C1-7C08-4463-B3D0-D68617A6BC1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18</a:t>
            </a:fld>
            <a:endParaRPr lang="en-US" altLang="en-US"/>
          </a:p>
        </p:txBody>
      </p:sp>
      <p:sp>
        <p:nvSpPr>
          <p:cNvPr id="5" name="Title 4">
            <a:extLst>
              <a:ext uri="{FF2B5EF4-FFF2-40B4-BE49-F238E27FC236}">
                <a16:creationId xmlns:a16="http://schemas.microsoft.com/office/drawing/2014/main" id="{BF93E36A-DA67-41FC-AB76-1F018DD6C7B2}"/>
              </a:ext>
            </a:extLst>
          </p:cNvPr>
          <p:cNvSpPr>
            <a:spLocks noGrp="1"/>
          </p:cNvSpPr>
          <p:nvPr>
            <p:ph type="title"/>
          </p:nvPr>
        </p:nvSpPr>
        <p:spPr/>
        <p:txBody>
          <a:bodyPr/>
          <a:lstStyle/>
          <a:p>
            <a:r>
              <a:rPr lang="en-US" dirty="0">
                <a:solidFill>
                  <a:srgbClr val="FF0000"/>
                </a:solidFill>
              </a:rPr>
              <a:t>Proposed Responses</a:t>
            </a:r>
            <a:endParaRPr lang="en-US" dirty="0"/>
          </a:p>
        </p:txBody>
      </p:sp>
    </p:spTree>
    <p:extLst>
      <p:ext uri="{BB962C8B-B14F-4D97-AF65-F5344CB8AC3E}">
        <p14:creationId xmlns:p14="http://schemas.microsoft.com/office/powerpoint/2010/main" val="17648645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9594" y="985647"/>
            <a:ext cx="679133" cy="217367"/>
          </a:xfrm>
          <a:prstGeom prst="rect">
            <a:avLst/>
          </a:prstGeom>
        </p:spPr>
        <p:txBody>
          <a:bodyPr vert="horz" wrap="square" lIns="0" tIns="9525" rIns="0" bIns="0" rtlCol="0">
            <a:spAutoFit/>
          </a:bodyPr>
          <a:lstStyle/>
          <a:p>
            <a:pPr marL="9525">
              <a:spcBef>
                <a:spcPts val="75"/>
              </a:spcBef>
            </a:pPr>
            <a:r>
              <a:rPr sz="1350" b="1" spc="-4" dirty="0">
                <a:solidFill>
                  <a:schemeClr val="tx1"/>
                </a:solidFill>
                <a:latin typeface="Calibri"/>
                <a:cs typeface="Calibri"/>
              </a:rPr>
              <a:t>July</a:t>
            </a:r>
            <a:r>
              <a:rPr sz="1350" b="1" spc="-53" dirty="0">
                <a:solidFill>
                  <a:schemeClr val="tx1"/>
                </a:solidFill>
                <a:latin typeface="Calibri"/>
                <a:cs typeface="Calibri"/>
              </a:rPr>
              <a:t> </a:t>
            </a:r>
            <a:r>
              <a:rPr sz="1350" b="1" dirty="0">
                <a:solidFill>
                  <a:schemeClr val="tx1"/>
                </a:solidFill>
                <a:latin typeface="Calibri"/>
                <a:cs typeface="Calibri"/>
              </a:rPr>
              <a:t>2021</a:t>
            </a:r>
            <a:endParaRPr sz="1350">
              <a:solidFill>
                <a:schemeClr val="tx1"/>
              </a:solidFill>
              <a:latin typeface="Calibri"/>
              <a:cs typeface="Calibri"/>
            </a:endParaRPr>
          </a:p>
        </p:txBody>
      </p:sp>
      <p:sp>
        <p:nvSpPr>
          <p:cNvPr id="4" name="object 4"/>
          <p:cNvSpPr txBox="1"/>
          <p:nvPr/>
        </p:nvSpPr>
        <p:spPr>
          <a:xfrm>
            <a:off x="4010501" y="1019175"/>
            <a:ext cx="4511040" cy="217367"/>
          </a:xfrm>
          <a:prstGeom prst="rect">
            <a:avLst/>
          </a:prstGeom>
        </p:spPr>
        <p:txBody>
          <a:bodyPr vert="horz" wrap="square" lIns="0" tIns="9525" rIns="0" bIns="0" rtlCol="0">
            <a:spAutoFit/>
          </a:bodyPr>
          <a:lstStyle/>
          <a:p>
            <a:pPr marL="9525">
              <a:spcBef>
                <a:spcPts val="75"/>
              </a:spcBef>
            </a:pPr>
            <a:r>
              <a:rPr sz="1350" b="1" spc="-4" dirty="0">
                <a:solidFill>
                  <a:schemeClr val="tx1"/>
                </a:solidFill>
                <a:latin typeface="Arial"/>
                <a:cs typeface="Arial"/>
              </a:rPr>
              <a:t>Comments</a:t>
            </a:r>
            <a:r>
              <a:rPr sz="1350" b="1" dirty="0">
                <a:solidFill>
                  <a:schemeClr val="tx1"/>
                </a:solidFill>
                <a:latin typeface="Arial"/>
                <a:cs typeface="Arial"/>
              </a:rPr>
              <a:t> on</a:t>
            </a:r>
            <a:r>
              <a:rPr sz="1350" b="1" spc="4" dirty="0">
                <a:solidFill>
                  <a:schemeClr val="tx1"/>
                </a:solidFill>
                <a:latin typeface="Arial"/>
                <a:cs typeface="Arial"/>
              </a:rPr>
              <a:t> </a:t>
            </a:r>
            <a:r>
              <a:rPr sz="1350" b="1" spc="-4" dirty="0">
                <a:solidFill>
                  <a:schemeClr val="tx1"/>
                </a:solidFill>
                <a:latin typeface="Arial"/>
                <a:cs typeface="Arial"/>
              </a:rPr>
              <a:t>P802.15.4ab</a:t>
            </a:r>
            <a:r>
              <a:rPr sz="1350" b="1" dirty="0">
                <a:solidFill>
                  <a:schemeClr val="tx1"/>
                </a:solidFill>
                <a:latin typeface="Arial"/>
                <a:cs typeface="Arial"/>
              </a:rPr>
              <a:t> </a:t>
            </a:r>
            <a:r>
              <a:rPr sz="1350" b="1" spc="-49" dirty="0">
                <a:solidFill>
                  <a:schemeClr val="tx1"/>
                </a:solidFill>
                <a:latin typeface="Arial"/>
                <a:cs typeface="Arial"/>
              </a:rPr>
              <a:t>PAR</a:t>
            </a:r>
            <a:r>
              <a:rPr sz="1350" b="1" spc="30" dirty="0">
                <a:solidFill>
                  <a:schemeClr val="tx1"/>
                </a:solidFill>
                <a:latin typeface="Arial"/>
                <a:cs typeface="Arial"/>
              </a:rPr>
              <a:t> </a:t>
            </a:r>
            <a:r>
              <a:rPr sz="1350" b="1" spc="-4" dirty="0">
                <a:solidFill>
                  <a:schemeClr val="tx1"/>
                </a:solidFill>
                <a:latin typeface="Arial"/>
                <a:cs typeface="Arial"/>
              </a:rPr>
              <a:t>&amp;</a:t>
            </a:r>
            <a:r>
              <a:rPr sz="1350" b="1" spc="4" dirty="0">
                <a:solidFill>
                  <a:schemeClr val="tx1"/>
                </a:solidFill>
                <a:latin typeface="Arial"/>
                <a:cs typeface="Arial"/>
              </a:rPr>
              <a:t> </a:t>
            </a:r>
            <a:r>
              <a:rPr sz="1350" b="1" spc="-4" dirty="0">
                <a:solidFill>
                  <a:schemeClr val="tx1"/>
                </a:solidFill>
                <a:latin typeface="Arial"/>
                <a:cs typeface="Arial"/>
              </a:rPr>
              <a:t>CSD</a:t>
            </a:r>
            <a:r>
              <a:rPr sz="1350" b="1" dirty="0">
                <a:solidFill>
                  <a:schemeClr val="tx1"/>
                </a:solidFill>
                <a:latin typeface="Arial"/>
                <a:cs typeface="Arial"/>
              </a:rPr>
              <a:t> from</a:t>
            </a:r>
            <a:r>
              <a:rPr sz="1350" b="1" spc="4" dirty="0">
                <a:solidFill>
                  <a:schemeClr val="tx1"/>
                </a:solidFill>
                <a:latin typeface="Arial"/>
                <a:cs typeface="Arial"/>
              </a:rPr>
              <a:t> </a:t>
            </a:r>
            <a:r>
              <a:rPr sz="1350" b="1" dirty="0">
                <a:solidFill>
                  <a:schemeClr val="tx1"/>
                </a:solidFill>
                <a:latin typeface="Arial"/>
                <a:cs typeface="Arial"/>
              </a:rPr>
              <a:t>IEEE</a:t>
            </a:r>
            <a:r>
              <a:rPr sz="1350" b="1" spc="4" dirty="0">
                <a:solidFill>
                  <a:schemeClr val="tx1"/>
                </a:solidFill>
                <a:latin typeface="Arial"/>
                <a:cs typeface="Arial"/>
              </a:rPr>
              <a:t> </a:t>
            </a:r>
            <a:r>
              <a:rPr sz="1350" b="1" spc="-4" dirty="0">
                <a:solidFill>
                  <a:schemeClr val="tx1"/>
                </a:solidFill>
                <a:latin typeface="Arial"/>
                <a:cs typeface="Arial"/>
              </a:rPr>
              <a:t>802.1</a:t>
            </a:r>
            <a:endParaRPr sz="1350">
              <a:solidFill>
                <a:schemeClr val="tx1"/>
              </a:solidFill>
              <a:latin typeface="Arial"/>
              <a:cs typeface="Arial"/>
            </a:endParaRPr>
          </a:p>
        </p:txBody>
      </p:sp>
      <p:sp>
        <p:nvSpPr>
          <p:cNvPr id="5" name="object 5"/>
          <p:cNvSpPr txBox="1"/>
          <p:nvPr/>
        </p:nvSpPr>
        <p:spPr>
          <a:xfrm>
            <a:off x="635317" y="1502378"/>
            <a:ext cx="7736205" cy="1247136"/>
          </a:xfrm>
          <a:prstGeom prst="rect">
            <a:avLst/>
          </a:prstGeom>
        </p:spPr>
        <p:txBody>
          <a:bodyPr vert="horz" wrap="square" lIns="0" tIns="9525" rIns="0" bIns="0" rtlCol="0">
            <a:spAutoFit/>
          </a:bodyPr>
          <a:lstStyle/>
          <a:p>
            <a:pPr marL="9525">
              <a:spcBef>
                <a:spcPts val="75"/>
              </a:spcBef>
            </a:pPr>
            <a:r>
              <a:rPr sz="2100" b="1" spc="-4" dirty="0">
                <a:solidFill>
                  <a:schemeClr val="tx1"/>
                </a:solidFill>
                <a:latin typeface="Arial"/>
                <a:cs typeface="Arial"/>
              </a:rPr>
              <a:t>CSD</a:t>
            </a:r>
            <a:endParaRPr sz="2100" dirty="0">
              <a:solidFill>
                <a:schemeClr val="tx1"/>
              </a:solidFill>
              <a:latin typeface="Arial"/>
              <a:cs typeface="Arial"/>
            </a:endParaRPr>
          </a:p>
          <a:p>
            <a:pPr>
              <a:spcBef>
                <a:spcPts val="19"/>
              </a:spcBef>
            </a:pPr>
            <a:endParaRPr sz="2475" dirty="0">
              <a:solidFill>
                <a:schemeClr val="tx1"/>
              </a:solidFill>
              <a:latin typeface="Arial"/>
              <a:cs typeface="Arial"/>
            </a:endParaRPr>
          </a:p>
          <a:p>
            <a:pPr marL="352425"/>
            <a:r>
              <a:rPr sz="1800" b="1" spc="-4" dirty="0">
                <a:solidFill>
                  <a:schemeClr val="tx1"/>
                </a:solidFill>
                <a:latin typeface="Arial"/>
                <a:cs typeface="Arial"/>
              </a:rPr>
              <a:t>1.2.2</a:t>
            </a:r>
            <a:r>
              <a:rPr sz="1800" b="1" spc="-15" dirty="0">
                <a:solidFill>
                  <a:schemeClr val="tx1"/>
                </a:solidFill>
                <a:latin typeface="Arial"/>
                <a:cs typeface="Arial"/>
              </a:rPr>
              <a:t> </a:t>
            </a:r>
            <a:r>
              <a:rPr sz="1800" b="1" spc="-4" dirty="0">
                <a:solidFill>
                  <a:schemeClr val="tx1"/>
                </a:solidFill>
                <a:latin typeface="Arial"/>
                <a:cs typeface="Arial"/>
              </a:rPr>
              <a:t>Compatibility</a:t>
            </a:r>
            <a:endParaRPr sz="1800" dirty="0">
              <a:solidFill>
                <a:schemeClr val="tx1"/>
              </a:solidFill>
              <a:latin typeface="Arial"/>
              <a:cs typeface="Arial"/>
            </a:endParaRPr>
          </a:p>
          <a:p>
            <a:pPr marL="352425">
              <a:spcBef>
                <a:spcPts val="210"/>
              </a:spcBef>
              <a:tabLst>
                <a:tab pos="694849" algn="l"/>
              </a:tabLst>
            </a:pPr>
            <a:r>
              <a:rPr sz="1500" dirty="0">
                <a:solidFill>
                  <a:schemeClr val="tx1"/>
                </a:solidFill>
                <a:latin typeface="Arial"/>
                <a:cs typeface="Arial"/>
              </a:rPr>
              <a:t>a)	</a:t>
            </a:r>
            <a:r>
              <a:rPr sz="1500" spc="4" dirty="0">
                <a:solidFill>
                  <a:schemeClr val="tx1"/>
                </a:solidFill>
                <a:latin typeface="Arial"/>
                <a:cs typeface="Arial"/>
              </a:rPr>
              <a:t>Will</a:t>
            </a:r>
            <a:r>
              <a:rPr sz="1500" spc="-26" dirty="0">
                <a:solidFill>
                  <a:schemeClr val="tx1"/>
                </a:solidFill>
                <a:latin typeface="Arial"/>
                <a:cs typeface="Arial"/>
              </a:rPr>
              <a:t> </a:t>
            </a:r>
            <a:r>
              <a:rPr sz="1500" dirty="0">
                <a:solidFill>
                  <a:schemeClr val="tx1"/>
                </a:solidFill>
                <a:latin typeface="Arial"/>
                <a:cs typeface="Arial"/>
              </a:rPr>
              <a:t>the</a:t>
            </a:r>
            <a:r>
              <a:rPr sz="1500" spc="-4" dirty="0">
                <a:solidFill>
                  <a:schemeClr val="tx1"/>
                </a:solidFill>
                <a:latin typeface="Arial"/>
                <a:cs typeface="Arial"/>
              </a:rPr>
              <a:t> </a:t>
            </a:r>
            <a:r>
              <a:rPr sz="1500" dirty="0">
                <a:solidFill>
                  <a:schemeClr val="tx1"/>
                </a:solidFill>
                <a:latin typeface="Arial"/>
                <a:cs typeface="Arial"/>
              </a:rPr>
              <a:t>proposed</a:t>
            </a:r>
            <a:r>
              <a:rPr sz="1500" spc="-30" dirty="0">
                <a:solidFill>
                  <a:schemeClr val="tx1"/>
                </a:solidFill>
                <a:latin typeface="Arial"/>
                <a:cs typeface="Arial"/>
              </a:rPr>
              <a:t> </a:t>
            </a:r>
            <a:r>
              <a:rPr sz="1500" dirty="0">
                <a:solidFill>
                  <a:schemeClr val="tx1"/>
                </a:solidFill>
                <a:latin typeface="Arial"/>
                <a:cs typeface="Arial"/>
              </a:rPr>
              <a:t>standard</a:t>
            </a:r>
            <a:r>
              <a:rPr sz="1500" spc="-38" dirty="0">
                <a:solidFill>
                  <a:schemeClr val="tx1"/>
                </a:solidFill>
                <a:latin typeface="Arial"/>
                <a:cs typeface="Arial"/>
              </a:rPr>
              <a:t> </a:t>
            </a:r>
            <a:r>
              <a:rPr sz="1500" dirty="0">
                <a:solidFill>
                  <a:schemeClr val="tx1"/>
                </a:solidFill>
                <a:latin typeface="Arial"/>
                <a:cs typeface="Arial"/>
              </a:rPr>
              <a:t>comply</a:t>
            </a:r>
            <a:r>
              <a:rPr sz="1500" spc="-15" dirty="0">
                <a:solidFill>
                  <a:schemeClr val="tx1"/>
                </a:solidFill>
                <a:latin typeface="Arial"/>
                <a:cs typeface="Arial"/>
              </a:rPr>
              <a:t> </a:t>
            </a:r>
            <a:r>
              <a:rPr sz="1500" spc="-8" dirty="0">
                <a:solidFill>
                  <a:schemeClr val="tx1"/>
                </a:solidFill>
                <a:latin typeface="Arial"/>
                <a:cs typeface="Arial"/>
              </a:rPr>
              <a:t>with</a:t>
            </a:r>
            <a:r>
              <a:rPr sz="1500" spc="11" dirty="0">
                <a:solidFill>
                  <a:schemeClr val="tx1"/>
                </a:solidFill>
                <a:latin typeface="Arial"/>
                <a:cs typeface="Arial"/>
              </a:rPr>
              <a:t> </a:t>
            </a:r>
            <a:r>
              <a:rPr sz="1500" dirty="0">
                <a:solidFill>
                  <a:schemeClr val="tx1"/>
                </a:solidFill>
                <a:latin typeface="Arial"/>
                <a:cs typeface="Arial"/>
              </a:rPr>
              <a:t>IEEE</a:t>
            </a:r>
            <a:r>
              <a:rPr sz="1500" spc="-4" dirty="0">
                <a:solidFill>
                  <a:schemeClr val="tx1"/>
                </a:solidFill>
                <a:latin typeface="Arial"/>
                <a:cs typeface="Arial"/>
              </a:rPr>
              <a:t> </a:t>
            </a:r>
            <a:r>
              <a:rPr sz="1500" dirty="0">
                <a:solidFill>
                  <a:schemeClr val="tx1"/>
                </a:solidFill>
                <a:latin typeface="Arial"/>
                <a:cs typeface="Arial"/>
              </a:rPr>
              <a:t>Std</a:t>
            </a:r>
            <a:r>
              <a:rPr sz="1500" spc="-15" dirty="0">
                <a:solidFill>
                  <a:schemeClr val="tx1"/>
                </a:solidFill>
                <a:latin typeface="Arial"/>
                <a:cs typeface="Arial"/>
              </a:rPr>
              <a:t> </a:t>
            </a:r>
            <a:r>
              <a:rPr sz="1500" dirty="0">
                <a:solidFill>
                  <a:schemeClr val="tx1"/>
                </a:solidFill>
                <a:latin typeface="Arial"/>
                <a:cs typeface="Arial"/>
              </a:rPr>
              <a:t>802,</a:t>
            </a:r>
            <a:r>
              <a:rPr sz="1500" spc="-23" dirty="0">
                <a:solidFill>
                  <a:schemeClr val="tx1"/>
                </a:solidFill>
                <a:latin typeface="Arial"/>
                <a:cs typeface="Arial"/>
              </a:rPr>
              <a:t> </a:t>
            </a:r>
            <a:r>
              <a:rPr sz="1500" dirty="0">
                <a:solidFill>
                  <a:schemeClr val="tx1"/>
                </a:solidFill>
                <a:latin typeface="Arial"/>
                <a:cs typeface="Arial"/>
              </a:rPr>
              <a:t>IEEE</a:t>
            </a:r>
            <a:r>
              <a:rPr sz="1500" spc="-4" dirty="0">
                <a:solidFill>
                  <a:schemeClr val="tx1"/>
                </a:solidFill>
                <a:latin typeface="Arial"/>
                <a:cs typeface="Arial"/>
              </a:rPr>
              <a:t> </a:t>
            </a:r>
            <a:r>
              <a:rPr sz="1500" dirty="0">
                <a:solidFill>
                  <a:schemeClr val="tx1"/>
                </a:solidFill>
                <a:latin typeface="Arial"/>
                <a:cs typeface="Arial"/>
              </a:rPr>
              <a:t>Std</a:t>
            </a:r>
            <a:r>
              <a:rPr sz="1500" spc="-15" dirty="0">
                <a:solidFill>
                  <a:schemeClr val="tx1"/>
                </a:solidFill>
                <a:latin typeface="Arial"/>
                <a:cs typeface="Arial"/>
              </a:rPr>
              <a:t> </a:t>
            </a:r>
            <a:r>
              <a:rPr sz="1500" dirty="0">
                <a:solidFill>
                  <a:schemeClr val="tx1"/>
                </a:solidFill>
                <a:latin typeface="Arial"/>
                <a:cs typeface="Arial"/>
              </a:rPr>
              <a:t>802.1AC</a:t>
            </a:r>
            <a:r>
              <a:rPr sz="1500" spc="-23" dirty="0">
                <a:solidFill>
                  <a:schemeClr val="tx1"/>
                </a:solidFill>
                <a:latin typeface="Arial"/>
                <a:cs typeface="Arial"/>
              </a:rPr>
              <a:t> </a:t>
            </a:r>
            <a:r>
              <a:rPr sz="1500" dirty="0">
                <a:solidFill>
                  <a:schemeClr val="tx1"/>
                </a:solidFill>
                <a:latin typeface="Arial"/>
                <a:cs typeface="Arial"/>
              </a:rPr>
              <a:t>and IEEE</a:t>
            </a:r>
          </a:p>
        </p:txBody>
      </p:sp>
      <p:sp>
        <p:nvSpPr>
          <p:cNvPr id="6" name="object 6"/>
          <p:cNvSpPr txBox="1"/>
          <p:nvPr/>
        </p:nvSpPr>
        <p:spPr>
          <a:xfrm>
            <a:off x="1321117" y="2693384"/>
            <a:ext cx="1091565" cy="240450"/>
          </a:xfrm>
          <a:prstGeom prst="rect">
            <a:avLst/>
          </a:prstGeom>
        </p:spPr>
        <p:txBody>
          <a:bodyPr vert="horz" wrap="square" lIns="0" tIns="9525" rIns="0" bIns="0" rtlCol="0">
            <a:spAutoFit/>
          </a:bodyPr>
          <a:lstStyle/>
          <a:p>
            <a:pPr marL="9525">
              <a:spcBef>
                <a:spcPts val="75"/>
              </a:spcBef>
            </a:pPr>
            <a:r>
              <a:rPr sz="1500" dirty="0">
                <a:solidFill>
                  <a:schemeClr val="tx1"/>
                </a:solidFill>
                <a:latin typeface="Arial"/>
                <a:cs typeface="Arial"/>
              </a:rPr>
              <a:t>Std</a:t>
            </a:r>
            <a:r>
              <a:rPr sz="1500" spc="-53" dirty="0">
                <a:solidFill>
                  <a:schemeClr val="tx1"/>
                </a:solidFill>
                <a:latin typeface="Arial"/>
                <a:cs typeface="Arial"/>
              </a:rPr>
              <a:t> </a:t>
            </a:r>
            <a:r>
              <a:rPr sz="1500" dirty="0">
                <a:solidFill>
                  <a:schemeClr val="tx1"/>
                </a:solidFill>
                <a:latin typeface="Arial"/>
                <a:cs typeface="Arial"/>
              </a:rPr>
              <a:t>802.1Q?</a:t>
            </a:r>
            <a:endParaRPr sz="1500">
              <a:solidFill>
                <a:schemeClr val="tx1"/>
              </a:solidFill>
              <a:latin typeface="Arial"/>
              <a:cs typeface="Arial"/>
            </a:endParaRPr>
          </a:p>
        </p:txBody>
      </p:sp>
      <p:sp>
        <p:nvSpPr>
          <p:cNvPr id="7" name="object 7"/>
          <p:cNvSpPr txBox="1"/>
          <p:nvPr/>
        </p:nvSpPr>
        <p:spPr>
          <a:xfrm>
            <a:off x="2503932" y="2721101"/>
            <a:ext cx="5756910" cy="218008"/>
          </a:xfrm>
          <a:prstGeom prst="rect">
            <a:avLst/>
          </a:prstGeom>
          <a:solidFill>
            <a:srgbClr val="FFFF00"/>
          </a:solidFill>
        </p:spPr>
        <p:txBody>
          <a:bodyPr vert="horz" wrap="square" lIns="0" tIns="0" rIns="0" bIns="0" rtlCol="0">
            <a:spAutoFit/>
          </a:bodyPr>
          <a:lstStyle/>
          <a:p>
            <a:pPr>
              <a:lnSpc>
                <a:spcPts val="1658"/>
              </a:lnSpc>
            </a:pPr>
            <a:r>
              <a:rPr sz="1500" spc="-4" dirty="0">
                <a:solidFill>
                  <a:schemeClr val="tx1"/>
                </a:solidFill>
                <a:latin typeface="Arial"/>
                <a:cs typeface="Arial"/>
              </a:rPr>
              <a:t>No. </a:t>
            </a:r>
            <a:r>
              <a:rPr sz="1500" spc="4" dirty="0">
                <a:solidFill>
                  <a:schemeClr val="tx1"/>
                </a:solidFill>
                <a:latin typeface="Arial"/>
                <a:cs typeface="Arial"/>
              </a:rPr>
              <a:t>While</a:t>
            </a:r>
            <a:r>
              <a:rPr sz="1500" spc="-34" dirty="0">
                <a:solidFill>
                  <a:schemeClr val="tx1"/>
                </a:solidFill>
                <a:latin typeface="Arial"/>
                <a:cs typeface="Arial"/>
              </a:rPr>
              <a:t> </a:t>
            </a:r>
            <a:r>
              <a:rPr sz="1500" dirty="0">
                <a:solidFill>
                  <a:schemeClr val="tx1"/>
                </a:solidFill>
                <a:latin typeface="Arial"/>
                <a:cs typeface="Arial"/>
              </a:rPr>
              <a:t>the</a:t>
            </a:r>
            <a:r>
              <a:rPr sz="1500" spc="-19" dirty="0">
                <a:solidFill>
                  <a:schemeClr val="tx1"/>
                </a:solidFill>
                <a:latin typeface="Arial"/>
                <a:cs typeface="Arial"/>
              </a:rPr>
              <a:t> </a:t>
            </a:r>
            <a:r>
              <a:rPr sz="1500" dirty="0">
                <a:solidFill>
                  <a:schemeClr val="tx1"/>
                </a:solidFill>
                <a:latin typeface="Arial"/>
                <a:cs typeface="Arial"/>
              </a:rPr>
              <a:t>amendment</a:t>
            </a:r>
            <a:r>
              <a:rPr sz="1500" spc="-53" dirty="0">
                <a:solidFill>
                  <a:schemeClr val="tx1"/>
                </a:solidFill>
                <a:latin typeface="Arial"/>
                <a:cs typeface="Arial"/>
              </a:rPr>
              <a:t> </a:t>
            </a:r>
            <a:r>
              <a:rPr sz="1500" dirty="0">
                <a:solidFill>
                  <a:schemeClr val="tx1"/>
                </a:solidFill>
                <a:latin typeface="Arial"/>
                <a:cs typeface="Arial"/>
              </a:rPr>
              <a:t>shall</a:t>
            </a:r>
            <a:r>
              <a:rPr sz="1500" spc="-4" dirty="0">
                <a:solidFill>
                  <a:schemeClr val="tx1"/>
                </a:solidFill>
                <a:latin typeface="Arial"/>
                <a:cs typeface="Arial"/>
              </a:rPr>
              <a:t> </a:t>
            </a:r>
            <a:r>
              <a:rPr sz="1500" dirty="0">
                <a:solidFill>
                  <a:schemeClr val="tx1"/>
                </a:solidFill>
                <a:latin typeface="Arial"/>
                <a:cs typeface="Arial"/>
              </a:rPr>
              <a:t>comply</a:t>
            </a:r>
            <a:r>
              <a:rPr sz="1500" spc="-26" dirty="0">
                <a:solidFill>
                  <a:schemeClr val="tx1"/>
                </a:solidFill>
                <a:latin typeface="Arial"/>
                <a:cs typeface="Arial"/>
              </a:rPr>
              <a:t> </a:t>
            </a:r>
            <a:r>
              <a:rPr sz="1500" spc="-8" dirty="0">
                <a:solidFill>
                  <a:schemeClr val="tx1"/>
                </a:solidFill>
                <a:latin typeface="Arial"/>
                <a:cs typeface="Arial"/>
              </a:rPr>
              <a:t>with</a:t>
            </a:r>
            <a:r>
              <a:rPr sz="1500" spc="23" dirty="0">
                <a:solidFill>
                  <a:schemeClr val="tx1"/>
                </a:solidFill>
                <a:latin typeface="Arial"/>
                <a:cs typeface="Arial"/>
              </a:rPr>
              <a:t> </a:t>
            </a:r>
            <a:r>
              <a:rPr sz="1500" dirty="0">
                <a:solidFill>
                  <a:schemeClr val="tx1"/>
                </a:solidFill>
                <a:latin typeface="Arial"/>
                <a:cs typeface="Arial"/>
              </a:rPr>
              <a:t>IEEE</a:t>
            </a:r>
            <a:r>
              <a:rPr sz="1500" spc="-4" dirty="0">
                <a:solidFill>
                  <a:schemeClr val="tx1"/>
                </a:solidFill>
                <a:latin typeface="Arial"/>
                <a:cs typeface="Arial"/>
              </a:rPr>
              <a:t> </a:t>
            </a:r>
            <a:r>
              <a:rPr sz="1500" dirty="0">
                <a:solidFill>
                  <a:schemeClr val="tx1"/>
                </a:solidFill>
                <a:latin typeface="Arial"/>
                <a:cs typeface="Arial"/>
              </a:rPr>
              <a:t>Std</a:t>
            </a:r>
            <a:r>
              <a:rPr sz="1500" spc="-19" dirty="0">
                <a:solidFill>
                  <a:schemeClr val="tx1"/>
                </a:solidFill>
                <a:latin typeface="Arial"/>
                <a:cs typeface="Arial"/>
              </a:rPr>
              <a:t> </a:t>
            </a:r>
            <a:r>
              <a:rPr sz="1500" dirty="0">
                <a:solidFill>
                  <a:schemeClr val="tx1"/>
                </a:solidFill>
                <a:latin typeface="Arial"/>
                <a:cs typeface="Arial"/>
              </a:rPr>
              <a:t>802,</a:t>
            </a:r>
            <a:r>
              <a:rPr sz="1500" spc="-23" dirty="0">
                <a:solidFill>
                  <a:schemeClr val="tx1"/>
                </a:solidFill>
                <a:latin typeface="Arial"/>
                <a:cs typeface="Arial"/>
              </a:rPr>
              <a:t> </a:t>
            </a:r>
            <a:r>
              <a:rPr sz="1500" dirty="0">
                <a:solidFill>
                  <a:schemeClr val="tx1"/>
                </a:solidFill>
                <a:latin typeface="Arial"/>
                <a:cs typeface="Arial"/>
              </a:rPr>
              <a:t>it</a:t>
            </a:r>
            <a:r>
              <a:rPr sz="1500" spc="-11" dirty="0">
                <a:solidFill>
                  <a:schemeClr val="tx1"/>
                </a:solidFill>
                <a:latin typeface="Arial"/>
                <a:cs typeface="Arial"/>
              </a:rPr>
              <a:t> </a:t>
            </a:r>
            <a:r>
              <a:rPr sz="1500" dirty="0">
                <a:solidFill>
                  <a:schemeClr val="tx1"/>
                </a:solidFill>
                <a:latin typeface="Arial"/>
                <a:cs typeface="Arial"/>
              </a:rPr>
              <a:t>cannot</a:t>
            </a:r>
          </a:p>
        </p:txBody>
      </p:sp>
      <p:sp>
        <p:nvSpPr>
          <p:cNvPr id="8" name="object 8"/>
          <p:cNvSpPr txBox="1"/>
          <p:nvPr/>
        </p:nvSpPr>
        <p:spPr>
          <a:xfrm>
            <a:off x="1330451" y="2936366"/>
            <a:ext cx="6930390" cy="205184"/>
          </a:xfrm>
          <a:prstGeom prst="rect">
            <a:avLst/>
          </a:prstGeom>
          <a:solidFill>
            <a:srgbClr val="FFFF00"/>
          </a:solidFill>
        </p:spPr>
        <p:txBody>
          <a:bodyPr vert="horz" wrap="square" lIns="0" tIns="0" rIns="0" bIns="0" rtlCol="0">
            <a:spAutoFit/>
          </a:bodyPr>
          <a:lstStyle/>
          <a:p>
            <a:pPr>
              <a:lnSpc>
                <a:spcPts val="1583"/>
              </a:lnSpc>
            </a:pPr>
            <a:r>
              <a:rPr sz="1500" dirty="0">
                <a:solidFill>
                  <a:schemeClr val="tx1"/>
                </a:solidFill>
                <a:latin typeface="Arial"/>
                <a:cs typeface="Arial"/>
              </a:rPr>
              <a:t>comply</a:t>
            </a:r>
            <a:r>
              <a:rPr sz="1500" spc="-26" dirty="0">
                <a:solidFill>
                  <a:schemeClr val="tx1"/>
                </a:solidFill>
                <a:latin typeface="Arial"/>
                <a:cs typeface="Arial"/>
              </a:rPr>
              <a:t> </a:t>
            </a:r>
            <a:r>
              <a:rPr sz="1500" spc="-8" dirty="0">
                <a:solidFill>
                  <a:schemeClr val="tx1"/>
                </a:solidFill>
                <a:latin typeface="Arial"/>
                <a:cs typeface="Arial"/>
              </a:rPr>
              <a:t>with</a:t>
            </a:r>
            <a:r>
              <a:rPr sz="1500" spc="23" dirty="0">
                <a:solidFill>
                  <a:schemeClr val="tx1"/>
                </a:solidFill>
                <a:latin typeface="Arial"/>
                <a:cs typeface="Arial"/>
              </a:rPr>
              <a:t> </a:t>
            </a:r>
            <a:r>
              <a:rPr sz="1500" dirty="0">
                <a:solidFill>
                  <a:schemeClr val="tx1"/>
                </a:solidFill>
                <a:latin typeface="Arial"/>
                <a:cs typeface="Arial"/>
              </a:rPr>
              <a:t>IEEE</a:t>
            </a:r>
            <a:r>
              <a:rPr sz="1500" spc="-4" dirty="0">
                <a:solidFill>
                  <a:schemeClr val="tx1"/>
                </a:solidFill>
                <a:latin typeface="Arial"/>
                <a:cs typeface="Arial"/>
              </a:rPr>
              <a:t> </a:t>
            </a:r>
            <a:r>
              <a:rPr sz="1500" dirty="0">
                <a:solidFill>
                  <a:schemeClr val="tx1"/>
                </a:solidFill>
                <a:latin typeface="Arial"/>
                <a:cs typeface="Arial"/>
              </a:rPr>
              <a:t>Std</a:t>
            </a:r>
            <a:r>
              <a:rPr sz="1500" spc="-19" dirty="0">
                <a:solidFill>
                  <a:schemeClr val="tx1"/>
                </a:solidFill>
                <a:latin typeface="Arial"/>
                <a:cs typeface="Arial"/>
              </a:rPr>
              <a:t> </a:t>
            </a:r>
            <a:r>
              <a:rPr sz="1500" dirty="0">
                <a:solidFill>
                  <a:schemeClr val="tx1"/>
                </a:solidFill>
                <a:latin typeface="Arial"/>
                <a:cs typeface="Arial"/>
              </a:rPr>
              <a:t>802.1Q</a:t>
            </a:r>
            <a:r>
              <a:rPr sz="1500" spc="-38" dirty="0">
                <a:solidFill>
                  <a:schemeClr val="tx1"/>
                </a:solidFill>
                <a:latin typeface="Arial"/>
                <a:cs typeface="Arial"/>
              </a:rPr>
              <a:t> </a:t>
            </a:r>
            <a:r>
              <a:rPr sz="1500" dirty="0">
                <a:solidFill>
                  <a:schemeClr val="tx1"/>
                </a:solidFill>
                <a:latin typeface="Arial"/>
                <a:cs typeface="Arial"/>
              </a:rPr>
              <a:t>and</a:t>
            </a:r>
            <a:r>
              <a:rPr sz="1500" spc="-4" dirty="0">
                <a:solidFill>
                  <a:schemeClr val="tx1"/>
                </a:solidFill>
                <a:latin typeface="Arial"/>
                <a:cs typeface="Arial"/>
              </a:rPr>
              <a:t> </a:t>
            </a:r>
            <a:r>
              <a:rPr sz="1500" dirty="0">
                <a:solidFill>
                  <a:schemeClr val="tx1"/>
                </a:solidFill>
                <a:latin typeface="Arial"/>
                <a:cs typeface="Arial"/>
              </a:rPr>
              <a:t>IEEE</a:t>
            </a:r>
            <a:r>
              <a:rPr sz="1500" spc="-19" dirty="0">
                <a:solidFill>
                  <a:schemeClr val="tx1"/>
                </a:solidFill>
                <a:latin typeface="Arial"/>
                <a:cs typeface="Arial"/>
              </a:rPr>
              <a:t> </a:t>
            </a:r>
            <a:r>
              <a:rPr sz="1500" dirty="0">
                <a:solidFill>
                  <a:schemeClr val="tx1"/>
                </a:solidFill>
                <a:latin typeface="Arial"/>
                <a:cs typeface="Arial"/>
              </a:rPr>
              <a:t>Std</a:t>
            </a:r>
            <a:r>
              <a:rPr sz="1500" spc="-4" dirty="0">
                <a:solidFill>
                  <a:schemeClr val="tx1"/>
                </a:solidFill>
                <a:latin typeface="Arial"/>
                <a:cs typeface="Arial"/>
              </a:rPr>
              <a:t> </a:t>
            </a:r>
            <a:r>
              <a:rPr sz="1500" dirty="0">
                <a:solidFill>
                  <a:schemeClr val="tx1"/>
                </a:solidFill>
                <a:latin typeface="Arial"/>
                <a:cs typeface="Arial"/>
              </a:rPr>
              <a:t>802.1AC</a:t>
            </a:r>
            <a:r>
              <a:rPr sz="1500" spc="-23" dirty="0">
                <a:solidFill>
                  <a:schemeClr val="tx1"/>
                </a:solidFill>
                <a:latin typeface="Arial"/>
                <a:cs typeface="Arial"/>
              </a:rPr>
              <a:t> </a:t>
            </a:r>
            <a:r>
              <a:rPr sz="1500" dirty="0">
                <a:solidFill>
                  <a:schemeClr val="tx1"/>
                </a:solidFill>
                <a:latin typeface="Arial"/>
                <a:cs typeface="Arial"/>
              </a:rPr>
              <a:t>because</a:t>
            </a:r>
            <a:r>
              <a:rPr sz="1500" spc="-34" dirty="0">
                <a:solidFill>
                  <a:schemeClr val="tx1"/>
                </a:solidFill>
                <a:latin typeface="Arial"/>
                <a:cs typeface="Arial"/>
              </a:rPr>
              <a:t> </a:t>
            </a:r>
            <a:r>
              <a:rPr sz="1500" dirty="0">
                <a:solidFill>
                  <a:schemeClr val="tx1"/>
                </a:solidFill>
                <a:latin typeface="Arial"/>
                <a:cs typeface="Arial"/>
              </a:rPr>
              <a:t>IEEE</a:t>
            </a:r>
            <a:r>
              <a:rPr sz="1500" spc="-4" dirty="0">
                <a:solidFill>
                  <a:schemeClr val="tx1"/>
                </a:solidFill>
                <a:latin typeface="Arial"/>
                <a:cs typeface="Arial"/>
              </a:rPr>
              <a:t> </a:t>
            </a:r>
            <a:r>
              <a:rPr sz="1500" dirty="0">
                <a:solidFill>
                  <a:schemeClr val="tx1"/>
                </a:solidFill>
                <a:latin typeface="Arial"/>
                <a:cs typeface="Arial"/>
              </a:rPr>
              <a:t>Std</a:t>
            </a:r>
            <a:r>
              <a:rPr sz="1500" spc="-19" dirty="0">
                <a:solidFill>
                  <a:schemeClr val="tx1"/>
                </a:solidFill>
                <a:latin typeface="Arial"/>
                <a:cs typeface="Arial"/>
              </a:rPr>
              <a:t> </a:t>
            </a:r>
            <a:r>
              <a:rPr sz="1500" dirty="0">
                <a:solidFill>
                  <a:schemeClr val="tx1"/>
                </a:solidFill>
                <a:latin typeface="Arial"/>
                <a:cs typeface="Arial"/>
              </a:rPr>
              <a:t>802.15.4</a:t>
            </a:r>
          </a:p>
        </p:txBody>
      </p:sp>
      <p:sp>
        <p:nvSpPr>
          <p:cNvPr id="9" name="object 9"/>
          <p:cNvSpPr txBox="1"/>
          <p:nvPr/>
        </p:nvSpPr>
        <p:spPr>
          <a:xfrm>
            <a:off x="1330451" y="3142107"/>
            <a:ext cx="2394585" cy="205184"/>
          </a:xfrm>
          <a:prstGeom prst="rect">
            <a:avLst/>
          </a:prstGeom>
          <a:solidFill>
            <a:srgbClr val="FFFF00"/>
          </a:solidFill>
        </p:spPr>
        <p:txBody>
          <a:bodyPr vert="horz" wrap="square" lIns="0" tIns="0" rIns="0" bIns="0" rtlCol="0">
            <a:spAutoFit/>
          </a:bodyPr>
          <a:lstStyle/>
          <a:p>
            <a:pPr>
              <a:lnSpc>
                <a:spcPts val="1583"/>
              </a:lnSpc>
            </a:pPr>
            <a:r>
              <a:rPr sz="1500" dirty="0">
                <a:solidFill>
                  <a:schemeClr val="tx1"/>
                </a:solidFill>
                <a:latin typeface="Arial"/>
                <a:cs typeface="Arial"/>
              </a:rPr>
              <a:t>uses</a:t>
            </a:r>
            <a:r>
              <a:rPr sz="1500" spc="-23" dirty="0">
                <a:solidFill>
                  <a:schemeClr val="tx1"/>
                </a:solidFill>
                <a:latin typeface="Arial"/>
                <a:cs typeface="Arial"/>
              </a:rPr>
              <a:t> </a:t>
            </a:r>
            <a:r>
              <a:rPr sz="1500" dirty="0">
                <a:solidFill>
                  <a:schemeClr val="tx1"/>
                </a:solidFill>
                <a:latin typeface="Arial"/>
                <a:cs typeface="Arial"/>
              </a:rPr>
              <a:t>64-bit</a:t>
            </a:r>
            <a:r>
              <a:rPr sz="1500" spc="-34" dirty="0">
                <a:solidFill>
                  <a:schemeClr val="tx1"/>
                </a:solidFill>
                <a:latin typeface="Arial"/>
                <a:cs typeface="Arial"/>
              </a:rPr>
              <a:t> </a:t>
            </a:r>
            <a:r>
              <a:rPr sz="1500" dirty="0">
                <a:solidFill>
                  <a:schemeClr val="tx1"/>
                </a:solidFill>
                <a:latin typeface="Arial"/>
                <a:cs typeface="Arial"/>
              </a:rPr>
              <a:t>MAC</a:t>
            </a:r>
            <a:r>
              <a:rPr sz="1500" spc="-8" dirty="0">
                <a:solidFill>
                  <a:schemeClr val="tx1"/>
                </a:solidFill>
                <a:latin typeface="Arial"/>
                <a:cs typeface="Arial"/>
              </a:rPr>
              <a:t> </a:t>
            </a:r>
            <a:r>
              <a:rPr sz="1500" dirty="0">
                <a:solidFill>
                  <a:schemeClr val="tx1"/>
                </a:solidFill>
                <a:latin typeface="Arial"/>
                <a:cs typeface="Arial"/>
              </a:rPr>
              <a:t>addresses.</a:t>
            </a:r>
          </a:p>
        </p:txBody>
      </p:sp>
      <p:sp>
        <p:nvSpPr>
          <p:cNvPr id="10" name="object 10"/>
          <p:cNvSpPr txBox="1"/>
          <p:nvPr/>
        </p:nvSpPr>
        <p:spPr>
          <a:xfrm>
            <a:off x="978217" y="3611880"/>
            <a:ext cx="7402354" cy="2910285"/>
          </a:xfrm>
          <a:prstGeom prst="rect">
            <a:avLst/>
          </a:prstGeom>
        </p:spPr>
        <p:txBody>
          <a:bodyPr vert="horz" wrap="square" lIns="0" tIns="35243" rIns="0" bIns="0" rtlCol="0">
            <a:spAutoFit/>
          </a:bodyPr>
          <a:lstStyle/>
          <a:p>
            <a:pPr marL="180975" marR="273844" indent="-171450" algn="just">
              <a:lnSpc>
                <a:spcPts val="1620"/>
              </a:lnSpc>
              <a:spcBef>
                <a:spcPts val="278"/>
              </a:spcBef>
              <a:buChar char="•"/>
              <a:tabLst>
                <a:tab pos="180975" algn="l"/>
              </a:tabLst>
            </a:pPr>
            <a:r>
              <a:rPr sz="1500" spc="-4" dirty="0">
                <a:solidFill>
                  <a:schemeClr val="tx1"/>
                </a:solidFill>
                <a:latin typeface="Arial"/>
                <a:cs typeface="Arial"/>
              </a:rPr>
              <a:t>Provide a </a:t>
            </a:r>
            <a:r>
              <a:rPr sz="1500" dirty="0">
                <a:solidFill>
                  <a:schemeClr val="tx1"/>
                </a:solidFill>
                <a:latin typeface="Arial"/>
                <a:cs typeface="Arial"/>
              </a:rPr>
              <a:t>complete </a:t>
            </a:r>
            <a:r>
              <a:rPr sz="1500" spc="-4" dirty="0">
                <a:solidFill>
                  <a:schemeClr val="tx1"/>
                </a:solidFill>
                <a:latin typeface="Arial"/>
                <a:cs typeface="Arial"/>
              </a:rPr>
              <a:t>list </a:t>
            </a:r>
            <a:r>
              <a:rPr sz="1500" dirty="0">
                <a:solidFill>
                  <a:schemeClr val="tx1"/>
                </a:solidFill>
                <a:latin typeface="Arial"/>
                <a:cs typeface="Arial"/>
              </a:rPr>
              <a:t>of all aspects of IEEE Std 802.15.4 that do not comply </a:t>
            </a:r>
            <a:r>
              <a:rPr sz="1500" spc="-8" dirty="0">
                <a:solidFill>
                  <a:schemeClr val="tx1"/>
                </a:solidFill>
                <a:latin typeface="Arial"/>
                <a:cs typeface="Arial"/>
              </a:rPr>
              <a:t>with </a:t>
            </a:r>
            <a:r>
              <a:rPr sz="1500" spc="-409" dirty="0">
                <a:solidFill>
                  <a:schemeClr val="tx1"/>
                </a:solidFill>
                <a:latin typeface="Arial"/>
                <a:cs typeface="Arial"/>
              </a:rPr>
              <a:t> </a:t>
            </a:r>
            <a:r>
              <a:rPr sz="1500" dirty="0">
                <a:solidFill>
                  <a:schemeClr val="tx1"/>
                </a:solidFill>
                <a:latin typeface="Arial"/>
                <a:cs typeface="Arial"/>
              </a:rPr>
              <a:t>IEEE</a:t>
            </a:r>
            <a:r>
              <a:rPr sz="1500" spc="-8" dirty="0">
                <a:solidFill>
                  <a:schemeClr val="tx1"/>
                </a:solidFill>
                <a:latin typeface="Arial"/>
                <a:cs typeface="Arial"/>
              </a:rPr>
              <a:t> </a:t>
            </a:r>
            <a:r>
              <a:rPr sz="1500" dirty="0">
                <a:solidFill>
                  <a:schemeClr val="tx1"/>
                </a:solidFill>
                <a:latin typeface="Arial"/>
                <a:cs typeface="Arial"/>
              </a:rPr>
              <a:t>Std</a:t>
            </a:r>
            <a:r>
              <a:rPr sz="1500" spc="-26" dirty="0">
                <a:solidFill>
                  <a:schemeClr val="tx1"/>
                </a:solidFill>
                <a:latin typeface="Arial"/>
                <a:cs typeface="Arial"/>
              </a:rPr>
              <a:t> </a:t>
            </a:r>
            <a:r>
              <a:rPr sz="1500" dirty="0">
                <a:solidFill>
                  <a:schemeClr val="tx1"/>
                </a:solidFill>
                <a:latin typeface="Arial"/>
                <a:cs typeface="Arial"/>
              </a:rPr>
              <a:t>802.1Q</a:t>
            </a:r>
            <a:r>
              <a:rPr sz="1500" spc="-38" dirty="0">
                <a:solidFill>
                  <a:schemeClr val="tx1"/>
                </a:solidFill>
                <a:latin typeface="Arial"/>
                <a:cs typeface="Arial"/>
              </a:rPr>
              <a:t> </a:t>
            </a:r>
            <a:r>
              <a:rPr sz="1500" dirty="0">
                <a:solidFill>
                  <a:schemeClr val="tx1"/>
                </a:solidFill>
                <a:latin typeface="Arial"/>
                <a:cs typeface="Arial"/>
              </a:rPr>
              <a:t>and</a:t>
            </a:r>
            <a:r>
              <a:rPr sz="1500" spc="-11" dirty="0">
                <a:solidFill>
                  <a:schemeClr val="tx1"/>
                </a:solidFill>
                <a:latin typeface="Arial"/>
                <a:cs typeface="Arial"/>
              </a:rPr>
              <a:t> </a:t>
            </a:r>
            <a:r>
              <a:rPr sz="1500" dirty="0">
                <a:solidFill>
                  <a:schemeClr val="tx1"/>
                </a:solidFill>
                <a:latin typeface="Arial"/>
                <a:cs typeface="Arial"/>
              </a:rPr>
              <a:t>IEEE</a:t>
            </a:r>
            <a:r>
              <a:rPr sz="1500" spc="-19" dirty="0">
                <a:solidFill>
                  <a:schemeClr val="tx1"/>
                </a:solidFill>
                <a:latin typeface="Arial"/>
                <a:cs typeface="Arial"/>
              </a:rPr>
              <a:t> </a:t>
            </a:r>
            <a:r>
              <a:rPr sz="1500" dirty="0">
                <a:solidFill>
                  <a:schemeClr val="tx1"/>
                </a:solidFill>
                <a:latin typeface="Arial"/>
                <a:cs typeface="Arial"/>
              </a:rPr>
              <a:t>Std</a:t>
            </a:r>
            <a:r>
              <a:rPr sz="1500" spc="19" dirty="0">
                <a:solidFill>
                  <a:schemeClr val="tx1"/>
                </a:solidFill>
                <a:latin typeface="Arial"/>
                <a:cs typeface="Arial"/>
              </a:rPr>
              <a:t> </a:t>
            </a:r>
            <a:r>
              <a:rPr sz="1500" dirty="0">
                <a:solidFill>
                  <a:schemeClr val="tx1"/>
                </a:solidFill>
                <a:latin typeface="Arial"/>
                <a:cs typeface="Arial"/>
              </a:rPr>
              <a:t>802.1AC.</a:t>
            </a:r>
            <a:r>
              <a:rPr sz="1500" spc="-41" dirty="0">
                <a:solidFill>
                  <a:schemeClr val="tx1"/>
                </a:solidFill>
                <a:latin typeface="Arial"/>
                <a:cs typeface="Arial"/>
              </a:rPr>
              <a:t> </a:t>
            </a:r>
            <a:r>
              <a:rPr sz="1500" dirty="0">
                <a:solidFill>
                  <a:schemeClr val="tx1"/>
                </a:solidFill>
                <a:latin typeface="Arial"/>
                <a:cs typeface="Arial"/>
              </a:rPr>
              <a:t>IEEE</a:t>
            </a:r>
            <a:r>
              <a:rPr sz="1500" spc="8" dirty="0">
                <a:solidFill>
                  <a:schemeClr val="tx1"/>
                </a:solidFill>
                <a:latin typeface="Arial"/>
                <a:cs typeface="Arial"/>
              </a:rPr>
              <a:t> </a:t>
            </a:r>
            <a:r>
              <a:rPr sz="1500" dirty="0">
                <a:solidFill>
                  <a:schemeClr val="tx1"/>
                </a:solidFill>
                <a:latin typeface="Arial"/>
                <a:cs typeface="Arial"/>
              </a:rPr>
              <a:t>802.1</a:t>
            </a:r>
            <a:r>
              <a:rPr sz="1500" spc="-38" dirty="0">
                <a:solidFill>
                  <a:schemeClr val="tx1"/>
                </a:solidFill>
                <a:latin typeface="Arial"/>
                <a:cs typeface="Arial"/>
              </a:rPr>
              <a:t> </a:t>
            </a:r>
            <a:r>
              <a:rPr sz="1500" spc="-4" dirty="0">
                <a:solidFill>
                  <a:schemeClr val="tx1"/>
                </a:solidFill>
                <a:latin typeface="Arial"/>
                <a:cs typeface="Arial"/>
              </a:rPr>
              <a:t>believes</a:t>
            </a:r>
            <a:r>
              <a:rPr sz="1500" spc="4" dirty="0">
                <a:solidFill>
                  <a:schemeClr val="tx1"/>
                </a:solidFill>
                <a:latin typeface="Arial"/>
                <a:cs typeface="Arial"/>
              </a:rPr>
              <a:t> </a:t>
            </a:r>
            <a:r>
              <a:rPr sz="1500" dirty="0">
                <a:solidFill>
                  <a:schemeClr val="tx1"/>
                </a:solidFill>
                <a:latin typeface="Arial"/>
                <a:cs typeface="Arial"/>
              </a:rPr>
              <a:t>there</a:t>
            </a:r>
            <a:r>
              <a:rPr sz="1500" spc="-26" dirty="0">
                <a:solidFill>
                  <a:schemeClr val="tx1"/>
                </a:solidFill>
                <a:latin typeface="Arial"/>
                <a:cs typeface="Arial"/>
              </a:rPr>
              <a:t> </a:t>
            </a:r>
            <a:r>
              <a:rPr sz="1500" spc="-4" dirty="0">
                <a:solidFill>
                  <a:schemeClr val="tx1"/>
                </a:solidFill>
                <a:latin typeface="Arial"/>
                <a:cs typeface="Arial"/>
              </a:rPr>
              <a:t>are</a:t>
            </a:r>
            <a:r>
              <a:rPr sz="1500" spc="-11" dirty="0">
                <a:solidFill>
                  <a:schemeClr val="tx1"/>
                </a:solidFill>
                <a:latin typeface="Arial"/>
                <a:cs typeface="Arial"/>
              </a:rPr>
              <a:t> </a:t>
            </a:r>
            <a:r>
              <a:rPr sz="1500" dirty="0">
                <a:solidFill>
                  <a:schemeClr val="tx1"/>
                </a:solidFill>
                <a:latin typeface="Arial"/>
                <a:cs typeface="Arial"/>
              </a:rPr>
              <a:t>additional </a:t>
            </a:r>
            <a:r>
              <a:rPr sz="1500" spc="-405" dirty="0">
                <a:solidFill>
                  <a:schemeClr val="tx1"/>
                </a:solidFill>
                <a:latin typeface="Arial"/>
                <a:cs typeface="Arial"/>
              </a:rPr>
              <a:t> </a:t>
            </a:r>
            <a:r>
              <a:rPr sz="1500" dirty="0">
                <a:solidFill>
                  <a:schemeClr val="tx1"/>
                </a:solidFill>
                <a:latin typeface="Arial"/>
                <a:cs typeface="Arial"/>
              </a:rPr>
              <a:t>issues</a:t>
            </a:r>
            <a:r>
              <a:rPr sz="1500" spc="-15" dirty="0">
                <a:solidFill>
                  <a:schemeClr val="tx1"/>
                </a:solidFill>
                <a:latin typeface="Arial"/>
                <a:cs typeface="Arial"/>
              </a:rPr>
              <a:t> </a:t>
            </a:r>
            <a:r>
              <a:rPr sz="1500" spc="-8" dirty="0">
                <a:solidFill>
                  <a:schemeClr val="tx1"/>
                </a:solidFill>
                <a:latin typeface="Arial"/>
                <a:cs typeface="Arial"/>
              </a:rPr>
              <a:t>with</a:t>
            </a:r>
            <a:r>
              <a:rPr sz="1500" spc="19" dirty="0">
                <a:solidFill>
                  <a:schemeClr val="tx1"/>
                </a:solidFill>
                <a:latin typeface="Arial"/>
                <a:cs typeface="Arial"/>
              </a:rPr>
              <a:t> </a:t>
            </a:r>
            <a:r>
              <a:rPr sz="1500" dirty="0">
                <a:solidFill>
                  <a:schemeClr val="tx1"/>
                </a:solidFill>
                <a:latin typeface="Arial"/>
                <a:cs typeface="Arial"/>
              </a:rPr>
              <a:t>compatibility</a:t>
            </a:r>
            <a:r>
              <a:rPr sz="1500" spc="-30" dirty="0">
                <a:solidFill>
                  <a:schemeClr val="tx1"/>
                </a:solidFill>
                <a:latin typeface="Arial"/>
                <a:cs typeface="Arial"/>
              </a:rPr>
              <a:t> </a:t>
            </a:r>
            <a:r>
              <a:rPr sz="1500" dirty="0">
                <a:solidFill>
                  <a:schemeClr val="tx1"/>
                </a:solidFill>
                <a:latin typeface="Arial"/>
                <a:cs typeface="Arial"/>
              </a:rPr>
              <a:t>that</a:t>
            </a:r>
            <a:r>
              <a:rPr sz="1500" spc="-26" dirty="0">
                <a:solidFill>
                  <a:schemeClr val="tx1"/>
                </a:solidFill>
                <a:latin typeface="Arial"/>
                <a:cs typeface="Arial"/>
              </a:rPr>
              <a:t> </a:t>
            </a:r>
            <a:r>
              <a:rPr sz="1500" dirty="0">
                <a:solidFill>
                  <a:schemeClr val="tx1"/>
                </a:solidFill>
                <a:latin typeface="Arial"/>
                <a:cs typeface="Arial"/>
              </a:rPr>
              <a:t>are</a:t>
            </a:r>
            <a:r>
              <a:rPr sz="1500" spc="-11" dirty="0">
                <a:solidFill>
                  <a:schemeClr val="tx1"/>
                </a:solidFill>
                <a:latin typeface="Arial"/>
                <a:cs typeface="Arial"/>
              </a:rPr>
              <a:t> </a:t>
            </a:r>
            <a:r>
              <a:rPr sz="1500" dirty="0">
                <a:solidFill>
                  <a:schemeClr val="tx1"/>
                </a:solidFill>
                <a:latin typeface="Arial"/>
                <a:cs typeface="Arial"/>
              </a:rPr>
              <a:t>not</a:t>
            </a:r>
            <a:r>
              <a:rPr sz="1500" spc="-26" dirty="0">
                <a:solidFill>
                  <a:schemeClr val="tx1"/>
                </a:solidFill>
                <a:latin typeface="Arial"/>
                <a:cs typeface="Arial"/>
              </a:rPr>
              <a:t> </a:t>
            </a:r>
            <a:r>
              <a:rPr sz="1500" dirty="0">
                <a:solidFill>
                  <a:schemeClr val="tx1"/>
                </a:solidFill>
                <a:latin typeface="Arial"/>
                <a:cs typeface="Arial"/>
              </a:rPr>
              <a:t>listed.</a:t>
            </a:r>
            <a:r>
              <a:rPr sz="1500" spc="405" dirty="0">
                <a:solidFill>
                  <a:schemeClr val="tx1"/>
                </a:solidFill>
                <a:latin typeface="Arial"/>
                <a:cs typeface="Arial"/>
              </a:rPr>
              <a:t> </a:t>
            </a:r>
            <a:r>
              <a:rPr sz="1500" dirty="0">
                <a:solidFill>
                  <a:schemeClr val="tx1"/>
                </a:solidFill>
                <a:latin typeface="Arial"/>
                <a:cs typeface="Arial"/>
              </a:rPr>
              <a:t>In</a:t>
            </a:r>
            <a:r>
              <a:rPr sz="1500" spc="-23" dirty="0">
                <a:solidFill>
                  <a:schemeClr val="tx1"/>
                </a:solidFill>
                <a:latin typeface="Arial"/>
                <a:cs typeface="Arial"/>
              </a:rPr>
              <a:t> </a:t>
            </a:r>
            <a:r>
              <a:rPr sz="1500" dirty="0">
                <a:solidFill>
                  <a:schemeClr val="tx1"/>
                </a:solidFill>
                <a:latin typeface="Arial"/>
                <a:cs typeface="Arial"/>
              </a:rPr>
              <a:t>particular:</a:t>
            </a:r>
          </a:p>
          <a:p>
            <a:pPr marL="523399" marR="3810" lvl="1" indent="-171450">
              <a:lnSpc>
                <a:spcPts val="1290"/>
              </a:lnSpc>
              <a:spcBef>
                <a:spcPts val="386"/>
              </a:spcBef>
              <a:buChar char="•"/>
              <a:tabLst>
                <a:tab pos="523399" algn="l"/>
                <a:tab pos="523875" algn="l"/>
              </a:tabLst>
            </a:pPr>
            <a:r>
              <a:rPr spc="-8" dirty="0">
                <a:solidFill>
                  <a:schemeClr val="tx1"/>
                </a:solidFill>
                <a:latin typeface="Arial"/>
                <a:cs typeface="Arial"/>
              </a:rPr>
              <a:t>802.15.4</a:t>
            </a:r>
            <a:r>
              <a:rPr spc="49" dirty="0">
                <a:solidFill>
                  <a:schemeClr val="tx1"/>
                </a:solidFill>
                <a:latin typeface="Arial"/>
                <a:cs typeface="Arial"/>
              </a:rPr>
              <a:t> </a:t>
            </a:r>
            <a:r>
              <a:rPr spc="-8" dirty="0">
                <a:solidFill>
                  <a:schemeClr val="tx1"/>
                </a:solidFill>
                <a:latin typeface="Arial"/>
                <a:cs typeface="Arial"/>
              </a:rPr>
              <a:t>has</a:t>
            </a:r>
            <a:r>
              <a:rPr spc="19" dirty="0">
                <a:solidFill>
                  <a:schemeClr val="tx1"/>
                </a:solidFill>
                <a:latin typeface="Arial"/>
                <a:cs typeface="Arial"/>
              </a:rPr>
              <a:t> </a:t>
            </a:r>
            <a:r>
              <a:rPr spc="-4" dirty="0">
                <a:solidFill>
                  <a:schemeClr val="tx1"/>
                </a:solidFill>
                <a:latin typeface="Arial"/>
                <a:cs typeface="Arial"/>
              </a:rPr>
              <a:t>a</a:t>
            </a:r>
            <a:r>
              <a:rPr spc="8" dirty="0">
                <a:solidFill>
                  <a:schemeClr val="tx1"/>
                </a:solidFill>
                <a:latin typeface="Arial"/>
                <a:cs typeface="Arial"/>
              </a:rPr>
              <a:t> </a:t>
            </a:r>
            <a:r>
              <a:rPr spc="-4" dirty="0">
                <a:solidFill>
                  <a:schemeClr val="tx1"/>
                </a:solidFill>
                <a:latin typeface="Arial"/>
                <a:cs typeface="Arial"/>
              </a:rPr>
              <a:t>restricted</a:t>
            </a:r>
            <a:r>
              <a:rPr spc="26" dirty="0">
                <a:solidFill>
                  <a:schemeClr val="tx1"/>
                </a:solidFill>
                <a:latin typeface="Arial"/>
                <a:cs typeface="Arial"/>
              </a:rPr>
              <a:t> </a:t>
            </a:r>
            <a:r>
              <a:rPr spc="4" dirty="0">
                <a:solidFill>
                  <a:schemeClr val="tx1"/>
                </a:solidFill>
                <a:latin typeface="Arial"/>
                <a:cs typeface="Arial"/>
              </a:rPr>
              <a:t>MTU</a:t>
            </a:r>
            <a:r>
              <a:rPr spc="-26" dirty="0">
                <a:solidFill>
                  <a:schemeClr val="tx1"/>
                </a:solidFill>
                <a:latin typeface="Arial"/>
                <a:cs typeface="Arial"/>
              </a:rPr>
              <a:t> </a:t>
            </a:r>
            <a:r>
              <a:rPr spc="-4" dirty="0">
                <a:solidFill>
                  <a:schemeClr val="tx1"/>
                </a:solidFill>
                <a:latin typeface="Arial"/>
                <a:cs typeface="Arial"/>
              </a:rPr>
              <a:t>size</a:t>
            </a:r>
            <a:r>
              <a:rPr spc="23" dirty="0">
                <a:solidFill>
                  <a:schemeClr val="tx1"/>
                </a:solidFill>
                <a:latin typeface="Arial"/>
                <a:cs typeface="Arial"/>
              </a:rPr>
              <a:t> </a:t>
            </a:r>
            <a:r>
              <a:rPr spc="-8" dirty="0">
                <a:solidFill>
                  <a:schemeClr val="tx1"/>
                </a:solidFill>
                <a:latin typeface="Arial"/>
                <a:cs typeface="Arial"/>
              </a:rPr>
              <a:t>which</a:t>
            </a:r>
            <a:r>
              <a:rPr spc="11" dirty="0">
                <a:solidFill>
                  <a:schemeClr val="tx1"/>
                </a:solidFill>
                <a:latin typeface="Arial"/>
                <a:cs typeface="Arial"/>
              </a:rPr>
              <a:t> </a:t>
            </a:r>
            <a:r>
              <a:rPr spc="-4" dirty="0">
                <a:solidFill>
                  <a:schemeClr val="tx1"/>
                </a:solidFill>
                <a:latin typeface="Arial"/>
                <a:cs typeface="Arial"/>
              </a:rPr>
              <a:t>makes</a:t>
            </a:r>
            <a:r>
              <a:rPr spc="11" dirty="0">
                <a:solidFill>
                  <a:schemeClr val="tx1"/>
                </a:solidFill>
                <a:latin typeface="Arial"/>
                <a:cs typeface="Arial"/>
              </a:rPr>
              <a:t> </a:t>
            </a:r>
            <a:r>
              <a:rPr spc="-4" dirty="0">
                <a:solidFill>
                  <a:schemeClr val="tx1"/>
                </a:solidFill>
                <a:latin typeface="Arial"/>
                <a:cs typeface="Arial"/>
              </a:rPr>
              <a:t>bridging</a:t>
            </a:r>
            <a:r>
              <a:rPr spc="11" dirty="0">
                <a:solidFill>
                  <a:schemeClr val="tx1"/>
                </a:solidFill>
                <a:latin typeface="Arial"/>
                <a:cs typeface="Arial"/>
              </a:rPr>
              <a:t> </a:t>
            </a:r>
            <a:r>
              <a:rPr dirty="0">
                <a:solidFill>
                  <a:schemeClr val="tx1"/>
                </a:solidFill>
                <a:latin typeface="Arial"/>
                <a:cs typeface="Arial"/>
              </a:rPr>
              <a:t>to</a:t>
            </a:r>
            <a:r>
              <a:rPr spc="19" dirty="0">
                <a:solidFill>
                  <a:schemeClr val="tx1"/>
                </a:solidFill>
                <a:latin typeface="Arial"/>
                <a:cs typeface="Arial"/>
              </a:rPr>
              <a:t> </a:t>
            </a:r>
            <a:r>
              <a:rPr spc="-8" dirty="0">
                <a:solidFill>
                  <a:schemeClr val="tx1"/>
                </a:solidFill>
                <a:latin typeface="Arial"/>
                <a:cs typeface="Arial"/>
              </a:rPr>
              <a:t>other</a:t>
            </a:r>
            <a:r>
              <a:rPr spc="38" dirty="0">
                <a:solidFill>
                  <a:schemeClr val="tx1"/>
                </a:solidFill>
                <a:latin typeface="Arial"/>
                <a:cs typeface="Arial"/>
              </a:rPr>
              <a:t> </a:t>
            </a:r>
            <a:r>
              <a:rPr spc="-4" dirty="0">
                <a:solidFill>
                  <a:schemeClr val="tx1"/>
                </a:solidFill>
                <a:latin typeface="Arial"/>
                <a:cs typeface="Arial"/>
              </a:rPr>
              <a:t>IEEE</a:t>
            </a:r>
            <a:r>
              <a:rPr spc="8" dirty="0">
                <a:solidFill>
                  <a:schemeClr val="tx1"/>
                </a:solidFill>
                <a:latin typeface="Arial"/>
                <a:cs typeface="Arial"/>
              </a:rPr>
              <a:t> </a:t>
            </a:r>
            <a:r>
              <a:rPr spc="-8" dirty="0">
                <a:solidFill>
                  <a:schemeClr val="tx1"/>
                </a:solidFill>
                <a:latin typeface="Arial"/>
                <a:cs typeface="Arial"/>
              </a:rPr>
              <a:t>802</a:t>
            </a:r>
            <a:r>
              <a:rPr spc="26" dirty="0">
                <a:solidFill>
                  <a:schemeClr val="tx1"/>
                </a:solidFill>
                <a:latin typeface="Arial"/>
                <a:cs typeface="Arial"/>
              </a:rPr>
              <a:t> </a:t>
            </a:r>
            <a:r>
              <a:rPr spc="-4" dirty="0">
                <a:solidFill>
                  <a:schemeClr val="tx1"/>
                </a:solidFill>
                <a:latin typeface="Arial"/>
                <a:cs typeface="Arial"/>
              </a:rPr>
              <a:t>media</a:t>
            </a:r>
            <a:r>
              <a:rPr spc="8" dirty="0">
                <a:solidFill>
                  <a:schemeClr val="tx1"/>
                </a:solidFill>
                <a:latin typeface="Arial"/>
                <a:cs typeface="Arial"/>
              </a:rPr>
              <a:t> </a:t>
            </a:r>
            <a:r>
              <a:rPr spc="-4" dirty="0">
                <a:solidFill>
                  <a:schemeClr val="tx1"/>
                </a:solidFill>
                <a:latin typeface="Arial"/>
                <a:cs typeface="Arial"/>
              </a:rPr>
              <a:t>impossible</a:t>
            </a:r>
            <a:r>
              <a:rPr dirty="0">
                <a:solidFill>
                  <a:schemeClr val="tx1"/>
                </a:solidFill>
                <a:latin typeface="Arial"/>
                <a:cs typeface="Arial"/>
              </a:rPr>
              <a:t> </a:t>
            </a:r>
            <a:r>
              <a:rPr spc="-8" dirty="0">
                <a:solidFill>
                  <a:schemeClr val="tx1"/>
                </a:solidFill>
                <a:latin typeface="Arial"/>
                <a:cs typeface="Arial"/>
              </a:rPr>
              <a:t>without </a:t>
            </a:r>
            <a:r>
              <a:rPr spc="-323" dirty="0">
                <a:solidFill>
                  <a:schemeClr val="tx1"/>
                </a:solidFill>
                <a:latin typeface="Arial"/>
                <a:cs typeface="Arial"/>
              </a:rPr>
              <a:t> </a:t>
            </a:r>
            <a:r>
              <a:rPr spc="-4" dirty="0">
                <a:solidFill>
                  <a:schemeClr val="tx1"/>
                </a:solidFill>
                <a:latin typeface="Arial"/>
                <a:cs typeface="Arial"/>
              </a:rPr>
              <a:t>suitable</a:t>
            </a:r>
            <a:r>
              <a:rPr spc="15" dirty="0">
                <a:solidFill>
                  <a:schemeClr val="tx1"/>
                </a:solidFill>
                <a:latin typeface="Arial"/>
                <a:cs typeface="Arial"/>
              </a:rPr>
              <a:t> </a:t>
            </a:r>
            <a:r>
              <a:rPr spc="-4" dirty="0">
                <a:solidFill>
                  <a:schemeClr val="tx1"/>
                </a:solidFill>
                <a:latin typeface="Arial"/>
                <a:cs typeface="Arial"/>
              </a:rPr>
              <a:t>fragmentation/reassembly</a:t>
            </a:r>
            <a:r>
              <a:rPr spc="56" dirty="0">
                <a:solidFill>
                  <a:schemeClr val="tx1"/>
                </a:solidFill>
                <a:latin typeface="Arial"/>
                <a:cs typeface="Arial"/>
              </a:rPr>
              <a:t> </a:t>
            </a:r>
            <a:r>
              <a:rPr spc="-4" dirty="0">
                <a:solidFill>
                  <a:schemeClr val="tx1"/>
                </a:solidFill>
                <a:latin typeface="Arial"/>
                <a:cs typeface="Arial"/>
              </a:rPr>
              <a:t>support</a:t>
            </a:r>
            <a:endParaRPr dirty="0">
              <a:solidFill>
                <a:schemeClr val="tx1"/>
              </a:solidFill>
              <a:latin typeface="Arial"/>
              <a:cs typeface="Arial"/>
            </a:endParaRPr>
          </a:p>
          <a:p>
            <a:pPr marL="523399" marR="95250" lvl="1" indent="-171450">
              <a:lnSpc>
                <a:spcPts val="1304"/>
              </a:lnSpc>
              <a:spcBef>
                <a:spcPts val="363"/>
              </a:spcBef>
              <a:buChar char="•"/>
              <a:tabLst>
                <a:tab pos="523399" algn="l"/>
                <a:tab pos="523875" algn="l"/>
              </a:tabLst>
            </a:pPr>
            <a:r>
              <a:rPr dirty="0">
                <a:solidFill>
                  <a:schemeClr val="tx1"/>
                </a:solidFill>
                <a:latin typeface="Arial"/>
                <a:cs typeface="Arial"/>
              </a:rPr>
              <a:t>The</a:t>
            </a:r>
            <a:r>
              <a:rPr spc="-4" dirty="0">
                <a:solidFill>
                  <a:schemeClr val="tx1"/>
                </a:solidFill>
                <a:latin typeface="Arial"/>
                <a:cs typeface="Arial"/>
              </a:rPr>
              <a:t> </a:t>
            </a:r>
            <a:r>
              <a:rPr spc="-8" dirty="0">
                <a:solidFill>
                  <a:schemeClr val="tx1"/>
                </a:solidFill>
                <a:latin typeface="Arial"/>
                <a:cs typeface="Arial"/>
              </a:rPr>
              <a:t>use</a:t>
            </a:r>
            <a:r>
              <a:rPr spc="11" dirty="0">
                <a:solidFill>
                  <a:schemeClr val="tx1"/>
                </a:solidFill>
                <a:latin typeface="Arial"/>
                <a:cs typeface="Arial"/>
              </a:rPr>
              <a:t> </a:t>
            </a:r>
            <a:r>
              <a:rPr spc="-4" dirty="0">
                <a:solidFill>
                  <a:schemeClr val="tx1"/>
                </a:solidFill>
                <a:latin typeface="Arial"/>
                <a:cs typeface="Arial"/>
              </a:rPr>
              <a:t>of</a:t>
            </a:r>
            <a:r>
              <a:rPr spc="26" dirty="0">
                <a:solidFill>
                  <a:schemeClr val="tx1"/>
                </a:solidFill>
                <a:latin typeface="Arial"/>
                <a:cs typeface="Arial"/>
              </a:rPr>
              <a:t> </a:t>
            </a:r>
            <a:r>
              <a:rPr spc="-8" dirty="0">
                <a:solidFill>
                  <a:schemeClr val="tx1"/>
                </a:solidFill>
                <a:latin typeface="Arial"/>
                <a:cs typeface="Arial"/>
              </a:rPr>
              <a:t>other</a:t>
            </a:r>
            <a:r>
              <a:rPr spc="-38" dirty="0">
                <a:solidFill>
                  <a:schemeClr val="tx1"/>
                </a:solidFill>
                <a:latin typeface="Arial"/>
                <a:cs typeface="Arial"/>
              </a:rPr>
              <a:t> </a:t>
            </a:r>
            <a:r>
              <a:rPr spc="-4" dirty="0">
                <a:solidFill>
                  <a:schemeClr val="tx1"/>
                </a:solidFill>
                <a:latin typeface="Arial"/>
                <a:cs typeface="Arial"/>
              </a:rPr>
              <a:t>Addressing</a:t>
            </a:r>
            <a:r>
              <a:rPr spc="26" dirty="0">
                <a:solidFill>
                  <a:schemeClr val="tx1"/>
                </a:solidFill>
                <a:latin typeface="Arial"/>
                <a:cs typeface="Arial"/>
              </a:rPr>
              <a:t> </a:t>
            </a:r>
            <a:r>
              <a:rPr spc="-8" dirty="0">
                <a:solidFill>
                  <a:schemeClr val="tx1"/>
                </a:solidFill>
                <a:latin typeface="Arial"/>
                <a:cs typeface="Arial"/>
              </a:rPr>
              <a:t>Modes</a:t>
            </a:r>
            <a:r>
              <a:rPr spc="34" dirty="0">
                <a:solidFill>
                  <a:schemeClr val="tx1"/>
                </a:solidFill>
                <a:latin typeface="Arial"/>
                <a:cs typeface="Arial"/>
              </a:rPr>
              <a:t> </a:t>
            </a:r>
            <a:r>
              <a:rPr spc="-11" dirty="0">
                <a:solidFill>
                  <a:schemeClr val="tx1"/>
                </a:solidFill>
                <a:latin typeface="Arial"/>
                <a:cs typeface="Arial"/>
              </a:rPr>
              <a:t>beyond</a:t>
            </a:r>
            <a:r>
              <a:rPr spc="41" dirty="0">
                <a:solidFill>
                  <a:schemeClr val="tx1"/>
                </a:solidFill>
                <a:latin typeface="Arial"/>
                <a:cs typeface="Arial"/>
              </a:rPr>
              <a:t> </a:t>
            </a:r>
            <a:r>
              <a:rPr spc="-8" dirty="0">
                <a:solidFill>
                  <a:schemeClr val="tx1"/>
                </a:solidFill>
                <a:latin typeface="Arial"/>
                <a:cs typeface="Arial"/>
              </a:rPr>
              <a:t>the</a:t>
            </a:r>
            <a:r>
              <a:rPr spc="26" dirty="0">
                <a:solidFill>
                  <a:schemeClr val="tx1"/>
                </a:solidFill>
                <a:latin typeface="Arial"/>
                <a:cs typeface="Arial"/>
              </a:rPr>
              <a:t> </a:t>
            </a:r>
            <a:r>
              <a:rPr spc="-4" dirty="0">
                <a:solidFill>
                  <a:schemeClr val="tx1"/>
                </a:solidFill>
                <a:latin typeface="Arial"/>
                <a:cs typeface="Arial"/>
              </a:rPr>
              <a:t>extended</a:t>
            </a:r>
            <a:r>
              <a:rPr spc="26" dirty="0">
                <a:solidFill>
                  <a:schemeClr val="tx1"/>
                </a:solidFill>
                <a:latin typeface="Arial"/>
                <a:cs typeface="Arial"/>
              </a:rPr>
              <a:t> </a:t>
            </a:r>
            <a:r>
              <a:rPr spc="-8" dirty="0">
                <a:solidFill>
                  <a:schemeClr val="tx1"/>
                </a:solidFill>
                <a:latin typeface="Arial"/>
                <a:cs typeface="Arial"/>
              </a:rPr>
              <a:t>address</a:t>
            </a:r>
            <a:r>
              <a:rPr spc="34" dirty="0">
                <a:solidFill>
                  <a:schemeClr val="tx1"/>
                </a:solidFill>
                <a:latin typeface="Arial"/>
                <a:cs typeface="Arial"/>
              </a:rPr>
              <a:t> </a:t>
            </a:r>
            <a:r>
              <a:rPr spc="-15" dirty="0">
                <a:solidFill>
                  <a:schemeClr val="tx1"/>
                </a:solidFill>
                <a:latin typeface="Arial"/>
                <a:cs typeface="Arial"/>
              </a:rPr>
              <a:t>(64-bit)</a:t>
            </a:r>
            <a:r>
              <a:rPr spc="19" dirty="0">
                <a:solidFill>
                  <a:schemeClr val="tx1"/>
                </a:solidFill>
                <a:latin typeface="Arial"/>
                <a:cs typeface="Arial"/>
              </a:rPr>
              <a:t> </a:t>
            </a:r>
            <a:r>
              <a:rPr spc="-4" dirty="0">
                <a:solidFill>
                  <a:schemeClr val="tx1"/>
                </a:solidFill>
                <a:latin typeface="Arial"/>
                <a:cs typeface="Arial"/>
              </a:rPr>
              <a:t>are</a:t>
            </a:r>
            <a:r>
              <a:rPr spc="11" dirty="0">
                <a:solidFill>
                  <a:schemeClr val="tx1"/>
                </a:solidFill>
                <a:latin typeface="Arial"/>
                <a:cs typeface="Arial"/>
              </a:rPr>
              <a:t> </a:t>
            </a:r>
            <a:r>
              <a:rPr spc="-4" dirty="0">
                <a:solidFill>
                  <a:schemeClr val="tx1"/>
                </a:solidFill>
                <a:latin typeface="Arial"/>
                <a:cs typeface="Arial"/>
              </a:rPr>
              <a:t>also</a:t>
            </a:r>
            <a:r>
              <a:rPr spc="8" dirty="0">
                <a:solidFill>
                  <a:schemeClr val="tx1"/>
                </a:solidFill>
                <a:latin typeface="Arial"/>
                <a:cs typeface="Arial"/>
              </a:rPr>
              <a:t> </a:t>
            </a:r>
            <a:r>
              <a:rPr spc="-4" dirty="0">
                <a:solidFill>
                  <a:schemeClr val="tx1"/>
                </a:solidFill>
                <a:latin typeface="Arial"/>
                <a:cs typeface="Arial"/>
              </a:rPr>
              <a:t>incompatible</a:t>
            </a:r>
            <a:r>
              <a:rPr spc="23" dirty="0">
                <a:solidFill>
                  <a:schemeClr val="tx1"/>
                </a:solidFill>
                <a:latin typeface="Arial"/>
                <a:cs typeface="Arial"/>
              </a:rPr>
              <a:t> </a:t>
            </a:r>
            <a:r>
              <a:rPr spc="-8" dirty="0">
                <a:solidFill>
                  <a:schemeClr val="tx1"/>
                </a:solidFill>
                <a:latin typeface="Arial"/>
                <a:cs typeface="Arial"/>
              </a:rPr>
              <a:t>with </a:t>
            </a:r>
            <a:r>
              <a:rPr spc="-323" dirty="0">
                <a:solidFill>
                  <a:schemeClr val="tx1"/>
                </a:solidFill>
                <a:latin typeface="Arial"/>
                <a:cs typeface="Arial"/>
              </a:rPr>
              <a:t> </a:t>
            </a:r>
            <a:r>
              <a:rPr spc="-4" dirty="0">
                <a:solidFill>
                  <a:schemeClr val="tx1"/>
                </a:solidFill>
                <a:latin typeface="Arial"/>
                <a:cs typeface="Arial"/>
              </a:rPr>
              <a:t>IEEE</a:t>
            </a:r>
            <a:r>
              <a:rPr dirty="0">
                <a:solidFill>
                  <a:schemeClr val="tx1"/>
                </a:solidFill>
                <a:latin typeface="Arial"/>
                <a:cs typeface="Arial"/>
              </a:rPr>
              <a:t> </a:t>
            </a:r>
            <a:r>
              <a:rPr spc="-4" dirty="0">
                <a:solidFill>
                  <a:schemeClr val="tx1"/>
                </a:solidFill>
                <a:latin typeface="Arial"/>
                <a:cs typeface="Arial"/>
              </a:rPr>
              <a:t>Std</a:t>
            </a:r>
            <a:r>
              <a:rPr spc="19" dirty="0">
                <a:solidFill>
                  <a:schemeClr val="tx1"/>
                </a:solidFill>
                <a:latin typeface="Arial"/>
                <a:cs typeface="Arial"/>
              </a:rPr>
              <a:t> </a:t>
            </a:r>
            <a:r>
              <a:rPr spc="-8" dirty="0">
                <a:solidFill>
                  <a:schemeClr val="tx1"/>
                </a:solidFill>
                <a:latin typeface="Arial"/>
                <a:cs typeface="Arial"/>
              </a:rPr>
              <a:t>802.1Q</a:t>
            </a:r>
            <a:r>
              <a:rPr spc="38" dirty="0">
                <a:solidFill>
                  <a:schemeClr val="tx1"/>
                </a:solidFill>
                <a:latin typeface="Arial"/>
                <a:cs typeface="Arial"/>
              </a:rPr>
              <a:t> </a:t>
            </a:r>
            <a:r>
              <a:rPr spc="-8" dirty="0">
                <a:solidFill>
                  <a:schemeClr val="tx1"/>
                </a:solidFill>
                <a:latin typeface="Arial"/>
                <a:cs typeface="Arial"/>
              </a:rPr>
              <a:t>and</a:t>
            </a:r>
            <a:r>
              <a:rPr spc="19" dirty="0">
                <a:solidFill>
                  <a:schemeClr val="tx1"/>
                </a:solidFill>
                <a:latin typeface="Arial"/>
                <a:cs typeface="Arial"/>
              </a:rPr>
              <a:t> </a:t>
            </a:r>
            <a:r>
              <a:rPr spc="-4" dirty="0">
                <a:solidFill>
                  <a:schemeClr val="tx1"/>
                </a:solidFill>
                <a:latin typeface="Arial"/>
                <a:cs typeface="Arial"/>
              </a:rPr>
              <a:t>IEEE</a:t>
            </a:r>
            <a:r>
              <a:rPr spc="4" dirty="0">
                <a:solidFill>
                  <a:schemeClr val="tx1"/>
                </a:solidFill>
                <a:latin typeface="Arial"/>
                <a:cs typeface="Arial"/>
              </a:rPr>
              <a:t> </a:t>
            </a:r>
            <a:r>
              <a:rPr spc="-4" dirty="0">
                <a:solidFill>
                  <a:schemeClr val="tx1"/>
                </a:solidFill>
                <a:latin typeface="Arial"/>
                <a:cs typeface="Arial"/>
              </a:rPr>
              <a:t>Std</a:t>
            </a:r>
            <a:r>
              <a:rPr spc="4" dirty="0">
                <a:solidFill>
                  <a:schemeClr val="tx1"/>
                </a:solidFill>
                <a:latin typeface="Arial"/>
                <a:cs typeface="Arial"/>
              </a:rPr>
              <a:t> </a:t>
            </a:r>
            <a:r>
              <a:rPr spc="-8" dirty="0">
                <a:solidFill>
                  <a:schemeClr val="tx1"/>
                </a:solidFill>
                <a:latin typeface="Arial"/>
                <a:cs typeface="Arial"/>
              </a:rPr>
              <a:t>802.1AC</a:t>
            </a:r>
            <a:endParaRPr lang="en-US" spc="-8" dirty="0">
              <a:solidFill>
                <a:schemeClr val="tx1"/>
              </a:solidFill>
              <a:latin typeface="Arial"/>
              <a:cs typeface="Arial"/>
            </a:endParaRPr>
          </a:p>
          <a:p>
            <a:pPr marL="351949" marR="95250" lvl="1">
              <a:lnSpc>
                <a:spcPts val="1304"/>
              </a:lnSpc>
              <a:spcBef>
                <a:spcPts val="363"/>
              </a:spcBef>
              <a:tabLst>
                <a:tab pos="523399" algn="l"/>
                <a:tab pos="523875" algn="l"/>
              </a:tabLst>
            </a:pPr>
            <a:endParaRPr lang="en-US" spc="-8" dirty="0">
              <a:solidFill>
                <a:schemeClr val="tx1"/>
              </a:solidFill>
              <a:latin typeface="Arial"/>
              <a:cs typeface="Arial"/>
            </a:endParaRPr>
          </a:p>
          <a:p>
            <a:pPr marL="0" marR="95250" lvl="1">
              <a:lnSpc>
                <a:spcPts val="1304"/>
              </a:lnSpc>
              <a:spcBef>
                <a:spcPts val="363"/>
              </a:spcBef>
              <a:tabLst>
                <a:tab pos="523399" algn="l"/>
                <a:tab pos="523875" algn="l"/>
              </a:tabLst>
            </a:pPr>
            <a:r>
              <a:rPr lang="en-US" sz="1500" dirty="0">
                <a:solidFill>
                  <a:schemeClr val="accent2"/>
                </a:solidFill>
                <a:latin typeface="Arial"/>
                <a:cs typeface="Arial"/>
              </a:rPr>
              <a:t>Response – Per the CSD instructions: The review and response is not required if the proposed standard is an amendment or revision to an existing standard for which it has been previously determined that compliance with the above IEEE 802 standards is not possible. In this case, the CSD statement shall state that this is the case.</a:t>
            </a:r>
          </a:p>
          <a:p>
            <a:pPr marL="0" marR="95250" lvl="1">
              <a:lnSpc>
                <a:spcPts val="1304"/>
              </a:lnSpc>
              <a:spcBef>
                <a:spcPts val="363"/>
              </a:spcBef>
              <a:tabLst>
                <a:tab pos="523399" algn="l"/>
                <a:tab pos="523875" algn="l"/>
              </a:tabLst>
            </a:pPr>
            <a:r>
              <a:rPr lang="en-US" sz="1500" dirty="0">
                <a:solidFill>
                  <a:schemeClr val="accent2"/>
                </a:solidFill>
                <a:latin typeface="Arial"/>
                <a:cs typeface="Arial"/>
              </a:rPr>
              <a:t>CSD has been changed include this statement: This project is an amendment to an existing standard for which it has been previously determined that compliance with the above IEEE 802 standards is not possible.</a:t>
            </a:r>
            <a:endParaRPr lang="en-US" spc="-8" dirty="0">
              <a:solidFill>
                <a:schemeClr val="accent2"/>
              </a:solidFill>
              <a:latin typeface="Arial"/>
              <a:cs typeface="Arial"/>
            </a:endParaRPr>
          </a:p>
        </p:txBody>
      </p:sp>
      <p:sp>
        <p:nvSpPr>
          <p:cNvPr id="15" name="object 12">
            <a:extLst>
              <a:ext uri="{FF2B5EF4-FFF2-40B4-BE49-F238E27FC236}">
                <a16:creationId xmlns:a16="http://schemas.microsoft.com/office/drawing/2014/main" id="{2F7144DC-4FFF-482E-B9DA-2BA5B20615A5}"/>
              </a:ext>
            </a:extLst>
          </p:cNvPr>
          <p:cNvSpPr txBox="1">
            <a:spLocks noGrp="1"/>
          </p:cNvSpPr>
          <p:nvPr>
            <p:ph type="dt" sz="half" idx="6"/>
          </p:nvPr>
        </p:nvSpPr>
        <p:spPr>
          <a:xfrm>
            <a:off x="10811509" y="6426279"/>
            <a:ext cx="551815" cy="195566"/>
          </a:xfrm>
          <a:prstGeom prst="rect">
            <a:avLst/>
          </a:prstGeom>
        </p:spPr>
        <p:txBody>
          <a:bodyPr vert="horz" wrap="square" lIns="0" tIns="0" rIns="0" bIns="0" rtlCol="0">
            <a:spAutoFit/>
          </a:bodyPr>
          <a:lstStyle>
            <a:defPPr>
              <a:defRPr lang="en-US"/>
            </a:defPPr>
            <a:lvl1pPr marL="0" algn="l" defTabSz="914400" rtl="0" eaLnBrk="1" latinLnBrk="0" hangingPunct="1">
              <a:defRPr sz="1800" b="0"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9525">
              <a:lnSpc>
                <a:spcPts val="1358"/>
              </a:lnSpc>
            </a:pPr>
            <a:r>
              <a:rPr lang="en-US" spc="5"/>
              <a:t>802.1</a:t>
            </a:r>
            <a:endParaRPr spc="4"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368897"/>
            <a:ext cx="7772400" cy="1470025"/>
          </a:xfrm>
        </p:spPr>
        <p:txBody>
          <a:bodyPr/>
          <a:lstStyle/>
          <a:p>
            <a:r>
              <a:rPr lang="en-US" dirty="0"/>
              <a:t>Study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Virtual Plenary, July 2021</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190557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EF5BD28-E191-46D0-849E-81CE3D24654F}"/>
              </a:ext>
            </a:extLst>
          </p:cNvPr>
          <p:cNvSpPr>
            <a:spLocks noGrp="1"/>
          </p:cNvSpPr>
          <p:nvPr>
            <p:ph type="title"/>
          </p:nvPr>
        </p:nvSpPr>
        <p:spPr/>
        <p:txBody>
          <a:bodyPr/>
          <a:lstStyle/>
          <a:p>
            <a:r>
              <a:rPr lang="en-US" dirty="0"/>
              <a:t>Links</a:t>
            </a:r>
          </a:p>
        </p:txBody>
      </p:sp>
      <p:sp>
        <p:nvSpPr>
          <p:cNvPr id="4" name="Content Placeholder 3">
            <a:extLst>
              <a:ext uri="{FF2B5EF4-FFF2-40B4-BE49-F238E27FC236}">
                <a16:creationId xmlns:a16="http://schemas.microsoft.com/office/drawing/2014/main" id="{5CB50A03-EA65-4E2A-BF83-10E9BB470DF9}"/>
              </a:ext>
            </a:extLst>
          </p:cNvPr>
          <p:cNvSpPr>
            <a:spLocks noGrp="1"/>
          </p:cNvSpPr>
          <p:nvPr>
            <p:ph idx="1"/>
          </p:nvPr>
        </p:nvSpPr>
        <p:spPr/>
        <p:txBody>
          <a:bodyPr/>
          <a:lstStyle/>
          <a:p>
            <a:r>
              <a:rPr lang="en-US" dirty="0"/>
              <a:t>Revised PAR draft generated from </a:t>
            </a:r>
            <a:r>
              <a:rPr lang="en-US" dirty="0" err="1"/>
              <a:t>myProjct</a:t>
            </a:r>
            <a:r>
              <a:rPr lang="en-US" dirty="0"/>
              <a:t>:  </a:t>
            </a:r>
            <a:r>
              <a:rPr lang="en-US" dirty="0">
                <a:hlinkClick r:id="rId2"/>
              </a:rPr>
              <a:t>https://mentor.ieee.org/802.15/dcn/21/15-21-0126-04-nuwb-p802-15-4ab-par-draft-from-myproject.pdf</a:t>
            </a:r>
            <a:endParaRPr lang="en-US" dirty="0"/>
          </a:p>
          <a:p>
            <a:r>
              <a:rPr lang="en-US" dirty="0"/>
              <a:t>Revised CSD: </a:t>
            </a:r>
          </a:p>
          <a:p>
            <a:r>
              <a:rPr lang="en-US" dirty="0">
                <a:hlinkClick r:id="rId3"/>
              </a:rPr>
              <a:t>https://mentor.ieee.org/802.15/dcn/21/15-21-0047-07-nuwb-draft-csd-ng-uwb.doc</a:t>
            </a:r>
            <a:endParaRPr lang="en-US" dirty="0"/>
          </a:p>
          <a:p>
            <a:endParaRPr lang="en-US" dirty="0"/>
          </a:p>
        </p:txBody>
      </p:sp>
      <p:sp>
        <p:nvSpPr>
          <p:cNvPr id="2" name="Slide Number Placeholder 1">
            <a:extLst>
              <a:ext uri="{FF2B5EF4-FFF2-40B4-BE49-F238E27FC236}">
                <a16:creationId xmlns:a16="http://schemas.microsoft.com/office/drawing/2014/main" id="{DA7B2A03-8846-478D-B17E-9883B522E495}"/>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20</a:t>
            </a:fld>
            <a:endParaRPr lang="en-US" altLang="en-US"/>
          </a:p>
        </p:txBody>
      </p:sp>
    </p:spTree>
    <p:extLst>
      <p:ext uri="{BB962C8B-B14F-4D97-AF65-F5344CB8AC3E}">
        <p14:creationId xmlns:p14="http://schemas.microsoft.com/office/powerpoint/2010/main" val="953017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1A43C-000A-42A2-B390-CE070F301165}"/>
              </a:ext>
            </a:extLst>
          </p:cNvPr>
          <p:cNvSpPr>
            <a:spLocks noGrp="1"/>
          </p:cNvSpPr>
          <p:nvPr>
            <p:ph type="title"/>
          </p:nvPr>
        </p:nvSpPr>
        <p:spPr>
          <a:xfrm>
            <a:off x="755576" y="685800"/>
            <a:ext cx="7764463" cy="1087016"/>
          </a:xfrm>
        </p:spPr>
        <p:txBody>
          <a:bodyPr>
            <a:normAutofit fontScale="90000"/>
          </a:bodyPr>
          <a:lstStyle/>
          <a:p>
            <a:r>
              <a:rPr lang="en-US" dirty="0"/>
              <a:t>Approval of PAR and CSD Responses</a:t>
            </a:r>
          </a:p>
        </p:txBody>
      </p:sp>
      <p:sp>
        <p:nvSpPr>
          <p:cNvPr id="3" name="Content Placeholder 2">
            <a:extLst>
              <a:ext uri="{FF2B5EF4-FFF2-40B4-BE49-F238E27FC236}">
                <a16:creationId xmlns:a16="http://schemas.microsoft.com/office/drawing/2014/main" id="{FFCD4F3B-E798-49F3-B9EE-ED8BBB03CB4E}"/>
              </a:ext>
            </a:extLst>
          </p:cNvPr>
          <p:cNvSpPr>
            <a:spLocks noGrp="1"/>
          </p:cNvSpPr>
          <p:nvPr>
            <p:ph idx="1"/>
          </p:nvPr>
        </p:nvSpPr>
        <p:spPr>
          <a:xfrm>
            <a:off x="767977" y="1772816"/>
            <a:ext cx="7764463" cy="4467647"/>
          </a:xfrm>
        </p:spPr>
        <p:txBody>
          <a:bodyPr/>
          <a:lstStyle/>
          <a:p>
            <a:endParaRPr lang="en-US" dirty="0"/>
          </a:p>
          <a:p>
            <a:r>
              <a:rPr lang="en-US" dirty="0"/>
              <a:t>Study Group Motion:</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Request that the responses to received PAR and CSD </a:t>
            </a:r>
            <a:r>
              <a:rPr lang="en-US" sz="1800" i="1" dirty="0">
                <a:latin typeface="Arial" panose="020B0604020202020204" pitchFamily="34" charset="0"/>
                <a:ea typeface="Times New Roman" panose="02020603050405020304" pitchFamily="18" charset="0"/>
                <a:cs typeface="Arial" panose="020B0604020202020204" pitchFamily="34" charset="0"/>
              </a:rPr>
              <a:t>review comments </a:t>
            </a:r>
            <a:r>
              <a:rPr lang="en-US" sz="1800" i="1" dirty="0">
                <a:effectLst/>
                <a:latin typeface="Arial" panose="020B0604020202020204" pitchFamily="34" charset="0"/>
                <a:ea typeface="Times New Roman" panose="02020603050405020304" pitchFamily="18" charset="0"/>
                <a:cs typeface="Arial" panose="020B0604020202020204" pitchFamily="34" charset="0"/>
              </a:rPr>
              <a:t>contained in document  15-21-0373-05 be approved for submission to the WG for its approval. </a:t>
            </a:r>
            <a:r>
              <a:rPr lang="en-US" sz="1800" i="1" dirty="0">
                <a:solidFill>
                  <a:srgbClr val="000000"/>
                </a:solidFill>
                <a:effectLst/>
                <a:latin typeface="Arial" panose="020B0604020202020204" pitchFamily="34" charset="0"/>
                <a:ea typeface="Times New Roman" panose="02020603050405020304" pitchFamily="18" charset="0"/>
              </a:rPr>
              <a:t>The 802.15 working group chair and technical editor are authorized to make additional modifications to the responses as needed.</a:t>
            </a:r>
            <a:endParaRPr lang="en-US" sz="1800" i="1" dirty="0">
              <a:effectLst/>
              <a:latin typeface="Arial" panose="020B0604020202020204" pitchFamily="34" charset="0"/>
              <a:ea typeface="Times New Roman" panose="02020603050405020304" pitchFamily="18" charset="0"/>
              <a:cs typeface="Arial" panose="020B0604020202020204" pitchFamily="34" charset="0"/>
            </a:endParaRPr>
          </a:p>
          <a:p>
            <a:r>
              <a:rPr lang="en-US" sz="1800" i="1" dirty="0">
                <a:latin typeface="Arial" panose="020B0604020202020204" pitchFamily="34" charset="0"/>
                <a:ea typeface="Times New Roman" panose="02020603050405020304" pitchFamily="18" charset="0"/>
                <a:cs typeface="Arial" panose="020B0604020202020204" pitchFamily="34" charset="0"/>
              </a:rPr>
              <a:t>Moved by:</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Second by:</a:t>
            </a:r>
          </a:p>
          <a:p>
            <a:r>
              <a:rPr lang="en-US" sz="1800" i="1" dirty="0">
                <a:latin typeface="Arial" panose="020B0604020202020204" pitchFamily="34" charset="0"/>
                <a:ea typeface="Times New Roman" panose="02020603050405020304" pitchFamily="18" charset="0"/>
                <a:cs typeface="Arial" panose="020B0604020202020204" pitchFamily="34" charset="0"/>
              </a:rPr>
              <a:t>Discussion:</a:t>
            </a:r>
          </a:p>
          <a:p>
            <a:r>
              <a:rPr lang="en-US" sz="1800" i="1" dirty="0">
                <a:latin typeface="Arial" panose="020B0604020202020204" pitchFamily="34" charset="0"/>
                <a:ea typeface="Times New Roman" panose="02020603050405020304" pitchFamily="18" charset="0"/>
                <a:cs typeface="Arial" panose="020B0604020202020204" pitchFamily="34" charset="0"/>
              </a:rPr>
              <a:t>Y/N/A: </a:t>
            </a: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30E7446-8BB7-4FE7-9C7E-D46BA9DA1EF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21</a:t>
            </a:fld>
            <a:endParaRPr lang="en-US" altLang="en-US"/>
          </a:p>
        </p:txBody>
      </p:sp>
    </p:spTree>
    <p:extLst>
      <p:ext uri="{BB962C8B-B14F-4D97-AF65-F5344CB8AC3E}">
        <p14:creationId xmlns:p14="http://schemas.microsoft.com/office/powerpoint/2010/main" val="1556939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1A43C-000A-42A2-B390-CE070F301165}"/>
              </a:ext>
            </a:extLst>
          </p:cNvPr>
          <p:cNvSpPr>
            <a:spLocks noGrp="1"/>
          </p:cNvSpPr>
          <p:nvPr>
            <p:ph type="title"/>
          </p:nvPr>
        </p:nvSpPr>
        <p:spPr/>
        <p:txBody>
          <a:bodyPr>
            <a:normAutofit fontScale="90000"/>
          </a:bodyPr>
          <a:lstStyle/>
          <a:p>
            <a:r>
              <a:rPr lang="en-US" dirty="0"/>
              <a:t>Review of Revised PAR and CSD</a:t>
            </a:r>
          </a:p>
        </p:txBody>
      </p:sp>
      <p:sp>
        <p:nvSpPr>
          <p:cNvPr id="3" name="Content Placeholder 2">
            <a:extLst>
              <a:ext uri="{FF2B5EF4-FFF2-40B4-BE49-F238E27FC236}">
                <a16:creationId xmlns:a16="http://schemas.microsoft.com/office/drawing/2014/main" id="{FFCD4F3B-E798-49F3-B9EE-ED8BBB03CB4E}"/>
              </a:ext>
            </a:extLst>
          </p:cNvPr>
          <p:cNvSpPr>
            <a:spLocks noGrp="1"/>
          </p:cNvSpPr>
          <p:nvPr>
            <p:ph idx="1"/>
          </p:nvPr>
        </p:nvSpPr>
        <p:spPr/>
        <p:txBody>
          <a:bodyPr/>
          <a:lstStyle/>
          <a:p>
            <a:endParaRPr lang="en-US" dirty="0"/>
          </a:p>
          <a:p>
            <a:r>
              <a:rPr lang="en-US" dirty="0"/>
              <a:t>Study Group Motion:</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Request that the PAR and CSD contained in documents 15-21-0126-04 and 15-21-0047-07, respectively</a:t>
            </a:r>
            <a:r>
              <a:rPr lang="en-US" sz="1800" dirty="0">
                <a:effectLst/>
                <a:latin typeface="Arial" panose="020B0604020202020204" pitchFamily="34" charset="0"/>
                <a:ea typeface="Times New Roman" panose="02020603050405020304" pitchFamily="18" charset="0"/>
                <a:cs typeface="Arial" panose="020B0604020202020204" pitchFamily="34" charset="0"/>
              </a:rPr>
              <a:t>,</a:t>
            </a:r>
            <a:r>
              <a:rPr lang="en-US" sz="1800" i="1" dirty="0">
                <a:effectLst/>
                <a:latin typeface="Arial" panose="020B0604020202020204" pitchFamily="34" charset="0"/>
                <a:ea typeface="Times New Roman" panose="02020603050405020304" pitchFamily="18" charset="0"/>
                <a:cs typeface="Arial" panose="020B0604020202020204" pitchFamily="34" charset="0"/>
              </a:rPr>
              <a:t> be approved for submission to the WG for its approval and that the EC be requested to forward the PAR to </a:t>
            </a:r>
            <a:r>
              <a:rPr lang="en-US" sz="1800" i="1" dirty="0" err="1">
                <a:effectLst/>
                <a:latin typeface="Arial" panose="020B0604020202020204" pitchFamily="34" charset="0"/>
                <a:ea typeface="Times New Roman" panose="02020603050405020304" pitchFamily="18" charset="0"/>
                <a:cs typeface="Arial" panose="020B0604020202020204" pitchFamily="34" charset="0"/>
              </a:rPr>
              <a:t>NesCom</a:t>
            </a:r>
            <a:r>
              <a:rPr lang="en-US" sz="1800" i="1" dirty="0">
                <a:effectLst/>
                <a:latin typeface="Arial" panose="020B0604020202020204" pitchFamily="34" charset="0"/>
                <a:ea typeface="Times New Roman" panose="02020603050405020304" pitchFamily="18" charset="0"/>
                <a:cs typeface="Arial" panose="020B0604020202020204" pitchFamily="34" charset="0"/>
              </a:rPr>
              <a:t>.</a:t>
            </a:r>
          </a:p>
          <a:p>
            <a:r>
              <a:rPr lang="en-US" sz="1800" i="1" dirty="0">
                <a:latin typeface="Arial" panose="020B0604020202020204" pitchFamily="34" charset="0"/>
                <a:ea typeface="Times New Roman" panose="02020603050405020304" pitchFamily="18" charset="0"/>
                <a:cs typeface="Arial" panose="020B0604020202020204" pitchFamily="34" charset="0"/>
              </a:rPr>
              <a:t>Moved by:</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Second by:</a:t>
            </a:r>
          </a:p>
          <a:p>
            <a:r>
              <a:rPr lang="en-US" sz="1800" i="1" dirty="0">
                <a:latin typeface="Arial" panose="020B0604020202020204" pitchFamily="34" charset="0"/>
                <a:ea typeface="Times New Roman" panose="02020603050405020304" pitchFamily="18" charset="0"/>
                <a:cs typeface="Arial" panose="020B0604020202020204" pitchFamily="34" charset="0"/>
              </a:rPr>
              <a:t>Discussion:</a:t>
            </a:r>
          </a:p>
          <a:p>
            <a:r>
              <a:rPr lang="en-US" sz="1800" i="1" dirty="0">
                <a:latin typeface="Arial" panose="020B0604020202020204" pitchFamily="34" charset="0"/>
                <a:ea typeface="Times New Roman" panose="02020603050405020304" pitchFamily="18" charset="0"/>
                <a:cs typeface="Arial" panose="020B0604020202020204" pitchFamily="34" charset="0"/>
              </a:rPr>
              <a:t>Y/N/A: </a:t>
            </a: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30E7446-8BB7-4FE7-9C7E-D46BA9DA1EF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22</a:t>
            </a:fld>
            <a:endParaRPr lang="en-US" altLang="en-US"/>
          </a:p>
        </p:txBody>
      </p:sp>
    </p:spTree>
    <p:extLst>
      <p:ext uri="{BB962C8B-B14F-4D97-AF65-F5344CB8AC3E}">
        <p14:creationId xmlns:p14="http://schemas.microsoft.com/office/powerpoint/2010/main" val="3005539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1A43C-000A-42A2-B390-CE070F301165}"/>
              </a:ext>
            </a:extLst>
          </p:cNvPr>
          <p:cNvSpPr>
            <a:spLocks noGrp="1"/>
          </p:cNvSpPr>
          <p:nvPr>
            <p:ph type="title"/>
          </p:nvPr>
        </p:nvSpPr>
        <p:spPr/>
        <p:txBody>
          <a:bodyPr>
            <a:normAutofit/>
          </a:bodyPr>
          <a:lstStyle/>
          <a:p>
            <a:r>
              <a:rPr lang="en-US" dirty="0"/>
              <a:t>Working Group Motion</a:t>
            </a:r>
          </a:p>
        </p:txBody>
      </p:sp>
      <p:sp>
        <p:nvSpPr>
          <p:cNvPr id="3" name="Content Placeholder 2">
            <a:extLst>
              <a:ext uri="{FF2B5EF4-FFF2-40B4-BE49-F238E27FC236}">
                <a16:creationId xmlns:a16="http://schemas.microsoft.com/office/drawing/2014/main" id="{FFCD4F3B-E798-49F3-B9EE-ED8BBB03CB4E}"/>
              </a:ext>
            </a:extLst>
          </p:cNvPr>
          <p:cNvSpPr>
            <a:spLocks noGrp="1"/>
          </p:cNvSpPr>
          <p:nvPr>
            <p:ph idx="1"/>
          </p:nvPr>
        </p:nvSpPr>
        <p:spPr/>
        <p:txBody>
          <a:bodyPr/>
          <a:lstStyle/>
          <a:p>
            <a:r>
              <a:rPr lang="en-US" sz="2000" dirty="0"/>
              <a:t>To be brought by the SG chair:</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Move that the PAR and CSD contained in documents 15-21-0126-03 and 15-21-0047-08, respectively</a:t>
            </a:r>
            <a:r>
              <a:rPr lang="en-US" sz="1800" dirty="0">
                <a:effectLst/>
                <a:latin typeface="Arial" panose="020B0604020202020204" pitchFamily="34" charset="0"/>
                <a:ea typeface="Times New Roman" panose="02020603050405020304" pitchFamily="18" charset="0"/>
                <a:cs typeface="Arial" panose="020B0604020202020204" pitchFamily="34" charset="0"/>
              </a:rPr>
              <a:t>,</a:t>
            </a:r>
            <a:r>
              <a:rPr lang="en-US" sz="1800" i="1" dirty="0">
                <a:effectLst/>
                <a:latin typeface="Arial" panose="020B0604020202020204" pitchFamily="34" charset="0"/>
                <a:ea typeface="Times New Roman" panose="02020603050405020304" pitchFamily="18" charset="0"/>
                <a:cs typeface="Arial" panose="020B0604020202020204" pitchFamily="34" charset="0"/>
              </a:rPr>
              <a:t> be approved by the IEEE 802.15 WG and that the EC be requested to forward the PAR to </a:t>
            </a:r>
            <a:r>
              <a:rPr lang="en-US" sz="1800" i="1" dirty="0" err="1">
                <a:effectLst/>
                <a:latin typeface="Arial" panose="020B0604020202020204" pitchFamily="34" charset="0"/>
                <a:ea typeface="Times New Roman" panose="02020603050405020304" pitchFamily="18" charset="0"/>
                <a:cs typeface="Arial" panose="020B0604020202020204" pitchFamily="34" charset="0"/>
              </a:rPr>
              <a:t>NesCom</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802.15 working group chair and technical editor are authorized to make additional modifications to the PAR and CSD as needed to reflect EC discussion at its closing meeting.</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r>
              <a:rPr lang="en-US" sz="1800" i="1" dirty="0">
                <a:latin typeface="Arial" panose="020B0604020202020204" pitchFamily="34" charset="0"/>
                <a:ea typeface="Times New Roman" panose="02020603050405020304" pitchFamily="18" charset="0"/>
                <a:cs typeface="Arial" panose="020B0604020202020204" pitchFamily="34" charset="0"/>
              </a:rPr>
              <a:t>Moved by: Benjamin Rolfe</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Second by: [not required]</a:t>
            </a:r>
          </a:p>
          <a:p>
            <a:r>
              <a:rPr lang="en-US" sz="1800" i="1" dirty="0">
                <a:latin typeface="Arial" panose="020B0604020202020204" pitchFamily="34" charset="0"/>
                <a:ea typeface="Times New Roman" panose="02020603050405020304" pitchFamily="18" charset="0"/>
                <a:cs typeface="Arial" panose="020B0604020202020204" pitchFamily="34" charset="0"/>
              </a:rPr>
              <a:t>Discussion:</a:t>
            </a:r>
          </a:p>
          <a:p>
            <a:r>
              <a:rPr lang="en-US" sz="1800" i="1" dirty="0">
                <a:latin typeface="Arial" panose="020B0604020202020204" pitchFamily="34" charset="0"/>
                <a:ea typeface="Times New Roman" panose="02020603050405020304" pitchFamily="18" charset="0"/>
                <a:cs typeface="Arial" panose="020B0604020202020204" pitchFamily="34" charset="0"/>
              </a:rPr>
              <a:t>Y/N/A: </a:t>
            </a: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30E7446-8BB7-4FE7-9C7E-D46BA9DA1EF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23</a:t>
            </a:fld>
            <a:endParaRPr lang="en-US" altLang="en-US"/>
          </a:p>
        </p:txBody>
      </p:sp>
    </p:spTree>
    <p:extLst>
      <p:ext uri="{BB962C8B-B14F-4D97-AF65-F5344CB8AC3E}">
        <p14:creationId xmlns:p14="http://schemas.microsoft.com/office/powerpoint/2010/main" val="602008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1A43C-000A-42A2-B390-CE070F301165}"/>
              </a:ext>
            </a:extLst>
          </p:cNvPr>
          <p:cNvSpPr>
            <a:spLocks noGrp="1"/>
          </p:cNvSpPr>
          <p:nvPr>
            <p:ph type="title"/>
          </p:nvPr>
        </p:nvSpPr>
        <p:spPr>
          <a:xfrm>
            <a:off x="755576" y="685800"/>
            <a:ext cx="7764463" cy="1087016"/>
          </a:xfrm>
        </p:spPr>
        <p:txBody>
          <a:bodyPr>
            <a:normAutofit fontScale="90000"/>
          </a:bodyPr>
          <a:lstStyle/>
          <a:p>
            <a:r>
              <a:rPr lang="en-US" dirty="0"/>
              <a:t>Working Group Motion:</a:t>
            </a:r>
            <a:br>
              <a:rPr lang="en-US" dirty="0"/>
            </a:br>
            <a:endParaRPr lang="en-US" dirty="0"/>
          </a:p>
        </p:txBody>
      </p:sp>
      <p:sp>
        <p:nvSpPr>
          <p:cNvPr id="3" name="Content Placeholder 2">
            <a:extLst>
              <a:ext uri="{FF2B5EF4-FFF2-40B4-BE49-F238E27FC236}">
                <a16:creationId xmlns:a16="http://schemas.microsoft.com/office/drawing/2014/main" id="{FFCD4F3B-E798-49F3-B9EE-ED8BBB03CB4E}"/>
              </a:ext>
            </a:extLst>
          </p:cNvPr>
          <p:cNvSpPr>
            <a:spLocks noGrp="1"/>
          </p:cNvSpPr>
          <p:nvPr>
            <p:ph idx="1"/>
          </p:nvPr>
        </p:nvSpPr>
        <p:spPr>
          <a:xfrm>
            <a:off x="767977" y="1772816"/>
            <a:ext cx="7764463" cy="4467647"/>
          </a:xfrm>
        </p:spPr>
        <p:txBody>
          <a:bodyPr/>
          <a:lstStyle/>
          <a:p>
            <a:r>
              <a:rPr lang="en-US" dirty="0"/>
              <a:t>[Just in case – not sure it’s needed]</a:t>
            </a:r>
          </a:p>
          <a:p>
            <a:r>
              <a:rPr lang="en-US" dirty="0"/>
              <a:t>Approval of PAR and CSD Responses:</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Request that the responses to received PAR and CSD </a:t>
            </a:r>
            <a:r>
              <a:rPr lang="en-US" sz="1800" i="1" dirty="0">
                <a:latin typeface="Arial" panose="020B0604020202020204" pitchFamily="34" charset="0"/>
                <a:ea typeface="Times New Roman" panose="02020603050405020304" pitchFamily="18" charset="0"/>
                <a:cs typeface="Arial" panose="020B0604020202020204" pitchFamily="34" charset="0"/>
              </a:rPr>
              <a:t>review comments </a:t>
            </a:r>
            <a:r>
              <a:rPr lang="en-US" sz="1800" i="1" dirty="0">
                <a:effectLst/>
                <a:latin typeface="Arial" panose="020B0604020202020204" pitchFamily="34" charset="0"/>
                <a:ea typeface="Times New Roman" panose="02020603050405020304" pitchFamily="18" charset="0"/>
                <a:cs typeface="Arial" panose="020B0604020202020204" pitchFamily="34" charset="0"/>
              </a:rPr>
              <a:t>contained in document  15-21-0373-05 be approved. </a:t>
            </a:r>
            <a:r>
              <a:rPr lang="en-US" sz="1800" i="1" dirty="0">
                <a:solidFill>
                  <a:srgbClr val="000000"/>
                </a:solidFill>
                <a:effectLst/>
                <a:latin typeface="Arial" panose="020B0604020202020204" pitchFamily="34" charset="0"/>
                <a:ea typeface="Times New Roman" panose="02020603050405020304" pitchFamily="18" charset="0"/>
              </a:rPr>
              <a:t>The 802.15 working group chair and technical editor are authorized to make additional modifications to the responses as needed.</a:t>
            </a:r>
            <a:endParaRPr lang="en-US" sz="1800" i="1" dirty="0">
              <a:effectLst/>
              <a:latin typeface="Arial" panose="020B0604020202020204" pitchFamily="34" charset="0"/>
              <a:ea typeface="Times New Roman" panose="02020603050405020304" pitchFamily="18" charset="0"/>
              <a:cs typeface="Arial" panose="020B0604020202020204" pitchFamily="34" charset="0"/>
            </a:endParaRPr>
          </a:p>
          <a:p>
            <a:r>
              <a:rPr lang="en-US" sz="1800" i="1" dirty="0">
                <a:latin typeface="Arial" panose="020B0604020202020204" pitchFamily="34" charset="0"/>
                <a:ea typeface="Times New Roman" panose="02020603050405020304" pitchFamily="18" charset="0"/>
                <a:cs typeface="Arial" panose="020B0604020202020204" pitchFamily="34" charset="0"/>
              </a:rPr>
              <a:t>Moved by: Benjamin Rolfe</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Second by: [not required]</a:t>
            </a:r>
          </a:p>
          <a:p>
            <a:r>
              <a:rPr lang="en-US" sz="1800" i="1" dirty="0">
                <a:latin typeface="Arial" panose="020B0604020202020204" pitchFamily="34" charset="0"/>
                <a:ea typeface="Times New Roman" panose="02020603050405020304" pitchFamily="18" charset="0"/>
                <a:cs typeface="Arial" panose="020B0604020202020204" pitchFamily="34" charset="0"/>
              </a:rPr>
              <a:t>Discussion:</a:t>
            </a:r>
          </a:p>
          <a:p>
            <a:r>
              <a:rPr lang="en-US" sz="1800" i="1" dirty="0">
                <a:latin typeface="Arial" panose="020B0604020202020204" pitchFamily="34" charset="0"/>
                <a:ea typeface="Times New Roman" panose="02020603050405020304" pitchFamily="18" charset="0"/>
                <a:cs typeface="Arial" panose="020B0604020202020204" pitchFamily="34" charset="0"/>
              </a:rPr>
              <a:t>Y/N/A: </a:t>
            </a: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30E7446-8BB7-4FE7-9C7E-D46BA9DA1EF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24</a:t>
            </a:fld>
            <a:endParaRPr lang="en-US" altLang="en-US"/>
          </a:p>
        </p:txBody>
      </p:sp>
    </p:spTree>
    <p:extLst>
      <p:ext uri="{BB962C8B-B14F-4D97-AF65-F5344CB8AC3E}">
        <p14:creationId xmlns:p14="http://schemas.microsoft.com/office/powerpoint/2010/main" val="1163656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Contributions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25</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6C431-57C8-4508-A6BF-A7629C5EA42C}"/>
              </a:ext>
            </a:extLst>
          </p:cNvPr>
          <p:cNvSpPr>
            <a:spLocks noGrp="1"/>
          </p:cNvSpPr>
          <p:nvPr>
            <p:ph type="title"/>
          </p:nvPr>
        </p:nvSpPr>
        <p:spPr/>
        <p:txBody>
          <a:bodyPr/>
          <a:lstStyle/>
          <a:p>
            <a:r>
              <a:rPr lang="en-US" dirty="0"/>
              <a:t>Links</a:t>
            </a:r>
          </a:p>
        </p:txBody>
      </p:sp>
      <p:sp>
        <p:nvSpPr>
          <p:cNvPr id="3" name="Content Placeholder 2">
            <a:extLst>
              <a:ext uri="{FF2B5EF4-FFF2-40B4-BE49-F238E27FC236}">
                <a16:creationId xmlns:a16="http://schemas.microsoft.com/office/drawing/2014/main" id="{75CF5308-9BB4-45E7-8514-92088C0C2816}"/>
              </a:ext>
            </a:extLst>
          </p:cNvPr>
          <p:cNvSpPr>
            <a:spLocks noGrp="1"/>
          </p:cNvSpPr>
          <p:nvPr>
            <p:ph idx="1"/>
          </p:nvPr>
        </p:nvSpPr>
        <p:spPr/>
        <p:txBody>
          <a:bodyPr>
            <a:normAutofit fontScale="85000" lnSpcReduction="20000"/>
          </a:bodyPr>
          <a:lstStyle/>
          <a:p>
            <a:r>
              <a:rPr lang="en-US" dirty="0"/>
              <a:t>Wednesday</a:t>
            </a:r>
          </a:p>
          <a:p>
            <a:r>
              <a:rPr lang="en-US" dirty="0"/>
              <a:t>Thursday</a:t>
            </a:r>
          </a:p>
          <a:p>
            <a:r>
              <a:rPr lang="en-US" dirty="0">
                <a:hlinkClick r:id="rId2"/>
              </a:rPr>
              <a:t>https://mentor.ieee.org/802.15/dcn/21/15-21-0394-02-04ab-ir-uwb-link-budget-analysis-and-comparison-with-nb-signaling.pptx</a:t>
            </a:r>
            <a:endParaRPr lang="en-US" dirty="0"/>
          </a:p>
          <a:p>
            <a:r>
              <a:rPr lang="en-US" dirty="0"/>
              <a:t>Friday</a:t>
            </a:r>
          </a:p>
          <a:p>
            <a:r>
              <a:rPr lang="en-US" dirty="0">
                <a:hlinkClick r:id="rId3"/>
              </a:rPr>
              <a:t>https://mentor.ieee.org/802.15/dcn/21/15-21-0377-00-04ab-preamble-codes-for-data-communications.pptx</a:t>
            </a:r>
          </a:p>
          <a:p>
            <a:r>
              <a:rPr lang="en-US" dirty="0">
                <a:hlinkClick r:id="rId3"/>
              </a:rPr>
              <a:t>https://mentor.ieee.org/802.15/dcn/21/15-21-0399-00-04ab-uwb-sensing-in-802-15.pptx</a:t>
            </a:r>
            <a:endParaRPr lang="en-US" dirty="0"/>
          </a:p>
          <a:p>
            <a:r>
              <a:rPr lang="en-US" dirty="0"/>
              <a:t>Tuesday</a:t>
            </a:r>
          </a:p>
        </p:txBody>
      </p:sp>
      <p:sp>
        <p:nvSpPr>
          <p:cNvPr id="4" name="Slide Number Placeholder 3">
            <a:extLst>
              <a:ext uri="{FF2B5EF4-FFF2-40B4-BE49-F238E27FC236}">
                <a16:creationId xmlns:a16="http://schemas.microsoft.com/office/drawing/2014/main" id="{BEA93E2A-1E06-4E53-8668-CD4971C9E66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26</a:t>
            </a:fld>
            <a:endParaRPr lang="en-US" altLang="en-US"/>
          </a:p>
        </p:txBody>
      </p:sp>
    </p:spTree>
    <p:extLst>
      <p:ext uri="{BB962C8B-B14F-4D97-AF65-F5344CB8AC3E}">
        <p14:creationId xmlns:p14="http://schemas.microsoft.com/office/powerpoint/2010/main" val="6905749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27</a:t>
            </a:fld>
            <a:endParaRPr lang="en-US" altLang="en-US"/>
          </a:p>
        </p:txBody>
      </p:sp>
    </p:spTree>
    <p:extLst>
      <p:ext uri="{BB962C8B-B14F-4D97-AF65-F5344CB8AC3E}">
        <p14:creationId xmlns:p14="http://schemas.microsoft.com/office/powerpoint/2010/main" val="2825843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fontScale="90000"/>
          </a:bodyPr>
          <a:lstStyle/>
          <a:p>
            <a:r>
              <a:rPr lang="en-US" altLang="en-US" dirty="0"/>
              <a:t>Teleconference Schedule Discussion</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395535" y="2125663"/>
            <a:ext cx="4824537" cy="2293489"/>
          </a:xfrm>
        </p:spPr>
        <p:txBody>
          <a:bodyPr>
            <a:normAutofit fontScale="85000" lnSpcReduction="20000"/>
          </a:bodyPr>
          <a:lstStyle/>
          <a:p>
            <a:pPr marL="0" indent="0">
              <a:defRPr/>
            </a:pPr>
            <a:r>
              <a:rPr lang="en-US" dirty="0"/>
              <a:t>Frequency: Bi-weekly </a:t>
            </a:r>
          </a:p>
          <a:p>
            <a:pPr marL="0" indent="0">
              <a:defRPr/>
            </a:pPr>
            <a:r>
              <a:rPr lang="en-US" dirty="0"/>
              <a:t>Phase: Tuesday  </a:t>
            </a:r>
          </a:p>
          <a:p>
            <a:pPr marL="0" indent="0">
              <a:defRPr/>
            </a:pPr>
            <a:r>
              <a:rPr lang="en-US" dirty="0"/>
              <a:t>Offset: now + 14</a:t>
            </a:r>
          </a:p>
          <a:p>
            <a:pPr marL="0" indent="0">
              <a:defRPr/>
            </a:pPr>
            <a:r>
              <a:rPr lang="en-US" dirty="0"/>
              <a:t>Time: 10:00 ET (07:00 PT)</a:t>
            </a:r>
          </a:p>
          <a:p>
            <a:pPr marL="0" indent="0">
              <a:defRPr/>
            </a:pPr>
            <a:r>
              <a:rPr lang="en-US" dirty="0"/>
              <a:t>Duration: 	1 hour.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28</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extLst>
              <p:ext uri="{D42A27DB-BD31-4B8C-83A1-F6EECF244321}">
                <p14:modId xmlns:p14="http://schemas.microsoft.com/office/powerpoint/2010/main" val="2078314161"/>
              </p:ext>
            </p:extLst>
          </p:nvPr>
        </p:nvGraphicFramePr>
        <p:xfrm>
          <a:off x="5508104" y="2125663"/>
          <a:ext cx="3133566" cy="370681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gridCol w="1549390">
                  <a:extLst>
                    <a:ext uri="{9D8B030D-6E8A-4147-A177-3AD203B41FA5}">
                      <a16:colId xmlns:a16="http://schemas.microsoft.com/office/drawing/2014/main" val="20001"/>
                    </a:ext>
                  </a:extLst>
                </a:gridCol>
              </a:tblGrid>
              <a:tr h="370681">
                <a:tc>
                  <a:txBody>
                    <a:bodyPr/>
                    <a:lstStyle/>
                    <a:p>
                      <a:r>
                        <a:rPr lang="en-US" sz="1800" dirty="0"/>
                        <a:t>Week</a:t>
                      </a:r>
                    </a:p>
                  </a:txBody>
                  <a:tcPr marL="91420" marR="91420" marT="45700" marB="45700"/>
                </a:tc>
                <a:tc>
                  <a:txBody>
                    <a:bodyPr/>
                    <a:lstStyle/>
                    <a:p>
                      <a:r>
                        <a:rPr lang="en-US" sz="1800" dirty="0"/>
                        <a:t>Time (ET)</a:t>
                      </a:r>
                    </a:p>
                  </a:txBody>
                  <a:tcPr marL="91420" marR="91420" marT="45700" marB="45700"/>
                </a:tc>
                <a:extLst>
                  <a:ext uri="{0D108BD9-81ED-4DB2-BD59-A6C34878D82A}">
                    <a16:rowId xmlns:a16="http://schemas.microsoft.com/office/drawing/2014/main" val="10000"/>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Now:</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[July plenary]</a:t>
                      </a:r>
                    </a:p>
                  </a:txBody>
                  <a:tcPr marL="91420" marR="91420" marT="45700" marB="45700"/>
                </a:tc>
                <a:extLst>
                  <a:ext uri="{0D108BD9-81ED-4DB2-BD59-A6C34878D82A}">
                    <a16:rowId xmlns:a16="http://schemas.microsoft.com/office/drawing/2014/main" val="10001"/>
                  </a:ext>
                </a:extLst>
              </a:tr>
              <a:tr h="370681">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2"/>
                  </a:ext>
                </a:extLst>
              </a:tr>
              <a:tr h="370681">
                <a:tc>
                  <a:txBody>
                    <a:bodyPr/>
                    <a:lstStyle/>
                    <a:p>
                      <a:r>
                        <a:rPr lang="en-US" sz="1800" dirty="0">
                          <a:solidFill>
                            <a:schemeClr val="tx1"/>
                          </a:solidFill>
                        </a:rPr>
                        <a:t>August 3</a:t>
                      </a:r>
                    </a:p>
                  </a:txBody>
                  <a:tcPr marL="91420" marR="91420" marT="45700" marB="45700"/>
                </a:tc>
                <a:tc>
                  <a:txBody>
                    <a:bodyPr/>
                    <a:lstStyle/>
                    <a:p>
                      <a:r>
                        <a:rPr lang="en-US" sz="1800" dirty="0"/>
                        <a:t>10:00 ET</a:t>
                      </a:r>
                    </a:p>
                  </a:txBody>
                  <a:tcPr marL="91420" marR="91420" marT="45700" marB="45700"/>
                </a:tc>
                <a:extLst>
                  <a:ext uri="{0D108BD9-81ED-4DB2-BD59-A6C34878D82A}">
                    <a16:rowId xmlns:a16="http://schemas.microsoft.com/office/drawing/2014/main" val="10003"/>
                  </a:ext>
                </a:extLst>
              </a:tr>
              <a:tr h="37068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972486093"/>
                  </a:ext>
                </a:extLst>
              </a:tr>
              <a:tr h="370681">
                <a:tc>
                  <a:txBody>
                    <a:bodyPr/>
                    <a:lstStyle/>
                    <a:p>
                      <a:r>
                        <a:rPr lang="en-US" sz="1800" dirty="0">
                          <a:solidFill>
                            <a:schemeClr val="tx1"/>
                          </a:solidFill>
                        </a:rPr>
                        <a:t>August 17</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107150580"/>
                  </a:ext>
                </a:extLst>
              </a:tr>
              <a:tr h="37068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4127578813"/>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August 31</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3886067334"/>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dirty="0">
                          <a:solidFill>
                            <a:srgbClr val="C00000"/>
                          </a:solidFill>
                        </a:rPr>
                        <a:t>Sept 14: </a:t>
                      </a:r>
                    </a:p>
                  </a:txBody>
                  <a:tcPr marL="91420" marR="91420" marT="45700" marB="45700"/>
                </a:tc>
                <a:tc>
                  <a:txBody>
                    <a:bodyPr/>
                    <a:lstStyle/>
                    <a:p>
                      <a:r>
                        <a:rPr lang="en-US" sz="1800" b="1" dirty="0">
                          <a:solidFill>
                            <a:srgbClr val="C00000"/>
                          </a:solidFill>
                        </a:rPr>
                        <a:t>Sept Interim</a:t>
                      </a:r>
                    </a:p>
                  </a:txBody>
                  <a:tcPr marL="91420" marR="91420" marT="45700" marB="45700"/>
                </a:tc>
                <a:extLst>
                  <a:ext uri="{0D108BD9-81ED-4DB2-BD59-A6C34878D82A}">
                    <a16:rowId xmlns:a16="http://schemas.microsoft.com/office/drawing/2014/main" val="1644665315"/>
                  </a:ext>
                </a:extLst>
              </a:tr>
            </a:tbl>
          </a:graphicData>
        </a:graphic>
      </p:graphicFrame>
      <p:sp>
        <p:nvSpPr>
          <p:cNvPr id="2" name="Arrow: Right 1">
            <a:extLst>
              <a:ext uri="{FF2B5EF4-FFF2-40B4-BE49-F238E27FC236}">
                <a16:creationId xmlns:a16="http://schemas.microsoft.com/office/drawing/2014/main" id="{E964B7C9-85AC-4877-B153-E76884D15BD3}"/>
              </a:ext>
            </a:extLst>
          </p:cNvPr>
          <p:cNvSpPr/>
          <p:nvPr/>
        </p:nvSpPr>
        <p:spPr bwMode="auto">
          <a:xfrm>
            <a:off x="4572000" y="3140968"/>
            <a:ext cx="864096" cy="576064"/>
          </a:xfrm>
          <a:prstGeom prst="rightArrow">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1" i="0" u="none" strike="noStrike" cap="none" normalizeH="0" baseline="0" dirty="0">
                <a:ln>
                  <a:noFill/>
                </a:ln>
                <a:solidFill>
                  <a:srgbClr val="C00000"/>
                </a:solidFill>
                <a:effectLst/>
                <a:latin typeface="Times New Roman" charset="0"/>
                <a:ea typeface="ＭＳ Ｐゴシック" charset="0"/>
                <a:cs typeface="ＭＳ Ｐゴシック" charset="0"/>
              </a:rPr>
              <a:t>NEXT</a:t>
            </a:r>
          </a:p>
        </p:txBody>
      </p:sp>
      <p:sp>
        <p:nvSpPr>
          <p:cNvPr id="7" name="Arrow: Right 6">
            <a:extLst>
              <a:ext uri="{FF2B5EF4-FFF2-40B4-BE49-F238E27FC236}">
                <a16:creationId xmlns:a16="http://schemas.microsoft.com/office/drawing/2014/main" id="{A37A012C-B51A-4A3F-BFCC-9901199B525B}"/>
              </a:ext>
            </a:extLst>
          </p:cNvPr>
          <p:cNvSpPr/>
          <p:nvPr/>
        </p:nvSpPr>
        <p:spPr bwMode="auto">
          <a:xfrm>
            <a:off x="4572000" y="2204864"/>
            <a:ext cx="867518" cy="871289"/>
          </a:xfrm>
          <a:prstGeom prst="rightArrow">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b="1" dirty="0">
                <a:solidFill>
                  <a:schemeClr val="accent2">
                    <a:lumMod val="75000"/>
                  </a:schemeClr>
                </a:solidFill>
                <a:latin typeface="Times New Roman" charset="0"/>
                <a:ea typeface="ＭＳ Ｐゴシック" charset="0"/>
                <a:cs typeface="ＭＳ Ｐゴシック" charset="0"/>
              </a:rPr>
              <a:t>We are Here</a:t>
            </a:r>
            <a:endParaRPr kumimoji="0" lang="en-US" sz="1200" b="1" i="0" u="none" strike="noStrike" cap="none" normalizeH="0" baseline="0" dirty="0">
              <a:ln>
                <a:noFill/>
              </a:ln>
              <a:solidFill>
                <a:schemeClr val="accent2">
                  <a:lumMod val="75000"/>
                </a:schemeClr>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29469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683125"/>
          </a:xfrm>
        </p:spPr>
        <p:txBody>
          <a:bodyPr>
            <a:normAutofit/>
          </a:bodyPr>
          <a:lstStyle/>
          <a:p>
            <a:pPr marL="457200" indent="-457200">
              <a:buFont typeface="Arial" panose="020B0604020202020204" pitchFamily="34" charset="0"/>
              <a:buChar char="•"/>
              <a:defRPr/>
            </a:pPr>
            <a:r>
              <a:rPr lang="en-US" dirty="0"/>
              <a:t>Pre-PAR Activity Rules</a:t>
            </a:r>
          </a:p>
          <a:p>
            <a:pPr marL="457200" indent="-457200">
              <a:buFont typeface="Arial" panose="020B0604020202020204" pitchFamily="34" charset="0"/>
              <a:buChar char="•"/>
              <a:defRPr/>
            </a:pPr>
            <a:r>
              <a:rPr lang="en-US" dirty="0"/>
              <a:t>Study Group voting: everyone present can vote</a:t>
            </a:r>
          </a:p>
          <a:p>
            <a:pPr marL="457200" indent="-457200">
              <a:buFont typeface="Arial" panose="020B0604020202020204" pitchFamily="34" charset="0"/>
              <a:buChar char="•"/>
              <a:defRPr/>
            </a:pPr>
            <a:r>
              <a:rPr lang="en-US" dirty="0"/>
              <a:t>Identify yourself and affiliation on first contact</a:t>
            </a:r>
          </a:p>
          <a:p>
            <a:pPr marL="457200" indent="-457200">
              <a:buFont typeface="Arial" panose="020B0604020202020204" pitchFamily="34" charset="0"/>
              <a:buChar char="•"/>
              <a:defRPr/>
            </a:pPr>
            <a:r>
              <a:rPr lang="en-US" dirty="0"/>
              <a:t>Reminder: Individual Participation</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3</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4</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341438"/>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
        <p:nvSpPr>
          <p:cNvPr id="6" name="Date Placeholder 5"/>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January 2021</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lstStyle/>
          <a:p>
            <a:pPr marL="0" indent="0"/>
            <a:r>
              <a:rPr lang="en-US" altLang="en-US" dirty="0" err="1"/>
              <a:t>Ageneda</a:t>
            </a:r>
            <a:r>
              <a:rPr lang="en-US" altLang="en-US" dirty="0"/>
              <a:t>: </a:t>
            </a:r>
          </a:p>
          <a:p>
            <a:pPr marL="0" indent="0"/>
            <a:r>
              <a:rPr lang="en-US" altLang="en-US" sz="1600" dirty="0">
                <a:hlinkClick r:id="rId2"/>
              </a:rPr>
              <a:t>https://mentor.ieee.org/802.15/dcn/21/15-21-0345-02-04ab-sg-15-4ab-agenda-july-2021.xlsx</a:t>
            </a:r>
            <a:endParaRPr lang="en-US" altLang="en-US" sz="16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6</a:t>
            </a:fld>
            <a:endParaRPr lang="en-US" altLang="en-US">
              <a:solidFill>
                <a:schemeClr val="tx1"/>
              </a:solidFill>
            </a:endParaRPr>
          </a:p>
        </p:txBody>
      </p:sp>
      <p:graphicFrame>
        <p:nvGraphicFramePr>
          <p:cNvPr id="5" name="Table 4">
            <a:extLst>
              <a:ext uri="{FF2B5EF4-FFF2-40B4-BE49-F238E27FC236}">
                <a16:creationId xmlns:a16="http://schemas.microsoft.com/office/drawing/2014/main" id="{B431867C-A4BE-4C86-B6AB-096831CC3080}"/>
              </a:ext>
            </a:extLst>
          </p:cNvPr>
          <p:cNvGraphicFramePr>
            <a:graphicFrameLocks noGrp="1"/>
          </p:cNvGraphicFramePr>
          <p:nvPr>
            <p:extLst>
              <p:ext uri="{D42A27DB-BD31-4B8C-83A1-F6EECF244321}">
                <p14:modId xmlns:p14="http://schemas.microsoft.com/office/powerpoint/2010/main" val="4136195867"/>
              </p:ext>
            </p:extLst>
          </p:nvPr>
        </p:nvGraphicFramePr>
        <p:xfrm>
          <a:off x="755576" y="2780929"/>
          <a:ext cx="7764464" cy="3013120"/>
        </p:xfrm>
        <a:graphic>
          <a:graphicData uri="http://schemas.openxmlformats.org/drawingml/2006/table">
            <a:tbl>
              <a:tblPr>
                <a:tableStyleId>{5C22544A-7EE6-4342-B048-85BDC9FD1C3A}</a:tableStyleId>
              </a:tblPr>
              <a:tblGrid>
                <a:gridCol w="301533">
                  <a:extLst>
                    <a:ext uri="{9D8B030D-6E8A-4147-A177-3AD203B41FA5}">
                      <a16:colId xmlns:a16="http://schemas.microsoft.com/office/drawing/2014/main" val="4283423503"/>
                    </a:ext>
                  </a:extLst>
                </a:gridCol>
                <a:gridCol w="6611235">
                  <a:extLst>
                    <a:ext uri="{9D8B030D-6E8A-4147-A177-3AD203B41FA5}">
                      <a16:colId xmlns:a16="http://schemas.microsoft.com/office/drawing/2014/main" val="2218531453"/>
                    </a:ext>
                  </a:extLst>
                </a:gridCol>
                <a:gridCol w="851696">
                  <a:extLst>
                    <a:ext uri="{9D8B030D-6E8A-4147-A177-3AD203B41FA5}">
                      <a16:colId xmlns:a16="http://schemas.microsoft.com/office/drawing/2014/main" val="3883679518"/>
                    </a:ext>
                  </a:extLst>
                </a:gridCol>
              </a:tblGrid>
              <a:tr h="192488">
                <a:tc>
                  <a:txBody>
                    <a:bodyPr/>
                    <a:lstStyle/>
                    <a:p>
                      <a:pPr algn="l" fontAlgn="b"/>
                      <a:endParaRPr lang="en-US" sz="1400" b="0" i="0" u="none" strike="noStrike">
                        <a:effectLst/>
                        <a:latin typeface="Arial" panose="020B0604020202020204" pitchFamily="34" charset="0"/>
                      </a:endParaRPr>
                    </a:p>
                  </a:txBody>
                  <a:tcPr marL="9525" marR="9525" marT="9525" marB="0" anchor="b"/>
                </a:tc>
                <a:tc>
                  <a:txBody>
                    <a:bodyPr/>
                    <a:lstStyle/>
                    <a:p>
                      <a:pPr algn="ctr" fontAlgn="b"/>
                      <a:r>
                        <a:rPr lang="en-US" sz="1400" u="none" strike="noStrike">
                          <a:effectLst/>
                        </a:rPr>
                        <a:t>Study Group 15.4ab - Next Generation UWB</a:t>
                      </a:r>
                      <a:endParaRPr lang="en-US" sz="1400" b="1" i="0" u="none" strike="noStrike">
                        <a:effectLst/>
                        <a:latin typeface="Arial" panose="020B0604020202020204" pitchFamily="34" charset="0"/>
                      </a:endParaRPr>
                    </a:p>
                  </a:txBody>
                  <a:tcPr marL="9525" marR="9525" marT="9525" marB="0" anchor="b"/>
                </a:tc>
                <a:tc>
                  <a:txBody>
                    <a:bodyPr/>
                    <a:lstStyle/>
                    <a:p>
                      <a:pPr algn="l" fontAlgn="b"/>
                      <a:endParaRPr lang="en-US" sz="1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244547101"/>
                  </a:ext>
                </a:extLst>
              </a:tr>
              <a:tr h="365100">
                <a:tc>
                  <a:txBody>
                    <a:bodyPr/>
                    <a:lstStyle/>
                    <a:p>
                      <a:pPr algn="l" fontAlgn="b"/>
                      <a:endParaRPr lang="en-US" sz="1400" b="1" i="0" u="none" strike="noStrike">
                        <a:effectLst/>
                        <a:latin typeface="Times New Roman" panose="02020603050405020304" pitchFamily="18" charset="0"/>
                      </a:endParaRPr>
                    </a:p>
                  </a:txBody>
                  <a:tcPr marL="9525" marR="9525" marT="9525" marB="0" anchor="b"/>
                </a:tc>
                <a:tc>
                  <a:txBody>
                    <a:bodyPr/>
                    <a:lstStyle/>
                    <a:p>
                      <a:pPr algn="ctr" fontAlgn="b"/>
                      <a:r>
                        <a:rPr lang="en-US" sz="1400" u="none" strike="noStrike">
                          <a:effectLst/>
                        </a:rPr>
                        <a:t>Summary of Schedule  / Session Focus - SG15.4ab (NG-UWB)</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endParaRPr lang="en-US" sz="1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107914781"/>
                  </a:ext>
                </a:extLst>
              </a:tr>
              <a:tr h="192488">
                <a:tc>
                  <a:txBody>
                    <a:bodyPr/>
                    <a:lstStyle/>
                    <a:p>
                      <a:pPr algn="l" fontAlgn="b"/>
                      <a:endParaRPr lang="en-US" sz="1400" b="1" i="0" u="none" strike="noStrike">
                        <a:effectLst/>
                        <a:latin typeface="Times New Roman" panose="02020603050405020304" pitchFamily="18" charset="0"/>
                      </a:endParaRPr>
                    </a:p>
                  </a:txBody>
                  <a:tcPr marL="9525" marR="9525" marT="9525" marB="0" anchor="b"/>
                </a:tc>
                <a:tc>
                  <a:txBody>
                    <a:bodyPr/>
                    <a:lstStyle/>
                    <a:p>
                      <a:pPr algn="ctr" fontAlgn="b"/>
                      <a:r>
                        <a:rPr lang="en-US" sz="1400" u="none" strike="noStrike">
                          <a:effectLst/>
                        </a:rPr>
                        <a:t>Times in Eastern Timezone (ET)</a:t>
                      </a:r>
                      <a:endParaRPr lang="en-US" sz="1400" b="1" i="0" u="none" strike="noStrike">
                        <a:effectLst/>
                        <a:latin typeface="Times New Roman" panose="02020603050405020304" pitchFamily="18" charset="0"/>
                      </a:endParaRPr>
                    </a:p>
                  </a:txBody>
                  <a:tcPr marL="9525" marR="9525" marT="9525" marB="0" anchor="b"/>
                </a:tc>
                <a:tc>
                  <a:txBody>
                    <a:bodyPr/>
                    <a:lstStyle/>
                    <a:p>
                      <a:pPr algn="ctr" fontAlgn="b"/>
                      <a:r>
                        <a:rPr lang="en-US" sz="1400" u="none" strike="noStrike">
                          <a:effectLst/>
                        </a:rPr>
                        <a:t>EST</a:t>
                      </a:r>
                      <a:endParaRPr lang="en-US" sz="1400" b="1"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621774832"/>
                  </a:ext>
                </a:extLst>
              </a:tr>
              <a:tr h="365100">
                <a:tc>
                  <a:txBody>
                    <a:bodyPr/>
                    <a:lstStyle/>
                    <a:p>
                      <a:pPr algn="r" fontAlgn="b"/>
                      <a:r>
                        <a:rPr lang="en-US" sz="1400" u="none" strike="noStrike">
                          <a:effectLst/>
                        </a:rPr>
                        <a:t>1</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dirty="0">
                          <a:effectLst/>
                        </a:rPr>
                        <a:t>Wednesday 14-JulyMay PM1 (13:00):  Opening, Review, Technical Presentations</a:t>
                      </a:r>
                      <a:endParaRPr lang="en-US" sz="1400" b="1" i="0" u="none" strike="noStrike" dirty="0">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1:00 PM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4242864008"/>
                  </a:ext>
                </a:extLst>
              </a:tr>
              <a:tr h="365100">
                <a:tc>
                  <a:txBody>
                    <a:bodyPr/>
                    <a:lstStyle/>
                    <a:p>
                      <a:pPr algn="r" fontAlgn="b"/>
                      <a:r>
                        <a:rPr lang="en-US" sz="1400" u="none" strike="noStrike">
                          <a:effectLst/>
                        </a:rPr>
                        <a:t>2</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Thursday 15-July PM2 (15:00): PAR Comment Review and Resolution</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3:00 PM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113770213"/>
                  </a:ext>
                </a:extLst>
              </a:tr>
              <a:tr h="365100">
                <a:tc>
                  <a:txBody>
                    <a:bodyPr/>
                    <a:lstStyle/>
                    <a:p>
                      <a:pPr algn="r" fontAlgn="b"/>
                      <a:r>
                        <a:rPr lang="en-US" sz="1400" u="none" strike="noStrike">
                          <a:effectLst/>
                        </a:rPr>
                        <a:t>3</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Thursday 15-July EV1 (17:00): PAR Comment Review and Resolution</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5:00 PM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983691436"/>
                  </a:ext>
                </a:extLst>
              </a:tr>
              <a:tr h="365100">
                <a:tc>
                  <a:txBody>
                    <a:bodyPr/>
                    <a:lstStyle/>
                    <a:p>
                      <a:pPr algn="r" fontAlgn="b"/>
                      <a:r>
                        <a:rPr lang="en-US" sz="1400" u="none" strike="noStrike">
                          <a:effectLst/>
                        </a:rPr>
                        <a:t>4</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Friday 16-July PM1: Technical Presentations</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1:00 PM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984985802"/>
                  </a:ext>
                </a:extLst>
              </a:tr>
              <a:tr h="376750">
                <a:tc>
                  <a:txBody>
                    <a:bodyPr/>
                    <a:lstStyle/>
                    <a:p>
                      <a:pPr algn="r" fontAlgn="b"/>
                      <a:r>
                        <a:rPr lang="en-US" sz="1400" u="none" strike="noStrike">
                          <a:effectLst/>
                        </a:rPr>
                        <a:t>5</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Monday 19-July AM2: Coordination with SGs  (Joint w/15.14 &amp; 15.6a)</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a:effectLst/>
                        </a:rPr>
                        <a:t>10:00 AM</a:t>
                      </a:r>
                      <a:endParaRPr lang="en-US" sz="1400" b="0" i="0" u="none" strike="noStrike">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412561855"/>
                  </a:ext>
                </a:extLst>
              </a:tr>
              <a:tr h="365100">
                <a:tc>
                  <a:txBody>
                    <a:bodyPr/>
                    <a:lstStyle/>
                    <a:p>
                      <a:pPr algn="r" fontAlgn="b"/>
                      <a:r>
                        <a:rPr lang="en-US" sz="1400" u="none" strike="noStrike">
                          <a:effectLst/>
                        </a:rPr>
                        <a:t>6</a:t>
                      </a:r>
                      <a:endParaRPr lang="en-US" sz="1400" b="1" i="0" u="none" strike="noStrike">
                        <a:effectLst/>
                        <a:latin typeface="Times New Roman" panose="02020603050405020304" pitchFamily="18" charset="0"/>
                      </a:endParaRPr>
                    </a:p>
                  </a:txBody>
                  <a:tcPr marL="9525" marR="9525" marT="9525" marB="0" anchor="b"/>
                </a:tc>
                <a:tc>
                  <a:txBody>
                    <a:bodyPr/>
                    <a:lstStyle/>
                    <a:p>
                      <a:pPr algn="l" fontAlgn="b"/>
                      <a:r>
                        <a:rPr lang="en-US" sz="1400" u="none" strike="noStrike">
                          <a:effectLst/>
                        </a:rPr>
                        <a:t>Monday 19-July PM2:  Technical Presentations, next steps, wrap-up</a:t>
                      </a:r>
                      <a:endParaRPr lang="en-US" sz="1400" b="1" i="0" u="none" strike="noStrike">
                        <a:effectLst/>
                        <a:latin typeface="Times New Roman" panose="02020603050405020304" pitchFamily="18" charset="0"/>
                      </a:endParaRPr>
                    </a:p>
                  </a:txBody>
                  <a:tcPr marL="9525" marR="9525" marT="9525" marB="0" anchor="b"/>
                </a:tc>
                <a:tc>
                  <a:txBody>
                    <a:bodyPr/>
                    <a:lstStyle/>
                    <a:p>
                      <a:pPr algn="r" fontAlgn="b"/>
                      <a:r>
                        <a:rPr lang="en-US" sz="1400" u="none" strike="noStrike" dirty="0">
                          <a:effectLst/>
                        </a:rPr>
                        <a:t>3:00 PM</a:t>
                      </a:r>
                      <a:endParaRPr lang="en-US" sz="1400" b="0" i="0" u="none" strike="noStrike" dirty="0">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822800069"/>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C767A-F27D-4AF5-8AAD-36836812EA99}"/>
              </a:ext>
            </a:extLst>
          </p:cNvPr>
          <p:cNvSpPr>
            <a:spLocks noGrp="1"/>
          </p:cNvSpPr>
          <p:nvPr>
            <p:ph type="title"/>
          </p:nvPr>
        </p:nvSpPr>
        <p:spPr/>
        <p:txBody>
          <a:bodyPr/>
          <a:lstStyle/>
          <a:p>
            <a:r>
              <a:rPr lang="en-US" dirty="0"/>
              <a:t>Meeting Objectives</a:t>
            </a:r>
          </a:p>
        </p:txBody>
      </p:sp>
      <p:sp>
        <p:nvSpPr>
          <p:cNvPr id="3" name="Content Placeholder 2">
            <a:extLst>
              <a:ext uri="{FF2B5EF4-FFF2-40B4-BE49-F238E27FC236}">
                <a16:creationId xmlns:a16="http://schemas.microsoft.com/office/drawing/2014/main" id="{3776C51C-AEAA-4CAF-8B55-9ECF49082A19}"/>
              </a:ext>
            </a:extLst>
          </p:cNvPr>
          <p:cNvSpPr>
            <a:spLocks noGrp="1"/>
          </p:cNvSpPr>
          <p:nvPr>
            <p:ph idx="1"/>
          </p:nvPr>
        </p:nvSpPr>
        <p:spPr/>
        <p:txBody>
          <a:bodyPr/>
          <a:lstStyle/>
          <a:p>
            <a:pPr marL="514350" indent="-514350">
              <a:buFont typeface="+mj-lt"/>
              <a:buAutoNum type="arabicPeriod"/>
            </a:pPr>
            <a:r>
              <a:rPr lang="en-US" dirty="0"/>
              <a:t>Review and Resolve Comments on the PAR and CSD</a:t>
            </a:r>
          </a:p>
          <a:p>
            <a:pPr marL="514350" indent="-514350">
              <a:buFont typeface="+mj-lt"/>
              <a:buAutoNum type="arabicPeriod"/>
            </a:pPr>
            <a:r>
              <a:rPr lang="en-US" dirty="0"/>
              <a:t>Consider technical contributions</a:t>
            </a:r>
          </a:p>
          <a:p>
            <a:pPr marL="514350" indent="-514350">
              <a:buFont typeface="+mj-lt"/>
              <a:buAutoNum type="arabicPeriod"/>
            </a:pPr>
            <a:r>
              <a:rPr lang="en-US" dirty="0"/>
              <a:t>Plan the next steps</a:t>
            </a:r>
          </a:p>
          <a:p>
            <a:pPr marL="514350" indent="-514350">
              <a:buFont typeface="+mj-lt"/>
              <a:buAutoNum type="arabicPeriod"/>
            </a:pPr>
            <a:endParaRPr lang="en-US" dirty="0"/>
          </a:p>
          <a:p>
            <a:pPr marL="514350"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3CE11F7A-DC73-4C7C-906B-3AAD31A47A4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graphicFrame>
        <p:nvGraphicFramePr>
          <p:cNvPr id="5" name="Table 4">
            <a:extLst>
              <a:ext uri="{FF2B5EF4-FFF2-40B4-BE49-F238E27FC236}">
                <a16:creationId xmlns:a16="http://schemas.microsoft.com/office/drawing/2014/main" id="{C16F9B01-31C7-4371-84B8-D479917BA50F}"/>
              </a:ext>
            </a:extLst>
          </p:cNvPr>
          <p:cNvGraphicFramePr>
            <a:graphicFrameLocks noGrp="1"/>
          </p:cNvGraphicFramePr>
          <p:nvPr>
            <p:extLst>
              <p:ext uri="{D42A27DB-BD31-4B8C-83A1-F6EECF244321}">
                <p14:modId xmlns:p14="http://schemas.microsoft.com/office/powerpoint/2010/main" val="2080174866"/>
              </p:ext>
            </p:extLst>
          </p:nvPr>
        </p:nvGraphicFramePr>
        <p:xfrm>
          <a:off x="761999" y="3861048"/>
          <a:ext cx="7612063" cy="1408305"/>
        </p:xfrm>
        <a:graphic>
          <a:graphicData uri="http://schemas.openxmlformats.org/drawingml/2006/table">
            <a:tbl>
              <a:tblPr firstRow="1" firstCol="1" bandRow="1">
                <a:tableStyleId>{5C22544A-7EE6-4342-B048-85BDC9FD1C3A}</a:tableStyleId>
              </a:tblPr>
              <a:tblGrid>
                <a:gridCol w="1483502">
                  <a:extLst>
                    <a:ext uri="{9D8B030D-6E8A-4147-A177-3AD203B41FA5}">
                      <a16:colId xmlns:a16="http://schemas.microsoft.com/office/drawing/2014/main" val="917249149"/>
                    </a:ext>
                  </a:extLst>
                </a:gridCol>
                <a:gridCol w="6128561">
                  <a:extLst>
                    <a:ext uri="{9D8B030D-6E8A-4147-A177-3AD203B41FA5}">
                      <a16:colId xmlns:a16="http://schemas.microsoft.com/office/drawing/2014/main" val="389667082"/>
                    </a:ext>
                  </a:extLst>
                </a:gridCol>
              </a:tblGrid>
              <a:tr h="0">
                <a:tc>
                  <a:txBody>
                    <a:bodyPr/>
                    <a:lstStyle/>
                    <a:p>
                      <a:pPr marL="0" marR="0">
                        <a:lnSpc>
                          <a:spcPct val="107000"/>
                        </a:lnSpc>
                        <a:spcBef>
                          <a:spcPts val="0"/>
                        </a:spcBef>
                        <a:spcAft>
                          <a:spcPts val="0"/>
                        </a:spcAft>
                      </a:pPr>
                      <a:r>
                        <a:rPr lang="en-US" sz="1800" dirty="0">
                          <a:effectLst/>
                        </a:rPr>
                        <a:t>08 Jun 2021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PAR Announcement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6510237"/>
                  </a:ext>
                </a:extLst>
              </a:tr>
              <a:tr h="0">
                <a:tc>
                  <a:txBody>
                    <a:bodyPr/>
                    <a:lstStyle/>
                    <a:p>
                      <a:pPr marL="0" marR="0">
                        <a:lnSpc>
                          <a:spcPct val="107000"/>
                        </a:lnSpc>
                        <a:spcBef>
                          <a:spcPts val="0"/>
                        </a:spcBef>
                        <a:spcAft>
                          <a:spcPts val="0"/>
                        </a:spcAft>
                      </a:pPr>
                      <a:r>
                        <a:rPr lang="en-US" sz="1800">
                          <a:effectLst/>
                        </a:rPr>
                        <a:t>14 Jul 2021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Submit comments against PARs / ICAIDs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039129"/>
                  </a:ext>
                </a:extLst>
              </a:tr>
              <a:tr h="0">
                <a:tc>
                  <a:txBody>
                    <a:bodyPr/>
                    <a:lstStyle/>
                    <a:p>
                      <a:pPr marL="0" marR="0">
                        <a:lnSpc>
                          <a:spcPct val="107000"/>
                        </a:lnSpc>
                        <a:spcBef>
                          <a:spcPts val="0"/>
                        </a:spcBef>
                        <a:spcAft>
                          <a:spcPts val="0"/>
                        </a:spcAft>
                      </a:pPr>
                      <a:r>
                        <a:rPr lang="en-US" sz="1800">
                          <a:effectLst/>
                        </a:rPr>
                        <a:t>21 Jul 2021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Post responses to submitted comments against PARs / ICAIDs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4196127"/>
                  </a:ext>
                </a:extLst>
              </a:tr>
              <a:tr h="0">
                <a:tc>
                  <a:txBody>
                    <a:bodyPr/>
                    <a:lstStyle/>
                    <a:p>
                      <a:pPr marL="0" marR="0">
                        <a:lnSpc>
                          <a:spcPct val="107000"/>
                        </a:lnSpc>
                        <a:spcBef>
                          <a:spcPts val="0"/>
                        </a:spcBef>
                        <a:spcAft>
                          <a:spcPts val="0"/>
                        </a:spcAft>
                      </a:pPr>
                      <a:r>
                        <a:rPr lang="en-US" sz="1800">
                          <a:effectLst/>
                        </a:rPr>
                        <a:t>23 Jul 2021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802 EC Closing Mtg (Consider PARs / ICAIDs)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507793"/>
                  </a:ext>
                </a:extLst>
              </a:tr>
            </a:tbl>
          </a:graphicData>
        </a:graphic>
      </p:graphicFrame>
    </p:spTree>
    <p:extLst>
      <p:ext uri="{BB962C8B-B14F-4D97-AF65-F5344CB8AC3E}">
        <p14:creationId xmlns:p14="http://schemas.microsoft.com/office/powerpoint/2010/main" val="3327742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827584" y="908720"/>
            <a:ext cx="7772400" cy="1362075"/>
          </a:xfrm>
        </p:spPr>
        <p:txBody>
          <a:bodyPr/>
          <a:lstStyle/>
          <a:p>
            <a:pPr algn="ctr"/>
            <a:r>
              <a:rPr lang="en-US" dirty="0"/>
              <a:t>Schedule</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graphicFrame>
        <p:nvGraphicFramePr>
          <p:cNvPr id="6" name="Table 5">
            <a:extLst>
              <a:ext uri="{FF2B5EF4-FFF2-40B4-BE49-F238E27FC236}">
                <a16:creationId xmlns:a16="http://schemas.microsoft.com/office/drawing/2014/main" id="{A817BD18-D7F9-4A24-8ACA-6681F55D0674}"/>
              </a:ext>
            </a:extLst>
          </p:cNvPr>
          <p:cNvGraphicFramePr>
            <a:graphicFrameLocks noGrp="1"/>
          </p:cNvGraphicFramePr>
          <p:nvPr>
            <p:extLst>
              <p:ext uri="{D42A27DB-BD31-4B8C-83A1-F6EECF244321}">
                <p14:modId xmlns:p14="http://schemas.microsoft.com/office/powerpoint/2010/main" val="1347080159"/>
              </p:ext>
            </p:extLst>
          </p:nvPr>
        </p:nvGraphicFramePr>
        <p:xfrm>
          <a:off x="611560" y="1700803"/>
          <a:ext cx="7988430" cy="5184581"/>
        </p:xfrm>
        <a:graphic>
          <a:graphicData uri="http://schemas.openxmlformats.org/drawingml/2006/table">
            <a:tbl>
              <a:tblPr/>
              <a:tblGrid>
                <a:gridCol w="339557">
                  <a:extLst>
                    <a:ext uri="{9D8B030D-6E8A-4147-A177-3AD203B41FA5}">
                      <a16:colId xmlns:a16="http://schemas.microsoft.com/office/drawing/2014/main" val="3097699887"/>
                    </a:ext>
                  </a:extLst>
                </a:gridCol>
                <a:gridCol w="339557">
                  <a:extLst>
                    <a:ext uri="{9D8B030D-6E8A-4147-A177-3AD203B41FA5}">
                      <a16:colId xmlns:a16="http://schemas.microsoft.com/office/drawing/2014/main" val="2063754554"/>
                    </a:ext>
                  </a:extLst>
                </a:gridCol>
                <a:gridCol w="473965">
                  <a:extLst>
                    <a:ext uri="{9D8B030D-6E8A-4147-A177-3AD203B41FA5}">
                      <a16:colId xmlns:a16="http://schemas.microsoft.com/office/drawing/2014/main" val="329010397"/>
                    </a:ext>
                  </a:extLst>
                </a:gridCol>
                <a:gridCol w="339557">
                  <a:extLst>
                    <a:ext uri="{9D8B030D-6E8A-4147-A177-3AD203B41FA5}">
                      <a16:colId xmlns:a16="http://schemas.microsoft.com/office/drawing/2014/main" val="1330132045"/>
                    </a:ext>
                  </a:extLst>
                </a:gridCol>
                <a:gridCol w="339557">
                  <a:extLst>
                    <a:ext uri="{9D8B030D-6E8A-4147-A177-3AD203B41FA5}">
                      <a16:colId xmlns:a16="http://schemas.microsoft.com/office/drawing/2014/main" val="4194232179"/>
                    </a:ext>
                  </a:extLst>
                </a:gridCol>
                <a:gridCol w="339557">
                  <a:extLst>
                    <a:ext uri="{9D8B030D-6E8A-4147-A177-3AD203B41FA5}">
                      <a16:colId xmlns:a16="http://schemas.microsoft.com/office/drawing/2014/main" val="1315911313"/>
                    </a:ext>
                  </a:extLst>
                </a:gridCol>
                <a:gridCol w="417372">
                  <a:extLst>
                    <a:ext uri="{9D8B030D-6E8A-4147-A177-3AD203B41FA5}">
                      <a16:colId xmlns:a16="http://schemas.microsoft.com/office/drawing/2014/main" val="2544130887"/>
                    </a:ext>
                  </a:extLst>
                </a:gridCol>
                <a:gridCol w="389075">
                  <a:extLst>
                    <a:ext uri="{9D8B030D-6E8A-4147-A177-3AD203B41FA5}">
                      <a16:colId xmlns:a16="http://schemas.microsoft.com/office/drawing/2014/main" val="1131224668"/>
                    </a:ext>
                  </a:extLst>
                </a:gridCol>
                <a:gridCol w="417372">
                  <a:extLst>
                    <a:ext uri="{9D8B030D-6E8A-4147-A177-3AD203B41FA5}">
                      <a16:colId xmlns:a16="http://schemas.microsoft.com/office/drawing/2014/main" val="3030406351"/>
                    </a:ext>
                  </a:extLst>
                </a:gridCol>
                <a:gridCol w="397918">
                  <a:extLst>
                    <a:ext uri="{9D8B030D-6E8A-4147-A177-3AD203B41FA5}">
                      <a16:colId xmlns:a16="http://schemas.microsoft.com/office/drawing/2014/main" val="3831531223"/>
                    </a:ext>
                  </a:extLst>
                </a:gridCol>
                <a:gridCol w="339557">
                  <a:extLst>
                    <a:ext uri="{9D8B030D-6E8A-4147-A177-3AD203B41FA5}">
                      <a16:colId xmlns:a16="http://schemas.microsoft.com/office/drawing/2014/main" val="1162001711"/>
                    </a:ext>
                  </a:extLst>
                </a:gridCol>
                <a:gridCol w="339557">
                  <a:extLst>
                    <a:ext uri="{9D8B030D-6E8A-4147-A177-3AD203B41FA5}">
                      <a16:colId xmlns:a16="http://schemas.microsoft.com/office/drawing/2014/main" val="1276213098"/>
                    </a:ext>
                  </a:extLst>
                </a:gridCol>
                <a:gridCol w="339557">
                  <a:extLst>
                    <a:ext uri="{9D8B030D-6E8A-4147-A177-3AD203B41FA5}">
                      <a16:colId xmlns:a16="http://schemas.microsoft.com/office/drawing/2014/main" val="4212091665"/>
                    </a:ext>
                  </a:extLst>
                </a:gridCol>
                <a:gridCol w="396150">
                  <a:extLst>
                    <a:ext uri="{9D8B030D-6E8A-4147-A177-3AD203B41FA5}">
                      <a16:colId xmlns:a16="http://schemas.microsoft.com/office/drawing/2014/main" val="3133917262"/>
                    </a:ext>
                  </a:extLst>
                </a:gridCol>
                <a:gridCol w="403223">
                  <a:extLst>
                    <a:ext uri="{9D8B030D-6E8A-4147-A177-3AD203B41FA5}">
                      <a16:colId xmlns:a16="http://schemas.microsoft.com/office/drawing/2014/main" val="1955802950"/>
                    </a:ext>
                  </a:extLst>
                </a:gridCol>
                <a:gridCol w="339557">
                  <a:extLst>
                    <a:ext uri="{9D8B030D-6E8A-4147-A177-3AD203B41FA5}">
                      <a16:colId xmlns:a16="http://schemas.microsoft.com/office/drawing/2014/main" val="3080211919"/>
                    </a:ext>
                  </a:extLst>
                </a:gridCol>
                <a:gridCol w="339557">
                  <a:extLst>
                    <a:ext uri="{9D8B030D-6E8A-4147-A177-3AD203B41FA5}">
                      <a16:colId xmlns:a16="http://schemas.microsoft.com/office/drawing/2014/main" val="3448485217"/>
                    </a:ext>
                  </a:extLst>
                </a:gridCol>
                <a:gridCol w="339557">
                  <a:extLst>
                    <a:ext uri="{9D8B030D-6E8A-4147-A177-3AD203B41FA5}">
                      <a16:colId xmlns:a16="http://schemas.microsoft.com/office/drawing/2014/main" val="3737459632"/>
                    </a:ext>
                  </a:extLst>
                </a:gridCol>
                <a:gridCol w="339557">
                  <a:extLst>
                    <a:ext uri="{9D8B030D-6E8A-4147-A177-3AD203B41FA5}">
                      <a16:colId xmlns:a16="http://schemas.microsoft.com/office/drawing/2014/main" val="2684394460"/>
                    </a:ext>
                  </a:extLst>
                </a:gridCol>
                <a:gridCol w="339557">
                  <a:extLst>
                    <a:ext uri="{9D8B030D-6E8A-4147-A177-3AD203B41FA5}">
                      <a16:colId xmlns:a16="http://schemas.microsoft.com/office/drawing/2014/main" val="4277096196"/>
                    </a:ext>
                  </a:extLst>
                </a:gridCol>
                <a:gridCol w="339557">
                  <a:extLst>
                    <a:ext uri="{9D8B030D-6E8A-4147-A177-3AD203B41FA5}">
                      <a16:colId xmlns:a16="http://schemas.microsoft.com/office/drawing/2014/main" val="774509695"/>
                    </a:ext>
                  </a:extLst>
                </a:gridCol>
                <a:gridCol w="339557">
                  <a:extLst>
                    <a:ext uri="{9D8B030D-6E8A-4147-A177-3AD203B41FA5}">
                      <a16:colId xmlns:a16="http://schemas.microsoft.com/office/drawing/2014/main" val="1879438212"/>
                    </a:ext>
                  </a:extLst>
                </a:gridCol>
              </a:tblGrid>
              <a:tr h="104988">
                <a:tc gridSpan="20">
                  <a:txBody>
                    <a:bodyPr/>
                    <a:lstStyle/>
                    <a:p>
                      <a:pPr algn="ctr" fontAlgn="ctr"/>
                      <a:r>
                        <a:rPr lang="nl-NL" sz="600" b="1" i="0" u="none" strike="noStrike">
                          <a:effectLst/>
                          <a:latin typeface="Times New Roman" panose="02020603050405020304" pitchFamily="18" charset="0"/>
                        </a:rPr>
                        <a:t>132nd IEEE 802.15 WSN MEETING VIA WEBEX</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500" b="0" i="0" u="none" strike="noStrike">
                        <a:effectLst/>
                        <a:latin typeface="Arial" panose="020B0604020202020204" pitchFamily="34" charset="0"/>
                      </a:endParaRP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163063451"/>
                  </a:ext>
                </a:extLst>
              </a:tr>
              <a:tr h="109988">
                <a:tc gridSpan="20">
                  <a:txBody>
                    <a:bodyPr/>
                    <a:lstStyle/>
                    <a:p>
                      <a:pPr algn="ctr" fontAlgn="b"/>
                      <a:r>
                        <a:rPr lang="en-US" sz="600" b="1" i="0" u="none" strike="noStrike">
                          <a:effectLst/>
                          <a:latin typeface="Times New Roman" panose="02020603050405020304" pitchFamily="18" charset="0"/>
                        </a:rPr>
                        <a:t>Virtual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500" b="0" i="0" u="none" strike="noStrike">
                        <a:effectLst/>
                        <a:latin typeface="Arial" panose="020B0604020202020204" pitchFamily="34" charset="0"/>
                      </a:endParaRP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6441141"/>
                  </a:ext>
                </a:extLst>
              </a:tr>
              <a:tr h="196978">
                <a:tc>
                  <a:txBody>
                    <a:bodyPr/>
                    <a:lstStyle/>
                    <a:p>
                      <a:pPr algn="l" fontAlgn="b"/>
                      <a:r>
                        <a:rPr lang="en-US" sz="600" b="0" i="0" u="none" strike="noStrike">
                          <a:effectLst/>
                          <a:latin typeface="Arial" panose="020B0604020202020204" pitchFamily="34" charset="0"/>
                        </a:rPr>
                        <a:t> </a:t>
                      </a:r>
                    </a:p>
                  </a:txBody>
                  <a:tcPr marL="4771" marR="4771" marT="4771"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Wednesday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600" b="1" i="0" u="none" strike="noStrike">
                          <a:effectLst/>
                          <a:latin typeface="Arial" panose="020B0604020202020204" pitchFamily="34" charset="0"/>
                        </a:rPr>
                        <a:t>Tuesday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Wednesday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Thursday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Friday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Sunday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600" b="1" i="0" u="none" strike="noStrike">
                          <a:effectLst/>
                          <a:latin typeface="Arial" panose="020B0604020202020204" pitchFamily="34" charset="0"/>
                        </a:rPr>
                        <a:t>Monday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Tuesday</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 Wednesday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 Thursday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04327395"/>
                  </a:ext>
                </a:extLst>
              </a:tr>
              <a:tr h="104988">
                <a:tc>
                  <a:txBody>
                    <a:bodyPr/>
                    <a:lstStyle/>
                    <a:p>
                      <a:pPr algn="r" fontAlgn="b"/>
                      <a:r>
                        <a:rPr lang="en-US" sz="600" b="1" i="0" u="none" strike="noStrike">
                          <a:effectLst/>
                          <a:latin typeface="Arial" panose="020B0604020202020204" pitchFamily="34" charset="0"/>
                        </a:rPr>
                        <a:t>EDT</a:t>
                      </a:r>
                    </a:p>
                  </a:txBody>
                  <a:tcPr marL="4771" marR="4771" marT="47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effectLst/>
                          <a:latin typeface="Arial" panose="020B0604020202020204" pitchFamily="34" charset="0"/>
                        </a:rPr>
                        <a:t>PDT</a:t>
                      </a:r>
                    </a:p>
                  </a:txBody>
                  <a:tcPr marL="4771" marR="4771" marT="4771"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7-Jul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600" b="1" i="0" u="none" strike="noStrike">
                          <a:effectLst/>
                          <a:latin typeface="Arial" panose="020B0604020202020204" pitchFamily="34" charset="0"/>
                        </a:rPr>
                        <a:t>13-Jul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14-Jul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15-Jul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16-Jul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600" b="1" i="0" u="none" strike="noStrike">
                          <a:effectLst/>
                          <a:latin typeface="Arial" panose="020B0604020202020204" pitchFamily="34" charset="0"/>
                        </a:rPr>
                        <a:t>UTC</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18-Jul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600" b="1" i="0" u="none" strike="noStrike">
                          <a:effectLst/>
                          <a:latin typeface="Arial" panose="020B0604020202020204" pitchFamily="34" charset="0"/>
                        </a:rPr>
                        <a:t>19-Jul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20-Jul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21-Jul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600" b="1" i="0" u="none" strike="noStrike">
                          <a:effectLst/>
                          <a:latin typeface="Arial" panose="020B0604020202020204" pitchFamily="34" charset="0"/>
                        </a:rPr>
                        <a:t>22-Jul</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600" b="1" i="0" u="none" strike="noStrike">
                          <a:effectLst/>
                          <a:latin typeface="Arial" panose="020B0604020202020204" pitchFamily="34" charset="0"/>
                        </a:rPr>
                        <a:t>JST</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5239845"/>
                  </a:ext>
                </a:extLst>
              </a:tr>
              <a:tr h="104988">
                <a:tc>
                  <a:txBody>
                    <a:bodyPr/>
                    <a:lstStyle/>
                    <a:p>
                      <a:pPr algn="r" fontAlgn="b"/>
                      <a:r>
                        <a:rPr lang="en-US" sz="600" b="1" i="0" u="none" strike="noStrike">
                          <a:effectLst/>
                          <a:latin typeface="Arial" panose="020B0604020202020204" pitchFamily="34" charset="0"/>
                        </a:rPr>
                        <a:t>5:00</a:t>
                      </a:r>
                    </a:p>
                  </a:txBody>
                  <a:tcPr marL="4771" marR="4771" marT="477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effectLst/>
                          <a:latin typeface="Arial" panose="020B0604020202020204" pitchFamily="34" charset="0"/>
                        </a:rPr>
                        <a:t>2:00</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600" b="1" i="0" u="none" strike="noStrike">
                          <a:effectLst/>
                          <a:latin typeface="Arial" panose="020B0604020202020204" pitchFamily="34" charset="0"/>
                        </a:rPr>
                        <a:t>9:00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600" b="1" i="0" u="none" strike="noStrike">
                          <a:effectLst/>
                          <a:latin typeface="Arial" panose="020B0604020202020204" pitchFamily="34" charset="0"/>
                        </a:rPr>
                        <a:t>18:00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69989121"/>
                  </a:ext>
                </a:extLst>
              </a:tr>
              <a:tr h="104988">
                <a:tc>
                  <a:txBody>
                    <a:bodyPr/>
                    <a:lstStyle/>
                    <a:p>
                      <a:pPr algn="r" fontAlgn="b"/>
                      <a:r>
                        <a:rPr lang="en-US" sz="600" b="1" i="0" u="none" strike="noStrike">
                          <a:effectLst/>
                          <a:latin typeface="Arial" panose="020B0604020202020204" pitchFamily="34" charset="0"/>
                        </a:rPr>
                        <a:t>6:00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3:00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10:00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19:00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49958898"/>
                  </a:ext>
                </a:extLst>
              </a:tr>
              <a:tr h="104988">
                <a:tc>
                  <a:txBody>
                    <a:bodyPr/>
                    <a:lstStyle/>
                    <a:p>
                      <a:pPr algn="r" fontAlgn="b"/>
                      <a:r>
                        <a:rPr lang="en-US" sz="600" b="1" i="0" u="none" strike="noStrike">
                          <a:effectLst/>
                          <a:latin typeface="Arial" panose="020B0604020202020204" pitchFamily="34" charset="0"/>
                        </a:rPr>
                        <a:t>7:00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4:00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1"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11:00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20:00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75834582"/>
                  </a:ext>
                </a:extLst>
              </a:tr>
              <a:tr h="104988">
                <a:tc>
                  <a:txBody>
                    <a:bodyPr/>
                    <a:lstStyle/>
                    <a:p>
                      <a:pPr algn="r" fontAlgn="b"/>
                      <a:r>
                        <a:rPr lang="en-US" sz="600" b="1" i="0" u="none" strike="noStrike">
                          <a:effectLst/>
                          <a:latin typeface="Arial" panose="020B0604020202020204" pitchFamily="34" charset="0"/>
                        </a:rPr>
                        <a:t>8:00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5:00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600" b="1" i="0" u="none" strike="noStrike">
                          <a:effectLst/>
                          <a:latin typeface="Arial" panose="020B0604020202020204" pitchFamily="34" charset="0"/>
                        </a:rPr>
                        <a:t>12:00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600" b="1" i="0" u="none" strike="noStrike">
                          <a:effectLst/>
                          <a:latin typeface="Arial" panose="020B0604020202020204" pitchFamily="34" charset="0"/>
                        </a:rPr>
                        <a:t>21:00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34697810"/>
                  </a:ext>
                </a:extLst>
              </a:tr>
              <a:tr h="104988">
                <a:tc>
                  <a:txBody>
                    <a:bodyPr/>
                    <a:lstStyle/>
                    <a:p>
                      <a:pPr algn="r" fontAlgn="b"/>
                      <a:r>
                        <a:rPr lang="en-US" sz="600" b="1" i="0" u="none" strike="noStrike">
                          <a:effectLst/>
                          <a:latin typeface="Arial" panose="020B0604020202020204" pitchFamily="34" charset="0"/>
                        </a:rPr>
                        <a:t>9:00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6:00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2" gridSpan="2">
                  <a:txBody>
                    <a:bodyPr/>
                    <a:lstStyle/>
                    <a:p>
                      <a:pPr algn="ctr" fontAlgn="ctr"/>
                      <a:r>
                        <a:rPr lang="en-US" sz="600" b="1" i="0" u="sng" strike="noStrike">
                          <a:solidFill>
                            <a:srgbClr val="000000"/>
                          </a:solidFill>
                          <a:effectLst/>
                          <a:latin typeface="Arial" panose="020B0604020202020204" pitchFamily="34" charset="0"/>
                        </a:rPr>
                        <a:t>WG Opening Meeting</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SG15.6a</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SG15.6a</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SC THz</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13:00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AM1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SC THz</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SG15.6a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gridSpan="2">
                  <a:txBody>
                    <a:bodyPr/>
                    <a:lstStyle/>
                    <a:p>
                      <a:pPr algn="ctr" fontAlgn="ctr"/>
                      <a:r>
                        <a:rPr lang="en-US" sz="600" b="1" i="0" u="sng" strike="noStrike">
                          <a:solidFill>
                            <a:srgbClr val="000000"/>
                          </a:solidFill>
                          <a:effectLst/>
                          <a:latin typeface="Arial" panose="020B0604020202020204" pitchFamily="34" charset="0"/>
                        </a:rPr>
                        <a:t>WG Closing Meeting</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r" fontAlgn="b"/>
                      <a:r>
                        <a:rPr lang="en-US" sz="600" b="1" i="0" u="none" strike="noStrike">
                          <a:effectLst/>
                          <a:latin typeface="Arial" panose="020B0604020202020204" pitchFamily="34" charset="0"/>
                        </a:rPr>
                        <a:t>22:00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51316185"/>
                  </a:ext>
                </a:extLst>
              </a:tr>
              <a:tr h="196978">
                <a:tc>
                  <a:txBody>
                    <a:bodyPr/>
                    <a:lstStyle/>
                    <a:p>
                      <a:pPr algn="r" fontAlgn="b"/>
                      <a:r>
                        <a:rPr lang="en-US" sz="600" b="1" i="0" u="none" strike="noStrike">
                          <a:effectLst/>
                          <a:latin typeface="Arial" panose="020B0604020202020204" pitchFamily="34" charset="0"/>
                        </a:rPr>
                        <a:t>10:00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7:00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600" b="1" i="0" u="sng" strike="noStrike">
                          <a:solidFill>
                            <a:srgbClr val="0000FF"/>
                          </a:solidFill>
                          <a:effectLst/>
                          <a:latin typeface="Arial" panose="020B0604020202020204" pitchFamily="34" charset="0"/>
                          <a:hlinkClick r:id="rId2"/>
                        </a:rPr>
                        <a:t>802.15 CAC</a:t>
                      </a:r>
                      <a:endParaRPr lang="en-US" sz="600" b="1" i="0" u="sng" strike="noStrike">
                        <a:solidFill>
                          <a:srgbClr val="0000FF"/>
                        </a:solidFill>
                        <a:effectLst/>
                        <a:latin typeface="Arial" panose="020B0604020202020204" pitchFamily="34" charset="0"/>
                      </a:endParaRP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14:00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r" fontAlgn="b"/>
                      <a:r>
                        <a:rPr lang="en-US" sz="600" b="1" i="0" u="none" strike="noStrike">
                          <a:effectLst/>
                          <a:latin typeface="Arial" panose="020B0604020202020204" pitchFamily="34" charset="0"/>
                        </a:rPr>
                        <a:t>23:00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97734515"/>
                  </a:ext>
                </a:extLst>
              </a:tr>
              <a:tr h="104988">
                <a:tc>
                  <a:txBody>
                    <a:bodyPr/>
                    <a:lstStyle/>
                    <a:p>
                      <a:pPr algn="r" fontAlgn="b"/>
                      <a:r>
                        <a:rPr lang="en-US" sz="600" b="1" i="0" u="none" strike="noStrike">
                          <a:effectLst/>
                          <a:latin typeface="Arial" panose="020B0604020202020204" pitchFamily="34" charset="0"/>
                        </a:rPr>
                        <a:t>11:00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8:00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SC IETF</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effectLst/>
                          <a:latin typeface="Arial" panose="020B0604020202020204" pitchFamily="34" charset="0"/>
                        </a:rPr>
                        <a:t>SC WNG</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600" b="1" i="0" u="none" strike="noStrike" dirty="0" err="1">
                          <a:effectLst/>
                          <a:latin typeface="Arial" panose="020B0604020202020204" pitchFamily="34" charset="0"/>
                        </a:rPr>
                        <a:t>SCmain</a:t>
                      </a:r>
                      <a:endParaRPr lang="en-US" sz="600" b="1" i="0" u="none" strike="noStrike" dirty="0">
                        <a:effectLst/>
                        <a:latin typeface="Arial" panose="020B0604020202020204" pitchFamily="34" charset="0"/>
                      </a:endParaRP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600" b="1" i="0" u="none" strike="noStrike">
                          <a:effectLst/>
                          <a:latin typeface="Arial" panose="020B0604020202020204" pitchFamily="34" charset="0"/>
                        </a:rPr>
                        <a:t>SG15.15</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AM2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15:00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Joint 6a/4ab/14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0" i="0" u="none" strike="noStrike">
                          <a:effectLst/>
                          <a:latin typeface="Arial" panose="020B0604020202020204" pitchFamily="34" charset="0"/>
                        </a:rPr>
                        <a:t>AM2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effectLst/>
                          <a:latin typeface="Arial" panose="020B0604020202020204" pitchFamily="34" charset="0"/>
                        </a:rPr>
                        <a:t>SCmain</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SG15.15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600" b="1" i="0" u="none" strike="noStrike">
                          <a:effectLst/>
                          <a:latin typeface="Arial" panose="020B0604020202020204" pitchFamily="34" charset="0"/>
                        </a:rPr>
                        <a:t>0:00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12561675"/>
                  </a:ext>
                </a:extLst>
              </a:tr>
              <a:tr h="104988">
                <a:tc>
                  <a:txBody>
                    <a:bodyPr/>
                    <a:lstStyle/>
                    <a:p>
                      <a:pPr algn="r" fontAlgn="b"/>
                      <a:r>
                        <a:rPr lang="en-US" sz="600" b="1" i="0" u="none" strike="noStrike">
                          <a:effectLst/>
                          <a:latin typeface="Arial" panose="020B0604020202020204" pitchFamily="34" charset="0"/>
                        </a:rPr>
                        <a:t>12:00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9:00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16:00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936839986"/>
                  </a:ext>
                </a:extLst>
              </a:tr>
              <a:tr h="104988">
                <a:tc>
                  <a:txBody>
                    <a:bodyPr/>
                    <a:lstStyle/>
                    <a:p>
                      <a:pPr algn="r" fontAlgn="b"/>
                      <a:r>
                        <a:rPr lang="en-US" sz="600" b="1" i="0" u="none" strike="noStrike">
                          <a:effectLst/>
                          <a:latin typeface="Arial" panose="020B0604020202020204" pitchFamily="34" charset="0"/>
                        </a:rPr>
                        <a:t>13:00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10:00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TG16t</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1" i="0" u="none" strike="noStrike">
                          <a:effectLst/>
                          <a:latin typeface="Arial" panose="020B0604020202020204" pitchFamily="34" charset="0"/>
                        </a:rPr>
                        <a:t>TG13</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Joint 14/15/4ab</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0" i="0" u="none" strike="noStrike">
                          <a:effectLst/>
                          <a:latin typeface="Arial" panose="020B0604020202020204" pitchFamily="34" charset="0"/>
                        </a:rPr>
                        <a:t>PM1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17:00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SG15.14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PM1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SG15.15</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SG15.14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2:00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314309"/>
                  </a:ext>
                </a:extLst>
              </a:tr>
              <a:tr h="104988">
                <a:tc>
                  <a:txBody>
                    <a:bodyPr/>
                    <a:lstStyle/>
                    <a:p>
                      <a:pPr algn="r" fontAlgn="b"/>
                      <a:r>
                        <a:rPr lang="en-US" sz="600" b="1" i="0" u="none" strike="noStrike">
                          <a:effectLst/>
                          <a:latin typeface="Arial" panose="020B0604020202020204" pitchFamily="34" charset="0"/>
                        </a:rPr>
                        <a:t>14:00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11:00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18:00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3:00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93549446"/>
                  </a:ext>
                </a:extLst>
              </a:tr>
              <a:tr h="104988">
                <a:tc>
                  <a:txBody>
                    <a:bodyPr/>
                    <a:lstStyle/>
                    <a:p>
                      <a:pPr algn="r" fontAlgn="b"/>
                      <a:r>
                        <a:rPr lang="en-US" sz="600" b="1" i="0" u="none" strike="noStrike">
                          <a:effectLst/>
                          <a:latin typeface="Arial" panose="020B0604020202020204" pitchFamily="34" charset="0"/>
                        </a:rPr>
                        <a:t>15:00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12:00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t"/>
                      <a:r>
                        <a:rPr lang="en-US" sz="500" b="1" i="0" u="sng" strike="noStrike">
                          <a:solidFill>
                            <a:srgbClr val="0000FF"/>
                          </a:solidFill>
                          <a:effectLst/>
                          <a:latin typeface="Arial" panose="020B0604020202020204" pitchFamily="34" charset="0"/>
                          <a:hlinkClick r:id="rId3"/>
                        </a:rPr>
                        <a:t>802 Wirless Chairs mtg</a:t>
                      </a:r>
                      <a:endParaRPr lang="en-US" sz="500" b="1" i="0" u="sng" strike="noStrike">
                        <a:solidFill>
                          <a:srgbClr val="0000FF"/>
                        </a:solidFill>
                        <a:effectLst/>
                        <a:latin typeface="Arial" panose="020B0604020202020204" pitchFamily="34" charset="0"/>
                      </a:endParaRPr>
                    </a:p>
                  </a:txBody>
                  <a:tcPr marL="4771" marR="4771" marT="477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a:txBody>
                    <a:bodyPr/>
                    <a:lstStyle/>
                    <a:p>
                      <a:pPr algn="ctr" fontAlgn="ctr"/>
                      <a:r>
                        <a:rPr lang="en-US" sz="600" b="1" i="0" u="none" strike="noStrike">
                          <a:effectLst/>
                          <a:latin typeface="Arial" panose="020B0604020202020204" pitchFamily="34" charset="0"/>
                        </a:rPr>
                        <a:t>SG15.15</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19:00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SG15.14</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TG16t</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gridSpan="2">
                  <a:txBody>
                    <a:bodyPr/>
                    <a:lstStyle/>
                    <a:p>
                      <a:pPr algn="ctr" fontAlgn="ctr"/>
                      <a:r>
                        <a:rPr lang="en-US" sz="600" b="1" i="0" u="none" strike="noStrike">
                          <a:solidFill>
                            <a:srgbClr val="000000"/>
                          </a:solidFill>
                          <a:effectLst/>
                          <a:latin typeface="Arial" panose="020B0604020202020204" pitchFamily="34" charset="0"/>
                        </a:rPr>
                        <a:t>802.15 Ldrshp</a:t>
                      </a:r>
                      <a:br>
                        <a:rPr lang="en-US" sz="600" b="1" i="0" u="none" strike="noStrike">
                          <a:solidFill>
                            <a:srgbClr val="000000"/>
                          </a:solidFill>
                          <a:effectLst/>
                          <a:latin typeface="Arial" panose="020B0604020202020204" pitchFamily="34" charset="0"/>
                        </a:rPr>
                      </a:br>
                      <a:r>
                        <a:rPr lang="en-US" sz="600" b="1" i="0" u="none" strike="noStrike">
                          <a:solidFill>
                            <a:srgbClr val="000000"/>
                          </a:solidFill>
                          <a:effectLst/>
                          <a:latin typeface="Arial" panose="020B0604020202020204" pitchFamily="34" charset="0"/>
                        </a:rPr>
                        <a:t>SG15.4ab Ldrshp</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4:00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82955389"/>
                  </a:ext>
                </a:extLst>
              </a:tr>
              <a:tr h="187472">
                <a:tc>
                  <a:txBody>
                    <a:bodyPr/>
                    <a:lstStyle/>
                    <a:p>
                      <a:pPr algn="r" fontAlgn="b"/>
                      <a:r>
                        <a:rPr lang="en-US" sz="600" b="1" i="0" u="none" strike="noStrike">
                          <a:effectLst/>
                          <a:latin typeface="Arial" panose="020B0604020202020204" pitchFamily="34" charset="0"/>
                        </a:rPr>
                        <a:t>16:00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13:00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20:00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5:00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84681784"/>
                  </a:ext>
                </a:extLst>
              </a:tr>
              <a:tr h="104988">
                <a:tc>
                  <a:txBody>
                    <a:bodyPr/>
                    <a:lstStyle/>
                    <a:p>
                      <a:pPr algn="r" fontAlgn="b"/>
                      <a:r>
                        <a:rPr lang="en-US" sz="600" b="1" i="0" u="none" strike="noStrike">
                          <a:effectLst/>
                          <a:latin typeface="Arial" panose="020B0604020202020204" pitchFamily="34" charset="0"/>
                        </a:rPr>
                        <a:t>17:00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14:00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TG4aa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TG4aa</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ABF8F"/>
                      </a:fgClr>
                      <a:bgClr>
                        <a:srgbClr val="C0504D"/>
                      </a:bgClr>
                    </a:patt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21:00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TG4aa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TG4corr1</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SG15.4ab</a:t>
                      </a:r>
                    </a:p>
                  </a:txBody>
                  <a:tcPr marL="4771" marR="4771" marT="477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6:00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78147234"/>
                  </a:ext>
                </a:extLst>
              </a:tr>
              <a:tr h="104988">
                <a:tc>
                  <a:txBody>
                    <a:bodyPr/>
                    <a:lstStyle/>
                    <a:p>
                      <a:pPr algn="r" fontAlgn="b"/>
                      <a:r>
                        <a:rPr lang="en-US" sz="600" b="1" i="0" u="none" strike="noStrike">
                          <a:effectLst/>
                          <a:latin typeface="Arial" panose="020B0604020202020204" pitchFamily="34" charset="0"/>
                        </a:rPr>
                        <a:t>18:00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15:00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22:00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7:00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28643783"/>
                  </a:ext>
                </a:extLst>
              </a:tr>
              <a:tr h="104988">
                <a:tc>
                  <a:txBody>
                    <a:bodyPr/>
                    <a:lstStyle/>
                    <a:p>
                      <a:pPr algn="r" fontAlgn="b"/>
                      <a:r>
                        <a:rPr lang="en-US" sz="600" b="1" i="0" u="none" strike="noStrike">
                          <a:effectLst/>
                          <a:latin typeface="Arial" panose="020B0604020202020204" pitchFamily="34" charset="0"/>
                        </a:rPr>
                        <a:t>19:00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16:00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600" b="1" i="0" u="none" strike="noStrike">
                          <a:effectLst/>
                          <a:latin typeface="Arial" panose="020B0604020202020204" pitchFamily="34" charset="0"/>
                        </a:rPr>
                        <a:t>23:00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SG15.6a</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4771" marR="4771" marT="477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Courier"/>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8:00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82014888"/>
                  </a:ext>
                </a:extLst>
              </a:tr>
              <a:tr h="104988">
                <a:tc>
                  <a:txBody>
                    <a:bodyPr/>
                    <a:lstStyle/>
                    <a:p>
                      <a:pPr algn="r" fontAlgn="b"/>
                      <a:r>
                        <a:rPr lang="en-US" sz="600" b="1" i="0" u="none" strike="noStrike">
                          <a:effectLst/>
                          <a:latin typeface="Arial" panose="020B0604020202020204" pitchFamily="34" charset="0"/>
                        </a:rPr>
                        <a:t>20:00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17:00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600" b="1" i="0" u="none" strike="noStrike">
                          <a:effectLst/>
                          <a:latin typeface="Arial" panose="020B0604020202020204" pitchFamily="34" charset="0"/>
                        </a:rPr>
                        <a:t>0:00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9:00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28630133"/>
                  </a:ext>
                </a:extLst>
              </a:tr>
              <a:tr h="104988">
                <a:tc>
                  <a:txBody>
                    <a:bodyPr/>
                    <a:lstStyle/>
                    <a:p>
                      <a:pPr algn="r" fontAlgn="b"/>
                      <a:r>
                        <a:rPr lang="en-US" sz="600" b="1" i="0" u="none" strike="noStrike">
                          <a:effectLst/>
                          <a:latin typeface="Arial" panose="020B0604020202020204" pitchFamily="34" charset="0"/>
                        </a:rPr>
                        <a:t>21:00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18:00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600" b="1" i="0" u="none" strike="noStrike">
                          <a:effectLst/>
                          <a:latin typeface="Arial" panose="020B0604020202020204" pitchFamily="34" charset="0"/>
                        </a:rPr>
                        <a:t>1:00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10:00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6103556"/>
                  </a:ext>
                </a:extLst>
              </a:tr>
              <a:tr h="104988">
                <a:tc>
                  <a:txBody>
                    <a:bodyPr/>
                    <a:lstStyle/>
                    <a:p>
                      <a:pPr algn="r" fontAlgn="b"/>
                      <a:r>
                        <a:rPr lang="en-US" sz="600" b="1" i="0" u="none" strike="noStrike">
                          <a:effectLst/>
                          <a:latin typeface="Arial" panose="020B0604020202020204" pitchFamily="34" charset="0"/>
                        </a:rPr>
                        <a:t>22:00</a:t>
                      </a:r>
                    </a:p>
                  </a:txBody>
                  <a:tcPr marL="4771" marR="4771" marT="4771" marB="0" anchor="b">
                    <a:lnL>
                      <a:noFill/>
                    </a:lnL>
                    <a:lnR>
                      <a:noFill/>
                    </a:lnR>
                    <a:lnT>
                      <a:noFill/>
                    </a:lnT>
                    <a:lnB>
                      <a:noFill/>
                    </a:lnB>
                  </a:tcPr>
                </a:tc>
                <a:tc>
                  <a:txBody>
                    <a:bodyPr/>
                    <a:lstStyle/>
                    <a:p>
                      <a:pPr algn="r" fontAlgn="b"/>
                      <a:r>
                        <a:rPr lang="en-US" sz="600" b="1" i="0" u="none" strike="noStrike">
                          <a:effectLst/>
                          <a:latin typeface="Arial" panose="020B0604020202020204" pitchFamily="34" charset="0"/>
                        </a:rPr>
                        <a:t>19:00</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2:00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600" b="1" i="0" u="none" strike="noStrike">
                          <a:effectLst/>
                          <a:latin typeface="Arial" panose="020B0604020202020204" pitchFamily="34" charset="0"/>
                        </a:rPr>
                        <a:t>11:00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84776086"/>
                  </a:ext>
                </a:extLst>
              </a:tr>
              <a:tr h="109988">
                <a:tc>
                  <a:txBody>
                    <a:bodyPr/>
                    <a:lstStyle/>
                    <a:p>
                      <a:pPr algn="r" fontAlgn="b"/>
                      <a:r>
                        <a:rPr lang="en-US" sz="600" b="1" i="0" u="none" strike="noStrike">
                          <a:effectLst/>
                          <a:latin typeface="Arial" panose="020B0604020202020204" pitchFamily="34" charset="0"/>
                        </a:rPr>
                        <a:t>23:00</a:t>
                      </a:r>
                    </a:p>
                  </a:txBody>
                  <a:tcPr marL="4771" marR="4771" marT="477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600" b="1" i="0" u="none" strike="noStrike">
                          <a:effectLst/>
                          <a:latin typeface="Arial" panose="020B0604020202020204" pitchFamily="34" charset="0"/>
                        </a:rPr>
                        <a:t>20:00</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600" b="1"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600" b="1" i="0" u="none" strike="noStrike">
                          <a:effectLst/>
                          <a:latin typeface="Arial" panose="020B0604020202020204" pitchFamily="34" charset="0"/>
                        </a:rPr>
                        <a:t>3:00</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600" b="1" i="0" u="none" strike="noStrike">
                          <a:effectLst/>
                          <a:latin typeface="Arial" panose="020B0604020202020204" pitchFamily="34" charset="0"/>
                        </a:rPr>
                        <a:t>12:00</a:t>
                      </a:r>
                    </a:p>
                  </a:txBody>
                  <a:tcPr marL="4771" marR="4771" marT="4771"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74616082"/>
                  </a:ext>
                </a:extLst>
              </a:tr>
              <a:tr h="267636">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389007939"/>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gridSpan="3">
                  <a:txBody>
                    <a:bodyPr/>
                    <a:lstStyle/>
                    <a:p>
                      <a:pPr algn="l" fontAlgn="b"/>
                      <a:r>
                        <a:rPr lang="en-US" sz="600" b="0" i="0" u="none" strike="noStrike">
                          <a:effectLst/>
                          <a:latin typeface="Arial" panose="020B0604020202020204" pitchFamily="34" charset="0"/>
                        </a:rPr>
                        <a:t>Required mtg slots</a:t>
                      </a:r>
                    </a:p>
                  </a:txBody>
                  <a:tcPr marL="4771" marR="4771" marT="4771"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rowSpan="22" gridSpan="14">
                  <a:txBody>
                    <a:bodyPr/>
                    <a:lstStyle/>
                    <a:p>
                      <a:pPr algn="l" fontAlgn="t"/>
                      <a:endParaRPr lang="en-US" sz="600" b="0" i="0" u="none" strike="noStrike" dirty="0">
                        <a:effectLst/>
                        <a:latin typeface="Arial" panose="020B0604020202020204" pitchFamily="34" charset="0"/>
                      </a:endParaRPr>
                    </a:p>
                  </a:txBody>
                  <a:tcPr marL="4771" marR="4771" marT="4771" marB="0">
                    <a:lnL>
                      <a:noFill/>
                    </a:lnL>
                    <a:lnR>
                      <a:noFill/>
                    </a:lnR>
                    <a:lnT>
                      <a:noFill/>
                    </a:lnT>
                    <a:lnB>
                      <a:noFill/>
                    </a:lnB>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rowSpan="22" h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634768131"/>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gridSpan="2">
                  <a:txBody>
                    <a:bodyPr/>
                    <a:lstStyle/>
                    <a:p>
                      <a:pPr algn="l" fontAlgn="b"/>
                      <a:r>
                        <a:rPr lang="en-US" sz="600" b="0" i="0" u="none" strike="noStrike">
                          <a:effectLst/>
                          <a:latin typeface="Arial" panose="020B0604020202020204" pitchFamily="34" charset="0"/>
                        </a:rPr>
                        <a:t>Extra credit slots</a:t>
                      </a:r>
                    </a:p>
                  </a:txBody>
                  <a:tcPr marL="4771" marR="4771" marT="4771"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w="12700" cap="flat" cmpd="sng" algn="ctr">
                      <a:solidFill>
                        <a:srgbClr val="000000"/>
                      </a:solidFill>
                      <a:prstDash val="solid"/>
                      <a:round/>
                      <a:headEnd type="none" w="med" len="med"/>
                      <a:tailEnd type="none" w="med" len="med"/>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97971400"/>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C000"/>
                    </a:solidFill>
                  </a:tcPr>
                </a:tc>
                <a:tc gridSpan="2">
                  <a:txBody>
                    <a:bodyPr/>
                    <a:lstStyle/>
                    <a:p>
                      <a:pPr algn="l" fontAlgn="b"/>
                      <a:r>
                        <a:rPr lang="en-US" sz="600" b="1" i="0" u="none" strike="noStrike">
                          <a:effectLst/>
                          <a:latin typeface="Arial" panose="020B0604020202020204" pitchFamily="34" charset="0"/>
                        </a:rPr>
                        <a:t>15.4ab Slots</a:t>
                      </a: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solidFill>
                      <a:srgbClr val="FFC000"/>
                    </a:solidFill>
                  </a:tcPr>
                </a:tc>
                <a:tc h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484579874"/>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142991528"/>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600" b="1" i="0" u="none" strike="noStrike">
                          <a:effectLst/>
                          <a:latin typeface="Arial" panose="020B0604020202020204" pitchFamily="34" charset="0"/>
                        </a:rPr>
                        <a:t> </a:t>
                      </a:r>
                    </a:p>
                  </a:txBody>
                  <a:tcPr marL="4771" marR="4771" marT="477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iagCross">
                      <a:fgClr>
                        <a:srgbClr val="FABF8F"/>
                      </a:fgClr>
                      <a:bgClr>
                        <a:srgbClr val="C0504D"/>
                      </a:bgClr>
                    </a:pattFill>
                  </a:tcPr>
                </a:tc>
                <a:tc rowSpan="3" gridSpan="3">
                  <a:txBody>
                    <a:bodyPr/>
                    <a:lstStyle/>
                    <a:p>
                      <a:pPr algn="l" fontAlgn="t"/>
                      <a:r>
                        <a:rPr lang="en-US" sz="600" b="1" i="0" u="none" strike="noStrike">
                          <a:solidFill>
                            <a:srgbClr val="963634"/>
                          </a:solidFill>
                          <a:effectLst/>
                          <a:latin typeface="Arial" panose="020B0604020202020204" pitchFamily="34" charset="0"/>
                        </a:rPr>
                        <a:t>SG15.4ab  (PAR comment continued if needed)</a:t>
                      </a:r>
                    </a:p>
                  </a:txBody>
                  <a:tcPr marL="4771" marR="4771" marT="4771"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3" hMerge="1">
                  <a:txBody>
                    <a:bodyPr/>
                    <a:lstStyle/>
                    <a:p>
                      <a:endParaRPr lang="en-US"/>
                    </a:p>
                  </a:txBody>
                  <a:tcPr/>
                </a:tc>
                <a:tc rowSpan="3" hMerge="1">
                  <a:txBody>
                    <a:bodyPr/>
                    <a:lstStyle/>
                    <a:p>
                      <a:endParaRPr lang="en-US"/>
                    </a:p>
                  </a:txBody>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4063853920"/>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1321481397"/>
                  </a:ext>
                </a:extLst>
              </a:tr>
              <a:tr h="104988">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4771" marR="4771" marT="4771"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4097071247"/>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w="12700" cap="flat" cmpd="sng" algn="ctr">
                      <a:solidFill>
                        <a:srgbClr val="000000"/>
                      </a:solidFill>
                      <a:prstDash val="solid"/>
                      <a:round/>
                      <a:headEnd type="none" w="med" len="med"/>
                      <a:tailEnd type="none" w="med" len="med"/>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88585396"/>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115267657"/>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1426189095"/>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349096784"/>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604288253"/>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670235807"/>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243748625"/>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481248213"/>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3161227371"/>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2162836288"/>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1925735507"/>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96818151"/>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1818741715"/>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64515014"/>
                  </a:ext>
                </a:extLst>
              </a:tr>
              <a:tr h="100989">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gridSpan="1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600" b="0" i="0" u="none" strike="noStrike">
                        <a:effectLst/>
                        <a:latin typeface="Arial" panose="020B0604020202020204" pitchFamily="34" charset="0"/>
                      </a:endParaRPr>
                    </a:p>
                  </a:txBody>
                  <a:tcPr marL="4771" marR="4771" marT="4771" marB="0" anchor="b">
                    <a:lnL>
                      <a:noFill/>
                    </a:lnL>
                    <a:lnR>
                      <a:noFill/>
                    </a:lnR>
                    <a:lnT>
                      <a:noFill/>
                    </a:lnT>
                    <a:lnB>
                      <a:noFill/>
                    </a:lnB>
                  </a:tcPr>
                </a:tc>
                <a:tc>
                  <a:txBody>
                    <a:bodyPr/>
                    <a:lstStyle/>
                    <a:p>
                      <a:pPr algn="l" fontAlgn="b"/>
                      <a:endParaRPr lang="en-US" sz="600" b="0" i="0" u="none" strike="noStrike" dirty="0">
                        <a:effectLst/>
                        <a:latin typeface="Arial" panose="020B0604020202020204" pitchFamily="34" charset="0"/>
                      </a:endParaRPr>
                    </a:p>
                  </a:txBody>
                  <a:tcPr marL="4771" marR="4771" marT="4771" marB="0" anchor="b">
                    <a:lnL>
                      <a:noFill/>
                    </a:lnL>
                    <a:lnR>
                      <a:noFill/>
                    </a:lnR>
                    <a:lnT>
                      <a:noFill/>
                    </a:lnT>
                    <a:lnB>
                      <a:noFill/>
                    </a:lnB>
                  </a:tcPr>
                </a:tc>
                <a:extLst>
                  <a:ext uri="{0D108BD9-81ED-4DB2-BD59-A6C34878D82A}">
                    <a16:rowId xmlns:a16="http://schemas.microsoft.com/office/drawing/2014/main" val="972000470"/>
                  </a:ext>
                </a:extLst>
              </a:tr>
            </a:tbl>
          </a:graphicData>
        </a:graphic>
      </p:graphicFrame>
    </p:spTree>
    <p:extLst>
      <p:ext uri="{BB962C8B-B14F-4D97-AF65-F5344CB8AC3E}">
        <p14:creationId xmlns:p14="http://schemas.microsoft.com/office/powerpoint/2010/main" val="3850218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DD137-5517-4ED8-925A-3A39222AD216}"/>
              </a:ext>
            </a:extLst>
          </p:cNvPr>
          <p:cNvSpPr>
            <a:spLocks noGrp="1"/>
          </p:cNvSpPr>
          <p:nvPr>
            <p:ph type="title"/>
          </p:nvPr>
        </p:nvSpPr>
        <p:spPr/>
        <p:txBody>
          <a:bodyPr/>
          <a:lstStyle/>
          <a:p>
            <a:r>
              <a:rPr lang="en-US" dirty="0"/>
              <a:t>PAR and CSD COMMENTS</a:t>
            </a:r>
          </a:p>
        </p:txBody>
      </p:sp>
      <p:sp>
        <p:nvSpPr>
          <p:cNvPr id="3" name="Text Placeholder 2">
            <a:extLst>
              <a:ext uri="{FF2B5EF4-FFF2-40B4-BE49-F238E27FC236}">
                <a16:creationId xmlns:a16="http://schemas.microsoft.com/office/drawing/2014/main" id="{E8B73194-6FEF-4A83-B59D-C484F9EAA09B}"/>
              </a:ext>
            </a:extLst>
          </p:cNvPr>
          <p:cNvSpPr>
            <a:spLocks noGrp="1"/>
          </p:cNvSpPr>
          <p:nvPr>
            <p:ph type="body" idx="1"/>
          </p:nvPr>
        </p:nvSpPr>
        <p:spPr/>
        <p:txBody>
          <a:bodyPr/>
          <a:lstStyle/>
          <a:p>
            <a:r>
              <a:rPr lang="en-US" dirty="0"/>
              <a:t>P802.15.4ab</a:t>
            </a:r>
          </a:p>
        </p:txBody>
      </p:sp>
      <p:sp>
        <p:nvSpPr>
          <p:cNvPr id="4" name="Slide Number Placeholder 3">
            <a:extLst>
              <a:ext uri="{FF2B5EF4-FFF2-40B4-BE49-F238E27FC236}">
                <a16:creationId xmlns:a16="http://schemas.microsoft.com/office/drawing/2014/main" id="{193C9E47-4125-4E74-989E-76D2BFB8DF31}"/>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9</a:t>
            </a:fld>
            <a:endParaRPr lang="en-US" altLang="en-US"/>
          </a:p>
        </p:txBody>
      </p:sp>
    </p:spTree>
    <p:extLst>
      <p:ext uri="{BB962C8B-B14F-4D97-AF65-F5344CB8AC3E}">
        <p14:creationId xmlns:p14="http://schemas.microsoft.com/office/powerpoint/2010/main" val="34924198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34045</TotalTime>
  <Words>2691</Words>
  <Application>Microsoft Office PowerPoint</Application>
  <PresentationFormat>On-screen Show (4:3)</PresentationFormat>
  <Paragraphs>639</Paragraphs>
  <Slides>28</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Courier</vt:lpstr>
      <vt:lpstr>Helvetica</vt:lpstr>
      <vt:lpstr>Times New Roman</vt:lpstr>
      <vt:lpstr>Wingdings</vt:lpstr>
      <vt:lpstr>Office Theme</vt:lpstr>
      <vt:lpstr>PowerPoint Presentation</vt:lpstr>
      <vt:lpstr>Study Group 15.4ab Next Generation UWB Amendment</vt:lpstr>
      <vt:lpstr>802.15 Study Group Meeting</vt:lpstr>
      <vt:lpstr>IEEE-SA Patent, Copyright, and Participation Policies</vt:lpstr>
      <vt:lpstr>IEEE 802 Ground Rules</vt:lpstr>
      <vt:lpstr>Proposed Agenda</vt:lpstr>
      <vt:lpstr>Meeting Objectives</vt:lpstr>
      <vt:lpstr>Schedule</vt:lpstr>
      <vt:lpstr>PAR and CSD COMMENTS</vt:lpstr>
      <vt:lpstr>Comments Received</vt:lpstr>
      <vt:lpstr>Proposed Responses</vt:lpstr>
      <vt:lpstr>Draft P802.15.4ab </vt:lpstr>
      <vt:lpstr>Proposed Responses</vt:lpstr>
      <vt:lpstr>7. 802.15.4ab Amendment: Enhanced Ultra Wide-Band (UWB) Physical Layers (PHYs) and Associated MAC Enhancements, PAR and CSD </vt:lpstr>
      <vt:lpstr>7. 802.15.4ab Amendment: Enhanced Ultra Wide-Band (UWB) Physical Layers (PHYs) and Associated MAC Enhancements, PAR and CSD </vt:lpstr>
      <vt:lpstr>7. 802.15.4ab Amendment: Continued  CSD comments</vt:lpstr>
      <vt:lpstr>7. 802.15.4ab Amendment: Continued  CSD comments</vt:lpstr>
      <vt:lpstr>Proposed Responses</vt:lpstr>
      <vt:lpstr>PowerPoint Presentation</vt:lpstr>
      <vt:lpstr>Links</vt:lpstr>
      <vt:lpstr>Approval of PAR and CSD Responses</vt:lpstr>
      <vt:lpstr>Review of Revised PAR and CSD</vt:lpstr>
      <vt:lpstr>Working Group Motion</vt:lpstr>
      <vt:lpstr>Working Group Motion: </vt:lpstr>
      <vt:lpstr>Technical Contributions</vt:lpstr>
      <vt:lpstr>Links</vt:lpstr>
      <vt:lpstr>Next Steps</vt:lpstr>
      <vt:lpstr>Teleconference Schedule Discussion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215</cp:revision>
  <cp:lastPrinted>2000-03-07T00:55:37Z</cp:lastPrinted>
  <dcterms:created xsi:type="dcterms:W3CDTF">2016-01-17T22:48:36Z</dcterms:created>
  <dcterms:modified xsi:type="dcterms:W3CDTF">2021-07-20T18:51:23Z</dcterms:modified>
  <cp:category/>
</cp:coreProperties>
</file>