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4"/>
  </p:notesMasterIdLst>
  <p:sldIdLst>
    <p:sldId id="287" r:id="rId2"/>
    <p:sldId id="322" r:id="rId3"/>
    <p:sldId id="290" r:id="rId4"/>
    <p:sldId id="304" r:id="rId5"/>
    <p:sldId id="317" r:id="rId6"/>
    <p:sldId id="302" r:id="rId7"/>
    <p:sldId id="337" r:id="rId8"/>
    <p:sldId id="312" r:id="rId9"/>
    <p:sldId id="339" r:id="rId10"/>
    <p:sldId id="340" r:id="rId11"/>
    <p:sldId id="353" r:id="rId12"/>
    <p:sldId id="293" r:id="rId13"/>
    <p:sldId id="354" r:id="rId14"/>
    <p:sldId id="341" r:id="rId15"/>
    <p:sldId id="352" r:id="rId16"/>
    <p:sldId id="344" r:id="rId17"/>
    <p:sldId id="345" r:id="rId18"/>
    <p:sldId id="355" r:id="rId19"/>
    <p:sldId id="259" r:id="rId20"/>
    <p:sldId id="356" r:id="rId21"/>
    <p:sldId id="326" r:id="rId22"/>
    <p:sldId id="338" r:id="rId2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14" d="100"/>
          <a:sy n="114" d="100"/>
        </p:scale>
        <p:origin x="136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12</a:t>
            </a:fld>
            <a:endParaRPr lang="en-US"/>
          </a:p>
        </p:txBody>
      </p:sp>
    </p:spTree>
    <p:extLst>
      <p:ext uri="{BB962C8B-B14F-4D97-AF65-F5344CB8AC3E}">
        <p14:creationId xmlns:p14="http://schemas.microsoft.com/office/powerpoint/2010/main" val="3298016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15-21-0373-04-04ab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1/15-21-0126-02-nuwb-p802-15-4ab-par-draft-from-myproject.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mentor.ieee.org/802.15/dcn/21/15-21-0047-05-nuwb-draft-csd-ng-uwb.docx" TargetMode="External"/><Relationship Id="rId4" Type="http://schemas.openxmlformats.org/officeDocument/2006/relationships/hyperlink" Target="http://ieee802.or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1/15-21-0047-05-nuwb-draft-csd-ng-uwb.docx" TargetMode="External"/><Relationship Id="rId2" Type="http://schemas.openxmlformats.org/officeDocument/2006/relationships/hyperlink" Target="https://mentor.ieee.org/802.15/dcn/21/15-21-0126-02-nuwb-p802-15-4ab-par-draft-from-myproject.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21/15-21-0047-05-nuwb-draft-csd-ng-uwb.docx" TargetMode="External"/><Relationship Id="rId2" Type="http://schemas.openxmlformats.org/officeDocument/2006/relationships/hyperlink" Target="https://mentor.ieee.org/802.15/dcn/21/15-21-0126-02-nuwb-p802-15-4ab-par-draft-from-myprojec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1/15-21-0047-05-nuwb-draft-csd-ng-uwb.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1/15-21-0047-05-nuwb-draft-csd-ng-uwb.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047-06-nuwb-draft-csd-ng-uwb.docx" TargetMode="External"/><Relationship Id="rId2" Type="http://schemas.openxmlformats.org/officeDocument/2006/relationships/hyperlink" Target="https://mentor.ieee.org/802.15/dcn/21/15-21-0126-03-nuwb-p802-15-4ab-par-draft-from-myproject.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5/dcn/21/15-21-0394-02-04ab-ir-uwb-link-budget-analysis-and-comparison-with-nb-signaling.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345-02-04ab-sg-15-4ab-agenda-july-2021.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ieeesa.webex.com/ieeesa/j.php?MTID=mb3ea97c89a1806cf72ba307726b2087a" TargetMode="External"/><Relationship Id="rId2" Type="http://schemas.openxmlformats.org/officeDocument/2006/relationships/hyperlink" Target="https://ieeesa.webex.com/ieeesa/j.php?MTID=mfef1edec03d1b89f3cae37b46364b658"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SG4ab July Plenary Meeting Slides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July 13,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116834C-3344-4764-8BCC-8012F144912A}"/>
              </a:ext>
            </a:extLst>
          </p:cNvPr>
          <p:cNvSpPr>
            <a:spLocks noGrp="1"/>
          </p:cNvSpPr>
          <p:nvPr>
            <p:ph type="title"/>
          </p:nvPr>
        </p:nvSpPr>
        <p:spPr/>
        <p:txBody>
          <a:bodyPr/>
          <a:lstStyle/>
          <a:p>
            <a:r>
              <a:rPr lang="en-US" dirty="0"/>
              <a:t>Comments Received</a:t>
            </a:r>
          </a:p>
        </p:txBody>
      </p:sp>
      <p:sp>
        <p:nvSpPr>
          <p:cNvPr id="6" name="Content Placeholder 5">
            <a:extLst>
              <a:ext uri="{FF2B5EF4-FFF2-40B4-BE49-F238E27FC236}">
                <a16:creationId xmlns:a16="http://schemas.microsoft.com/office/drawing/2014/main" id="{AACA76DB-B893-46AF-82F2-5112E5EB465A}"/>
              </a:ext>
            </a:extLst>
          </p:cNvPr>
          <p:cNvSpPr>
            <a:spLocks noGrp="1"/>
          </p:cNvSpPr>
          <p:nvPr>
            <p:ph idx="1"/>
          </p:nvPr>
        </p:nvSpPr>
        <p:spPr/>
        <p:txBody>
          <a:bodyPr/>
          <a:lstStyle/>
          <a:p>
            <a:pPr marL="514350" indent="-514350">
              <a:buFont typeface="Wingdings" panose="05000000000000000000" pitchFamily="2" charset="2"/>
              <a:buChar char="ü"/>
            </a:pPr>
            <a:r>
              <a:rPr lang="en-US" dirty="0">
                <a:solidFill>
                  <a:schemeClr val="accent1">
                    <a:lumMod val="50000"/>
                  </a:schemeClr>
                </a:solidFill>
              </a:rPr>
              <a:t>Comments from 802.3 </a:t>
            </a:r>
          </a:p>
          <a:p>
            <a:pPr marL="514350" indent="-514350">
              <a:buFont typeface="Wingdings" panose="05000000000000000000" pitchFamily="2" charset="2"/>
              <a:buChar char="ü"/>
            </a:pPr>
            <a:r>
              <a:rPr lang="en-US" dirty="0">
                <a:solidFill>
                  <a:schemeClr val="accent1">
                    <a:lumMod val="50000"/>
                  </a:schemeClr>
                </a:solidFill>
              </a:rPr>
              <a:t>Comments from 802.11</a:t>
            </a:r>
          </a:p>
          <a:p>
            <a:pPr marL="514350" indent="-514350">
              <a:buFont typeface="Wingdings" panose="05000000000000000000" pitchFamily="2" charset="2"/>
              <a:buChar char="ü"/>
            </a:pPr>
            <a:r>
              <a:rPr lang="en-US" dirty="0">
                <a:solidFill>
                  <a:schemeClr val="accent1">
                    <a:lumMod val="50000"/>
                  </a:schemeClr>
                </a:solidFill>
              </a:rPr>
              <a:t>Comments from 802.1 </a:t>
            </a:r>
          </a:p>
        </p:txBody>
      </p:sp>
      <p:sp>
        <p:nvSpPr>
          <p:cNvPr id="4" name="Slide Number Placeholder 3">
            <a:extLst>
              <a:ext uri="{FF2B5EF4-FFF2-40B4-BE49-F238E27FC236}">
                <a16:creationId xmlns:a16="http://schemas.microsoft.com/office/drawing/2014/main" id="{F96771B1-7A0F-428B-A140-8940BF933262}"/>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10</a:t>
            </a:fld>
            <a:endParaRPr lang="en-US" altLang="en-US"/>
          </a:p>
        </p:txBody>
      </p:sp>
    </p:spTree>
    <p:extLst>
      <p:ext uri="{BB962C8B-B14F-4D97-AF65-F5344CB8AC3E}">
        <p14:creationId xmlns:p14="http://schemas.microsoft.com/office/powerpoint/2010/main" val="2184896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052E25-52CD-4F90-8366-F067FD3FA180}"/>
              </a:ext>
            </a:extLst>
          </p:cNvPr>
          <p:cNvSpPr>
            <a:spLocks noGrp="1"/>
          </p:cNvSpPr>
          <p:nvPr>
            <p:ph idx="1"/>
          </p:nvPr>
        </p:nvSpPr>
        <p:spPr>
          <a:xfrm>
            <a:off x="767977" y="1916832"/>
            <a:ext cx="7764463" cy="4323631"/>
          </a:xfrm>
        </p:spPr>
        <p:txBody>
          <a:bodyPr/>
          <a:lstStyle/>
          <a:p>
            <a:pPr algn="ctr"/>
            <a:r>
              <a:rPr lang="en-US" dirty="0"/>
              <a:t>802.3 Comments</a:t>
            </a:r>
          </a:p>
        </p:txBody>
      </p:sp>
      <p:sp>
        <p:nvSpPr>
          <p:cNvPr id="4" name="Slide Number Placeholder 3">
            <a:extLst>
              <a:ext uri="{FF2B5EF4-FFF2-40B4-BE49-F238E27FC236}">
                <a16:creationId xmlns:a16="http://schemas.microsoft.com/office/drawing/2014/main" id="{8E86F1C1-7C08-4463-B3D0-D68617A6BC1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
        <p:nvSpPr>
          <p:cNvPr id="5" name="Title 4">
            <a:extLst>
              <a:ext uri="{FF2B5EF4-FFF2-40B4-BE49-F238E27FC236}">
                <a16:creationId xmlns:a16="http://schemas.microsoft.com/office/drawing/2014/main" id="{BF93E36A-DA67-41FC-AB76-1F018DD6C7B2}"/>
              </a:ext>
            </a:extLst>
          </p:cNvPr>
          <p:cNvSpPr>
            <a:spLocks noGrp="1"/>
          </p:cNvSpPr>
          <p:nvPr>
            <p:ph type="title"/>
          </p:nvPr>
        </p:nvSpPr>
        <p:spPr/>
        <p:txBody>
          <a:bodyPr/>
          <a:lstStyle/>
          <a:p>
            <a:r>
              <a:rPr lang="en-US" dirty="0">
                <a:solidFill>
                  <a:srgbClr val="FF0000"/>
                </a:solidFill>
              </a:rPr>
              <a:t>Proposed Responses</a:t>
            </a:r>
          </a:p>
        </p:txBody>
      </p:sp>
    </p:spTree>
    <p:extLst>
      <p:ext uri="{BB962C8B-B14F-4D97-AF65-F5344CB8AC3E}">
        <p14:creationId xmlns:p14="http://schemas.microsoft.com/office/powerpoint/2010/main" val="498383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74540-634F-424F-81E6-ADB0BE74E9CA}"/>
              </a:ext>
            </a:extLst>
          </p:cNvPr>
          <p:cNvSpPr>
            <a:spLocks noGrp="1"/>
          </p:cNvSpPr>
          <p:nvPr>
            <p:ph type="title"/>
          </p:nvPr>
        </p:nvSpPr>
        <p:spPr/>
        <p:txBody>
          <a:bodyPr>
            <a:normAutofit fontScale="90000"/>
          </a:bodyPr>
          <a:lstStyle/>
          <a:p>
            <a:r>
              <a:rPr lang="en-US" sz="4400" kern="1200" dirty="0">
                <a:solidFill>
                  <a:schemeClr val="tx1"/>
                </a:solidFill>
                <a:ea typeface="+mj-ea"/>
              </a:rPr>
              <a:t>Draft P802.15.4ab </a:t>
            </a:r>
            <a:endParaRPr lang="en-US" dirty="0"/>
          </a:p>
        </p:txBody>
      </p:sp>
      <p:sp>
        <p:nvSpPr>
          <p:cNvPr id="3" name="Content Placeholder 2">
            <a:extLst>
              <a:ext uri="{FF2B5EF4-FFF2-40B4-BE49-F238E27FC236}">
                <a16:creationId xmlns:a16="http://schemas.microsoft.com/office/drawing/2014/main" id="{CAD05482-A361-A24F-B1C0-8FF45046B8FD}"/>
              </a:ext>
            </a:extLst>
          </p:cNvPr>
          <p:cNvSpPr>
            <a:spLocks noGrp="1"/>
          </p:cNvSpPr>
          <p:nvPr>
            <p:ph idx="1"/>
          </p:nvPr>
        </p:nvSpPr>
        <p:spPr/>
        <p:txBody>
          <a:bodyPr>
            <a:noAutofit/>
          </a:bodyPr>
          <a:lstStyle/>
          <a:p>
            <a:pPr marL="0" indent="0">
              <a:spcBef>
                <a:spcPts val="0"/>
              </a:spcBef>
              <a:spcAft>
                <a:spcPts val="450"/>
              </a:spcAft>
            </a:pPr>
            <a:r>
              <a:rPr lang="en-US" sz="1800" b="1" dirty="0">
                <a:latin typeface="Helvetica" pitchFamily="2" charset="0"/>
              </a:rPr>
              <a:t>Amendment: Enhanced Ultra Wide-Band (UWB) Physical Layers (PHYs) and Associated MAC Enhancements</a:t>
            </a:r>
          </a:p>
          <a:p>
            <a:pPr marL="0" indent="0">
              <a:spcBef>
                <a:spcPts val="0"/>
              </a:spcBef>
              <a:spcAft>
                <a:spcPts val="450"/>
              </a:spcAft>
            </a:pPr>
            <a:r>
              <a:rPr lang="en-US" sz="1800" dirty="0">
                <a:latin typeface="Helvetica" pitchFamily="2" charset="0"/>
                <a:hlinkClick r:id="rId3"/>
              </a:rPr>
              <a:t>PAR</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3.1 — Why does the WG name not agree with what is listed on </a:t>
            </a:r>
            <a:r>
              <a:rPr lang="en-US" sz="1800" dirty="0">
                <a:latin typeface="Helvetica" pitchFamily="2" charset="0"/>
                <a:hlinkClick r:id="rId4"/>
              </a:rPr>
              <a:t>http://ieee802.org</a:t>
            </a:r>
            <a:r>
              <a:rPr lang="en-US" sz="1800" dirty="0">
                <a:latin typeface="Helvetica" pitchFamily="2" charset="0"/>
              </a:rPr>
              <a:t>  Did the WG change its name without approval of the EC, or is the EC page wrong?   (The draft PAR WG name does agree with the WG name in </a:t>
            </a:r>
            <a:r>
              <a:rPr lang="en-US" sz="1800" dirty="0" err="1">
                <a:latin typeface="Helvetica" pitchFamily="2" charset="0"/>
              </a:rPr>
              <a:t>myProject</a:t>
            </a:r>
            <a:r>
              <a:rPr lang="en-US" sz="1800" dirty="0">
                <a:latin typeface="Helvetica" pitchFamily="2" charset="0"/>
              </a:rPr>
              <a:t>.)</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chemeClr val="accent6">
                    <a:lumMod val="75000"/>
                  </a:schemeClr>
                </a:solidFill>
                <a:latin typeface="Helvetica" pitchFamily="2" charset="0"/>
              </a:rPr>
              <a:t>The 802.15 WG Chair will contact the 802 EC Secretary </a:t>
            </a:r>
            <a:r>
              <a:rPr lang="en-US" sz="1800" dirty="0" err="1">
                <a:solidFill>
                  <a:schemeClr val="accent6">
                    <a:lumMod val="75000"/>
                  </a:schemeClr>
                </a:solidFill>
                <a:latin typeface="Helvetica" pitchFamily="2" charset="0"/>
              </a:rPr>
              <a:t>w.r.t.</a:t>
            </a:r>
            <a:r>
              <a:rPr lang="en-US" sz="1800" dirty="0">
                <a:solidFill>
                  <a:schemeClr val="accent6">
                    <a:lumMod val="75000"/>
                  </a:schemeClr>
                </a:solidFill>
                <a:latin typeface="Helvetica" pitchFamily="2" charset="0"/>
              </a:rPr>
              <a:t> updating the multiple places still using the old WG name and to update it with the new WG name - “Wireless Specialty Networks”.</a:t>
            </a:r>
          </a:p>
          <a:p>
            <a:pPr marL="0" indent="0">
              <a:spcBef>
                <a:spcPts val="0"/>
              </a:spcBef>
              <a:spcAft>
                <a:spcPts val="450"/>
              </a:spcAft>
            </a:pPr>
            <a:endParaRPr lang="en-US" sz="1800" dirty="0">
              <a:solidFill>
                <a:schemeClr val="accent6">
                  <a:lumMod val="75000"/>
                </a:schemeClr>
              </a:solidFill>
              <a:latin typeface="Helvetica" pitchFamily="2" charset="0"/>
            </a:endParaRPr>
          </a:p>
          <a:p>
            <a:pPr marL="0" indent="0">
              <a:spcBef>
                <a:spcPts val="0"/>
              </a:spcBef>
              <a:spcAft>
                <a:spcPts val="450"/>
              </a:spcAft>
            </a:pPr>
            <a:r>
              <a:rPr lang="en-US" sz="1800" dirty="0">
                <a:solidFill>
                  <a:srgbClr val="CCCCFF"/>
                </a:solidFill>
                <a:latin typeface="Helvetica" pitchFamily="2" charset="0"/>
                <a:hlinkClick r:id="rId5">
                  <a:extLst>
                    <a:ext uri="{A12FA001-AC4F-418D-AE19-62706E023703}">
                      <ahyp:hlinkClr xmlns:ahyp="http://schemas.microsoft.com/office/drawing/2018/hyperlinkcolor" val="tx"/>
                    </a:ext>
                  </a:extLst>
                </a:hlinkClick>
              </a:rPr>
              <a:t>CSD</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Compatibility, b — The response from 802.1 should be included even though it is largely predictable.</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chemeClr val="accent6">
                    <a:lumMod val="75000"/>
                  </a:schemeClr>
                </a:solidFill>
                <a:latin typeface="Helvetica" pitchFamily="2" charset="0"/>
              </a:rPr>
              <a:t>The 802.15 WG Chair has contacted the chair of 802.1 for a response and it will be included when received.</a:t>
            </a:r>
            <a:endParaRPr lang="en-US" sz="1800" dirty="0">
              <a:latin typeface="Helvetica" pitchFamily="2" charset="0"/>
            </a:endParaRPr>
          </a:p>
        </p:txBody>
      </p:sp>
      <p:sp>
        <p:nvSpPr>
          <p:cNvPr id="4" name="Slide Number Placeholder 3">
            <a:extLst>
              <a:ext uri="{FF2B5EF4-FFF2-40B4-BE49-F238E27FC236}">
                <a16:creationId xmlns:a16="http://schemas.microsoft.com/office/drawing/2014/main" id="{70473BCA-1C4C-B24E-84C1-BADBA47FB0D2}"/>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12</a:t>
            </a:fld>
            <a:endParaRPr lang="en-US"/>
          </a:p>
        </p:txBody>
      </p:sp>
      <p:sp>
        <p:nvSpPr>
          <p:cNvPr id="5" name="Footer Placeholder 4">
            <a:extLst>
              <a:ext uri="{FF2B5EF4-FFF2-40B4-BE49-F238E27FC236}">
                <a16:creationId xmlns:a16="http://schemas.microsoft.com/office/drawing/2014/main" id="{93AA1ABE-82C3-EE40-BAEB-816F8D51734D}"/>
              </a:ext>
            </a:extLst>
          </p:cNvPr>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t>IEEE 802.3 WG PAR ad hoc, July 2021, Virtual Plenary</a:t>
            </a:r>
            <a:endParaRPr lang="en-US" dirty="0"/>
          </a:p>
        </p:txBody>
      </p:sp>
    </p:spTree>
    <p:extLst>
      <p:ext uri="{BB962C8B-B14F-4D97-AF65-F5344CB8AC3E}">
        <p14:creationId xmlns:p14="http://schemas.microsoft.com/office/powerpoint/2010/main" val="1555558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052E25-52CD-4F90-8366-F067FD3FA180}"/>
              </a:ext>
            </a:extLst>
          </p:cNvPr>
          <p:cNvSpPr>
            <a:spLocks noGrp="1"/>
          </p:cNvSpPr>
          <p:nvPr>
            <p:ph idx="1"/>
          </p:nvPr>
        </p:nvSpPr>
        <p:spPr>
          <a:xfrm>
            <a:off x="767977" y="1916832"/>
            <a:ext cx="7764463" cy="4323631"/>
          </a:xfrm>
        </p:spPr>
        <p:txBody>
          <a:bodyPr/>
          <a:lstStyle/>
          <a:p>
            <a:pPr algn="ctr"/>
            <a:r>
              <a:rPr lang="en-US" dirty="0"/>
              <a:t>802.11 Comments</a:t>
            </a:r>
          </a:p>
        </p:txBody>
      </p:sp>
      <p:sp>
        <p:nvSpPr>
          <p:cNvPr id="4" name="Slide Number Placeholder 3">
            <a:extLst>
              <a:ext uri="{FF2B5EF4-FFF2-40B4-BE49-F238E27FC236}">
                <a16:creationId xmlns:a16="http://schemas.microsoft.com/office/drawing/2014/main" id="{8E86F1C1-7C08-4463-B3D0-D68617A6BC1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
        <p:nvSpPr>
          <p:cNvPr id="5" name="Title 4">
            <a:extLst>
              <a:ext uri="{FF2B5EF4-FFF2-40B4-BE49-F238E27FC236}">
                <a16:creationId xmlns:a16="http://schemas.microsoft.com/office/drawing/2014/main" id="{BF93E36A-DA67-41FC-AB76-1F018DD6C7B2}"/>
              </a:ext>
            </a:extLst>
          </p:cNvPr>
          <p:cNvSpPr>
            <a:spLocks noGrp="1"/>
          </p:cNvSpPr>
          <p:nvPr>
            <p:ph type="title"/>
          </p:nvPr>
        </p:nvSpPr>
        <p:spPr/>
        <p:txBody>
          <a:bodyPr/>
          <a:lstStyle/>
          <a:p>
            <a:r>
              <a:rPr lang="en-US" dirty="0">
                <a:solidFill>
                  <a:srgbClr val="FF0000"/>
                </a:solidFill>
              </a:rPr>
              <a:t>Proposed Responses</a:t>
            </a:r>
          </a:p>
        </p:txBody>
      </p:sp>
    </p:spTree>
    <p:extLst>
      <p:ext uri="{BB962C8B-B14F-4D97-AF65-F5344CB8AC3E}">
        <p14:creationId xmlns:p14="http://schemas.microsoft.com/office/powerpoint/2010/main" val="26127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83F24-CCF1-44C1-8282-53B712F8350D}"/>
              </a:ext>
            </a:extLst>
          </p:cNvPr>
          <p:cNvSpPr>
            <a:spLocks noGrp="1"/>
          </p:cNvSpPr>
          <p:nvPr>
            <p:ph type="title"/>
          </p:nvPr>
        </p:nvSpPr>
        <p:spPr/>
        <p:txBody>
          <a:bodyPr/>
          <a:lstStyle/>
          <a:p>
            <a:r>
              <a:rPr lang="en-US" sz="1500" dirty="0"/>
              <a:t>7. 802.15.4ab Amendment: Enhanced Ultra Wide-Band (UWB) Physical Layers (PHYs) and Associated MAC Enhancements,</a:t>
            </a:r>
            <a:r>
              <a:rPr lang="en-US" sz="1500" dirty="0">
                <a:hlinkClick r:id="rId2"/>
              </a:rPr>
              <a:t> 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CE3C529B-C206-422E-98EC-FE04A94E773C}"/>
              </a:ext>
            </a:extLst>
          </p:cNvPr>
          <p:cNvSpPr>
            <a:spLocks noGrp="1"/>
          </p:cNvSpPr>
          <p:nvPr>
            <p:ph idx="1"/>
          </p:nvPr>
        </p:nvSpPr>
        <p:spPr>
          <a:xfrm>
            <a:off x="685802" y="1340768"/>
            <a:ext cx="7770813" cy="5035553"/>
          </a:xfrm>
        </p:spPr>
        <p:txBody>
          <a:bodyPr/>
          <a:lstStyle/>
          <a:p>
            <a:r>
              <a:rPr lang="en-US" sz="1600" dirty="0"/>
              <a:t>2.1 Spell out MAC.</a:t>
            </a:r>
          </a:p>
          <a:p>
            <a:r>
              <a:rPr lang="en-US" sz="1600" dirty="0"/>
              <a:t>Response – </a:t>
            </a:r>
            <a:r>
              <a:rPr lang="en-US" sz="1600" dirty="0">
                <a:solidFill>
                  <a:srgbClr val="FF0000"/>
                </a:solidFill>
              </a:rPr>
              <a:t>Accept</a:t>
            </a:r>
          </a:p>
          <a:p>
            <a:r>
              <a:rPr lang="en-US" sz="1600" dirty="0">
                <a:solidFill>
                  <a:schemeClr val="accent1">
                    <a:lumMod val="75000"/>
                  </a:schemeClr>
                </a:solidFill>
              </a:rPr>
              <a:t>Status - Applied</a:t>
            </a:r>
          </a:p>
          <a:p>
            <a:endParaRPr lang="en-US" sz="1600" dirty="0"/>
          </a:p>
          <a:p>
            <a:r>
              <a:rPr lang="en-US" sz="1600" dirty="0"/>
              <a:t>5.2.b In general change the scope statement to be less ambiguous.</a:t>
            </a:r>
          </a:p>
          <a:p>
            <a:pPr lvl="1"/>
            <a:r>
              <a:rPr lang="en-US" sz="1600" dirty="0"/>
              <a:t>“interference mitigation techniques to support higher density and higher traffic use cases; “   higher relative to what?  </a:t>
            </a:r>
          </a:p>
          <a:p>
            <a:pPr lvl="2"/>
            <a:r>
              <a:rPr lang="en-US" sz="1600" dirty="0"/>
              <a:t>-Please reword to remove the ambiguity.</a:t>
            </a:r>
          </a:p>
          <a:p>
            <a:pPr lvl="1"/>
            <a:r>
              <a:rPr lang="en-US" sz="1600" dirty="0"/>
              <a:t>“support improved link budget and/or reduced air-time;” relative to what?  </a:t>
            </a:r>
          </a:p>
          <a:p>
            <a:pPr lvl="2"/>
            <a:r>
              <a:rPr lang="en-US" sz="1600" dirty="0"/>
              <a:t>-Please reword to remove the ambiguity.</a:t>
            </a:r>
          </a:p>
          <a:p>
            <a:pPr marL="0" lvl="2" indent="0"/>
            <a:r>
              <a:rPr lang="en-US" sz="1600" dirty="0"/>
              <a:t>Response – </a:t>
            </a:r>
          </a:p>
          <a:p>
            <a:pPr marL="0" lvl="2" indent="0"/>
            <a:r>
              <a:rPr lang="en-US" sz="1600" dirty="0">
                <a:solidFill>
                  <a:srgbClr val="FF0000"/>
                </a:solidFill>
              </a:rPr>
              <a:t>Change to “interference mitigation techniques to support greater device density and higher traffic use cases relative to the current standard”</a:t>
            </a:r>
          </a:p>
          <a:p>
            <a:pPr marL="0" lvl="2" indent="0"/>
            <a:r>
              <a:rPr lang="en-US" sz="1600" dirty="0">
                <a:solidFill>
                  <a:srgbClr val="FF0000"/>
                </a:solidFill>
              </a:rPr>
              <a:t>Change to “additional coding, preamble and modulation schemes to support improved link budget and/or reduced air-time relative to the current standard”</a:t>
            </a:r>
          </a:p>
          <a:p>
            <a:pPr marL="0" lvl="2" indent="0"/>
            <a:r>
              <a:rPr lang="en-US" sz="1600" dirty="0">
                <a:solidFill>
                  <a:schemeClr val="accent1">
                    <a:lumMod val="75000"/>
                  </a:schemeClr>
                </a:solidFill>
              </a:rPr>
              <a:t>Status - Applied</a:t>
            </a:r>
          </a:p>
          <a:p>
            <a:pPr marL="0" lvl="2" indent="0"/>
            <a:endParaRPr lang="en-US" sz="1600" dirty="0">
              <a:solidFill>
                <a:srgbClr val="FF0000"/>
              </a:solidFill>
            </a:endParaRPr>
          </a:p>
        </p:txBody>
      </p:sp>
      <p:sp>
        <p:nvSpPr>
          <p:cNvPr id="4" name="Date Placeholder 3">
            <a:extLst>
              <a:ext uri="{FF2B5EF4-FFF2-40B4-BE49-F238E27FC236}">
                <a16:creationId xmlns:a16="http://schemas.microsoft.com/office/drawing/2014/main" id="{0D163DF3-B1A6-4D73-937F-4F0F74C4113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07A068FC-4B03-41A1-8EA1-547E9BE381C3}"/>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57934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83F24-CCF1-44C1-8282-53B712F8350D}"/>
              </a:ext>
            </a:extLst>
          </p:cNvPr>
          <p:cNvSpPr>
            <a:spLocks noGrp="1"/>
          </p:cNvSpPr>
          <p:nvPr>
            <p:ph type="title"/>
          </p:nvPr>
        </p:nvSpPr>
        <p:spPr/>
        <p:txBody>
          <a:bodyPr/>
          <a:lstStyle/>
          <a:p>
            <a:r>
              <a:rPr lang="en-US" sz="1500" dirty="0"/>
              <a:t>7. 802.15.4ab Amendment: Enhanced Ultra Wide-Band (UWB) Physical Layers (PHYs) and Associated MAC Enhancements,</a:t>
            </a:r>
            <a:r>
              <a:rPr lang="en-US" sz="1500" dirty="0">
                <a:hlinkClick r:id="rId2"/>
              </a:rPr>
              <a:t> 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CE3C529B-C206-422E-98EC-FE04A94E773C}"/>
              </a:ext>
            </a:extLst>
          </p:cNvPr>
          <p:cNvSpPr>
            <a:spLocks noGrp="1"/>
          </p:cNvSpPr>
          <p:nvPr>
            <p:ph idx="1"/>
          </p:nvPr>
        </p:nvSpPr>
        <p:spPr>
          <a:xfrm>
            <a:off x="685802" y="2170513"/>
            <a:ext cx="7770813" cy="3257549"/>
          </a:xfrm>
        </p:spPr>
        <p:txBody>
          <a:bodyPr/>
          <a:lstStyle/>
          <a:p>
            <a:r>
              <a:rPr lang="en-US" sz="1350" dirty="0"/>
              <a:t>8.1 – at the very least a section number indicating what this text is “clarifying”  </a:t>
            </a:r>
          </a:p>
          <a:p>
            <a:pPr lvl="1"/>
            <a:r>
              <a:rPr lang="en-US" sz="1350" dirty="0"/>
              <a:t>Suggest moving the text to 5.5. It is more “need” information.</a:t>
            </a:r>
          </a:p>
          <a:p>
            <a:pPr marL="3572" lvl="1" indent="-3572"/>
            <a:r>
              <a:rPr lang="en-US" sz="1350" dirty="0"/>
              <a:t>Response – </a:t>
            </a:r>
            <a:r>
              <a:rPr lang="en-US" sz="1350" dirty="0">
                <a:solidFill>
                  <a:srgbClr val="FF0000"/>
                </a:solidFill>
              </a:rPr>
              <a:t>Accept [move to 5.5]</a:t>
            </a:r>
          </a:p>
          <a:p>
            <a:pPr marL="3572" lvl="1" indent="-3572"/>
            <a:r>
              <a:rPr lang="en-US" sz="1400" dirty="0">
                <a:solidFill>
                  <a:schemeClr val="accent1">
                    <a:lumMod val="75000"/>
                  </a:schemeClr>
                </a:solidFill>
              </a:rPr>
              <a:t>Status - Applied</a:t>
            </a:r>
          </a:p>
          <a:p>
            <a:pPr marL="3572" lvl="1" indent="-3572"/>
            <a:endParaRPr lang="en-US" sz="1350" dirty="0">
              <a:solidFill>
                <a:srgbClr val="FF0000"/>
              </a:solidFill>
            </a:endParaRPr>
          </a:p>
          <a:p>
            <a:pPr lvl="1"/>
            <a:endParaRPr lang="en-US" sz="1350" dirty="0"/>
          </a:p>
        </p:txBody>
      </p:sp>
      <p:sp>
        <p:nvSpPr>
          <p:cNvPr id="4" name="Date Placeholder 3">
            <a:extLst>
              <a:ext uri="{FF2B5EF4-FFF2-40B4-BE49-F238E27FC236}">
                <a16:creationId xmlns:a16="http://schemas.microsoft.com/office/drawing/2014/main" id="{0D163DF3-B1A6-4D73-937F-4F0F74C4113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07A068FC-4B03-41A1-8EA1-547E9BE381C3}"/>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
        <p:nvSpPr>
          <p:cNvPr id="7" name="Rectangle 4">
            <a:extLst>
              <a:ext uri="{FF2B5EF4-FFF2-40B4-BE49-F238E27FC236}">
                <a16:creationId xmlns:a16="http://schemas.microsoft.com/office/drawing/2014/main" id="{3E3F906D-67C5-4362-9488-42933099BC91}"/>
              </a:ext>
            </a:extLst>
          </p:cNvPr>
          <p:cNvSpPr txBox="1">
            <a:spLocks noChangeArrowheads="1"/>
          </p:cNvSpPr>
          <p:nvPr/>
        </p:nvSpPr>
        <p:spPr bwMode="auto">
          <a:xfrm>
            <a:off x="6084168" y="5713812"/>
            <a:ext cx="2458172"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333926"/>
            <a:r>
              <a:rPr lang="en-GB" sz="1350" b="0" kern="0" dirty="0"/>
              <a:t>Pat Kinney (Kinney Consulting)</a:t>
            </a:r>
          </a:p>
        </p:txBody>
      </p:sp>
    </p:spTree>
    <p:extLst>
      <p:ext uri="{BB962C8B-B14F-4D97-AF65-F5344CB8AC3E}">
        <p14:creationId xmlns:p14="http://schemas.microsoft.com/office/powerpoint/2010/main" val="429431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D4BBE-FE6B-4093-A870-FBA8AB4E3D87}"/>
              </a:ext>
            </a:extLst>
          </p:cNvPr>
          <p:cNvSpPr>
            <a:spLocks noGrp="1"/>
          </p:cNvSpPr>
          <p:nvPr>
            <p:ph type="title"/>
          </p:nvPr>
        </p:nvSpPr>
        <p:spPr>
          <a:xfrm>
            <a:off x="685802" y="980728"/>
            <a:ext cx="7770813" cy="491224"/>
          </a:xfrm>
        </p:spPr>
        <p:txBody>
          <a:bodyPr/>
          <a:lstStyle/>
          <a:p>
            <a:r>
              <a:rPr lang="en-US" sz="1500" dirty="0"/>
              <a:t>7. 802.15.4ab Amendment: Continued  </a:t>
            </a:r>
            <a:r>
              <a:rPr lang="en-US" sz="1500" dirty="0">
                <a:hlinkClick r:id="rId2"/>
              </a:rPr>
              <a:t>CSD</a:t>
            </a:r>
            <a:r>
              <a:rPr lang="en-US" sz="1500" dirty="0"/>
              <a:t> comments</a:t>
            </a:r>
          </a:p>
        </p:txBody>
      </p:sp>
      <p:sp>
        <p:nvSpPr>
          <p:cNvPr id="3" name="Content Placeholder 2">
            <a:extLst>
              <a:ext uri="{FF2B5EF4-FFF2-40B4-BE49-F238E27FC236}">
                <a16:creationId xmlns:a16="http://schemas.microsoft.com/office/drawing/2014/main" id="{FE43BD26-0E20-482B-90E5-AFBB361354C2}"/>
              </a:ext>
            </a:extLst>
          </p:cNvPr>
          <p:cNvSpPr>
            <a:spLocks noGrp="1"/>
          </p:cNvSpPr>
          <p:nvPr>
            <p:ph idx="1"/>
          </p:nvPr>
        </p:nvSpPr>
        <p:spPr>
          <a:xfrm>
            <a:off x="685802" y="1628801"/>
            <a:ext cx="7770813" cy="4752528"/>
          </a:xfrm>
        </p:spPr>
        <p:txBody>
          <a:bodyPr>
            <a:normAutofit fontScale="92500" lnSpcReduction="10000"/>
          </a:bodyPr>
          <a:lstStyle/>
          <a:p>
            <a:r>
              <a:rPr lang="en-US" sz="1350" dirty="0"/>
              <a:t>Title does not match the PAR</a:t>
            </a:r>
          </a:p>
          <a:p>
            <a:r>
              <a:rPr lang="en-US" sz="1350" dirty="0"/>
              <a:t>Response – </a:t>
            </a:r>
            <a:r>
              <a:rPr lang="en-US" sz="1350" dirty="0">
                <a:solidFill>
                  <a:srgbClr val="FF0000"/>
                </a:solidFill>
              </a:rPr>
              <a:t>Change CSD Title to match the PAR  </a:t>
            </a:r>
          </a:p>
          <a:p>
            <a:r>
              <a:rPr lang="en-US" sz="1400" dirty="0">
                <a:solidFill>
                  <a:schemeClr val="accent1">
                    <a:lumMod val="75000"/>
                  </a:schemeClr>
                </a:solidFill>
              </a:rPr>
              <a:t>Status - Applied</a:t>
            </a:r>
            <a:endParaRPr lang="en-US" sz="1350" dirty="0"/>
          </a:p>
          <a:p>
            <a:endParaRPr lang="en-US" sz="1350" dirty="0"/>
          </a:p>
          <a:p>
            <a:r>
              <a:rPr lang="en-US" sz="1350" dirty="0"/>
              <a:t>Broad Market Potential – </a:t>
            </a:r>
          </a:p>
          <a:p>
            <a:pPr lvl="1"/>
            <a:r>
              <a:rPr lang="en-US" sz="1350" dirty="0"/>
              <a:t>f) This does not seem to be the proper title of an 802.15 standard.  “802.15.4 (4z) UWB “</a:t>
            </a:r>
          </a:p>
          <a:p>
            <a:pPr lvl="1"/>
            <a:r>
              <a:rPr lang="en-US" sz="1350" dirty="0"/>
              <a:t>g) “UWB based on 802.15.4z “ as 802.15.4z is an amendment, on the 802.15 website, we found it in multiple places.  It also seems to be “ranging techniques”.  This is confusing as to what this is trying to show in this section.</a:t>
            </a:r>
          </a:p>
          <a:p>
            <a:pPr lvl="1"/>
            <a:r>
              <a:rPr lang="en-US" sz="1350" dirty="0"/>
              <a:t>The Broad Market Potential statement needs to be cleaned up to address the confusion of if the potential being described is for the new project, or the “4z” project.</a:t>
            </a:r>
          </a:p>
          <a:p>
            <a:pPr marL="3572" lvl="1" indent="-3572"/>
            <a:r>
              <a:rPr lang="en-US" sz="1350" dirty="0"/>
              <a:t>Response – </a:t>
            </a:r>
            <a:endParaRPr lang="en-US" sz="1350" dirty="0">
              <a:solidFill>
                <a:srgbClr val="FF0000"/>
              </a:solidFill>
            </a:endParaRPr>
          </a:p>
          <a:p>
            <a:pPr marL="3572" lvl="1" indent="-3572"/>
            <a:r>
              <a:rPr lang="en-US" sz="1350" dirty="0">
                <a:solidFill>
                  <a:srgbClr val="FF0000"/>
                </a:solidFill>
              </a:rPr>
              <a:t>(f) Change “802.15.4 (4z) UWB” to “the capabilities provided by the IEEE Std 802.15.4 UWB PHYs (IEEE Std 802.15.4-2020 and IEEE Std 802.15.4z-2020)”  </a:t>
            </a:r>
          </a:p>
          <a:p>
            <a:pPr marL="3572" lvl="1" indent="-3572"/>
            <a:r>
              <a:rPr lang="en-US" sz="1350" dirty="0">
                <a:solidFill>
                  <a:srgbClr val="FF0000"/>
                </a:solidFill>
              </a:rPr>
              <a:t>(g) Change to “UWB technology based upon the current standard, IEEE Std 802.15.4, is presently included in many devices from many vendors, establishing technical feasibility.” and in the second sentence change “</a:t>
            </a:r>
            <a:r>
              <a:rPr lang="en-US" sz="1350" dirty="0">
                <a:solidFill>
                  <a:srgbClr val="FF0000"/>
                </a:solidFill>
                <a:latin typeface="Times New Roman" panose="02020603050405020304" pitchFamily="18" charset="0"/>
                <a:ea typeface="MS Mincho" panose="02020609040205080304" pitchFamily="49" charset="-128"/>
              </a:rPr>
              <a:t>This standard” to “this project”;  Change the last sentence to “.  This amendment to IEEE Std 802.15.4 will enable further growth in the breadth and depth of applications using IEEE Std 802.15.4 based UWB solutions.”</a:t>
            </a:r>
          </a:p>
          <a:p>
            <a:pPr marL="3572" lvl="1" indent="-3572"/>
            <a:endParaRPr lang="en-US" sz="1350" dirty="0">
              <a:solidFill>
                <a:srgbClr val="FF0000"/>
              </a:solidFill>
              <a:latin typeface="Times New Roman" panose="02020603050405020304" pitchFamily="18" charset="0"/>
              <a:ea typeface="MS Mincho" panose="02020609040205080304" pitchFamily="49" charset="-128"/>
            </a:endParaRPr>
          </a:p>
          <a:p>
            <a:pPr marL="3572" lvl="1" indent="-3572"/>
            <a:r>
              <a:rPr lang="en-US" sz="1400" dirty="0">
                <a:solidFill>
                  <a:schemeClr val="accent1">
                    <a:lumMod val="75000"/>
                  </a:schemeClr>
                </a:solidFill>
              </a:rPr>
              <a:t>Status - Applied</a:t>
            </a:r>
            <a:endParaRPr lang="en-US" sz="1400" dirty="0">
              <a:solidFill>
                <a:srgbClr val="FF0000"/>
              </a:solidFill>
            </a:endParaRPr>
          </a:p>
          <a:p>
            <a:pPr lvl="1"/>
            <a:endParaRPr lang="en-US" dirty="0"/>
          </a:p>
        </p:txBody>
      </p:sp>
      <p:sp>
        <p:nvSpPr>
          <p:cNvPr id="4" name="Date Placeholder 3">
            <a:extLst>
              <a:ext uri="{FF2B5EF4-FFF2-40B4-BE49-F238E27FC236}">
                <a16:creationId xmlns:a16="http://schemas.microsoft.com/office/drawing/2014/main" id="{7D22321C-CADD-4EDE-90B2-1B1EB3804923}"/>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3517FAC7-37DE-4EF6-A790-A114C7BDDC6D}"/>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20429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B6718-B5A7-4AC7-8130-09089EF39E26}"/>
              </a:ext>
            </a:extLst>
          </p:cNvPr>
          <p:cNvSpPr>
            <a:spLocks noGrp="1"/>
          </p:cNvSpPr>
          <p:nvPr>
            <p:ph type="title"/>
          </p:nvPr>
        </p:nvSpPr>
        <p:spPr>
          <a:xfrm>
            <a:off x="685802" y="1371603"/>
            <a:ext cx="7770813" cy="437218"/>
          </a:xfrm>
        </p:spPr>
        <p:txBody>
          <a:bodyPr/>
          <a:lstStyle/>
          <a:p>
            <a:r>
              <a:rPr lang="en-US" sz="1500" dirty="0"/>
              <a:t>7. 802.15.4ab Amendment: Continued  </a:t>
            </a:r>
            <a:r>
              <a:rPr lang="en-US" sz="1500" dirty="0">
                <a:hlinkClick r:id="rId2"/>
              </a:rPr>
              <a:t>CSD</a:t>
            </a:r>
            <a:r>
              <a:rPr lang="en-US" sz="1500" dirty="0"/>
              <a:t> comments</a:t>
            </a:r>
          </a:p>
        </p:txBody>
      </p:sp>
      <p:sp>
        <p:nvSpPr>
          <p:cNvPr id="3" name="Content Placeholder 2">
            <a:extLst>
              <a:ext uri="{FF2B5EF4-FFF2-40B4-BE49-F238E27FC236}">
                <a16:creationId xmlns:a16="http://schemas.microsoft.com/office/drawing/2014/main" id="{F2B7A30D-AE1E-43D1-B51C-404F6C42D318}"/>
              </a:ext>
            </a:extLst>
          </p:cNvPr>
          <p:cNvSpPr>
            <a:spLocks noGrp="1"/>
          </p:cNvSpPr>
          <p:nvPr>
            <p:ph idx="1"/>
          </p:nvPr>
        </p:nvSpPr>
        <p:spPr>
          <a:xfrm>
            <a:off x="685802" y="1867756"/>
            <a:ext cx="7770813" cy="4441564"/>
          </a:xfrm>
        </p:spPr>
        <p:txBody>
          <a:bodyPr>
            <a:normAutofit fontScale="92500" lnSpcReduction="10000"/>
          </a:bodyPr>
          <a:lstStyle/>
          <a:p>
            <a:r>
              <a:rPr lang="en-US" sz="1350" dirty="0"/>
              <a:t>CSD – </a:t>
            </a:r>
          </a:p>
          <a:p>
            <a:r>
              <a:rPr lang="en-US" sz="1350" dirty="0"/>
              <a:t>Distinct identity </a:t>
            </a:r>
          </a:p>
          <a:p>
            <a:pPr lvl="1"/>
            <a:r>
              <a:rPr lang="en-US" sz="1350" dirty="0"/>
              <a:t>spell out acronym “</a:t>
            </a:r>
            <a:r>
              <a:rPr lang="en-GB" sz="1350" dirty="0"/>
              <a:t>IR-UWB “</a:t>
            </a:r>
          </a:p>
          <a:p>
            <a:pPr lvl="1"/>
            <a:r>
              <a:rPr lang="en-GB" sz="1350" dirty="0"/>
              <a:t>Is this supposed to be “EIR-UWB” ?</a:t>
            </a:r>
            <a:endParaRPr lang="en-US" sz="1350" dirty="0"/>
          </a:p>
          <a:p>
            <a:pPr marL="3572" lvl="1" indent="-3572"/>
            <a:r>
              <a:rPr lang="en-US" sz="1350" dirty="0"/>
              <a:t>Response – </a:t>
            </a:r>
            <a:r>
              <a:rPr lang="en-US" sz="1350" dirty="0">
                <a:solidFill>
                  <a:srgbClr val="FF0000"/>
                </a:solidFill>
              </a:rPr>
              <a:t>Replace first occurrence with “Impulse Radio Ultra Wideband (IR-UWB)”;</a:t>
            </a:r>
          </a:p>
          <a:p>
            <a:pPr marL="3572" lvl="1" indent="-3572"/>
            <a:r>
              <a:rPr lang="en-US" sz="1350" dirty="0">
                <a:solidFill>
                  <a:srgbClr val="FF0000"/>
                </a:solidFill>
              </a:rPr>
              <a:t>Note “Impulse Radio” is the physical characteristic that enables the unique capabilities described in this section and is the industry standard term.  So “IR-UWB” is correct.</a:t>
            </a:r>
          </a:p>
          <a:p>
            <a:pPr marL="3572" lvl="1" indent="-3572"/>
            <a:r>
              <a:rPr lang="en-US" sz="1350" dirty="0">
                <a:solidFill>
                  <a:schemeClr val="accent1">
                    <a:lumMod val="75000"/>
                  </a:schemeClr>
                </a:solidFill>
              </a:rPr>
              <a:t>Status - Applied</a:t>
            </a:r>
          </a:p>
          <a:p>
            <a:pPr marL="3572" lvl="1" indent="-3572"/>
            <a:r>
              <a:rPr lang="en-US" sz="1350" dirty="0">
                <a:solidFill>
                  <a:srgbClr val="FF0000"/>
                </a:solidFill>
              </a:rPr>
              <a:t>  </a:t>
            </a:r>
            <a:endParaRPr lang="en-GB" sz="1350" dirty="0"/>
          </a:p>
          <a:p>
            <a:r>
              <a:rPr lang="en-GB" sz="1350" b="1" dirty="0"/>
              <a:t>Technical feasibility:</a:t>
            </a:r>
          </a:p>
          <a:p>
            <a:pPr lvl="1"/>
            <a:r>
              <a:rPr lang="en-GB" sz="1350" dirty="0"/>
              <a:t>“802.15.4 UWB” is this different from the other standards referenced?</a:t>
            </a:r>
          </a:p>
          <a:p>
            <a:pPr marL="3572" lvl="1" indent="-3572"/>
            <a:r>
              <a:rPr lang="en-US" sz="1350" dirty="0"/>
              <a:t>Response – </a:t>
            </a:r>
            <a:r>
              <a:rPr lang="en-US" sz="1350" dirty="0">
                <a:solidFill>
                  <a:srgbClr val="FF0000"/>
                </a:solidFill>
              </a:rPr>
              <a:t>Change to “IEEE Std 802.15.4 UWB”</a:t>
            </a:r>
            <a:endParaRPr lang="en-US" sz="1350" dirty="0"/>
          </a:p>
          <a:p>
            <a:pPr lvl="1"/>
            <a:endParaRPr lang="en-GB" sz="1350" dirty="0"/>
          </a:p>
          <a:p>
            <a:r>
              <a:rPr lang="en-GB" sz="1350" b="1" dirty="0"/>
              <a:t>The CSD is inconsistent with references to the 802.15 terminology in general.</a:t>
            </a:r>
          </a:p>
          <a:p>
            <a:pPr lvl="1"/>
            <a:r>
              <a:rPr lang="en-GB" sz="1350" dirty="0"/>
              <a:t>Please recraft with consistent usage of what technology and standards are being referenced.</a:t>
            </a:r>
          </a:p>
          <a:p>
            <a:pPr marL="3572" lvl="1" indent="-3572"/>
            <a:r>
              <a:rPr lang="en-US" sz="1350" dirty="0"/>
              <a:t>Response – </a:t>
            </a:r>
            <a:r>
              <a:rPr lang="en-US" sz="1350" dirty="0">
                <a:solidFill>
                  <a:srgbClr val="FF0000"/>
                </a:solidFill>
              </a:rPr>
              <a:t>Replace references with correct citation:  “802.15.4” becomes “IEEE Std 802.15.4”</a:t>
            </a:r>
          </a:p>
          <a:p>
            <a:pPr marL="3572" lvl="1" indent="-3572"/>
            <a:r>
              <a:rPr lang="en-US" sz="1350" dirty="0">
                <a:solidFill>
                  <a:schemeClr val="accent1">
                    <a:lumMod val="75000"/>
                  </a:schemeClr>
                </a:solidFill>
              </a:rPr>
              <a:t>Status - Applied</a:t>
            </a:r>
            <a:endParaRPr lang="en-GB" sz="1350" b="1" dirty="0"/>
          </a:p>
          <a:p>
            <a:pPr lvl="1"/>
            <a:endParaRPr lang="en-GB" dirty="0"/>
          </a:p>
        </p:txBody>
      </p:sp>
      <p:sp>
        <p:nvSpPr>
          <p:cNvPr id="4" name="Date Placeholder 3">
            <a:extLst>
              <a:ext uri="{FF2B5EF4-FFF2-40B4-BE49-F238E27FC236}">
                <a16:creationId xmlns:a16="http://schemas.microsoft.com/office/drawing/2014/main" id="{6824D61F-3F50-4145-88C6-79AC3E50B93D}"/>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BBE2C532-1C4B-4361-B103-42515A140045}"/>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700376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052E25-52CD-4F90-8366-F067FD3FA180}"/>
              </a:ext>
            </a:extLst>
          </p:cNvPr>
          <p:cNvSpPr>
            <a:spLocks noGrp="1"/>
          </p:cNvSpPr>
          <p:nvPr>
            <p:ph idx="1"/>
          </p:nvPr>
        </p:nvSpPr>
        <p:spPr>
          <a:xfrm>
            <a:off x="767977" y="1916832"/>
            <a:ext cx="7764463" cy="4323631"/>
          </a:xfrm>
        </p:spPr>
        <p:txBody>
          <a:bodyPr/>
          <a:lstStyle/>
          <a:p>
            <a:pPr algn="ctr"/>
            <a:r>
              <a:rPr lang="en-US" dirty="0"/>
              <a:t>802.1 Comments</a:t>
            </a:r>
          </a:p>
        </p:txBody>
      </p:sp>
      <p:sp>
        <p:nvSpPr>
          <p:cNvPr id="4" name="Slide Number Placeholder 3">
            <a:extLst>
              <a:ext uri="{FF2B5EF4-FFF2-40B4-BE49-F238E27FC236}">
                <a16:creationId xmlns:a16="http://schemas.microsoft.com/office/drawing/2014/main" id="{8E86F1C1-7C08-4463-B3D0-D68617A6BC1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18</a:t>
            </a:fld>
            <a:endParaRPr lang="en-US" altLang="en-US"/>
          </a:p>
        </p:txBody>
      </p:sp>
      <p:sp>
        <p:nvSpPr>
          <p:cNvPr id="5" name="Title 4">
            <a:extLst>
              <a:ext uri="{FF2B5EF4-FFF2-40B4-BE49-F238E27FC236}">
                <a16:creationId xmlns:a16="http://schemas.microsoft.com/office/drawing/2014/main" id="{BF93E36A-DA67-41FC-AB76-1F018DD6C7B2}"/>
              </a:ext>
            </a:extLst>
          </p:cNvPr>
          <p:cNvSpPr>
            <a:spLocks noGrp="1"/>
          </p:cNvSpPr>
          <p:nvPr>
            <p:ph type="title"/>
          </p:nvPr>
        </p:nvSpPr>
        <p:spPr/>
        <p:txBody>
          <a:bodyPr/>
          <a:lstStyle/>
          <a:p>
            <a:r>
              <a:rPr lang="en-US" dirty="0">
                <a:solidFill>
                  <a:srgbClr val="FF0000"/>
                </a:solidFill>
              </a:rPr>
              <a:t>Proposed Responses</a:t>
            </a:r>
            <a:endParaRPr lang="en-US" dirty="0"/>
          </a:p>
        </p:txBody>
      </p:sp>
    </p:spTree>
    <p:extLst>
      <p:ext uri="{BB962C8B-B14F-4D97-AF65-F5344CB8AC3E}">
        <p14:creationId xmlns:p14="http://schemas.microsoft.com/office/powerpoint/2010/main" val="1764864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985647"/>
            <a:ext cx="679133" cy="217367"/>
          </a:xfrm>
          <a:prstGeom prst="rect">
            <a:avLst/>
          </a:prstGeom>
        </p:spPr>
        <p:txBody>
          <a:bodyPr vert="horz" wrap="square" lIns="0" tIns="9525" rIns="0" bIns="0" rtlCol="0">
            <a:spAutoFit/>
          </a:bodyPr>
          <a:lstStyle/>
          <a:p>
            <a:pPr marL="9525">
              <a:spcBef>
                <a:spcPts val="75"/>
              </a:spcBef>
            </a:pPr>
            <a:r>
              <a:rPr sz="1350" b="1" spc="-4" dirty="0">
                <a:solidFill>
                  <a:schemeClr val="tx1"/>
                </a:solidFill>
                <a:latin typeface="Calibri"/>
                <a:cs typeface="Calibri"/>
              </a:rPr>
              <a:t>July</a:t>
            </a:r>
            <a:r>
              <a:rPr sz="1350" b="1" spc="-53" dirty="0">
                <a:solidFill>
                  <a:schemeClr val="tx1"/>
                </a:solidFill>
                <a:latin typeface="Calibri"/>
                <a:cs typeface="Calibri"/>
              </a:rPr>
              <a:t> </a:t>
            </a:r>
            <a:r>
              <a:rPr sz="1350" b="1" dirty="0">
                <a:solidFill>
                  <a:schemeClr val="tx1"/>
                </a:solidFill>
                <a:latin typeface="Calibri"/>
                <a:cs typeface="Calibri"/>
              </a:rPr>
              <a:t>2021</a:t>
            </a:r>
            <a:endParaRPr sz="1350">
              <a:solidFill>
                <a:schemeClr val="tx1"/>
              </a:solidFill>
              <a:latin typeface="Calibri"/>
              <a:cs typeface="Calibri"/>
            </a:endParaRPr>
          </a:p>
        </p:txBody>
      </p:sp>
      <p:sp>
        <p:nvSpPr>
          <p:cNvPr id="4" name="object 4"/>
          <p:cNvSpPr txBox="1"/>
          <p:nvPr/>
        </p:nvSpPr>
        <p:spPr>
          <a:xfrm>
            <a:off x="4010501" y="1019175"/>
            <a:ext cx="4511040" cy="217367"/>
          </a:xfrm>
          <a:prstGeom prst="rect">
            <a:avLst/>
          </a:prstGeom>
        </p:spPr>
        <p:txBody>
          <a:bodyPr vert="horz" wrap="square" lIns="0" tIns="9525" rIns="0" bIns="0" rtlCol="0">
            <a:spAutoFit/>
          </a:bodyPr>
          <a:lstStyle/>
          <a:p>
            <a:pPr marL="9525">
              <a:spcBef>
                <a:spcPts val="75"/>
              </a:spcBef>
            </a:pPr>
            <a:r>
              <a:rPr sz="1350" b="1" spc="-4" dirty="0">
                <a:solidFill>
                  <a:schemeClr val="tx1"/>
                </a:solidFill>
                <a:latin typeface="Arial"/>
                <a:cs typeface="Arial"/>
              </a:rPr>
              <a:t>Comments</a:t>
            </a:r>
            <a:r>
              <a:rPr sz="1350" b="1" dirty="0">
                <a:solidFill>
                  <a:schemeClr val="tx1"/>
                </a:solidFill>
                <a:latin typeface="Arial"/>
                <a:cs typeface="Arial"/>
              </a:rPr>
              <a:t> on</a:t>
            </a:r>
            <a:r>
              <a:rPr sz="1350" b="1" spc="4" dirty="0">
                <a:solidFill>
                  <a:schemeClr val="tx1"/>
                </a:solidFill>
                <a:latin typeface="Arial"/>
                <a:cs typeface="Arial"/>
              </a:rPr>
              <a:t> </a:t>
            </a:r>
            <a:r>
              <a:rPr sz="1350" b="1" spc="-4" dirty="0">
                <a:solidFill>
                  <a:schemeClr val="tx1"/>
                </a:solidFill>
                <a:latin typeface="Arial"/>
                <a:cs typeface="Arial"/>
              </a:rPr>
              <a:t>P802.15.4ab</a:t>
            </a:r>
            <a:r>
              <a:rPr sz="1350" b="1" dirty="0">
                <a:solidFill>
                  <a:schemeClr val="tx1"/>
                </a:solidFill>
                <a:latin typeface="Arial"/>
                <a:cs typeface="Arial"/>
              </a:rPr>
              <a:t> </a:t>
            </a:r>
            <a:r>
              <a:rPr sz="1350" b="1" spc="-49" dirty="0">
                <a:solidFill>
                  <a:schemeClr val="tx1"/>
                </a:solidFill>
                <a:latin typeface="Arial"/>
                <a:cs typeface="Arial"/>
              </a:rPr>
              <a:t>PAR</a:t>
            </a:r>
            <a:r>
              <a:rPr sz="1350" b="1" spc="30" dirty="0">
                <a:solidFill>
                  <a:schemeClr val="tx1"/>
                </a:solidFill>
                <a:latin typeface="Arial"/>
                <a:cs typeface="Arial"/>
              </a:rPr>
              <a:t> </a:t>
            </a:r>
            <a:r>
              <a:rPr sz="1350" b="1" spc="-4" dirty="0">
                <a:solidFill>
                  <a:schemeClr val="tx1"/>
                </a:solidFill>
                <a:latin typeface="Arial"/>
                <a:cs typeface="Arial"/>
              </a:rPr>
              <a:t>&amp;</a:t>
            </a:r>
            <a:r>
              <a:rPr sz="1350" b="1" spc="4" dirty="0">
                <a:solidFill>
                  <a:schemeClr val="tx1"/>
                </a:solidFill>
                <a:latin typeface="Arial"/>
                <a:cs typeface="Arial"/>
              </a:rPr>
              <a:t> </a:t>
            </a:r>
            <a:r>
              <a:rPr sz="1350" b="1" spc="-4" dirty="0">
                <a:solidFill>
                  <a:schemeClr val="tx1"/>
                </a:solidFill>
                <a:latin typeface="Arial"/>
                <a:cs typeface="Arial"/>
              </a:rPr>
              <a:t>CSD</a:t>
            </a:r>
            <a:r>
              <a:rPr sz="1350" b="1" dirty="0">
                <a:solidFill>
                  <a:schemeClr val="tx1"/>
                </a:solidFill>
                <a:latin typeface="Arial"/>
                <a:cs typeface="Arial"/>
              </a:rPr>
              <a:t> from</a:t>
            </a:r>
            <a:r>
              <a:rPr sz="1350" b="1" spc="4" dirty="0">
                <a:solidFill>
                  <a:schemeClr val="tx1"/>
                </a:solidFill>
                <a:latin typeface="Arial"/>
                <a:cs typeface="Arial"/>
              </a:rPr>
              <a:t> </a:t>
            </a:r>
            <a:r>
              <a:rPr sz="1350" b="1" dirty="0">
                <a:solidFill>
                  <a:schemeClr val="tx1"/>
                </a:solidFill>
                <a:latin typeface="Arial"/>
                <a:cs typeface="Arial"/>
              </a:rPr>
              <a:t>IEEE</a:t>
            </a:r>
            <a:r>
              <a:rPr sz="1350" b="1" spc="4" dirty="0">
                <a:solidFill>
                  <a:schemeClr val="tx1"/>
                </a:solidFill>
                <a:latin typeface="Arial"/>
                <a:cs typeface="Arial"/>
              </a:rPr>
              <a:t> </a:t>
            </a:r>
            <a:r>
              <a:rPr sz="1350" b="1" spc="-4" dirty="0">
                <a:solidFill>
                  <a:schemeClr val="tx1"/>
                </a:solidFill>
                <a:latin typeface="Arial"/>
                <a:cs typeface="Arial"/>
              </a:rPr>
              <a:t>802.1</a:t>
            </a:r>
            <a:endParaRPr sz="1350">
              <a:solidFill>
                <a:schemeClr val="tx1"/>
              </a:solidFill>
              <a:latin typeface="Arial"/>
              <a:cs typeface="Arial"/>
            </a:endParaRPr>
          </a:p>
        </p:txBody>
      </p:sp>
      <p:sp>
        <p:nvSpPr>
          <p:cNvPr id="5" name="object 5"/>
          <p:cNvSpPr txBox="1"/>
          <p:nvPr/>
        </p:nvSpPr>
        <p:spPr>
          <a:xfrm>
            <a:off x="635317" y="1502378"/>
            <a:ext cx="7736205" cy="1247136"/>
          </a:xfrm>
          <a:prstGeom prst="rect">
            <a:avLst/>
          </a:prstGeom>
        </p:spPr>
        <p:txBody>
          <a:bodyPr vert="horz" wrap="square" lIns="0" tIns="9525" rIns="0" bIns="0" rtlCol="0">
            <a:spAutoFit/>
          </a:bodyPr>
          <a:lstStyle/>
          <a:p>
            <a:pPr marL="9525">
              <a:spcBef>
                <a:spcPts val="75"/>
              </a:spcBef>
            </a:pPr>
            <a:r>
              <a:rPr sz="2100" b="1" spc="-4" dirty="0">
                <a:solidFill>
                  <a:schemeClr val="tx1"/>
                </a:solidFill>
                <a:latin typeface="Arial"/>
                <a:cs typeface="Arial"/>
              </a:rPr>
              <a:t>CSD</a:t>
            </a:r>
            <a:endParaRPr sz="2100" dirty="0">
              <a:solidFill>
                <a:schemeClr val="tx1"/>
              </a:solidFill>
              <a:latin typeface="Arial"/>
              <a:cs typeface="Arial"/>
            </a:endParaRPr>
          </a:p>
          <a:p>
            <a:pPr>
              <a:spcBef>
                <a:spcPts val="19"/>
              </a:spcBef>
            </a:pPr>
            <a:endParaRPr sz="2475" dirty="0">
              <a:solidFill>
                <a:schemeClr val="tx1"/>
              </a:solidFill>
              <a:latin typeface="Arial"/>
              <a:cs typeface="Arial"/>
            </a:endParaRPr>
          </a:p>
          <a:p>
            <a:pPr marL="352425"/>
            <a:r>
              <a:rPr sz="1800" b="1" spc="-4" dirty="0">
                <a:solidFill>
                  <a:schemeClr val="tx1"/>
                </a:solidFill>
                <a:latin typeface="Arial"/>
                <a:cs typeface="Arial"/>
              </a:rPr>
              <a:t>1.2.2</a:t>
            </a:r>
            <a:r>
              <a:rPr sz="1800" b="1" spc="-15" dirty="0">
                <a:solidFill>
                  <a:schemeClr val="tx1"/>
                </a:solidFill>
                <a:latin typeface="Arial"/>
                <a:cs typeface="Arial"/>
              </a:rPr>
              <a:t> </a:t>
            </a:r>
            <a:r>
              <a:rPr sz="1800" b="1" spc="-4" dirty="0">
                <a:solidFill>
                  <a:schemeClr val="tx1"/>
                </a:solidFill>
                <a:latin typeface="Arial"/>
                <a:cs typeface="Arial"/>
              </a:rPr>
              <a:t>Compatibility</a:t>
            </a:r>
            <a:endParaRPr sz="1800" dirty="0">
              <a:solidFill>
                <a:schemeClr val="tx1"/>
              </a:solidFill>
              <a:latin typeface="Arial"/>
              <a:cs typeface="Arial"/>
            </a:endParaRPr>
          </a:p>
          <a:p>
            <a:pPr marL="352425">
              <a:spcBef>
                <a:spcPts val="210"/>
              </a:spcBef>
              <a:tabLst>
                <a:tab pos="694849" algn="l"/>
              </a:tabLst>
            </a:pPr>
            <a:r>
              <a:rPr sz="1500" dirty="0">
                <a:solidFill>
                  <a:schemeClr val="tx1"/>
                </a:solidFill>
                <a:latin typeface="Arial"/>
                <a:cs typeface="Arial"/>
              </a:rPr>
              <a:t>a)	</a:t>
            </a:r>
            <a:r>
              <a:rPr sz="1500" spc="4" dirty="0">
                <a:solidFill>
                  <a:schemeClr val="tx1"/>
                </a:solidFill>
                <a:latin typeface="Arial"/>
                <a:cs typeface="Arial"/>
              </a:rPr>
              <a:t>Will</a:t>
            </a:r>
            <a:r>
              <a:rPr sz="1500" spc="-26" dirty="0">
                <a:solidFill>
                  <a:schemeClr val="tx1"/>
                </a:solidFill>
                <a:latin typeface="Arial"/>
                <a:cs typeface="Arial"/>
              </a:rPr>
              <a:t> </a:t>
            </a:r>
            <a:r>
              <a:rPr sz="1500" dirty="0">
                <a:solidFill>
                  <a:schemeClr val="tx1"/>
                </a:solidFill>
                <a:latin typeface="Arial"/>
                <a:cs typeface="Arial"/>
              </a:rPr>
              <a:t>the</a:t>
            </a:r>
            <a:r>
              <a:rPr sz="1500" spc="-4" dirty="0">
                <a:solidFill>
                  <a:schemeClr val="tx1"/>
                </a:solidFill>
                <a:latin typeface="Arial"/>
                <a:cs typeface="Arial"/>
              </a:rPr>
              <a:t> </a:t>
            </a:r>
            <a:r>
              <a:rPr sz="1500" dirty="0">
                <a:solidFill>
                  <a:schemeClr val="tx1"/>
                </a:solidFill>
                <a:latin typeface="Arial"/>
                <a:cs typeface="Arial"/>
              </a:rPr>
              <a:t>proposed</a:t>
            </a:r>
            <a:r>
              <a:rPr sz="1500" spc="-30" dirty="0">
                <a:solidFill>
                  <a:schemeClr val="tx1"/>
                </a:solidFill>
                <a:latin typeface="Arial"/>
                <a:cs typeface="Arial"/>
              </a:rPr>
              <a:t> </a:t>
            </a:r>
            <a:r>
              <a:rPr sz="1500" dirty="0">
                <a:solidFill>
                  <a:schemeClr val="tx1"/>
                </a:solidFill>
                <a:latin typeface="Arial"/>
                <a:cs typeface="Arial"/>
              </a:rPr>
              <a:t>standard</a:t>
            </a:r>
            <a:r>
              <a:rPr sz="1500" spc="-38" dirty="0">
                <a:solidFill>
                  <a:schemeClr val="tx1"/>
                </a:solidFill>
                <a:latin typeface="Arial"/>
                <a:cs typeface="Arial"/>
              </a:rPr>
              <a:t> </a:t>
            </a:r>
            <a:r>
              <a:rPr sz="1500" dirty="0">
                <a:solidFill>
                  <a:schemeClr val="tx1"/>
                </a:solidFill>
                <a:latin typeface="Arial"/>
                <a:cs typeface="Arial"/>
              </a:rPr>
              <a:t>comply</a:t>
            </a:r>
            <a:r>
              <a:rPr sz="1500" spc="-15" dirty="0">
                <a:solidFill>
                  <a:schemeClr val="tx1"/>
                </a:solidFill>
                <a:latin typeface="Arial"/>
                <a:cs typeface="Arial"/>
              </a:rPr>
              <a:t> </a:t>
            </a:r>
            <a:r>
              <a:rPr sz="1500" spc="-8" dirty="0">
                <a:solidFill>
                  <a:schemeClr val="tx1"/>
                </a:solidFill>
                <a:latin typeface="Arial"/>
                <a:cs typeface="Arial"/>
              </a:rPr>
              <a:t>with</a:t>
            </a:r>
            <a:r>
              <a:rPr sz="1500" spc="11" dirty="0">
                <a:solidFill>
                  <a:schemeClr val="tx1"/>
                </a:solidFill>
                <a:latin typeface="Arial"/>
                <a:cs typeface="Arial"/>
              </a:rPr>
              <a:t> </a:t>
            </a:r>
            <a:r>
              <a:rPr sz="1500" dirty="0">
                <a:solidFill>
                  <a:schemeClr val="tx1"/>
                </a:solidFill>
                <a:latin typeface="Arial"/>
                <a:cs typeface="Arial"/>
              </a:rPr>
              <a:t>IEEE</a:t>
            </a:r>
            <a:r>
              <a:rPr sz="1500" spc="-4" dirty="0">
                <a:solidFill>
                  <a:schemeClr val="tx1"/>
                </a:solidFill>
                <a:latin typeface="Arial"/>
                <a:cs typeface="Arial"/>
              </a:rPr>
              <a:t> </a:t>
            </a:r>
            <a:r>
              <a:rPr sz="1500" dirty="0">
                <a:solidFill>
                  <a:schemeClr val="tx1"/>
                </a:solidFill>
                <a:latin typeface="Arial"/>
                <a:cs typeface="Arial"/>
              </a:rPr>
              <a:t>Std</a:t>
            </a:r>
            <a:r>
              <a:rPr sz="1500" spc="-15" dirty="0">
                <a:solidFill>
                  <a:schemeClr val="tx1"/>
                </a:solidFill>
                <a:latin typeface="Arial"/>
                <a:cs typeface="Arial"/>
              </a:rPr>
              <a:t> </a:t>
            </a:r>
            <a:r>
              <a:rPr sz="1500" dirty="0">
                <a:solidFill>
                  <a:schemeClr val="tx1"/>
                </a:solidFill>
                <a:latin typeface="Arial"/>
                <a:cs typeface="Arial"/>
              </a:rPr>
              <a:t>802,</a:t>
            </a:r>
            <a:r>
              <a:rPr sz="1500" spc="-23" dirty="0">
                <a:solidFill>
                  <a:schemeClr val="tx1"/>
                </a:solidFill>
                <a:latin typeface="Arial"/>
                <a:cs typeface="Arial"/>
              </a:rPr>
              <a:t> </a:t>
            </a:r>
            <a:r>
              <a:rPr sz="1500" dirty="0">
                <a:solidFill>
                  <a:schemeClr val="tx1"/>
                </a:solidFill>
                <a:latin typeface="Arial"/>
                <a:cs typeface="Arial"/>
              </a:rPr>
              <a:t>IEEE</a:t>
            </a:r>
            <a:r>
              <a:rPr sz="1500" spc="-4" dirty="0">
                <a:solidFill>
                  <a:schemeClr val="tx1"/>
                </a:solidFill>
                <a:latin typeface="Arial"/>
                <a:cs typeface="Arial"/>
              </a:rPr>
              <a:t> </a:t>
            </a:r>
            <a:r>
              <a:rPr sz="1500" dirty="0">
                <a:solidFill>
                  <a:schemeClr val="tx1"/>
                </a:solidFill>
                <a:latin typeface="Arial"/>
                <a:cs typeface="Arial"/>
              </a:rPr>
              <a:t>Std</a:t>
            </a:r>
            <a:r>
              <a:rPr sz="1500" spc="-15" dirty="0">
                <a:solidFill>
                  <a:schemeClr val="tx1"/>
                </a:solidFill>
                <a:latin typeface="Arial"/>
                <a:cs typeface="Arial"/>
              </a:rPr>
              <a:t> </a:t>
            </a:r>
            <a:r>
              <a:rPr sz="1500" dirty="0">
                <a:solidFill>
                  <a:schemeClr val="tx1"/>
                </a:solidFill>
                <a:latin typeface="Arial"/>
                <a:cs typeface="Arial"/>
              </a:rPr>
              <a:t>802.1AC</a:t>
            </a:r>
            <a:r>
              <a:rPr sz="1500" spc="-23" dirty="0">
                <a:solidFill>
                  <a:schemeClr val="tx1"/>
                </a:solidFill>
                <a:latin typeface="Arial"/>
                <a:cs typeface="Arial"/>
              </a:rPr>
              <a:t> </a:t>
            </a:r>
            <a:r>
              <a:rPr sz="1500" dirty="0">
                <a:solidFill>
                  <a:schemeClr val="tx1"/>
                </a:solidFill>
                <a:latin typeface="Arial"/>
                <a:cs typeface="Arial"/>
              </a:rPr>
              <a:t>and IEEE</a:t>
            </a:r>
          </a:p>
        </p:txBody>
      </p:sp>
      <p:sp>
        <p:nvSpPr>
          <p:cNvPr id="6" name="object 6"/>
          <p:cNvSpPr txBox="1"/>
          <p:nvPr/>
        </p:nvSpPr>
        <p:spPr>
          <a:xfrm>
            <a:off x="1321117" y="2693384"/>
            <a:ext cx="1091565" cy="240450"/>
          </a:xfrm>
          <a:prstGeom prst="rect">
            <a:avLst/>
          </a:prstGeom>
        </p:spPr>
        <p:txBody>
          <a:bodyPr vert="horz" wrap="square" lIns="0" tIns="9525" rIns="0" bIns="0" rtlCol="0">
            <a:spAutoFit/>
          </a:bodyPr>
          <a:lstStyle/>
          <a:p>
            <a:pPr marL="9525">
              <a:spcBef>
                <a:spcPts val="75"/>
              </a:spcBef>
            </a:pPr>
            <a:r>
              <a:rPr sz="1500" dirty="0">
                <a:solidFill>
                  <a:schemeClr val="tx1"/>
                </a:solidFill>
                <a:latin typeface="Arial"/>
                <a:cs typeface="Arial"/>
              </a:rPr>
              <a:t>Std</a:t>
            </a:r>
            <a:r>
              <a:rPr sz="1500" spc="-53" dirty="0">
                <a:solidFill>
                  <a:schemeClr val="tx1"/>
                </a:solidFill>
                <a:latin typeface="Arial"/>
                <a:cs typeface="Arial"/>
              </a:rPr>
              <a:t> </a:t>
            </a:r>
            <a:r>
              <a:rPr sz="1500" dirty="0">
                <a:solidFill>
                  <a:schemeClr val="tx1"/>
                </a:solidFill>
                <a:latin typeface="Arial"/>
                <a:cs typeface="Arial"/>
              </a:rPr>
              <a:t>802.1Q?</a:t>
            </a:r>
            <a:endParaRPr sz="1500">
              <a:solidFill>
                <a:schemeClr val="tx1"/>
              </a:solidFill>
              <a:latin typeface="Arial"/>
              <a:cs typeface="Arial"/>
            </a:endParaRPr>
          </a:p>
        </p:txBody>
      </p:sp>
      <p:sp>
        <p:nvSpPr>
          <p:cNvPr id="7" name="object 7"/>
          <p:cNvSpPr txBox="1"/>
          <p:nvPr/>
        </p:nvSpPr>
        <p:spPr>
          <a:xfrm>
            <a:off x="2503932" y="2721101"/>
            <a:ext cx="5756910" cy="218008"/>
          </a:xfrm>
          <a:prstGeom prst="rect">
            <a:avLst/>
          </a:prstGeom>
          <a:solidFill>
            <a:srgbClr val="FFFF00"/>
          </a:solidFill>
        </p:spPr>
        <p:txBody>
          <a:bodyPr vert="horz" wrap="square" lIns="0" tIns="0" rIns="0" bIns="0" rtlCol="0">
            <a:spAutoFit/>
          </a:bodyPr>
          <a:lstStyle/>
          <a:p>
            <a:pPr>
              <a:lnSpc>
                <a:spcPts val="1658"/>
              </a:lnSpc>
            </a:pPr>
            <a:r>
              <a:rPr sz="1500" spc="-4" dirty="0">
                <a:solidFill>
                  <a:schemeClr val="tx1"/>
                </a:solidFill>
                <a:latin typeface="Arial"/>
                <a:cs typeface="Arial"/>
              </a:rPr>
              <a:t>No. </a:t>
            </a:r>
            <a:r>
              <a:rPr sz="1500" spc="4" dirty="0">
                <a:solidFill>
                  <a:schemeClr val="tx1"/>
                </a:solidFill>
                <a:latin typeface="Arial"/>
                <a:cs typeface="Arial"/>
              </a:rPr>
              <a:t>While</a:t>
            </a:r>
            <a:r>
              <a:rPr sz="1500" spc="-34" dirty="0">
                <a:solidFill>
                  <a:schemeClr val="tx1"/>
                </a:solidFill>
                <a:latin typeface="Arial"/>
                <a:cs typeface="Arial"/>
              </a:rPr>
              <a:t> </a:t>
            </a:r>
            <a:r>
              <a:rPr sz="1500" dirty="0">
                <a:solidFill>
                  <a:schemeClr val="tx1"/>
                </a:solidFill>
                <a:latin typeface="Arial"/>
                <a:cs typeface="Arial"/>
              </a:rPr>
              <a:t>the</a:t>
            </a:r>
            <a:r>
              <a:rPr sz="1500" spc="-19" dirty="0">
                <a:solidFill>
                  <a:schemeClr val="tx1"/>
                </a:solidFill>
                <a:latin typeface="Arial"/>
                <a:cs typeface="Arial"/>
              </a:rPr>
              <a:t> </a:t>
            </a:r>
            <a:r>
              <a:rPr sz="1500" dirty="0">
                <a:solidFill>
                  <a:schemeClr val="tx1"/>
                </a:solidFill>
                <a:latin typeface="Arial"/>
                <a:cs typeface="Arial"/>
              </a:rPr>
              <a:t>amendment</a:t>
            </a:r>
            <a:r>
              <a:rPr sz="1500" spc="-53" dirty="0">
                <a:solidFill>
                  <a:schemeClr val="tx1"/>
                </a:solidFill>
                <a:latin typeface="Arial"/>
                <a:cs typeface="Arial"/>
              </a:rPr>
              <a:t> </a:t>
            </a:r>
            <a:r>
              <a:rPr sz="1500" dirty="0">
                <a:solidFill>
                  <a:schemeClr val="tx1"/>
                </a:solidFill>
                <a:latin typeface="Arial"/>
                <a:cs typeface="Arial"/>
              </a:rPr>
              <a:t>shall</a:t>
            </a:r>
            <a:r>
              <a:rPr sz="1500" spc="-4" dirty="0">
                <a:solidFill>
                  <a:schemeClr val="tx1"/>
                </a:solidFill>
                <a:latin typeface="Arial"/>
                <a:cs typeface="Arial"/>
              </a:rPr>
              <a:t> </a:t>
            </a:r>
            <a:r>
              <a:rPr sz="1500" dirty="0">
                <a:solidFill>
                  <a:schemeClr val="tx1"/>
                </a:solidFill>
                <a:latin typeface="Arial"/>
                <a:cs typeface="Arial"/>
              </a:rPr>
              <a:t>comply</a:t>
            </a:r>
            <a:r>
              <a:rPr sz="1500" spc="-26" dirty="0">
                <a:solidFill>
                  <a:schemeClr val="tx1"/>
                </a:solidFill>
                <a:latin typeface="Arial"/>
                <a:cs typeface="Arial"/>
              </a:rPr>
              <a:t> </a:t>
            </a:r>
            <a:r>
              <a:rPr sz="1500" spc="-8" dirty="0">
                <a:solidFill>
                  <a:schemeClr val="tx1"/>
                </a:solidFill>
                <a:latin typeface="Arial"/>
                <a:cs typeface="Arial"/>
              </a:rPr>
              <a:t>with</a:t>
            </a:r>
            <a:r>
              <a:rPr sz="1500" spc="23" dirty="0">
                <a:solidFill>
                  <a:schemeClr val="tx1"/>
                </a:solidFill>
                <a:latin typeface="Arial"/>
                <a:cs typeface="Arial"/>
              </a:rPr>
              <a:t> </a:t>
            </a:r>
            <a:r>
              <a:rPr sz="1500" dirty="0">
                <a:solidFill>
                  <a:schemeClr val="tx1"/>
                </a:solidFill>
                <a:latin typeface="Arial"/>
                <a:cs typeface="Arial"/>
              </a:rPr>
              <a:t>IEEE</a:t>
            </a:r>
            <a:r>
              <a:rPr sz="1500" spc="-4" dirty="0">
                <a:solidFill>
                  <a:schemeClr val="tx1"/>
                </a:solidFill>
                <a:latin typeface="Arial"/>
                <a:cs typeface="Arial"/>
              </a:rPr>
              <a:t> </a:t>
            </a:r>
            <a:r>
              <a:rPr sz="1500" dirty="0">
                <a:solidFill>
                  <a:schemeClr val="tx1"/>
                </a:solidFill>
                <a:latin typeface="Arial"/>
                <a:cs typeface="Arial"/>
              </a:rPr>
              <a:t>Std</a:t>
            </a:r>
            <a:r>
              <a:rPr sz="1500" spc="-19" dirty="0">
                <a:solidFill>
                  <a:schemeClr val="tx1"/>
                </a:solidFill>
                <a:latin typeface="Arial"/>
                <a:cs typeface="Arial"/>
              </a:rPr>
              <a:t> </a:t>
            </a:r>
            <a:r>
              <a:rPr sz="1500" dirty="0">
                <a:solidFill>
                  <a:schemeClr val="tx1"/>
                </a:solidFill>
                <a:latin typeface="Arial"/>
                <a:cs typeface="Arial"/>
              </a:rPr>
              <a:t>802,</a:t>
            </a:r>
            <a:r>
              <a:rPr sz="1500" spc="-23" dirty="0">
                <a:solidFill>
                  <a:schemeClr val="tx1"/>
                </a:solidFill>
                <a:latin typeface="Arial"/>
                <a:cs typeface="Arial"/>
              </a:rPr>
              <a:t> </a:t>
            </a:r>
            <a:r>
              <a:rPr sz="1500" dirty="0">
                <a:solidFill>
                  <a:schemeClr val="tx1"/>
                </a:solidFill>
                <a:latin typeface="Arial"/>
                <a:cs typeface="Arial"/>
              </a:rPr>
              <a:t>it</a:t>
            </a:r>
            <a:r>
              <a:rPr sz="1500" spc="-11" dirty="0">
                <a:solidFill>
                  <a:schemeClr val="tx1"/>
                </a:solidFill>
                <a:latin typeface="Arial"/>
                <a:cs typeface="Arial"/>
              </a:rPr>
              <a:t> </a:t>
            </a:r>
            <a:r>
              <a:rPr sz="1500" dirty="0">
                <a:solidFill>
                  <a:schemeClr val="tx1"/>
                </a:solidFill>
                <a:latin typeface="Arial"/>
                <a:cs typeface="Arial"/>
              </a:rPr>
              <a:t>cannot</a:t>
            </a:r>
          </a:p>
        </p:txBody>
      </p:sp>
      <p:sp>
        <p:nvSpPr>
          <p:cNvPr id="8" name="object 8"/>
          <p:cNvSpPr txBox="1"/>
          <p:nvPr/>
        </p:nvSpPr>
        <p:spPr>
          <a:xfrm>
            <a:off x="1330451" y="2936366"/>
            <a:ext cx="6930390" cy="205184"/>
          </a:xfrm>
          <a:prstGeom prst="rect">
            <a:avLst/>
          </a:prstGeom>
          <a:solidFill>
            <a:srgbClr val="FFFF00"/>
          </a:solidFill>
        </p:spPr>
        <p:txBody>
          <a:bodyPr vert="horz" wrap="square" lIns="0" tIns="0" rIns="0" bIns="0" rtlCol="0">
            <a:spAutoFit/>
          </a:bodyPr>
          <a:lstStyle/>
          <a:p>
            <a:pPr>
              <a:lnSpc>
                <a:spcPts val="1583"/>
              </a:lnSpc>
            </a:pPr>
            <a:r>
              <a:rPr sz="1500" dirty="0">
                <a:solidFill>
                  <a:schemeClr val="tx1"/>
                </a:solidFill>
                <a:latin typeface="Arial"/>
                <a:cs typeface="Arial"/>
              </a:rPr>
              <a:t>comply</a:t>
            </a:r>
            <a:r>
              <a:rPr sz="1500" spc="-26" dirty="0">
                <a:solidFill>
                  <a:schemeClr val="tx1"/>
                </a:solidFill>
                <a:latin typeface="Arial"/>
                <a:cs typeface="Arial"/>
              </a:rPr>
              <a:t> </a:t>
            </a:r>
            <a:r>
              <a:rPr sz="1500" spc="-8" dirty="0">
                <a:solidFill>
                  <a:schemeClr val="tx1"/>
                </a:solidFill>
                <a:latin typeface="Arial"/>
                <a:cs typeface="Arial"/>
              </a:rPr>
              <a:t>with</a:t>
            </a:r>
            <a:r>
              <a:rPr sz="1500" spc="23" dirty="0">
                <a:solidFill>
                  <a:schemeClr val="tx1"/>
                </a:solidFill>
                <a:latin typeface="Arial"/>
                <a:cs typeface="Arial"/>
              </a:rPr>
              <a:t> </a:t>
            </a:r>
            <a:r>
              <a:rPr sz="1500" dirty="0">
                <a:solidFill>
                  <a:schemeClr val="tx1"/>
                </a:solidFill>
                <a:latin typeface="Arial"/>
                <a:cs typeface="Arial"/>
              </a:rPr>
              <a:t>IEEE</a:t>
            </a:r>
            <a:r>
              <a:rPr sz="1500" spc="-4" dirty="0">
                <a:solidFill>
                  <a:schemeClr val="tx1"/>
                </a:solidFill>
                <a:latin typeface="Arial"/>
                <a:cs typeface="Arial"/>
              </a:rPr>
              <a:t> </a:t>
            </a:r>
            <a:r>
              <a:rPr sz="1500" dirty="0">
                <a:solidFill>
                  <a:schemeClr val="tx1"/>
                </a:solidFill>
                <a:latin typeface="Arial"/>
                <a:cs typeface="Arial"/>
              </a:rPr>
              <a:t>Std</a:t>
            </a:r>
            <a:r>
              <a:rPr sz="1500" spc="-19" dirty="0">
                <a:solidFill>
                  <a:schemeClr val="tx1"/>
                </a:solidFill>
                <a:latin typeface="Arial"/>
                <a:cs typeface="Arial"/>
              </a:rPr>
              <a:t> </a:t>
            </a:r>
            <a:r>
              <a:rPr sz="1500" dirty="0">
                <a:solidFill>
                  <a:schemeClr val="tx1"/>
                </a:solidFill>
                <a:latin typeface="Arial"/>
                <a:cs typeface="Arial"/>
              </a:rPr>
              <a:t>802.1Q</a:t>
            </a:r>
            <a:r>
              <a:rPr sz="1500" spc="-38" dirty="0">
                <a:solidFill>
                  <a:schemeClr val="tx1"/>
                </a:solidFill>
                <a:latin typeface="Arial"/>
                <a:cs typeface="Arial"/>
              </a:rPr>
              <a:t> </a:t>
            </a:r>
            <a:r>
              <a:rPr sz="1500" dirty="0">
                <a:solidFill>
                  <a:schemeClr val="tx1"/>
                </a:solidFill>
                <a:latin typeface="Arial"/>
                <a:cs typeface="Arial"/>
              </a:rPr>
              <a:t>and</a:t>
            </a:r>
            <a:r>
              <a:rPr sz="1500" spc="-4" dirty="0">
                <a:solidFill>
                  <a:schemeClr val="tx1"/>
                </a:solidFill>
                <a:latin typeface="Arial"/>
                <a:cs typeface="Arial"/>
              </a:rPr>
              <a:t> </a:t>
            </a:r>
            <a:r>
              <a:rPr sz="1500" dirty="0">
                <a:solidFill>
                  <a:schemeClr val="tx1"/>
                </a:solidFill>
                <a:latin typeface="Arial"/>
                <a:cs typeface="Arial"/>
              </a:rPr>
              <a:t>IEEE</a:t>
            </a:r>
            <a:r>
              <a:rPr sz="1500" spc="-19" dirty="0">
                <a:solidFill>
                  <a:schemeClr val="tx1"/>
                </a:solidFill>
                <a:latin typeface="Arial"/>
                <a:cs typeface="Arial"/>
              </a:rPr>
              <a:t> </a:t>
            </a:r>
            <a:r>
              <a:rPr sz="1500" dirty="0">
                <a:solidFill>
                  <a:schemeClr val="tx1"/>
                </a:solidFill>
                <a:latin typeface="Arial"/>
                <a:cs typeface="Arial"/>
              </a:rPr>
              <a:t>Std</a:t>
            </a:r>
            <a:r>
              <a:rPr sz="1500" spc="-4" dirty="0">
                <a:solidFill>
                  <a:schemeClr val="tx1"/>
                </a:solidFill>
                <a:latin typeface="Arial"/>
                <a:cs typeface="Arial"/>
              </a:rPr>
              <a:t> </a:t>
            </a:r>
            <a:r>
              <a:rPr sz="1500" dirty="0">
                <a:solidFill>
                  <a:schemeClr val="tx1"/>
                </a:solidFill>
                <a:latin typeface="Arial"/>
                <a:cs typeface="Arial"/>
              </a:rPr>
              <a:t>802.1AC</a:t>
            </a:r>
            <a:r>
              <a:rPr sz="1500" spc="-23" dirty="0">
                <a:solidFill>
                  <a:schemeClr val="tx1"/>
                </a:solidFill>
                <a:latin typeface="Arial"/>
                <a:cs typeface="Arial"/>
              </a:rPr>
              <a:t> </a:t>
            </a:r>
            <a:r>
              <a:rPr sz="1500" dirty="0">
                <a:solidFill>
                  <a:schemeClr val="tx1"/>
                </a:solidFill>
                <a:latin typeface="Arial"/>
                <a:cs typeface="Arial"/>
              </a:rPr>
              <a:t>because</a:t>
            </a:r>
            <a:r>
              <a:rPr sz="1500" spc="-34" dirty="0">
                <a:solidFill>
                  <a:schemeClr val="tx1"/>
                </a:solidFill>
                <a:latin typeface="Arial"/>
                <a:cs typeface="Arial"/>
              </a:rPr>
              <a:t> </a:t>
            </a:r>
            <a:r>
              <a:rPr sz="1500" dirty="0">
                <a:solidFill>
                  <a:schemeClr val="tx1"/>
                </a:solidFill>
                <a:latin typeface="Arial"/>
                <a:cs typeface="Arial"/>
              </a:rPr>
              <a:t>IEEE</a:t>
            </a:r>
            <a:r>
              <a:rPr sz="1500" spc="-4" dirty="0">
                <a:solidFill>
                  <a:schemeClr val="tx1"/>
                </a:solidFill>
                <a:latin typeface="Arial"/>
                <a:cs typeface="Arial"/>
              </a:rPr>
              <a:t> </a:t>
            </a:r>
            <a:r>
              <a:rPr sz="1500" dirty="0">
                <a:solidFill>
                  <a:schemeClr val="tx1"/>
                </a:solidFill>
                <a:latin typeface="Arial"/>
                <a:cs typeface="Arial"/>
              </a:rPr>
              <a:t>Std</a:t>
            </a:r>
            <a:r>
              <a:rPr sz="1500" spc="-19" dirty="0">
                <a:solidFill>
                  <a:schemeClr val="tx1"/>
                </a:solidFill>
                <a:latin typeface="Arial"/>
                <a:cs typeface="Arial"/>
              </a:rPr>
              <a:t> </a:t>
            </a:r>
            <a:r>
              <a:rPr sz="1500" dirty="0">
                <a:solidFill>
                  <a:schemeClr val="tx1"/>
                </a:solidFill>
                <a:latin typeface="Arial"/>
                <a:cs typeface="Arial"/>
              </a:rPr>
              <a:t>802.15.4</a:t>
            </a:r>
          </a:p>
        </p:txBody>
      </p:sp>
      <p:sp>
        <p:nvSpPr>
          <p:cNvPr id="9" name="object 9"/>
          <p:cNvSpPr txBox="1"/>
          <p:nvPr/>
        </p:nvSpPr>
        <p:spPr>
          <a:xfrm>
            <a:off x="1330451" y="3142107"/>
            <a:ext cx="2394585" cy="205184"/>
          </a:xfrm>
          <a:prstGeom prst="rect">
            <a:avLst/>
          </a:prstGeom>
          <a:solidFill>
            <a:srgbClr val="FFFF00"/>
          </a:solidFill>
        </p:spPr>
        <p:txBody>
          <a:bodyPr vert="horz" wrap="square" lIns="0" tIns="0" rIns="0" bIns="0" rtlCol="0">
            <a:spAutoFit/>
          </a:bodyPr>
          <a:lstStyle/>
          <a:p>
            <a:pPr>
              <a:lnSpc>
                <a:spcPts val="1583"/>
              </a:lnSpc>
            </a:pPr>
            <a:r>
              <a:rPr sz="1500" dirty="0">
                <a:solidFill>
                  <a:schemeClr val="tx1"/>
                </a:solidFill>
                <a:latin typeface="Arial"/>
                <a:cs typeface="Arial"/>
              </a:rPr>
              <a:t>uses</a:t>
            </a:r>
            <a:r>
              <a:rPr sz="1500" spc="-23" dirty="0">
                <a:solidFill>
                  <a:schemeClr val="tx1"/>
                </a:solidFill>
                <a:latin typeface="Arial"/>
                <a:cs typeface="Arial"/>
              </a:rPr>
              <a:t> </a:t>
            </a:r>
            <a:r>
              <a:rPr sz="1500" dirty="0">
                <a:solidFill>
                  <a:schemeClr val="tx1"/>
                </a:solidFill>
                <a:latin typeface="Arial"/>
                <a:cs typeface="Arial"/>
              </a:rPr>
              <a:t>64-bit</a:t>
            </a:r>
            <a:r>
              <a:rPr sz="1500" spc="-34" dirty="0">
                <a:solidFill>
                  <a:schemeClr val="tx1"/>
                </a:solidFill>
                <a:latin typeface="Arial"/>
                <a:cs typeface="Arial"/>
              </a:rPr>
              <a:t> </a:t>
            </a:r>
            <a:r>
              <a:rPr sz="1500" dirty="0">
                <a:solidFill>
                  <a:schemeClr val="tx1"/>
                </a:solidFill>
                <a:latin typeface="Arial"/>
                <a:cs typeface="Arial"/>
              </a:rPr>
              <a:t>MAC</a:t>
            </a:r>
            <a:r>
              <a:rPr sz="1500" spc="-8" dirty="0">
                <a:solidFill>
                  <a:schemeClr val="tx1"/>
                </a:solidFill>
                <a:latin typeface="Arial"/>
                <a:cs typeface="Arial"/>
              </a:rPr>
              <a:t> </a:t>
            </a:r>
            <a:r>
              <a:rPr sz="1500" dirty="0">
                <a:solidFill>
                  <a:schemeClr val="tx1"/>
                </a:solidFill>
                <a:latin typeface="Arial"/>
                <a:cs typeface="Arial"/>
              </a:rPr>
              <a:t>addresses.</a:t>
            </a:r>
          </a:p>
        </p:txBody>
      </p:sp>
      <p:sp>
        <p:nvSpPr>
          <p:cNvPr id="10" name="object 10"/>
          <p:cNvSpPr txBox="1"/>
          <p:nvPr/>
        </p:nvSpPr>
        <p:spPr>
          <a:xfrm>
            <a:off x="978217" y="3611880"/>
            <a:ext cx="7402354" cy="2074607"/>
          </a:xfrm>
          <a:prstGeom prst="rect">
            <a:avLst/>
          </a:prstGeom>
        </p:spPr>
        <p:txBody>
          <a:bodyPr vert="horz" wrap="square" lIns="0" tIns="35243" rIns="0" bIns="0" rtlCol="0">
            <a:spAutoFit/>
          </a:bodyPr>
          <a:lstStyle/>
          <a:p>
            <a:pPr marL="180975" marR="273844" indent="-171450" algn="just">
              <a:lnSpc>
                <a:spcPts val="1620"/>
              </a:lnSpc>
              <a:spcBef>
                <a:spcPts val="278"/>
              </a:spcBef>
              <a:buChar char="•"/>
              <a:tabLst>
                <a:tab pos="180975" algn="l"/>
              </a:tabLst>
            </a:pPr>
            <a:r>
              <a:rPr sz="1500" spc="-4" dirty="0">
                <a:solidFill>
                  <a:schemeClr val="tx1"/>
                </a:solidFill>
                <a:latin typeface="Arial"/>
                <a:cs typeface="Arial"/>
              </a:rPr>
              <a:t>Provide a </a:t>
            </a:r>
            <a:r>
              <a:rPr sz="1500" dirty="0">
                <a:solidFill>
                  <a:schemeClr val="tx1"/>
                </a:solidFill>
                <a:latin typeface="Arial"/>
                <a:cs typeface="Arial"/>
              </a:rPr>
              <a:t>complete </a:t>
            </a:r>
            <a:r>
              <a:rPr sz="1500" spc="-4" dirty="0">
                <a:solidFill>
                  <a:schemeClr val="tx1"/>
                </a:solidFill>
                <a:latin typeface="Arial"/>
                <a:cs typeface="Arial"/>
              </a:rPr>
              <a:t>list </a:t>
            </a:r>
            <a:r>
              <a:rPr sz="1500" dirty="0">
                <a:solidFill>
                  <a:schemeClr val="tx1"/>
                </a:solidFill>
                <a:latin typeface="Arial"/>
                <a:cs typeface="Arial"/>
              </a:rPr>
              <a:t>of all aspects of IEEE Std 802.15.4 that do not comply </a:t>
            </a:r>
            <a:r>
              <a:rPr sz="1500" spc="-8" dirty="0">
                <a:solidFill>
                  <a:schemeClr val="tx1"/>
                </a:solidFill>
                <a:latin typeface="Arial"/>
                <a:cs typeface="Arial"/>
              </a:rPr>
              <a:t>with </a:t>
            </a:r>
            <a:r>
              <a:rPr sz="1500" spc="-409" dirty="0">
                <a:solidFill>
                  <a:schemeClr val="tx1"/>
                </a:solidFill>
                <a:latin typeface="Arial"/>
                <a:cs typeface="Arial"/>
              </a:rPr>
              <a:t> </a:t>
            </a:r>
            <a:r>
              <a:rPr sz="1500" dirty="0">
                <a:solidFill>
                  <a:schemeClr val="tx1"/>
                </a:solidFill>
                <a:latin typeface="Arial"/>
                <a:cs typeface="Arial"/>
              </a:rPr>
              <a:t>IEEE</a:t>
            </a:r>
            <a:r>
              <a:rPr sz="1500" spc="-8" dirty="0">
                <a:solidFill>
                  <a:schemeClr val="tx1"/>
                </a:solidFill>
                <a:latin typeface="Arial"/>
                <a:cs typeface="Arial"/>
              </a:rPr>
              <a:t> </a:t>
            </a:r>
            <a:r>
              <a:rPr sz="1500" dirty="0">
                <a:solidFill>
                  <a:schemeClr val="tx1"/>
                </a:solidFill>
                <a:latin typeface="Arial"/>
                <a:cs typeface="Arial"/>
              </a:rPr>
              <a:t>Std</a:t>
            </a:r>
            <a:r>
              <a:rPr sz="1500" spc="-26" dirty="0">
                <a:solidFill>
                  <a:schemeClr val="tx1"/>
                </a:solidFill>
                <a:latin typeface="Arial"/>
                <a:cs typeface="Arial"/>
              </a:rPr>
              <a:t> </a:t>
            </a:r>
            <a:r>
              <a:rPr sz="1500" dirty="0">
                <a:solidFill>
                  <a:schemeClr val="tx1"/>
                </a:solidFill>
                <a:latin typeface="Arial"/>
                <a:cs typeface="Arial"/>
              </a:rPr>
              <a:t>802.1Q</a:t>
            </a:r>
            <a:r>
              <a:rPr sz="1500" spc="-38" dirty="0">
                <a:solidFill>
                  <a:schemeClr val="tx1"/>
                </a:solidFill>
                <a:latin typeface="Arial"/>
                <a:cs typeface="Arial"/>
              </a:rPr>
              <a:t> </a:t>
            </a:r>
            <a:r>
              <a:rPr sz="1500" dirty="0">
                <a:solidFill>
                  <a:schemeClr val="tx1"/>
                </a:solidFill>
                <a:latin typeface="Arial"/>
                <a:cs typeface="Arial"/>
              </a:rPr>
              <a:t>and</a:t>
            </a:r>
            <a:r>
              <a:rPr sz="1500" spc="-11" dirty="0">
                <a:solidFill>
                  <a:schemeClr val="tx1"/>
                </a:solidFill>
                <a:latin typeface="Arial"/>
                <a:cs typeface="Arial"/>
              </a:rPr>
              <a:t> </a:t>
            </a:r>
            <a:r>
              <a:rPr sz="1500" dirty="0">
                <a:solidFill>
                  <a:schemeClr val="tx1"/>
                </a:solidFill>
                <a:latin typeface="Arial"/>
                <a:cs typeface="Arial"/>
              </a:rPr>
              <a:t>IEEE</a:t>
            </a:r>
            <a:r>
              <a:rPr sz="1500" spc="-19" dirty="0">
                <a:solidFill>
                  <a:schemeClr val="tx1"/>
                </a:solidFill>
                <a:latin typeface="Arial"/>
                <a:cs typeface="Arial"/>
              </a:rPr>
              <a:t> </a:t>
            </a:r>
            <a:r>
              <a:rPr sz="1500" dirty="0">
                <a:solidFill>
                  <a:schemeClr val="tx1"/>
                </a:solidFill>
                <a:latin typeface="Arial"/>
                <a:cs typeface="Arial"/>
              </a:rPr>
              <a:t>Std</a:t>
            </a:r>
            <a:r>
              <a:rPr sz="1500" spc="19" dirty="0">
                <a:solidFill>
                  <a:schemeClr val="tx1"/>
                </a:solidFill>
                <a:latin typeface="Arial"/>
                <a:cs typeface="Arial"/>
              </a:rPr>
              <a:t> </a:t>
            </a:r>
            <a:r>
              <a:rPr sz="1500" dirty="0">
                <a:solidFill>
                  <a:schemeClr val="tx1"/>
                </a:solidFill>
                <a:latin typeface="Arial"/>
                <a:cs typeface="Arial"/>
              </a:rPr>
              <a:t>802.1AC.</a:t>
            </a:r>
            <a:r>
              <a:rPr sz="1500" spc="-41" dirty="0">
                <a:solidFill>
                  <a:schemeClr val="tx1"/>
                </a:solidFill>
                <a:latin typeface="Arial"/>
                <a:cs typeface="Arial"/>
              </a:rPr>
              <a:t> </a:t>
            </a:r>
            <a:r>
              <a:rPr sz="1500" dirty="0">
                <a:solidFill>
                  <a:schemeClr val="tx1"/>
                </a:solidFill>
                <a:latin typeface="Arial"/>
                <a:cs typeface="Arial"/>
              </a:rPr>
              <a:t>IEEE</a:t>
            </a:r>
            <a:r>
              <a:rPr sz="1500" spc="8" dirty="0">
                <a:solidFill>
                  <a:schemeClr val="tx1"/>
                </a:solidFill>
                <a:latin typeface="Arial"/>
                <a:cs typeface="Arial"/>
              </a:rPr>
              <a:t> </a:t>
            </a:r>
            <a:r>
              <a:rPr sz="1500" dirty="0">
                <a:solidFill>
                  <a:schemeClr val="tx1"/>
                </a:solidFill>
                <a:latin typeface="Arial"/>
                <a:cs typeface="Arial"/>
              </a:rPr>
              <a:t>802.1</a:t>
            </a:r>
            <a:r>
              <a:rPr sz="1500" spc="-38" dirty="0">
                <a:solidFill>
                  <a:schemeClr val="tx1"/>
                </a:solidFill>
                <a:latin typeface="Arial"/>
                <a:cs typeface="Arial"/>
              </a:rPr>
              <a:t> </a:t>
            </a:r>
            <a:r>
              <a:rPr sz="1500" spc="-4" dirty="0">
                <a:solidFill>
                  <a:schemeClr val="tx1"/>
                </a:solidFill>
                <a:latin typeface="Arial"/>
                <a:cs typeface="Arial"/>
              </a:rPr>
              <a:t>believes</a:t>
            </a:r>
            <a:r>
              <a:rPr sz="1500" spc="4" dirty="0">
                <a:solidFill>
                  <a:schemeClr val="tx1"/>
                </a:solidFill>
                <a:latin typeface="Arial"/>
                <a:cs typeface="Arial"/>
              </a:rPr>
              <a:t> </a:t>
            </a:r>
            <a:r>
              <a:rPr sz="1500" dirty="0">
                <a:solidFill>
                  <a:schemeClr val="tx1"/>
                </a:solidFill>
                <a:latin typeface="Arial"/>
                <a:cs typeface="Arial"/>
              </a:rPr>
              <a:t>there</a:t>
            </a:r>
            <a:r>
              <a:rPr sz="1500" spc="-26" dirty="0">
                <a:solidFill>
                  <a:schemeClr val="tx1"/>
                </a:solidFill>
                <a:latin typeface="Arial"/>
                <a:cs typeface="Arial"/>
              </a:rPr>
              <a:t> </a:t>
            </a:r>
            <a:r>
              <a:rPr sz="1500" spc="-4" dirty="0">
                <a:solidFill>
                  <a:schemeClr val="tx1"/>
                </a:solidFill>
                <a:latin typeface="Arial"/>
                <a:cs typeface="Arial"/>
              </a:rPr>
              <a:t>are</a:t>
            </a:r>
            <a:r>
              <a:rPr sz="1500" spc="-11" dirty="0">
                <a:solidFill>
                  <a:schemeClr val="tx1"/>
                </a:solidFill>
                <a:latin typeface="Arial"/>
                <a:cs typeface="Arial"/>
              </a:rPr>
              <a:t> </a:t>
            </a:r>
            <a:r>
              <a:rPr sz="1500" dirty="0">
                <a:solidFill>
                  <a:schemeClr val="tx1"/>
                </a:solidFill>
                <a:latin typeface="Arial"/>
                <a:cs typeface="Arial"/>
              </a:rPr>
              <a:t>additional </a:t>
            </a:r>
            <a:r>
              <a:rPr sz="1500" spc="-405" dirty="0">
                <a:solidFill>
                  <a:schemeClr val="tx1"/>
                </a:solidFill>
                <a:latin typeface="Arial"/>
                <a:cs typeface="Arial"/>
              </a:rPr>
              <a:t> </a:t>
            </a:r>
            <a:r>
              <a:rPr sz="1500" dirty="0">
                <a:solidFill>
                  <a:schemeClr val="tx1"/>
                </a:solidFill>
                <a:latin typeface="Arial"/>
                <a:cs typeface="Arial"/>
              </a:rPr>
              <a:t>issues</a:t>
            </a:r>
            <a:r>
              <a:rPr sz="1500" spc="-15" dirty="0">
                <a:solidFill>
                  <a:schemeClr val="tx1"/>
                </a:solidFill>
                <a:latin typeface="Arial"/>
                <a:cs typeface="Arial"/>
              </a:rPr>
              <a:t> </a:t>
            </a:r>
            <a:r>
              <a:rPr sz="1500" spc="-8" dirty="0">
                <a:solidFill>
                  <a:schemeClr val="tx1"/>
                </a:solidFill>
                <a:latin typeface="Arial"/>
                <a:cs typeface="Arial"/>
              </a:rPr>
              <a:t>with</a:t>
            </a:r>
            <a:r>
              <a:rPr sz="1500" spc="19" dirty="0">
                <a:solidFill>
                  <a:schemeClr val="tx1"/>
                </a:solidFill>
                <a:latin typeface="Arial"/>
                <a:cs typeface="Arial"/>
              </a:rPr>
              <a:t> </a:t>
            </a:r>
            <a:r>
              <a:rPr sz="1500" dirty="0">
                <a:solidFill>
                  <a:schemeClr val="tx1"/>
                </a:solidFill>
                <a:latin typeface="Arial"/>
                <a:cs typeface="Arial"/>
              </a:rPr>
              <a:t>compatibility</a:t>
            </a:r>
            <a:r>
              <a:rPr sz="1500" spc="-30" dirty="0">
                <a:solidFill>
                  <a:schemeClr val="tx1"/>
                </a:solidFill>
                <a:latin typeface="Arial"/>
                <a:cs typeface="Arial"/>
              </a:rPr>
              <a:t> </a:t>
            </a:r>
            <a:r>
              <a:rPr sz="1500" dirty="0">
                <a:solidFill>
                  <a:schemeClr val="tx1"/>
                </a:solidFill>
                <a:latin typeface="Arial"/>
                <a:cs typeface="Arial"/>
              </a:rPr>
              <a:t>that</a:t>
            </a:r>
            <a:r>
              <a:rPr sz="1500" spc="-26" dirty="0">
                <a:solidFill>
                  <a:schemeClr val="tx1"/>
                </a:solidFill>
                <a:latin typeface="Arial"/>
                <a:cs typeface="Arial"/>
              </a:rPr>
              <a:t> </a:t>
            </a:r>
            <a:r>
              <a:rPr sz="1500" dirty="0">
                <a:solidFill>
                  <a:schemeClr val="tx1"/>
                </a:solidFill>
                <a:latin typeface="Arial"/>
                <a:cs typeface="Arial"/>
              </a:rPr>
              <a:t>are</a:t>
            </a:r>
            <a:r>
              <a:rPr sz="1500" spc="-11" dirty="0">
                <a:solidFill>
                  <a:schemeClr val="tx1"/>
                </a:solidFill>
                <a:latin typeface="Arial"/>
                <a:cs typeface="Arial"/>
              </a:rPr>
              <a:t> </a:t>
            </a:r>
            <a:r>
              <a:rPr sz="1500" dirty="0">
                <a:solidFill>
                  <a:schemeClr val="tx1"/>
                </a:solidFill>
                <a:latin typeface="Arial"/>
                <a:cs typeface="Arial"/>
              </a:rPr>
              <a:t>not</a:t>
            </a:r>
            <a:r>
              <a:rPr sz="1500" spc="-26" dirty="0">
                <a:solidFill>
                  <a:schemeClr val="tx1"/>
                </a:solidFill>
                <a:latin typeface="Arial"/>
                <a:cs typeface="Arial"/>
              </a:rPr>
              <a:t> </a:t>
            </a:r>
            <a:r>
              <a:rPr sz="1500" dirty="0">
                <a:solidFill>
                  <a:schemeClr val="tx1"/>
                </a:solidFill>
                <a:latin typeface="Arial"/>
                <a:cs typeface="Arial"/>
              </a:rPr>
              <a:t>listed.</a:t>
            </a:r>
            <a:r>
              <a:rPr sz="1500" spc="405" dirty="0">
                <a:solidFill>
                  <a:schemeClr val="tx1"/>
                </a:solidFill>
                <a:latin typeface="Arial"/>
                <a:cs typeface="Arial"/>
              </a:rPr>
              <a:t> </a:t>
            </a:r>
            <a:r>
              <a:rPr sz="1500" dirty="0">
                <a:solidFill>
                  <a:schemeClr val="tx1"/>
                </a:solidFill>
                <a:latin typeface="Arial"/>
                <a:cs typeface="Arial"/>
              </a:rPr>
              <a:t>In</a:t>
            </a:r>
            <a:r>
              <a:rPr sz="1500" spc="-23" dirty="0">
                <a:solidFill>
                  <a:schemeClr val="tx1"/>
                </a:solidFill>
                <a:latin typeface="Arial"/>
                <a:cs typeface="Arial"/>
              </a:rPr>
              <a:t> </a:t>
            </a:r>
            <a:r>
              <a:rPr sz="1500" dirty="0">
                <a:solidFill>
                  <a:schemeClr val="tx1"/>
                </a:solidFill>
                <a:latin typeface="Arial"/>
                <a:cs typeface="Arial"/>
              </a:rPr>
              <a:t>particular:</a:t>
            </a:r>
          </a:p>
          <a:p>
            <a:pPr marL="523399" marR="3810" lvl="1" indent="-171450">
              <a:lnSpc>
                <a:spcPts val="1290"/>
              </a:lnSpc>
              <a:spcBef>
                <a:spcPts val="386"/>
              </a:spcBef>
              <a:buChar char="•"/>
              <a:tabLst>
                <a:tab pos="523399" algn="l"/>
                <a:tab pos="523875" algn="l"/>
              </a:tabLst>
            </a:pPr>
            <a:r>
              <a:rPr spc="-8" dirty="0">
                <a:solidFill>
                  <a:schemeClr val="tx1"/>
                </a:solidFill>
                <a:latin typeface="Arial"/>
                <a:cs typeface="Arial"/>
              </a:rPr>
              <a:t>802.15.4</a:t>
            </a:r>
            <a:r>
              <a:rPr spc="49" dirty="0">
                <a:solidFill>
                  <a:schemeClr val="tx1"/>
                </a:solidFill>
                <a:latin typeface="Arial"/>
                <a:cs typeface="Arial"/>
              </a:rPr>
              <a:t> </a:t>
            </a:r>
            <a:r>
              <a:rPr spc="-8" dirty="0">
                <a:solidFill>
                  <a:schemeClr val="tx1"/>
                </a:solidFill>
                <a:latin typeface="Arial"/>
                <a:cs typeface="Arial"/>
              </a:rPr>
              <a:t>has</a:t>
            </a:r>
            <a:r>
              <a:rPr spc="19" dirty="0">
                <a:solidFill>
                  <a:schemeClr val="tx1"/>
                </a:solidFill>
                <a:latin typeface="Arial"/>
                <a:cs typeface="Arial"/>
              </a:rPr>
              <a:t> </a:t>
            </a:r>
            <a:r>
              <a:rPr spc="-4" dirty="0">
                <a:solidFill>
                  <a:schemeClr val="tx1"/>
                </a:solidFill>
                <a:latin typeface="Arial"/>
                <a:cs typeface="Arial"/>
              </a:rPr>
              <a:t>a</a:t>
            </a:r>
            <a:r>
              <a:rPr spc="8" dirty="0">
                <a:solidFill>
                  <a:schemeClr val="tx1"/>
                </a:solidFill>
                <a:latin typeface="Arial"/>
                <a:cs typeface="Arial"/>
              </a:rPr>
              <a:t> </a:t>
            </a:r>
            <a:r>
              <a:rPr spc="-4" dirty="0">
                <a:solidFill>
                  <a:schemeClr val="tx1"/>
                </a:solidFill>
                <a:latin typeface="Arial"/>
                <a:cs typeface="Arial"/>
              </a:rPr>
              <a:t>restricted</a:t>
            </a:r>
            <a:r>
              <a:rPr spc="26" dirty="0">
                <a:solidFill>
                  <a:schemeClr val="tx1"/>
                </a:solidFill>
                <a:latin typeface="Arial"/>
                <a:cs typeface="Arial"/>
              </a:rPr>
              <a:t> </a:t>
            </a:r>
            <a:r>
              <a:rPr spc="4" dirty="0">
                <a:solidFill>
                  <a:schemeClr val="tx1"/>
                </a:solidFill>
                <a:latin typeface="Arial"/>
                <a:cs typeface="Arial"/>
              </a:rPr>
              <a:t>MTU</a:t>
            </a:r>
            <a:r>
              <a:rPr spc="-26" dirty="0">
                <a:solidFill>
                  <a:schemeClr val="tx1"/>
                </a:solidFill>
                <a:latin typeface="Arial"/>
                <a:cs typeface="Arial"/>
              </a:rPr>
              <a:t> </a:t>
            </a:r>
            <a:r>
              <a:rPr spc="-4" dirty="0">
                <a:solidFill>
                  <a:schemeClr val="tx1"/>
                </a:solidFill>
                <a:latin typeface="Arial"/>
                <a:cs typeface="Arial"/>
              </a:rPr>
              <a:t>size</a:t>
            </a:r>
            <a:r>
              <a:rPr spc="23" dirty="0">
                <a:solidFill>
                  <a:schemeClr val="tx1"/>
                </a:solidFill>
                <a:latin typeface="Arial"/>
                <a:cs typeface="Arial"/>
              </a:rPr>
              <a:t> </a:t>
            </a:r>
            <a:r>
              <a:rPr spc="-8" dirty="0">
                <a:solidFill>
                  <a:schemeClr val="tx1"/>
                </a:solidFill>
                <a:latin typeface="Arial"/>
                <a:cs typeface="Arial"/>
              </a:rPr>
              <a:t>which</a:t>
            </a:r>
            <a:r>
              <a:rPr spc="11" dirty="0">
                <a:solidFill>
                  <a:schemeClr val="tx1"/>
                </a:solidFill>
                <a:latin typeface="Arial"/>
                <a:cs typeface="Arial"/>
              </a:rPr>
              <a:t> </a:t>
            </a:r>
            <a:r>
              <a:rPr spc="-4" dirty="0">
                <a:solidFill>
                  <a:schemeClr val="tx1"/>
                </a:solidFill>
                <a:latin typeface="Arial"/>
                <a:cs typeface="Arial"/>
              </a:rPr>
              <a:t>makes</a:t>
            </a:r>
            <a:r>
              <a:rPr spc="11" dirty="0">
                <a:solidFill>
                  <a:schemeClr val="tx1"/>
                </a:solidFill>
                <a:latin typeface="Arial"/>
                <a:cs typeface="Arial"/>
              </a:rPr>
              <a:t> </a:t>
            </a:r>
            <a:r>
              <a:rPr spc="-4" dirty="0">
                <a:solidFill>
                  <a:schemeClr val="tx1"/>
                </a:solidFill>
                <a:latin typeface="Arial"/>
                <a:cs typeface="Arial"/>
              </a:rPr>
              <a:t>bridging</a:t>
            </a:r>
            <a:r>
              <a:rPr spc="11" dirty="0">
                <a:solidFill>
                  <a:schemeClr val="tx1"/>
                </a:solidFill>
                <a:latin typeface="Arial"/>
                <a:cs typeface="Arial"/>
              </a:rPr>
              <a:t> </a:t>
            </a:r>
            <a:r>
              <a:rPr dirty="0">
                <a:solidFill>
                  <a:schemeClr val="tx1"/>
                </a:solidFill>
                <a:latin typeface="Arial"/>
                <a:cs typeface="Arial"/>
              </a:rPr>
              <a:t>to</a:t>
            </a:r>
            <a:r>
              <a:rPr spc="19" dirty="0">
                <a:solidFill>
                  <a:schemeClr val="tx1"/>
                </a:solidFill>
                <a:latin typeface="Arial"/>
                <a:cs typeface="Arial"/>
              </a:rPr>
              <a:t> </a:t>
            </a:r>
            <a:r>
              <a:rPr spc="-8" dirty="0">
                <a:solidFill>
                  <a:schemeClr val="tx1"/>
                </a:solidFill>
                <a:latin typeface="Arial"/>
                <a:cs typeface="Arial"/>
              </a:rPr>
              <a:t>other</a:t>
            </a:r>
            <a:r>
              <a:rPr spc="38" dirty="0">
                <a:solidFill>
                  <a:schemeClr val="tx1"/>
                </a:solidFill>
                <a:latin typeface="Arial"/>
                <a:cs typeface="Arial"/>
              </a:rPr>
              <a:t> </a:t>
            </a:r>
            <a:r>
              <a:rPr spc="-4" dirty="0">
                <a:solidFill>
                  <a:schemeClr val="tx1"/>
                </a:solidFill>
                <a:latin typeface="Arial"/>
                <a:cs typeface="Arial"/>
              </a:rPr>
              <a:t>IEEE</a:t>
            </a:r>
            <a:r>
              <a:rPr spc="8" dirty="0">
                <a:solidFill>
                  <a:schemeClr val="tx1"/>
                </a:solidFill>
                <a:latin typeface="Arial"/>
                <a:cs typeface="Arial"/>
              </a:rPr>
              <a:t> </a:t>
            </a:r>
            <a:r>
              <a:rPr spc="-8" dirty="0">
                <a:solidFill>
                  <a:schemeClr val="tx1"/>
                </a:solidFill>
                <a:latin typeface="Arial"/>
                <a:cs typeface="Arial"/>
              </a:rPr>
              <a:t>802</a:t>
            </a:r>
            <a:r>
              <a:rPr spc="26" dirty="0">
                <a:solidFill>
                  <a:schemeClr val="tx1"/>
                </a:solidFill>
                <a:latin typeface="Arial"/>
                <a:cs typeface="Arial"/>
              </a:rPr>
              <a:t> </a:t>
            </a:r>
            <a:r>
              <a:rPr spc="-4" dirty="0">
                <a:solidFill>
                  <a:schemeClr val="tx1"/>
                </a:solidFill>
                <a:latin typeface="Arial"/>
                <a:cs typeface="Arial"/>
              </a:rPr>
              <a:t>media</a:t>
            </a:r>
            <a:r>
              <a:rPr spc="8" dirty="0">
                <a:solidFill>
                  <a:schemeClr val="tx1"/>
                </a:solidFill>
                <a:latin typeface="Arial"/>
                <a:cs typeface="Arial"/>
              </a:rPr>
              <a:t> </a:t>
            </a:r>
            <a:r>
              <a:rPr spc="-4" dirty="0">
                <a:solidFill>
                  <a:schemeClr val="tx1"/>
                </a:solidFill>
                <a:latin typeface="Arial"/>
                <a:cs typeface="Arial"/>
              </a:rPr>
              <a:t>impossible</a:t>
            </a:r>
            <a:r>
              <a:rPr dirty="0">
                <a:solidFill>
                  <a:schemeClr val="tx1"/>
                </a:solidFill>
                <a:latin typeface="Arial"/>
                <a:cs typeface="Arial"/>
              </a:rPr>
              <a:t> </a:t>
            </a:r>
            <a:r>
              <a:rPr spc="-8" dirty="0">
                <a:solidFill>
                  <a:schemeClr val="tx1"/>
                </a:solidFill>
                <a:latin typeface="Arial"/>
                <a:cs typeface="Arial"/>
              </a:rPr>
              <a:t>without </a:t>
            </a:r>
            <a:r>
              <a:rPr spc="-323" dirty="0">
                <a:solidFill>
                  <a:schemeClr val="tx1"/>
                </a:solidFill>
                <a:latin typeface="Arial"/>
                <a:cs typeface="Arial"/>
              </a:rPr>
              <a:t> </a:t>
            </a:r>
            <a:r>
              <a:rPr spc="-4" dirty="0">
                <a:solidFill>
                  <a:schemeClr val="tx1"/>
                </a:solidFill>
                <a:latin typeface="Arial"/>
                <a:cs typeface="Arial"/>
              </a:rPr>
              <a:t>suitable</a:t>
            </a:r>
            <a:r>
              <a:rPr spc="15" dirty="0">
                <a:solidFill>
                  <a:schemeClr val="tx1"/>
                </a:solidFill>
                <a:latin typeface="Arial"/>
                <a:cs typeface="Arial"/>
              </a:rPr>
              <a:t> </a:t>
            </a:r>
            <a:r>
              <a:rPr spc="-4" dirty="0">
                <a:solidFill>
                  <a:schemeClr val="tx1"/>
                </a:solidFill>
                <a:latin typeface="Arial"/>
                <a:cs typeface="Arial"/>
              </a:rPr>
              <a:t>fragmentation/reassembly</a:t>
            </a:r>
            <a:r>
              <a:rPr spc="56" dirty="0">
                <a:solidFill>
                  <a:schemeClr val="tx1"/>
                </a:solidFill>
                <a:latin typeface="Arial"/>
                <a:cs typeface="Arial"/>
              </a:rPr>
              <a:t> </a:t>
            </a:r>
            <a:r>
              <a:rPr spc="-4" dirty="0">
                <a:solidFill>
                  <a:schemeClr val="tx1"/>
                </a:solidFill>
                <a:latin typeface="Arial"/>
                <a:cs typeface="Arial"/>
              </a:rPr>
              <a:t>support</a:t>
            </a:r>
            <a:endParaRPr dirty="0">
              <a:solidFill>
                <a:schemeClr val="tx1"/>
              </a:solidFill>
              <a:latin typeface="Arial"/>
              <a:cs typeface="Arial"/>
            </a:endParaRPr>
          </a:p>
          <a:p>
            <a:pPr marL="523399" marR="95250" lvl="1" indent="-171450">
              <a:lnSpc>
                <a:spcPts val="1304"/>
              </a:lnSpc>
              <a:spcBef>
                <a:spcPts val="363"/>
              </a:spcBef>
              <a:buChar char="•"/>
              <a:tabLst>
                <a:tab pos="523399" algn="l"/>
                <a:tab pos="523875" algn="l"/>
              </a:tabLst>
            </a:pPr>
            <a:r>
              <a:rPr dirty="0">
                <a:solidFill>
                  <a:schemeClr val="tx1"/>
                </a:solidFill>
                <a:latin typeface="Arial"/>
                <a:cs typeface="Arial"/>
              </a:rPr>
              <a:t>The</a:t>
            </a:r>
            <a:r>
              <a:rPr spc="-4" dirty="0">
                <a:solidFill>
                  <a:schemeClr val="tx1"/>
                </a:solidFill>
                <a:latin typeface="Arial"/>
                <a:cs typeface="Arial"/>
              </a:rPr>
              <a:t> </a:t>
            </a:r>
            <a:r>
              <a:rPr spc="-8" dirty="0">
                <a:solidFill>
                  <a:schemeClr val="tx1"/>
                </a:solidFill>
                <a:latin typeface="Arial"/>
                <a:cs typeface="Arial"/>
              </a:rPr>
              <a:t>use</a:t>
            </a:r>
            <a:r>
              <a:rPr spc="11" dirty="0">
                <a:solidFill>
                  <a:schemeClr val="tx1"/>
                </a:solidFill>
                <a:latin typeface="Arial"/>
                <a:cs typeface="Arial"/>
              </a:rPr>
              <a:t> </a:t>
            </a:r>
            <a:r>
              <a:rPr spc="-4" dirty="0">
                <a:solidFill>
                  <a:schemeClr val="tx1"/>
                </a:solidFill>
                <a:latin typeface="Arial"/>
                <a:cs typeface="Arial"/>
              </a:rPr>
              <a:t>of</a:t>
            </a:r>
            <a:r>
              <a:rPr spc="26" dirty="0">
                <a:solidFill>
                  <a:schemeClr val="tx1"/>
                </a:solidFill>
                <a:latin typeface="Arial"/>
                <a:cs typeface="Arial"/>
              </a:rPr>
              <a:t> </a:t>
            </a:r>
            <a:r>
              <a:rPr spc="-8" dirty="0">
                <a:solidFill>
                  <a:schemeClr val="tx1"/>
                </a:solidFill>
                <a:latin typeface="Arial"/>
                <a:cs typeface="Arial"/>
              </a:rPr>
              <a:t>other</a:t>
            </a:r>
            <a:r>
              <a:rPr spc="-38" dirty="0">
                <a:solidFill>
                  <a:schemeClr val="tx1"/>
                </a:solidFill>
                <a:latin typeface="Arial"/>
                <a:cs typeface="Arial"/>
              </a:rPr>
              <a:t> </a:t>
            </a:r>
            <a:r>
              <a:rPr spc="-4" dirty="0">
                <a:solidFill>
                  <a:schemeClr val="tx1"/>
                </a:solidFill>
                <a:latin typeface="Arial"/>
                <a:cs typeface="Arial"/>
              </a:rPr>
              <a:t>Addressing</a:t>
            </a:r>
            <a:r>
              <a:rPr spc="26" dirty="0">
                <a:solidFill>
                  <a:schemeClr val="tx1"/>
                </a:solidFill>
                <a:latin typeface="Arial"/>
                <a:cs typeface="Arial"/>
              </a:rPr>
              <a:t> </a:t>
            </a:r>
            <a:r>
              <a:rPr spc="-8" dirty="0">
                <a:solidFill>
                  <a:schemeClr val="tx1"/>
                </a:solidFill>
                <a:latin typeface="Arial"/>
                <a:cs typeface="Arial"/>
              </a:rPr>
              <a:t>Modes</a:t>
            </a:r>
            <a:r>
              <a:rPr spc="34" dirty="0">
                <a:solidFill>
                  <a:schemeClr val="tx1"/>
                </a:solidFill>
                <a:latin typeface="Arial"/>
                <a:cs typeface="Arial"/>
              </a:rPr>
              <a:t> </a:t>
            </a:r>
            <a:r>
              <a:rPr spc="-11" dirty="0">
                <a:solidFill>
                  <a:schemeClr val="tx1"/>
                </a:solidFill>
                <a:latin typeface="Arial"/>
                <a:cs typeface="Arial"/>
              </a:rPr>
              <a:t>beyond</a:t>
            </a:r>
            <a:r>
              <a:rPr spc="41" dirty="0">
                <a:solidFill>
                  <a:schemeClr val="tx1"/>
                </a:solidFill>
                <a:latin typeface="Arial"/>
                <a:cs typeface="Arial"/>
              </a:rPr>
              <a:t> </a:t>
            </a:r>
            <a:r>
              <a:rPr spc="-8" dirty="0">
                <a:solidFill>
                  <a:schemeClr val="tx1"/>
                </a:solidFill>
                <a:latin typeface="Arial"/>
                <a:cs typeface="Arial"/>
              </a:rPr>
              <a:t>the</a:t>
            </a:r>
            <a:r>
              <a:rPr spc="26" dirty="0">
                <a:solidFill>
                  <a:schemeClr val="tx1"/>
                </a:solidFill>
                <a:latin typeface="Arial"/>
                <a:cs typeface="Arial"/>
              </a:rPr>
              <a:t> </a:t>
            </a:r>
            <a:r>
              <a:rPr spc="-4" dirty="0">
                <a:solidFill>
                  <a:schemeClr val="tx1"/>
                </a:solidFill>
                <a:latin typeface="Arial"/>
                <a:cs typeface="Arial"/>
              </a:rPr>
              <a:t>extended</a:t>
            </a:r>
            <a:r>
              <a:rPr spc="26" dirty="0">
                <a:solidFill>
                  <a:schemeClr val="tx1"/>
                </a:solidFill>
                <a:latin typeface="Arial"/>
                <a:cs typeface="Arial"/>
              </a:rPr>
              <a:t> </a:t>
            </a:r>
            <a:r>
              <a:rPr spc="-8" dirty="0">
                <a:solidFill>
                  <a:schemeClr val="tx1"/>
                </a:solidFill>
                <a:latin typeface="Arial"/>
                <a:cs typeface="Arial"/>
              </a:rPr>
              <a:t>address</a:t>
            </a:r>
            <a:r>
              <a:rPr spc="34" dirty="0">
                <a:solidFill>
                  <a:schemeClr val="tx1"/>
                </a:solidFill>
                <a:latin typeface="Arial"/>
                <a:cs typeface="Arial"/>
              </a:rPr>
              <a:t> </a:t>
            </a:r>
            <a:r>
              <a:rPr spc="-15" dirty="0">
                <a:solidFill>
                  <a:schemeClr val="tx1"/>
                </a:solidFill>
                <a:latin typeface="Arial"/>
                <a:cs typeface="Arial"/>
              </a:rPr>
              <a:t>(64-bit)</a:t>
            </a:r>
            <a:r>
              <a:rPr spc="19" dirty="0">
                <a:solidFill>
                  <a:schemeClr val="tx1"/>
                </a:solidFill>
                <a:latin typeface="Arial"/>
                <a:cs typeface="Arial"/>
              </a:rPr>
              <a:t> </a:t>
            </a:r>
            <a:r>
              <a:rPr spc="-4" dirty="0">
                <a:solidFill>
                  <a:schemeClr val="tx1"/>
                </a:solidFill>
                <a:latin typeface="Arial"/>
                <a:cs typeface="Arial"/>
              </a:rPr>
              <a:t>are</a:t>
            </a:r>
            <a:r>
              <a:rPr spc="11" dirty="0">
                <a:solidFill>
                  <a:schemeClr val="tx1"/>
                </a:solidFill>
                <a:latin typeface="Arial"/>
                <a:cs typeface="Arial"/>
              </a:rPr>
              <a:t> </a:t>
            </a:r>
            <a:r>
              <a:rPr spc="-4" dirty="0">
                <a:solidFill>
                  <a:schemeClr val="tx1"/>
                </a:solidFill>
                <a:latin typeface="Arial"/>
                <a:cs typeface="Arial"/>
              </a:rPr>
              <a:t>also</a:t>
            </a:r>
            <a:r>
              <a:rPr spc="8" dirty="0">
                <a:solidFill>
                  <a:schemeClr val="tx1"/>
                </a:solidFill>
                <a:latin typeface="Arial"/>
                <a:cs typeface="Arial"/>
              </a:rPr>
              <a:t> </a:t>
            </a:r>
            <a:r>
              <a:rPr spc="-4" dirty="0">
                <a:solidFill>
                  <a:schemeClr val="tx1"/>
                </a:solidFill>
                <a:latin typeface="Arial"/>
                <a:cs typeface="Arial"/>
              </a:rPr>
              <a:t>incompatible</a:t>
            </a:r>
            <a:r>
              <a:rPr spc="23" dirty="0">
                <a:solidFill>
                  <a:schemeClr val="tx1"/>
                </a:solidFill>
                <a:latin typeface="Arial"/>
                <a:cs typeface="Arial"/>
              </a:rPr>
              <a:t> </a:t>
            </a:r>
            <a:r>
              <a:rPr spc="-8" dirty="0">
                <a:solidFill>
                  <a:schemeClr val="tx1"/>
                </a:solidFill>
                <a:latin typeface="Arial"/>
                <a:cs typeface="Arial"/>
              </a:rPr>
              <a:t>with </a:t>
            </a:r>
            <a:r>
              <a:rPr spc="-323" dirty="0">
                <a:solidFill>
                  <a:schemeClr val="tx1"/>
                </a:solidFill>
                <a:latin typeface="Arial"/>
                <a:cs typeface="Arial"/>
              </a:rPr>
              <a:t> </a:t>
            </a:r>
            <a:r>
              <a:rPr spc="-4" dirty="0">
                <a:solidFill>
                  <a:schemeClr val="tx1"/>
                </a:solidFill>
                <a:latin typeface="Arial"/>
                <a:cs typeface="Arial"/>
              </a:rPr>
              <a:t>IEEE</a:t>
            </a:r>
            <a:r>
              <a:rPr dirty="0">
                <a:solidFill>
                  <a:schemeClr val="tx1"/>
                </a:solidFill>
                <a:latin typeface="Arial"/>
                <a:cs typeface="Arial"/>
              </a:rPr>
              <a:t> </a:t>
            </a:r>
            <a:r>
              <a:rPr spc="-4" dirty="0">
                <a:solidFill>
                  <a:schemeClr val="tx1"/>
                </a:solidFill>
                <a:latin typeface="Arial"/>
                <a:cs typeface="Arial"/>
              </a:rPr>
              <a:t>Std</a:t>
            </a:r>
            <a:r>
              <a:rPr spc="19" dirty="0">
                <a:solidFill>
                  <a:schemeClr val="tx1"/>
                </a:solidFill>
                <a:latin typeface="Arial"/>
                <a:cs typeface="Arial"/>
              </a:rPr>
              <a:t> </a:t>
            </a:r>
            <a:r>
              <a:rPr spc="-8" dirty="0">
                <a:solidFill>
                  <a:schemeClr val="tx1"/>
                </a:solidFill>
                <a:latin typeface="Arial"/>
                <a:cs typeface="Arial"/>
              </a:rPr>
              <a:t>802.1Q</a:t>
            </a:r>
            <a:r>
              <a:rPr spc="38" dirty="0">
                <a:solidFill>
                  <a:schemeClr val="tx1"/>
                </a:solidFill>
                <a:latin typeface="Arial"/>
                <a:cs typeface="Arial"/>
              </a:rPr>
              <a:t> </a:t>
            </a:r>
            <a:r>
              <a:rPr spc="-8" dirty="0">
                <a:solidFill>
                  <a:schemeClr val="tx1"/>
                </a:solidFill>
                <a:latin typeface="Arial"/>
                <a:cs typeface="Arial"/>
              </a:rPr>
              <a:t>and</a:t>
            </a:r>
            <a:r>
              <a:rPr spc="19" dirty="0">
                <a:solidFill>
                  <a:schemeClr val="tx1"/>
                </a:solidFill>
                <a:latin typeface="Arial"/>
                <a:cs typeface="Arial"/>
              </a:rPr>
              <a:t> </a:t>
            </a:r>
            <a:r>
              <a:rPr spc="-4" dirty="0">
                <a:solidFill>
                  <a:schemeClr val="tx1"/>
                </a:solidFill>
                <a:latin typeface="Arial"/>
                <a:cs typeface="Arial"/>
              </a:rPr>
              <a:t>IEEE</a:t>
            </a:r>
            <a:r>
              <a:rPr spc="4" dirty="0">
                <a:solidFill>
                  <a:schemeClr val="tx1"/>
                </a:solidFill>
                <a:latin typeface="Arial"/>
                <a:cs typeface="Arial"/>
              </a:rPr>
              <a:t> </a:t>
            </a:r>
            <a:r>
              <a:rPr spc="-4" dirty="0">
                <a:solidFill>
                  <a:schemeClr val="tx1"/>
                </a:solidFill>
                <a:latin typeface="Arial"/>
                <a:cs typeface="Arial"/>
              </a:rPr>
              <a:t>Std</a:t>
            </a:r>
            <a:r>
              <a:rPr spc="4" dirty="0">
                <a:solidFill>
                  <a:schemeClr val="tx1"/>
                </a:solidFill>
                <a:latin typeface="Arial"/>
                <a:cs typeface="Arial"/>
              </a:rPr>
              <a:t> </a:t>
            </a:r>
            <a:r>
              <a:rPr spc="-8" dirty="0">
                <a:solidFill>
                  <a:schemeClr val="tx1"/>
                </a:solidFill>
                <a:latin typeface="Arial"/>
                <a:cs typeface="Arial"/>
              </a:rPr>
              <a:t>802.1AC</a:t>
            </a:r>
            <a:endParaRPr lang="en-US" spc="-8" dirty="0">
              <a:solidFill>
                <a:schemeClr val="tx1"/>
              </a:solidFill>
              <a:latin typeface="Arial"/>
              <a:cs typeface="Arial"/>
            </a:endParaRPr>
          </a:p>
          <a:p>
            <a:pPr marL="351949" marR="95250" lvl="1">
              <a:lnSpc>
                <a:spcPts val="1304"/>
              </a:lnSpc>
              <a:spcBef>
                <a:spcPts val="363"/>
              </a:spcBef>
              <a:tabLst>
                <a:tab pos="523399" algn="l"/>
                <a:tab pos="523875" algn="l"/>
              </a:tabLst>
            </a:pPr>
            <a:endParaRPr lang="en-US" spc="-8" dirty="0">
              <a:solidFill>
                <a:schemeClr val="tx1"/>
              </a:solidFill>
              <a:latin typeface="Arial"/>
              <a:cs typeface="Arial"/>
            </a:endParaRPr>
          </a:p>
          <a:p>
            <a:pPr marL="0" marR="95250" lvl="1">
              <a:lnSpc>
                <a:spcPts val="1304"/>
              </a:lnSpc>
              <a:spcBef>
                <a:spcPts val="363"/>
              </a:spcBef>
              <a:tabLst>
                <a:tab pos="523399" algn="l"/>
                <a:tab pos="523875" algn="l"/>
              </a:tabLst>
            </a:pPr>
            <a:r>
              <a:rPr lang="en-US" sz="1500" dirty="0">
                <a:solidFill>
                  <a:schemeClr val="tx1"/>
                </a:solidFill>
                <a:latin typeface="Arial"/>
                <a:cs typeface="Arial"/>
              </a:rPr>
              <a:t>Response –  </a:t>
            </a:r>
            <a:r>
              <a:rPr lang="en-US" sz="1500" dirty="0">
                <a:solidFill>
                  <a:srgbClr val="FF0000"/>
                </a:solidFill>
                <a:latin typeface="Arial"/>
                <a:cs typeface="Arial"/>
              </a:rPr>
              <a:t>Defer to the WG leadership to respond.</a:t>
            </a:r>
          </a:p>
          <a:p>
            <a:pPr marL="523399" marR="95250" lvl="1" indent="-171450">
              <a:lnSpc>
                <a:spcPts val="1304"/>
              </a:lnSpc>
              <a:spcBef>
                <a:spcPts val="363"/>
              </a:spcBef>
              <a:buChar char="•"/>
              <a:tabLst>
                <a:tab pos="523399" algn="l"/>
                <a:tab pos="523875" algn="l"/>
              </a:tabLst>
            </a:pPr>
            <a:endParaRPr lang="en-US" spc="-8" dirty="0">
              <a:solidFill>
                <a:schemeClr val="tx1"/>
              </a:solidFill>
              <a:latin typeface="Arial"/>
              <a:cs typeface="Arial"/>
            </a:endParaRPr>
          </a:p>
        </p:txBody>
      </p:sp>
      <p:sp>
        <p:nvSpPr>
          <p:cNvPr id="15" name="object 12">
            <a:extLst>
              <a:ext uri="{FF2B5EF4-FFF2-40B4-BE49-F238E27FC236}">
                <a16:creationId xmlns:a16="http://schemas.microsoft.com/office/drawing/2014/main" id="{2F7144DC-4FFF-482E-B9DA-2BA5B20615A5}"/>
              </a:ext>
            </a:extLst>
          </p:cNvPr>
          <p:cNvSpPr txBox="1">
            <a:spLocks noGrp="1"/>
          </p:cNvSpPr>
          <p:nvPr>
            <p:ph type="dt" sz="half" idx="6"/>
          </p:nvPr>
        </p:nvSpPr>
        <p:spPr>
          <a:xfrm>
            <a:off x="10811509" y="6426279"/>
            <a:ext cx="551815" cy="195566"/>
          </a:xfrm>
          <a:prstGeom prst="rect">
            <a:avLst/>
          </a:prstGeom>
        </p:spPr>
        <p:txBody>
          <a:bodyPr vert="horz" wrap="square" lIns="0" tIns="0" rIns="0" bIns="0" rtlCol="0">
            <a:spAutoFit/>
          </a:bodyPr>
          <a:lstStyle>
            <a:defPPr>
              <a:defRPr lang="en-US"/>
            </a:defPPr>
            <a:lvl1pPr marL="0" algn="l" defTabSz="914400" rtl="0" eaLnBrk="1" latinLnBrk="0" hangingPunct="1">
              <a:defRPr sz="1800" b="0"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9525">
              <a:lnSpc>
                <a:spcPts val="1358"/>
              </a:lnSpc>
            </a:pPr>
            <a:r>
              <a:rPr lang="en-US" spc="5"/>
              <a:t>802.1</a:t>
            </a:r>
            <a:endParaRPr spc="4"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Study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Virtual Plenary, July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190557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EF5BD28-E191-46D0-849E-81CE3D24654F}"/>
              </a:ext>
            </a:extLst>
          </p:cNvPr>
          <p:cNvSpPr>
            <a:spLocks noGrp="1"/>
          </p:cNvSpPr>
          <p:nvPr>
            <p:ph type="title"/>
          </p:nvPr>
        </p:nvSpPr>
        <p:spPr/>
        <p:txBody>
          <a:bodyPr/>
          <a:lstStyle/>
          <a:p>
            <a:r>
              <a:rPr lang="en-US" dirty="0"/>
              <a:t>Links</a:t>
            </a:r>
          </a:p>
        </p:txBody>
      </p:sp>
      <p:sp>
        <p:nvSpPr>
          <p:cNvPr id="4" name="Content Placeholder 3">
            <a:extLst>
              <a:ext uri="{FF2B5EF4-FFF2-40B4-BE49-F238E27FC236}">
                <a16:creationId xmlns:a16="http://schemas.microsoft.com/office/drawing/2014/main" id="{5CB50A03-EA65-4E2A-BF83-10E9BB470DF9}"/>
              </a:ext>
            </a:extLst>
          </p:cNvPr>
          <p:cNvSpPr>
            <a:spLocks noGrp="1"/>
          </p:cNvSpPr>
          <p:nvPr>
            <p:ph idx="1"/>
          </p:nvPr>
        </p:nvSpPr>
        <p:spPr/>
        <p:txBody>
          <a:bodyPr/>
          <a:lstStyle/>
          <a:p>
            <a:r>
              <a:rPr lang="en-US" dirty="0"/>
              <a:t>Revised PAR draft generated from </a:t>
            </a:r>
            <a:r>
              <a:rPr lang="en-US" dirty="0" err="1"/>
              <a:t>myProjct</a:t>
            </a:r>
            <a:r>
              <a:rPr lang="en-US" dirty="0"/>
              <a:t>:  </a:t>
            </a:r>
            <a:r>
              <a:rPr lang="en-US" dirty="0">
                <a:hlinkClick r:id="rId2"/>
              </a:rPr>
              <a:t>https://mentor.ieee.org/802.15/dcn/21/15-21-0126-03-nuwb-p802-15-4ab-par-draft-from-myproject.pdf</a:t>
            </a:r>
            <a:endParaRPr lang="en-US" dirty="0"/>
          </a:p>
          <a:p>
            <a:r>
              <a:rPr lang="en-US" dirty="0"/>
              <a:t>Revised CSD: </a:t>
            </a:r>
          </a:p>
          <a:p>
            <a:r>
              <a:rPr lang="en-US" dirty="0">
                <a:hlinkClick r:id="rId3"/>
              </a:rPr>
              <a:t>https://mentor.ieee.org/802.15/dcn/21/15-21-0047-06-nuwb-draft-csd-ng-uwb.docx</a:t>
            </a:r>
            <a:endParaRPr lang="en-US" dirty="0"/>
          </a:p>
          <a:p>
            <a:endParaRPr lang="en-US" dirty="0"/>
          </a:p>
        </p:txBody>
      </p:sp>
      <p:sp>
        <p:nvSpPr>
          <p:cNvPr id="2" name="Slide Number Placeholder 1">
            <a:extLst>
              <a:ext uri="{FF2B5EF4-FFF2-40B4-BE49-F238E27FC236}">
                <a16:creationId xmlns:a16="http://schemas.microsoft.com/office/drawing/2014/main" id="{DA7B2A03-8846-478D-B17E-9883B522E495}"/>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20</a:t>
            </a:fld>
            <a:endParaRPr lang="en-US" altLang="en-US"/>
          </a:p>
        </p:txBody>
      </p:sp>
    </p:spTree>
    <p:extLst>
      <p:ext uri="{BB962C8B-B14F-4D97-AF65-F5344CB8AC3E}">
        <p14:creationId xmlns:p14="http://schemas.microsoft.com/office/powerpoint/2010/main" val="953017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Contributions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21</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6C431-57C8-4508-A6BF-A7629C5EA42C}"/>
              </a:ext>
            </a:extLst>
          </p:cNvPr>
          <p:cNvSpPr>
            <a:spLocks noGrp="1"/>
          </p:cNvSpPr>
          <p:nvPr>
            <p:ph type="title"/>
          </p:nvPr>
        </p:nvSpPr>
        <p:spPr/>
        <p:txBody>
          <a:bodyPr/>
          <a:lstStyle/>
          <a:p>
            <a:r>
              <a:rPr lang="en-US" dirty="0"/>
              <a:t>Links</a:t>
            </a:r>
          </a:p>
        </p:txBody>
      </p:sp>
      <p:sp>
        <p:nvSpPr>
          <p:cNvPr id="3" name="Content Placeholder 2">
            <a:extLst>
              <a:ext uri="{FF2B5EF4-FFF2-40B4-BE49-F238E27FC236}">
                <a16:creationId xmlns:a16="http://schemas.microsoft.com/office/drawing/2014/main" id="{75CF5308-9BB4-45E7-8514-92088C0C2816}"/>
              </a:ext>
            </a:extLst>
          </p:cNvPr>
          <p:cNvSpPr>
            <a:spLocks noGrp="1"/>
          </p:cNvSpPr>
          <p:nvPr>
            <p:ph idx="1"/>
          </p:nvPr>
        </p:nvSpPr>
        <p:spPr/>
        <p:txBody>
          <a:bodyPr/>
          <a:lstStyle/>
          <a:p>
            <a:r>
              <a:rPr lang="en-US" dirty="0"/>
              <a:t>Wednesday</a:t>
            </a:r>
          </a:p>
          <a:p>
            <a:r>
              <a:rPr lang="en-US" dirty="0"/>
              <a:t>Thursday</a:t>
            </a:r>
          </a:p>
          <a:p>
            <a:r>
              <a:rPr lang="en-US" dirty="0">
                <a:hlinkClick r:id="rId2"/>
              </a:rPr>
              <a:t>https://mentor.ieee.org/802.15/dcn/21/15-21-0394-02-04ab-ir-uwb-link-budget-analysis-and-comparison-with-nb-signaling.pptx</a:t>
            </a:r>
            <a:endParaRPr lang="en-US" dirty="0"/>
          </a:p>
          <a:p>
            <a:endParaRPr lang="en-US" dirty="0"/>
          </a:p>
          <a:p>
            <a:r>
              <a:rPr lang="en-US" dirty="0"/>
              <a:t>Friday</a:t>
            </a:r>
          </a:p>
          <a:p>
            <a:r>
              <a:rPr lang="en-US" dirty="0"/>
              <a:t>Tuesday</a:t>
            </a:r>
          </a:p>
        </p:txBody>
      </p:sp>
      <p:sp>
        <p:nvSpPr>
          <p:cNvPr id="4" name="Slide Number Placeholder 3">
            <a:extLst>
              <a:ext uri="{FF2B5EF4-FFF2-40B4-BE49-F238E27FC236}">
                <a16:creationId xmlns:a16="http://schemas.microsoft.com/office/drawing/2014/main" id="{BEA93E2A-1E06-4E53-8668-CD4971C9E66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22</a:t>
            </a:fld>
            <a:endParaRPr lang="en-US" altLang="en-US"/>
          </a:p>
        </p:txBody>
      </p:sp>
    </p:spTree>
    <p:extLst>
      <p:ext uri="{BB962C8B-B14F-4D97-AF65-F5344CB8AC3E}">
        <p14:creationId xmlns:p14="http://schemas.microsoft.com/office/powerpoint/2010/main" val="690574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a:bodyPr>
          <a:lstStyle/>
          <a:p>
            <a:pPr marL="457200" indent="-457200">
              <a:buFont typeface="Arial" panose="020B0604020202020204" pitchFamily="34" charset="0"/>
              <a:buChar char="•"/>
              <a:defRPr/>
            </a:pPr>
            <a:r>
              <a:rPr lang="en-US" dirty="0"/>
              <a:t>Pre-PAR Activity Rules</a:t>
            </a:r>
          </a:p>
          <a:p>
            <a:pPr marL="457200" indent="-457200">
              <a:buFont typeface="Arial" panose="020B0604020202020204" pitchFamily="34" charset="0"/>
              <a:buChar char="•"/>
              <a:defRPr/>
            </a:pPr>
            <a:r>
              <a:rPr lang="en-US" dirty="0"/>
              <a:t>Study Group voting: everyone present can vote</a:t>
            </a:r>
          </a:p>
          <a:p>
            <a:pPr marL="457200" indent="-457200">
              <a:buFont typeface="Arial" panose="020B0604020202020204" pitchFamily="34" charset="0"/>
              <a:buChar char="•"/>
              <a:defRPr/>
            </a:pPr>
            <a:r>
              <a:rPr lang="en-US" dirty="0"/>
              <a:t>Identify yourself and affiliation on first contact</a:t>
            </a:r>
          </a:p>
          <a:p>
            <a:pPr marL="457200" indent="-457200">
              <a:buFont typeface="Arial" panose="020B0604020202020204" pitchFamily="34" charset="0"/>
              <a:buChar char="•"/>
              <a:defRPr/>
            </a:pPr>
            <a:r>
              <a:rPr lang="en-US" dirty="0"/>
              <a:t>Reminder: Individual Participation</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3</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4</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
        <p:nvSpPr>
          <p:cNvPr id="6" name="Date Placeholder 5"/>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January 2021</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0" indent="0"/>
            <a:r>
              <a:rPr lang="en-US" altLang="en-US" dirty="0" err="1"/>
              <a:t>Ageneda</a:t>
            </a:r>
            <a:r>
              <a:rPr lang="en-US" altLang="en-US" dirty="0"/>
              <a:t>: </a:t>
            </a:r>
          </a:p>
          <a:p>
            <a:pPr marL="0" indent="0"/>
            <a:r>
              <a:rPr lang="en-US" altLang="en-US" sz="1600" dirty="0">
                <a:hlinkClick r:id="rId2"/>
              </a:rPr>
              <a:t>https://mentor.ieee.org/802.15/dcn/21/15-21-0345-02-04ab-sg-15-4ab-agenda-july-2021.xlsx</a:t>
            </a:r>
            <a:endParaRPr lang="en-US" altLang="en-US" sz="16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graphicFrame>
        <p:nvGraphicFramePr>
          <p:cNvPr id="5" name="Table 4">
            <a:extLst>
              <a:ext uri="{FF2B5EF4-FFF2-40B4-BE49-F238E27FC236}">
                <a16:creationId xmlns:a16="http://schemas.microsoft.com/office/drawing/2014/main" id="{B431867C-A4BE-4C86-B6AB-096831CC3080}"/>
              </a:ext>
            </a:extLst>
          </p:cNvPr>
          <p:cNvGraphicFramePr>
            <a:graphicFrameLocks noGrp="1"/>
          </p:cNvGraphicFramePr>
          <p:nvPr>
            <p:extLst>
              <p:ext uri="{D42A27DB-BD31-4B8C-83A1-F6EECF244321}">
                <p14:modId xmlns:p14="http://schemas.microsoft.com/office/powerpoint/2010/main" val="4136195867"/>
              </p:ext>
            </p:extLst>
          </p:nvPr>
        </p:nvGraphicFramePr>
        <p:xfrm>
          <a:off x="755576" y="2780929"/>
          <a:ext cx="7764464" cy="3013120"/>
        </p:xfrm>
        <a:graphic>
          <a:graphicData uri="http://schemas.openxmlformats.org/drawingml/2006/table">
            <a:tbl>
              <a:tblPr>
                <a:tableStyleId>{5C22544A-7EE6-4342-B048-85BDC9FD1C3A}</a:tableStyleId>
              </a:tblPr>
              <a:tblGrid>
                <a:gridCol w="301533">
                  <a:extLst>
                    <a:ext uri="{9D8B030D-6E8A-4147-A177-3AD203B41FA5}">
                      <a16:colId xmlns:a16="http://schemas.microsoft.com/office/drawing/2014/main" val="4283423503"/>
                    </a:ext>
                  </a:extLst>
                </a:gridCol>
                <a:gridCol w="6611235">
                  <a:extLst>
                    <a:ext uri="{9D8B030D-6E8A-4147-A177-3AD203B41FA5}">
                      <a16:colId xmlns:a16="http://schemas.microsoft.com/office/drawing/2014/main" val="2218531453"/>
                    </a:ext>
                  </a:extLst>
                </a:gridCol>
                <a:gridCol w="851696">
                  <a:extLst>
                    <a:ext uri="{9D8B030D-6E8A-4147-A177-3AD203B41FA5}">
                      <a16:colId xmlns:a16="http://schemas.microsoft.com/office/drawing/2014/main" val="3883679518"/>
                    </a:ext>
                  </a:extLst>
                </a:gridCol>
              </a:tblGrid>
              <a:tr h="192488">
                <a:tc>
                  <a:txBody>
                    <a:bodyPr/>
                    <a:lstStyle/>
                    <a:p>
                      <a:pPr algn="l" fontAlgn="b"/>
                      <a:endParaRPr lang="en-US" sz="1400" b="0" i="0" u="none" strike="noStrike">
                        <a:effectLst/>
                        <a:latin typeface="Arial" panose="020B0604020202020204" pitchFamily="34" charset="0"/>
                      </a:endParaRPr>
                    </a:p>
                  </a:txBody>
                  <a:tcPr marL="9525" marR="9525" marT="9525" marB="0" anchor="b"/>
                </a:tc>
                <a:tc>
                  <a:txBody>
                    <a:bodyPr/>
                    <a:lstStyle/>
                    <a:p>
                      <a:pPr algn="ctr" fontAlgn="b"/>
                      <a:r>
                        <a:rPr lang="en-US" sz="1400" u="none" strike="noStrike">
                          <a:effectLst/>
                        </a:rPr>
                        <a:t>Study Group 15.4ab - Next Generation UWB</a:t>
                      </a:r>
                      <a:endParaRPr lang="en-US" sz="1400" b="1" i="0" u="none" strike="noStrike">
                        <a:effectLst/>
                        <a:latin typeface="Arial" panose="020B0604020202020204" pitchFamily="34" charset="0"/>
                      </a:endParaRPr>
                    </a:p>
                  </a:txBody>
                  <a:tcPr marL="9525" marR="9525" marT="9525" marB="0" anchor="b"/>
                </a:tc>
                <a:tc>
                  <a:txBody>
                    <a:bodyPr/>
                    <a:lstStyle/>
                    <a:p>
                      <a:pPr algn="l" fontAlgn="b"/>
                      <a:endParaRPr lang="en-US" sz="1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244547101"/>
                  </a:ext>
                </a:extLst>
              </a:tr>
              <a:tr h="365100">
                <a:tc>
                  <a:txBody>
                    <a:bodyPr/>
                    <a:lstStyle/>
                    <a:p>
                      <a:pPr algn="l" fontAlgn="b"/>
                      <a:endParaRPr lang="en-US" sz="1400" b="1" i="0" u="none" strike="noStrike">
                        <a:effectLst/>
                        <a:latin typeface="Times New Roman" panose="02020603050405020304" pitchFamily="18" charset="0"/>
                      </a:endParaRPr>
                    </a:p>
                  </a:txBody>
                  <a:tcPr marL="9525" marR="9525" marT="9525" marB="0" anchor="b"/>
                </a:tc>
                <a:tc>
                  <a:txBody>
                    <a:bodyPr/>
                    <a:lstStyle/>
                    <a:p>
                      <a:pPr algn="ctr" fontAlgn="b"/>
                      <a:r>
                        <a:rPr lang="en-US" sz="1400" u="none" strike="noStrike">
                          <a:effectLst/>
                        </a:rPr>
                        <a:t>Summary of Schedule  / Session Focus - SG15.4ab (NG-UWB)</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endParaRPr lang="en-US" sz="1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107914781"/>
                  </a:ext>
                </a:extLst>
              </a:tr>
              <a:tr h="192488">
                <a:tc>
                  <a:txBody>
                    <a:bodyPr/>
                    <a:lstStyle/>
                    <a:p>
                      <a:pPr algn="l" fontAlgn="b"/>
                      <a:endParaRPr lang="en-US" sz="1400" b="1" i="0" u="none" strike="noStrike">
                        <a:effectLst/>
                        <a:latin typeface="Times New Roman" panose="02020603050405020304" pitchFamily="18" charset="0"/>
                      </a:endParaRPr>
                    </a:p>
                  </a:txBody>
                  <a:tcPr marL="9525" marR="9525" marT="9525" marB="0" anchor="b"/>
                </a:tc>
                <a:tc>
                  <a:txBody>
                    <a:bodyPr/>
                    <a:lstStyle/>
                    <a:p>
                      <a:pPr algn="ctr" fontAlgn="b"/>
                      <a:r>
                        <a:rPr lang="en-US" sz="1400" u="none" strike="noStrike">
                          <a:effectLst/>
                        </a:rPr>
                        <a:t>Times in Eastern Timezone (ET)</a:t>
                      </a:r>
                      <a:endParaRPr lang="en-US" sz="1400" b="1" i="0" u="none" strike="noStrike">
                        <a:effectLst/>
                        <a:latin typeface="Times New Roman" panose="02020603050405020304" pitchFamily="18" charset="0"/>
                      </a:endParaRPr>
                    </a:p>
                  </a:txBody>
                  <a:tcPr marL="9525" marR="9525" marT="9525" marB="0" anchor="b"/>
                </a:tc>
                <a:tc>
                  <a:txBody>
                    <a:bodyPr/>
                    <a:lstStyle/>
                    <a:p>
                      <a:pPr algn="ctr" fontAlgn="b"/>
                      <a:r>
                        <a:rPr lang="en-US" sz="1400" u="none" strike="noStrike">
                          <a:effectLst/>
                        </a:rPr>
                        <a:t>EST</a:t>
                      </a:r>
                      <a:endParaRPr lang="en-US" sz="1400" b="1"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21774832"/>
                  </a:ext>
                </a:extLst>
              </a:tr>
              <a:tr h="365100">
                <a:tc>
                  <a:txBody>
                    <a:bodyPr/>
                    <a:lstStyle/>
                    <a:p>
                      <a:pPr algn="r" fontAlgn="b"/>
                      <a:r>
                        <a:rPr lang="en-US" sz="1400" u="none" strike="noStrike">
                          <a:effectLst/>
                        </a:rPr>
                        <a:t>1</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dirty="0">
                          <a:effectLst/>
                        </a:rPr>
                        <a:t>Wednesday 14-JulyMay PM1 (13:00):  Opening, Review, Technical Presentations</a:t>
                      </a:r>
                      <a:endParaRPr lang="en-US" sz="1400" b="1" i="0" u="none" strike="noStrike" dirty="0">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1:00 PM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242864008"/>
                  </a:ext>
                </a:extLst>
              </a:tr>
              <a:tr h="365100">
                <a:tc>
                  <a:txBody>
                    <a:bodyPr/>
                    <a:lstStyle/>
                    <a:p>
                      <a:pPr algn="r" fontAlgn="b"/>
                      <a:r>
                        <a:rPr lang="en-US" sz="1400" u="none" strike="noStrike">
                          <a:effectLst/>
                        </a:rPr>
                        <a:t>2</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Thursday 15-July PM2 (15:00): PAR Comment Review and Resolution</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3:00 PM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113770213"/>
                  </a:ext>
                </a:extLst>
              </a:tr>
              <a:tr h="365100">
                <a:tc>
                  <a:txBody>
                    <a:bodyPr/>
                    <a:lstStyle/>
                    <a:p>
                      <a:pPr algn="r" fontAlgn="b"/>
                      <a:r>
                        <a:rPr lang="en-US" sz="1400" u="none" strike="noStrike">
                          <a:effectLst/>
                        </a:rPr>
                        <a:t>3</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Thursday 15-July EV1 (17:00): PAR Comment Review and Resolution</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5:00 PM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983691436"/>
                  </a:ext>
                </a:extLst>
              </a:tr>
              <a:tr h="365100">
                <a:tc>
                  <a:txBody>
                    <a:bodyPr/>
                    <a:lstStyle/>
                    <a:p>
                      <a:pPr algn="r" fontAlgn="b"/>
                      <a:r>
                        <a:rPr lang="en-US" sz="1400" u="none" strike="noStrike">
                          <a:effectLst/>
                        </a:rPr>
                        <a:t>4</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Friday 16-July PM1: Technical Presentations</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1:00 PM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984985802"/>
                  </a:ext>
                </a:extLst>
              </a:tr>
              <a:tr h="376750">
                <a:tc>
                  <a:txBody>
                    <a:bodyPr/>
                    <a:lstStyle/>
                    <a:p>
                      <a:pPr algn="r" fontAlgn="b"/>
                      <a:r>
                        <a:rPr lang="en-US" sz="1400" u="none" strike="noStrike">
                          <a:effectLst/>
                        </a:rPr>
                        <a:t>5</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Monday 19-July AM2: Coordination with SGs  (Joint w/15.14 &amp; 15.6a)</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10:00 AM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412561855"/>
                  </a:ext>
                </a:extLst>
              </a:tr>
              <a:tr h="365100">
                <a:tc>
                  <a:txBody>
                    <a:bodyPr/>
                    <a:lstStyle/>
                    <a:p>
                      <a:pPr algn="r" fontAlgn="b"/>
                      <a:r>
                        <a:rPr lang="en-US" sz="1400" u="none" strike="noStrike">
                          <a:effectLst/>
                        </a:rPr>
                        <a:t>6</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Monday 19-July PM2:  Technical Presentations, next steps, wrap-up</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dirty="0">
                          <a:effectLst/>
                        </a:rPr>
                        <a:t>3:00 PM</a:t>
                      </a:r>
                      <a:endParaRPr lang="en-US" sz="1400" b="0" i="0" u="none" strike="noStrike" dirty="0">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822800069"/>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C767A-F27D-4AF5-8AAD-36836812EA99}"/>
              </a:ext>
            </a:extLst>
          </p:cNvPr>
          <p:cNvSpPr>
            <a:spLocks noGrp="1"/>
          </p:cNvSpPr>
          <p:nvPr>
            <p:ph type="title"/>
          </p:nvPr>
        </p:nvSpPr>
        <p:spPr/>
        <p:txBody>
          <a:bodyPr/>
          <a:lstStyle/>
          <a:p>
            <a:r>
              <a:rPr lang="en-US" dirty="0"/>
              <a:t>Meeting Objectives</a:t>
            </a:r>
          </a:p>
        </p:txBody>
      </p:sp>
      <p:sp>
        <p:nvSpPr>
          <p:cNvPr id="3" name="Content Placeholder 2">
            <a:extLst>
              <a:ext uri="{FF2B5EF4-FFF2-40B4-BE49-F238E27FC236}">
                <a16:creationId xmlns:a16="http://schemas.microsoft.com/office/drawing/2014/main" id="{3776C51C-AEAA-4CAF-8B55-9ECF49082A19}"/>
              </a:ext>
            </a:extLst>
          </p:cNvPr>
          <p:cNvSpPr>
            <a:spLocks noGrp="1"/>
          </p:cNvSpPr>
          <p:nvPr>
            <p:ph idx="1"/>
          </p:nvPr>
        </p:nvSpPr>
        <p:spPr/>
        <p:txBody>
          <a:bodyPr/>
          <a:lstStyle/>
          <a:p>
            <a:pPr marL="514350" indent="-514350">
              <a:buFont typeface="+mj-lt"/>
              <a:buAutoNum type="arabicPeriod"/>
            </a:pPr>
            <a:r>
              <a:rPr lang="en-US" dirty="0"/>
              <a:t>Review and Resolve Comments on the PAR and CSD</a:t>
            </a:r>
          </a:p>
          <a:p>
            <a:pPr marL="514350" indent="-514350">
              <a:buFont typeface="+mj-lt"/>
              <a:buAutoNum type="arabicPeriod"/>
            </a:pPr>
            <a:r>
              <a:rPr lang="en-US" dirty="0"/>
              <a:t>Consider technical contributions</a:t>
            </a:r>
          </a:p>
          <a:p>
            <a:pPr marL="514350" indent="-514350">
              <a:buFont typeface="+mj-lt"/>
              <a:buAutoNum type="arabicPeriod"/>
            </a:pPr>
            <a:r>
              <a:rPr lang="en-US" dirty="0"/>
              <a:t>Plan the next steps</a:t>
            </a:r>
          </a:p>
          <a:p>
            <a:pPr marL="514350" indent="-514350">
              <a:buFont typeface="+mj-lt"/>
              <a:buAutoNum type="arabicPeriod"/>
            </a:pPr>
            <a:endParaRPr lang="en-US" dirty="0"/>
          </a:p>
          <a:p>
            <a:pPr marL="514350"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3CE11F7A-DC73-4C7C-906B-3AAD31A47A4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graphicFrame>
        <p:nvGraphicFramePr>
          <p:cNvPr id="5" name="Table 4">
            <a:extLst>
              <a:ext uri="{FF2B5EF4-FFF2-40B4-BE49-F238E27FC236}">
                <a16:creationId xmlns:a16="http://schemas.microsoft.com/office/drawing/2014/main" id="{C16F9B01-31C7-4371-84B8-D479917BA50F}"/>
              </a:ext>
            </a:extLst>
          </p:cNvPr>
          <p:cNvGraphicFramePr>
            <a:graphicFrameLocks noGrp="1"/>
          </p:cNvGraphicFramePr>
          <p:nvPr>
            <p:extLst>
              <p:ext uri="{D42A27DB-BD31-4B8C-83A1-F6EECF244321}">
                <p14:modId xmlns:p14="http://schemas.microsoft.com/office/powerpoint/2010/main" val="2080174866"/>
              </p:ext>
            </p:extLst>
          </p:nvPr>
        </p:nvGraphicFramePr>
        <p:xfrm>
          <a:off x="761999" y="3861048"/>
          <a:ext cx="7612063" cy="1408305"/>
        </p:xfrm>
        <a:graphic>
          <a:graphicData uri="http://schemas.openxmlformats.org/drawingml/2006/table">
            <a:tbl>
              <a:tblPr firstRow="1" firstCol="1" bandRow="1">
                <a:tableStyleId>{5C22544A-7EE6-4342-B048-85BDC9FD1C3A}</a:tableStyleId>
              </a:tblPr>
              <a:tblGrid>
                <a:gridCol w="1483502">
                  <a:extLst>
                    <a:ext uri="{9D8B030D-6E8A-4147-A177-3AD203B41FA5}">
                      <a16:colId xmlns:a16="http://schemas.microsoft.com/office/drawing/2014/main" val="917249149"/>
                    </a:ext>
                  </a:extLst>
                </a:gridCol>
                <a:gridCol w="6128561">
                  <a:extLst>
                    <a:ext uri="{9D8B030D-6E8A-4147-A177-3AD203B41FA5}">
                      <a16:colId xmlns:a16="http://schemas.microsoft.com/office/drawing/2014/main" val="389667082"/>
                    </a:ext>
                  </a:extLst>
                </a:gridCol>
              </a:tblGrid>
              <a:tr h="0">
                <a:tc>
                  <a:txBody>
                    <a:bodyPr/>
                    <a:lstStyle/>
                    <a:p>
                      <a:pPr marL="0" marR="0">
                        <a:lnSpc>
                          <a:spcPct val="107000"/>
                        </a:lnSpc>
                        <a:spcBef>
                          <a:spcPts val="0"/>
                        </a:spcBef>
                        <a:spcAft>
                          <a:spcPts val="0"/>
                        </a:spcAft>
                      </a:pPr>
                      <a:r>
                        <a:rPr lang="en-US" sz="1800" dirty="0">
                          <a:effectLst/>
                        </a:rPr>
                        <a:t>08 Jun 2021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PAR Announcement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6510237"/>
                  </a:ext>
                </a:extLst>
              </a:tr>
              <a:tr h="0">
                <a:tc>
                  <a:txBody>
                    <a:bodyPr/>
                    <a:lstStyle/>
                    <a:p>
                      <a:pPr marL="0" marR="0">
                        <a:lnSpc>
                          <a:spcPct val="107000"/>
                        </a:lnSpc>
                        <a:spcBef>
                          <a:spcPts val="0"/>
                        </a:spcBef>
                        <a:spcAft>
                          <a:spcPts val="0"/>
                        </a:spcAft>
                      </a:pPr>
                      <a:r>
                        <a:rPr lang="en-US" sz="1800">
                          <a:effectLst/>
                        </a:rPr>
                        <a:t>14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Submit comments against PARs / ICAIDs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039129"/>
                  </a:ext>
                </a:extLst>
              </a:tr>
              <a:tr h="0">
                <a:tc>
                  <a:txBody>
                    <a:bodyPr/>
                    <a:lstStyle/>
                    <a:p>
                      <a:pPr marL="0" marR="0">
                        <a:lnSpc>
                          <a:spcPct val="107000"/>
                        </a:lnSpc>
                        <a:spcBef>
                          <a:spcPts val="0"/>
                        </a:spcBef>
                        <a:spcAft>
                          <a:spcPts val="0"/>
                        </a:spcAft>
                      </a:pPr>
                      <a:r>
                        <a:rPr lang="en-US" sz="1800">
                          <a:effectLst/>
                        </a:rPr>
                        <a:t>21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Post responses to submitted comments against PARs / ICAIDs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4196127"/>
                  </a:ext>
                </a:extLst>
              </a:tr>
              <a:tr h="0">
                <a:tc>
                  <a:txBody>
                    <a:bodyPr/>
                    <a:lstStyle/>
                    <a:p>
                      <a:pPr marL="0" marR="0">
                        <a:lnSpc>
                          <a:spcPct val="107000"/>
                        </a:lnSpc>
                        <a:spcBef>
                          <a:spcPts val="0"/>
                        </a:spcBef>
                        <a:spcAft>
                          <a:spcPts val="0"/>
                        </a:spcAft>
                      </a:pPr>
                      <a:r>
                        <a:rPr lang="en-US" sz="1800">
                          <a:effectLst/>
                        </a:rPr>
                        <a:t>23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802 EC Closing Mtg (Consider PARs / ICAIDs)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507793"/>
                  </a:ext>
                </a:extLst>
              </a:tr>
            </a:tbl>
          </a:graphicData>
        </a:graphic>
      </p:graphicFrame>
    </p:spTree>
    <p:extLst>
      <p:ext uri="{BB962C8B-B14F-4D97-AF65-F5344CB8AC3E}">
        <p14:creationId xmlns:p14="http://schemas.microsoft.com/office/powerpoint/2010/main" val="3327742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827584" y="908720"/>
            <a:ext cx="7772400" cy="1362075"/>
          </a:xfrm>
        </p:spPr>
        <p:txBody>
          <a:bodyPr/>
          <a:lstStyle/>
          <a:p>
            <a:pPr algn="ctr"/>
            <a:r>
              <a:rPr lang="en-US" dirty="0"/>
              <a:t>Schedule</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graphicFrame>
        <p:nvGraphicFramePr>
          <p:cNvPr id="6" name="Table 5">
            <a:extLst>
              <a:ext uri="{FF2B5EF4-FFF2-40B4-BE49-F238E27FC236}">
                <a16:creationId xmlns:a16="http://schemas.microsoft.com/office/drawing/2014/main" id="{A817BD18-D7F9-4A24-8ACA-6681F55D0674}"/>
              </a:ext>
            </a:extLst>
          </p:cNvPr>
          <p:cNvGraphicFramePr>
            <a:graphicFrameLocks noGrp="1"/>
          </p:cNvGraphicFramePr>
          <p:nvPr>
            <p:extLst>
              <p:ext uri="{D42A27DB-BD31-4B8C-83A1-F6EECF244321}">
                <p14:modId xmlns:p14="http://schemas.microsoft.com/office/powerpoint/2010/main" val="1347080159"/>
              </p:ext>
            </p:extLst>
          </p:nvPr>
        </p:nvGraphicFramePr>
        <p:xfrm>
          <a:off x="611560" y="1700803"/>
          <a:ext cx="7988430" cy="5184581"/>
        </p:xfrm>
        <a:graphic>
          <a:graphicData uri="http://schemas.openxmlformats.org/drawingml/2006/table">
            <a:tbl>
              <a:tblPr/>
              <a:tblGrid>
                <a:gridCol w="339557">
                  <a:extLst>
                    <a:ext uri="{9D8B030D-6E8A-4147-A177-3AD203B41FA5}">
                      <a16:colId xmlns:a16="http://schemas.microsoft.com/office/drawing/2014/main" val="3097699887"/>
                    </a:ext>
                  </a:extLst>
                </a:gridCol>
                <a:gridCol w="339557">
                  <a:extLst>
                    <a:ext uri="{9D8B030D-6E8A-4147-A177-3AD203B41FA5}">
                      <a16:colId xmlns:a16="http://schemas.microsoft.com/office/drawing/2014/main" val="2063754554"/>
                    </a:ext>
                  </a:extLst>
                </a:gridCol>
                <a:gridCol w="473965">
                  <a:extLst>
                    <a:ext uri="{9D8B030D-6E8A-4147-A177-3AD203B41FA5}">
                      <a16:colId xmlns:a16="http://schemas.microsoft.com/office/drawing/2014/main" val="329010397"/>
                    </a:ext>
                  </a:extLst>
                </a:gridCol>
                <a:gridCol w="339557">
                  <a:extLst>
                    <a:ext uri="{9D8B030D-6E8A-4147-A177-3AD203B41FA5}">
                      <a16:colId xmlns:a16="http://schemas.microsoft.com/office/drawing/2014/main" val="1330132045"/>
                    </a:ext>
                  </a:extLst>
                </a:gridCol>
                <a:gridCol w="339557">
                  <a:extLst>
                    <a:ext uri="{9D8B030D-6E8A-4147-A177-3AD203B41FA5}">
                      <a16:colId xmlns:a16="http://schemas.microsoft.com/office/drawing/2014/main" val="4194232179"/>
                    </a:ext>
                  </a:extLst>
                </a:gridCol>
                <a:gridCol w="339557">
                  <a:extLst>
                    <a:ext uri="{9D8B030D-6E8A-4147-A177-3AD203B41FA5}">
                      <a16:colId xmlns:a16="http://schemas.microsoft.com/office/drawing/2014/main" val="1315911313"/>
                    </a:ext>
                  </a:extLst>
                </a:gridCol>
                <a:gridCol w="417372">
                  <a:extLst>
                    <a:ext uri="{9D8B030D-6E8A-4147-A177-3AD203B41FA5}">
                      <a16:colId xmlns:a16="http://schemas.microsoft.com/office/drawing/2014/main" val="2544130887"/>
                    </a:ext>
                  </a:extLst>
                </a:gridCol>
                <a:gridCol w="389075">
                  <a:extLst>
                    <a:ext uri="{9D8B030D-6E8A-4147-A177-3AD203B41FA5}">
                      <a16:colId xmlns:a16="http://schemas.microsoft.com/office/drawing/2014/main" val="1131224668"/>
                    </a:ext>
                  </a:extLst>
                </a:gridCol>
                <a:gridCol w="417372">
                  <a:extLst>
                    <a:ext uri="{9D8B030D-6E8A-4147-A177-3AD203B41FA5}">
                      <a16:colId xmlns:a16="http://schemas.microsoft.com/office/drawing/2014/main" val="3030406351"/>
                    </a:ext>
                  </a:extLst>
                </a:gridCol>
                <a:gridCol w="397918">
                  <a:extLst>
                    <a:ext uri="{9D8B030D-6E8A-4147-A177-3AD203B41FA5}">
                      <a16:colId xmlns:a16="http://schemas.microsoft.com/office/drawing/2014/main" val="3831531223"/>
                    </a:ext>
                  </a:extLst>
                </a:gridCol>
                <a:gridCol w="339557">
                  <a:extLst>
                    <a:ext uri="{9D8B030D-6E8A-4147-A177-3AD203B41FA5}">
                      <a16:colId xmlns:a16="http://schemas.microsoft.com/office/drawing/2014/main" val="1162001711"/>
                    </a:ext>
                  </a:extLst>
                </a:gridCol>
                <a:gridCol w="339557">
                  <a:extLst>
                    <a:ext uri="{9D8B030D-6E8A-4147-A177-3AD203B41FA5}">
                      <a16:colId xmlns:a16="http://schemas.microsoft.com/office/drawing/2014/main" val="1276213098"/>
                    </a:ext>
                  </a:extLst>
                </a:gridCol>
                <a:gridCol w="339557">
                  <a:extLst>
                    <a:ext uri="{9D8B030D-6E8A-4147-A177-3AD203B41FA5}">
                      <a16:colId xmlns:a16="http://schemas.microsoft.com/office/drawing/2014/main" val="4212091665"/>
                    </a:ext>
                  </a:extLst>
                </a:gridCol>
                <a:gridCol w="396150">
                  <a:extLst>
                    <a:ext uri="{9D8B030D-6E8A-4147-A177-3AD203B41FA5}">
                      <a16:colId xmlns:a16="http://schemas.microsoft.com/office/drawing/2014/main" val="3133917262"/>
                    </a:ext>
                  </a:extLst>
                </a:gridCol>
                <a:gridCol w="403223">
                  <a:extLst>
                    <a:ext uri="{9D8B030D-6E8A-4147-A177-3AD203B41FA5}">
                      <a16:colId xmlns:a16="http://schemas.microsoft.com/office/drawing/2014/main" val="1955802950"/>
                    </a:ext>
                  </a:extLst>
                </a:gridCol>
                <a:gridCol w="339557">
                  <a:extLst>
                    <a:ext uri="{9D8B030D-6E8A-4147-A177-3AD203B41FA5}">
                      <a16:colId xmlns:a16="http://schemas.microsoft.com/office/drawing/2014/main" val="3080211919"/>
                    </a:ext>
                  </a:extLst>
                </a:gridCol>
                <a:gridCol w="339557">
                  <a:extLst>
                    <a:ext uri="{9D8B030D-6E8A-4147-A177-3AD203B41FA5}">
                      <a16:colId xmlns:a16="http://schemas.microsoft.com/office/drawing/2014/main" val="3448485217"/>
                    </a:ext>
                  </a:extLst>
                </a:gridCol>
                <a:gridCol w="339557">
                  <a:extLst>
                    <a:ext uri="{9D8B030D-6E8A-4147-A177-3AD203B41FA5}">
                      <a16:colId xmlns:a16="http://schemas.microsoft.com/office/drawing/2014/main" val="3737459632"/>
                    </a:ext>
                  </a:extLst>
                </a:gridCol>
                <a:gridCol w="339557">
                  <a:extLst>
                    <a:ext uri="{9D8B030D-6E8A-4147-A177-3AD203B41FA5}">
                      <a16:colId xmlns:a16="http://schemas.microsoft.com/office/drawing/2014/main" val="2684394460"/>
                    </a:ext>
                  </a:extLst>
                </a:gridCol>
                <a:gridCol w="339557">
                  <a:extLst>
                    <a:ext uri="{9D8B030D-6E8A-4147-A177-3AD203B41FA5}">
                      <a16:colId xmlns:a16="http://schemas.microsoft.com/office/drawing/2014/main" val="4277096196"/>
                    </a:ext>
                  </a:extLst>
                </a:gridCol>
                <a:gridCol w="339557">
                  <a:extLst>
                    <a:ext uri="{9D8B030D-6E8A-4147-A177-3AD203B41FA5}">
                      <a16:colId xmlns:a16="http://schemas.microsoft.com/office/drawing/2014/main" val="774509695"/>
                    </a:ext>
                  </a:extLst>
                </a:gridCol>
                <a:gridCol w="339557">
                  <a:extLst>
                    <a:ext uri="{9D8B030D-6E8A-4147-A177-3AD203B41FA5}">
                      <a16:colId xmlns:a16="http://schemas.microsoft.com/office/drawing/2014/main" val="1879438212"/>
                    </a:ext>
                  </a:extLst>
                </a:gridCol>
              </a:tblGrid>
              <a:tr h="104988">
                <a:tc gridSpan="20">
                  <a:txBody>
                    <a:bodyPr/>
                    <a:lstStyle/>
                    <a:p>
                      <a:pPr algn="ctr" fontAlgn="ctr"/>
                      <a:r>
                        <a:rPr lang="nl-NL" sz="600" b="1" i="0" u="none" strike="noStrike">
                          <a:effectLst/>
                          <a:latin typeface="Times New Roman" panose="02020603050405020304" pitchFamily="18" charset="0"/>
                        </a:rPr>
                        <a:t>132nd IEEE 802.15 WSN MEETING VIA WEBEX</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500" b="0" i="0" u="none" strike="noStrike">
                        <a:effectLst/>
                        <a:latin typeface="Arial" panose="020B0604020202020204" pitchFamily="34" charset="0"/>
                      </a:endParaRP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163063451"/>
                  </a:ext>
                </a:extLst>
              </a:tr>
              <a:tr h="109988">
                <a:tc gridSpan="20">
                  <a:txBody>
                    <a:bodyPr/>
                    <a:lstStyle/>
                    <a:p>
                      <a:pPr algn="ctr" fontAlgn="b"/>
                      <a:r>
                        <a:rPr lang="en-US" sz="600" b="1" i="0" u="none" strike="noStrike">
                          <a:effectLst/>
                          <a:latin typeface="Times New Roman" panose="02020603050405020304" pitchFamily="18" charset="0"/>
                        </a:rPr>
                        <a:t>Virtual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500" b="0" i="0" u="none" strike="noStrike">
                        <a:effectLst/>
                        <a:latin typeface="Arial" panose="020B0604020202020204" pitchFamily="34" charset="0"/>
                      </a:endParaRP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6441141"/>
                  </a:ext>
                </a:extLst>
              </a:tr>
              <a:tr h="196978">
                <a:tc>
                  <a:txBody>
                    <a:bodyPr/>
                    <a:lstStyle/>
                    <a:p>
                      <a:pPr algn="l" fontAlgn="b"/>
                      <a:r>
                        <a:rPr lang="en-US" sz="600" b="0" i="0" u="none" strike="noStrike">
                          <a:effectLst/>
                          <a:latin typeface="Arial" panose="020B0604020202020204" pitchFamily="34" charset="0"/>
                        </a:rPr>
                        <a:t> </a:t>
                      </a:r>
                    </a:p>
                  </a:txBody>
                  <a:tcPr marL="4771" marR="4771" marT="4771"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Wednesday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600" b="1" i="0" u="none" strike="noStrike">
                          <a:effectLst/>
                          <a:latin typeface="Arial" panose="020B0604020202020204" pitchFamily="34" charset="0"/>
                        </a:rPr>
                        <a:t>Tuesday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Wednesday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Thursday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Friday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Sunday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600" b="1" i="0" u="none" strike="noStrike">
                          <a:effectLst/>
                          <a:latin typeface="Arial" panose="020B0604020202020204" pitchFamily="34" charset="0"/>
                        </a:rPr>
                        <a:t>Monday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Tuesday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 Wednesday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 Thursday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04327395"/>
                  </a:ext>
                </a:extLst>
              </a:tr>
              <a:tr h="104988">
                <a:tc>
                  <a:txBody>
                    <a:bodyPr/>
                    <a:lstStyle/>
                    <a:p>
                      <a:pPr algn="r" fontAlgn="b"/>
                      <a:r>
                        <a:rPr lang="en-US" sz="600" b="1" i="0" u="none" strike="noStrike">
                          <a:effectLst/>
                          <a:latin typeface="Arial" panose="020B0604020202020204" pitchFamily="34" charset="0"/>
                        </a:rPr>
                        <a:t>EDT</a:t>
                      </a:r>
                    </a:p>
                  </a:txBody>
                  <a:tcPr marL="4771" marR="4771" marT="47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effectLst/>
                          <a:latin typeface="Arial" panose="020B0604020202020204" pitchFamily="34" charset="0"/>
                        </a:rPr>
                        <a:t>PDT</a:t>
                      </a:r>
                    </a:p>
                  </a:txBody>
                  <a:tcPr marL="4771" marR="4771" marT="477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7-Jul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600" b="1" i="0" u="none" strike="noStrike">
                          <a:effectLst/>
                          <a:latin typeface="Arial" panose="020B0604020202020204" pitchFamily="34" charset="0"/>
                        </a:rPr>
                        <a:t>13-Jul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14-Jul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15-Jul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16-Jul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600" b="1" i="0" u="none" strike="noStrike">
                          <a:effectLst/>
                          <a:latin typeface="Arial" panose="020B0604020202020204" pitchFamily="34" charset="0"/>
                        </a:rPr>
                        <a:t>UTC</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18-Jul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600" b="1" i="0" u="none" strike="noStrike">
                          <a:effectLst/>
                          <a:latin typeface="Arial" panose="020B0604020202020204" pitchFamily="34" charset="0"/>
                        </a:rPr>
                        <a:t>19-Jul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20-Jul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21-Jul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22-Jul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600" b="1" i="0" u="none" strike="noStrike">
                          <a:effectLst/>
                          <a:latin typeface="Arial" panose="020B0604020202020204" pitchFamily="34" charset="0"/>
                        </a:rPr>
                        <a:t>JST</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5239845"/>
                  </a:ext>
                </a:extLst>
              </a:tr>
              <a:tr h="104988">
                <a:tc>
                  <a:txBody>
                    <a:bodyPr/>
                    <a:lstStyle/>
                    <a:p>
                      <a:pPr algn="r" fontAlgn="b"/>
                      <a:r>
                        <a:rPr lang="en-US" sz="600" b="1" i="0" u="none" strike="noStrike">
                          <a:effectLst/>
                          <a:latin typeface="Arial" panose="020B0604020202020204" pitchFamily="34" charset="0"/>
                        </a:rPr>
                        <a:t>5:00</a:t>
                      </a:r>
                    </a:p>
                  </a:txBody>
                  <a:tcPr marL="4771" marR="4771" marT="477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effectLst/>
                          <a:latin typeface="Arial" panose="020B0604020202020204" pitchFamily="34" charset="0"/>
                        </a:rPr>
                        <a:t>2:00</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9:00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18:00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69989121"/>
                  </a:ext>
                </a:extLst>
              </a:tr>
              <a:tr h="104988">
                <a:tc>
                  <a:txBody>
                    <a:bodyPr/>
                    <a:lstStyle/>
                    <a:p>
                      <a:pPr algn="r" fontAlgn="b"/>
                      <a:r>
                        <a:rPr lang="en-US" sz="600" b="1" i="0" u="none" strike="noStrike">
                          <a:effectLst/>
                          <a:latin typeface="Arial" panose="020B0604020202020204" pitchFamily="34" charset="0"/>
                        </a:rPr>
                        <a:t>6:00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3:00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10:00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19:00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49958898"/>
                  </a:ext>
                </a:extLst>
              </a:tr>
              <a:tr h="104988">
                <a:tc>
                  <a:txBody>
                    <a:bodyPr/>
                    <a:lstStyle/>
                    <a:p>
                      <a:pPr algn="r" fontAlgn="b"/>
                      <a:r>
                        <a:rPr lang="en-US" sz="600" b="1" i="0" u="none" strike="noStrike">
                          <a:effectLst/>
                          <a:latin typeface="Arial" panose="020B0604020202020204" pitchFamily="34" charset="0"/>
                        </a:rPr>
                        <a:t>7:00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4:00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11:00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20:00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75834582"/>
                  </a:ext>
                </a:extLst>
              </a:tr>
              <a:tr h="104988">
                <a:tc>
                  <a:txBody>
                    <a:bodyPr/>
                    <a:lstStyle/>
                    <a:p>
                      <a:pPr algn="r" fontAlgn="b"/>
                      <a:r>
                        <a:rPr lang="en-US" sz="600" b="1" i="0" u="none" strike="noStrike">
                          <a:effectLst/>
                          <a:latin typeface="Arial" panose="020B0604020202020204" pitchFamily="34" charset="0"/>
                        </a:rPr>
                        <a:t>8:00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5:00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12:00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21:00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34697810"/>
                  </a:ext>
                </a:extLst>
              </a:tr>
              <a:tr h="104988">
                <a:tc>
                  <a:txBody>
                    <a:bodyPr/>
                    <a:lstStyle/>
                    <a:p>
                      <a:pPr algn="r" fontAlgn="b"/>
                      <a:r>
                        <a:rPr lang="en-US" sz="600" b="1" i="0" u="none" strike="noStrike">
                          <a:effectLst/>
                          <a:latin typeface="Arial" panose="020B0604020202020204" pitchFamily="34" charset="0"/>
                        </a:rPr>
                        <a:t>9:00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6:00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gridSpan="2">
                  <a:txBody>
                    <a:bodyPr/>
                    <a:lstStyle/>
                    <a:p>
                      <a:pPr algn="ctr" fontAlgn="ctr"/>
                      <a:r>
                        <a:rPr lang="en-US" sz="600" b="1" i="0" u="sng" strike="noStrike">
                          <a:solidFill>
                            <a:srgbClr val="000000"/>
                          </a:solidFill>
                          <a:effectLst/>
                          <a:latin typeface="Arial" panose="020B0604020202020204" pitchFamily="34" charset="0"/>
                        </a:rPr>
                        <a:t>WG Opening Meeting</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SG15.6a</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SG15.6a</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SC THz</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13:00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AM1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SC THz</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SG15.6a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gridSpan="2">
                  <a:txBody>
                    <a:bodyPr/>
                    <a:lstStyle/>
                    <a:p>
                      <a:pPr algn="ctr" fontAlgn="ctr"/>
                      <a:r>
                        <a:rPr lang="en-US" sz="600" b="1" i="0" u="sng" strike="noStrike">
                          <a:solidFill>
                            <a:srgbClr val="000000"/>
                          </a:solidFill>
                          <a:effectLst/>
                          <a:latin typeface="Arial" panose="020B0604020202020204" pitchFamily="34" charset="0"/>
                        </a:rPr>
                        <a:t>WG Closing Meeting</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r" fontAlgn="b"/>
                      <a:r>
                        <a:rPr lang="en-US" sz="600" b="1" i="0" u="none" strike="noStrike">
                          <a:effectLst/>
                          <a:latin typeface="Arial" panose="020B0604020202020204" pitchFamily="34" charset="0"/>
                        </a:rPr>
                        <a:t>22:00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51316185"/>
                  </a:ext>
                </a:extLst>
              </a:tr>
              <a:tr h="196978">
                <a:tc>
                  <a:txBody>
                    <a:bodyPr/>
                    <a:lstStyle/>
                    <a:p>
                      <a:pPr algn="r" fontAlgn="b"/>
                      <a:r>
                        <a:rPr lang="en-US" sz="600" b="1" i="0" u="none" strike="noStrike">
                          <a:effectLst/>
                          <a:latin typeface="Arial" panose="020B0604020202020204" pitchFamily="34" charset="0"/>
                        </a:rPr>
                        <a:t>10:00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7:00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600" b="1" i="0" u="sng" strike="noStrike">
                          <a:solidFill>
                            <a:srgbClr val="0000FF"/>
                          </a:solidFill>
                          <a:effectLst/>
                          <a:latin typeface="Arial" panose="020B0604020202020204" pitchFamily="34" charset="0"/>
                          <a:hlinkClick r:id="rId2"/>
                        </a:rPr>
                        <a:t>802.15 CAC</a:t>
                      </a:r>
                      <a:endParaRPr lang="en-US" sz="600" b="1" i="0" u="sng" strike="noStrike">
                        <a:solidFill>
                          <a:srgbClr val="0000FF"/>
                        </a:solidFill>
                        <a:effectLst/>
                        <a:latin typeface="Arial" panose="020B0604020202020204" pitchFamily="34" charset="0"/>
                      </a:endParaRP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14:00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r" fontAlgn="b"/>
                      <a:r>
                        <a:rPr lang="en-US" sz="600" b="1" i="0" u="none" strike="noStrike">
                          <a:effectLst/>
                          <a:latin typeface="Arial" panose="020B0604020202020204" pitchFamily="34" charset="0"/>
                        </a:rPr>
                        <a:t>23:00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97734515"/>
                  </a:ext>
                </a:extLst>
              </a:tr>
              <a:tr h="104988">
                <a:tc>
                  <a:txBody>
                    <a:bodyPr/>
                    <a:lstStyle/>
                    <a:p>
                      <a:pPr algn="r" fontAlgn="b"/>
                      <a:r>
                        <a:rPr lang="en-US" sz="600" b="1" i="0" u="none" strike="noStrike">
                          <a:effectLst/>
                          <a:latin typeface="Arial" panose="020B0604020202020204" pitchFamily="34" charset="0"/>
                        </a:rPr>
                        <a:t>11:00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8:00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SC IETF</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effectLst/>
                          <a:latin typeface="Arial" panose="020B0604020202020204" pitchFamily="34" charset="0"/>
                        </a:rPr>
                        <a:t>SC WNG</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600" b="1" i="0" u="none" strike="noStrike" dirty="0" err="1">
                          <a:effectLst/>
                          <a:latin typeface="Arial" panose="020B0604020202020204" pitchFamily="34" charset="0"/>
                        </a:rPr>
                        <a:t>SCmain</a:t>
                      </a:r>
                      <a:endParaRPr lang="en-US" sz="600" b="1" i="0" u="none" strike="noStrike" dirty="0">
                        <a:effectLst/>
                        <a:latin typeface="Arial" panose="020B0604020202020204" pitchFamily="34" charset="0"/>
                      </a:endParaRP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600" b="1" i="0" u="none" strike="noStrike">
                          <a:effectLst/>
                          <a:latin typeface="Arial" panose="020B0604020202020204" pitchFamily="34" charset="0"/>
                        </a:rPr>
                        <a:t>SG15.15</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AM2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15:00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Joint 6a/4ab/14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0" i="0" u="none" strike="noStrike">
                          <a:effectLst/>
                          <a:latin typeface="Arial" panose="020B0604020202020204" pitchFamily="34" charset="0"/>
                        </a:rPr>
                        <a:t>AM2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effectLst/>
                          <a:latin typeface="Arial" panose="020B0604020202020204" pitchFamily="34" charset="0"/>
                        </a:rPr>
                        <a:t>SCmain</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SG15.15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0:00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12561675"/>
                  </a:ext>
                </a:extLst>
              </a:tr>
              <a:tr h="104988">
                <a:tc>
                  <a:txBody>
                    <a:bodyPr/>
                    <a:lstStyle/>
                    <a:p>
                      <a:pPr algn="r" fontAlgn="b"/>
                      <a:r>
                        <a:rPr lang="en-US" sz="600" b="1" i="0" u="none" strike="noStrike">
                          <a:effectLst/>
                          <a:latin typeface="Arial" panose="020B0604020202020204" pitchFamily="34" charset="0"/>
                        </a:rPr>
                        <a:t>12:00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9:00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16:00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936839986"/>
                  </a:ext>
                </a:extLst>
              </a:tr>
              <a:tr h="104988">
                <a:tc>
                  <a:txBody>
                    <a:bodyPr/>
                    <a:lstStyle/>
                    <a:p>
                      <a:pPr algn="r" fontAlgn="b"/>
                      <a:r>
                        <a:rPr lang="en-US" sz="600" b="1" i="0" u="none" strike="noStrike">
                          <a:effectLst/>
                          <a:latin typeface="Arial" panose="020B0604020202020204" pitchFamily="34" charset="0"/>
                        </a:rPr>
                        <a:t>13:00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10:00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TG16t</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1" i="0" u="none" strike="noStrike">
                          <a:effectLst/>
                          <a:latin typeface="Arial" panose="020B0604020202020204" pitchFamily="34" charset="0"/>
                        </a:rPr>
                        <a:t>TG13</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Joint 14/15/4ab</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0" i="0" u="none" strike="noStrike">
                          <a:effectLst/>
                          <a:latin typeface="Arial" panose="020B0604020202020204" pitchFamily="34" charset="0"/>
                        </a:rPr>
                        <a:t>PM1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17:00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SG15.14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SG15.15</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SG15.14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2:00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314309"/>
                  </a:ext>
                </a:extLst>
              </a:tr>
              <a:tr h="104988">
                <a:tc>
                  <a:txBody>
                    <a:bodyPr/>
                    <a:lstStyle/>
                    <a:p>
                      <a:pPr algn="r" fontAlgn="b"/>
                      <a:r>
                        <a:rPr lang="en-US" sz="600" b="1" i="0" u="none" strike="noStrike">
                          <a:effectLst/>
                          <a:latin typeface="Arial" panose="020B0604020202020204" pitchFamily="34" charset="0"/>
                        </a:rPr>
                        <a:t>14:00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11:00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18:00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3:00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93549446"/>
                  </a:ext>
                </a:extLst>
              </a:tr>
              <a:tr h="104988">
                <a:tc>
                  <a:txBody>
                    <a:bodyPr/>
                    <a:lstStyle/>
                    <a:p>
                      <a:pPr algn="r" fontAlgn="b"/>
                      <a:r>
                        <a:rPr lang="en-US" sz="600" b="1" i="0" u="none" strike="noStrike">
                          <a:effectLst/>
                          <a:latin typeface="Arial" panose="020B0604020202020204" pitchFamily="34" charset="0"/>
                        </a:rPr>
                        <a:t>15:00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12:00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t"/>
                      <a:r>
                        <a:rPr lang="en-US" sz="500" b="1" i="0" u="sng" strike="noStrike">
                          <a:solidFill>
                            <a:srgbClr val="0000FF"/>
                          </a:solidFill>
                          <a:effectLst/>
                          <a:latin typeface="Arial" panose="020B0604020202020204" pitchFamily="34" charset="0"/>
                          <a:hlinkClick r:id="rId3"/>
                        </a:rPr>
                        <a:t>802 Wirless Chairs mtg</a:t>
                      </a:r>
                      <a:endParaRPr lang="en-US" sz="500" b="1" i="0" u="sng" strike="noStrike">
                        <a:solidFill>
                          <a:srgbClr val="0000FF"/>
                        </a:solidFill>
                        <a:effectLst/>
                        <a:latin typeface="Arial" panose="020B0604020202020204" pitchFamily="34" charset="0"/>
                      </a:endParaRPr>
                    </a:p>
                  </a:txBody>
                  <a:tcPr marL="4771" marR="4771" marT="47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a:txBody>
                    <a:bodyPr/>
                    <a:lstStyle/>
                    <a:p>
                      <a:pPr algn="ctr" fontAlgn="ctr"/>
                      <a:r>
                        <a:rPr lang="en-US" sz="600" b="1" i="0" u="none" strike="noStrike">
                          <a:effectLst/>
                          <a:latin typeface="Arial" panose="020B0604020202020204" pitchFamily="34" charset="0"/>
                        </a:rPr>
                        <a:t>SG15.15</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19:00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TG16t</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SG15.4ab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4:00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82955389"/>
                  </a:ext>
                </a:extLst>
              </a:tr>
              <a:tr h="187472">
                <a:tc>
                  <a:txBody>
                    <a:bodyPr/>
                    <a:lstStyle/>
                    <a:p>
                      <a:pPr algn="r" fontAlgn="b"/>
                      <a:r>
                        <a:rPr lang="en-US" sz="600" b="1" i="0" u="none" strike="noStrike">
                          <a:effectLst/>
                          <a:latin typeface="Arial" panose="020B0604020202020204" pitchFamily="34" charset="0"/>
                        </a:rPr>
                        <a:t>16:00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13:00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20:00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5:00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84681784"/>
                  </a:ext>
                </a:extLst>
              </a:tr>
              <a:tr h="104988">
                <a:tc>
                  <a:txBody>
                    <a:bodyPr/>
                    <a:lstStyle/>
                    <a:p>
                      <a:pPr algn="r" fontAlgn="b"/>
                      <a:r>
                        <a:rPr lang="en-US" sz="600" b="1" i="0" u="none" strike="noStrike">
                          <a:effectLst/>
                          <a:latin typeface="Arial" panose="020B0604020202020204" pitchFamily="34" charset="0"/>
                        </a:rPr>
                        <a:t>17:00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14:00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TG4aa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TG4aa</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ABF8F"/>
                      </a:fgClr>
                      <a:bgClr>
                        <a:srgbClr val="C0504D"/>
                      </a:bgClr>
                    </a:patt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21:00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TG4aa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6:00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78147234"/>
                  </a:ext>
                </a:extLst>
              </a:tr>
              <a:tr h="104988">
                <a:tc>
                  <a:txBody>
                    <a:bodyPr/>
                    <a:lstStyle/>
                    <a:p>
                      <a:pPr algn="r" fontAlgn="b"/>
                      <a:r>
                        <a:rPr lang="en-US" sz="600" b="1" i="0" u="none" strike="noStrike">
                          <a:effectLst/>
                          <a:latin typeface="Arial" panose="020B0604020202020204" pitchFamily="34" charset="0"/>
                        </a:rPr>
                        <a:t>18:00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15:00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22:00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7:00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28643783"/>
                  </a:ext>
                </a:extLst>
              </a:tr>
              <a:tr h="104988">
                <a:tc>
                  <a:txBody>
                    <a:bodyPr/>
                    <a:lstStyle/>
                    <a:p>
                      <a:pPr algn="r" fontAlgn="b"/>
                      <a:r>
                        <a:rPr lang="en-US" sz="600" b="1" i="0" u="none" strike="noStrike">
                          <a:effectLst/>
                          <a:latin typeface="Arial" panose="020B0604020202020204" pitchFamily="34" charset="0"/>
                        </a:rPr>
                        <a:t>19:00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16:00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23:00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SG15.6a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8:00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82014888"/>
                  </a:ext>
                </a:extLst>
              </a:tr>
              <a:tr h="104988">
                <a:tc>
                  <a:txBody>
                    <a:bodyPr/>
                    <a:lstStyle/>
                    <a:p>
                      <a:pPr algn="r" fontAlgn="b"/>
                      <a:r>
                        <a:rPr lang="en-US" sz="600" b="1" i="0" u="none" strike="noStrike">
                          <a:effectLst/>
                          <a:latin typeface="Arial" panose="020B0604020202020204" pitchFamily="34" charset="0"/>
                        </a:rPr>
                        <a:t>20:00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17:00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0:00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9:00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28630133"/>
                  </a:ext>
                </a:extLst>
              </a:tr>
              <a:tr h="104988">
                <a:tc>
                  <a:txBody>
                    <a:bodyPr/>
                    <a:lstStyle/>
                    <a:p>
                      <a:pPr algn="r" fontAlgn="b"/>
                      <a:r>
                        <a:rPr lang="en-US" sz="600" b="1" i="0" u="none" strike="noStrike">
                          <a:effectLst/>
                          <a:latin typeface="Arial" panose="020B0604020202020204" pitchFamily="34" charset="0"/>
                        </a:rPr>
                        <a:t>21:00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18:00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1:00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10:00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6103556"/>
                  </a:ext>
                </a:extLst>
              </a:tr>
              <a:tr h="104988">
                <a:tc>
                  <a:txBody>
                    <a:bodyPr/>
                    <a:lstStyle/>
                    <a:p>
                      <a:pPr algn="r" fontAlgn="b"/>
                      <a:r>
                        <a:rPr lang="en-US" sz="600" b="1" i="0" u="none" strike="noStrike">
                          <a:effectLst/>
                          <a:latin typeface="Arial" panose="020B0604020202020204" pitchFamily="34" charset="0"/>
                        </a:rPr>
                        <a:t>22:00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19:00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2:00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11:00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84776086"/>
                  </a:ext>
                </a:extLst>
              </a:tr>
              <a:tr h="109988">
                <a:tc>
                  <a:txBody>
                    <a:bodyPr/>
                    <a:lstStyle/>
                    <a:p>
                      <a:pPr algn="r" fontAlgn="b"/>
                      <a:r>
                        <a:rPr lang="en-US" sz="600" b="1" i="0" u="none" strike="noStrike">
                          <a:effectLst/>
                          <a:latin typeface="Arial" panose="020B0604020202020204" pitchFamily="34" charset="0"/>
                        </a:rPr>
                        <a:t>23:00</a:t>
                      </a:r>
                    </a:p>
                  </a:txBody>
                  <a:tcPr marL="4771" marR="4771" marT="47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600" b="1" i="0" u="none" strike="noStrike">
                          <a:effectLst/>
                          <a:latin typeface="Arial" panose="020B0604020202020204" pitchFamily="34" charset="0"/>
                        </a:rPr>
                        <a:t>20:00</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3:00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12:00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74616082"/>
                  </a:ext>
                </a:extLst>
              </a:tr>
              <a:tr h="267636">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389007939"/>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gridSpan="3">
                  <a:txBody>
                    <a:bodyPr/>
                    <a:lstStyle/>
                    <a:p>
                      <a:pPr algn="l" fontAlgn="b"/>
                      <a:r>
                        <a:rPr lang="en-US" sz="600" b="0" i="0" u="none" strike="noStrike">
                          <a:effectLst/>
                          <a:latin typeface="Arial" panose="020B0604020202020204" pitchFamily="34" charset="0"/>
                        </a:rPr>
                        <a:t>Required mtg slots</a:t>
                      </a:r>
                    </a:p>
                  </a:txBody>
                  <a:tcPr marL="4771" marR="4771" marT="4771"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rowSpan="22" gridSpan="14">
                  <a:txBody>
                    <a:bodyPr/>
                    <a:lstStyle/>
                    <a:p>
                      <a:pPr algn="l" fontAlgn="t"/>
                      <a:endParaRPr lang="en-US" sz="600" b="0" i="0" u="none" strike="noStrike" dirty="0">
                        <a:effectLst/>
                        <a:latin typeface="Arial" panose="020B0604020202020204" pitchFamily="34" charset="0"/>
                      </a:endParaRPr>
                    </a:p>
                  </a:txBody>
                  <a:tcPr marL="4771" marR="4771" marT="4771" marB="0">
                    <a:lnL>
                      <a:noFill/>
                    </a:lnL>
                    <a:lnR>
                      <a:noFill/>
                    </a:lnR>
                    <a:lnT>
                      <a:noFill/>
                    </a:lnT>
                    <a:lnB>
                      <a:noFill/>
                    </a:lnB>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634768131"/>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gridSpan="2">
                  <a:txBody>
                    <a:bodyPr/>
                    <a:lstStyle/>
                    <a:p>
                      <a:pPr algn="l" fontAlgn="b"/>
                      <a:r>
                        <a:rPr lang="en-US" sz="600" b="0" i="0" u="none" strike="noStrike">
                          <a:effectLst/>
                          <a:latin typeface="Arial" panose="020B0604020202020204" pitchFamily="34" charset="0"/>
                        </a:rPr>
                        <a:t>Extra credit slots</a:t>
                      </a:r>
                    </a:p>
                  </a:txBody>
                  <a:tcPr marL="4771" marR="4771" marT="4771"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w="12700" cap="flat" cmpd="sng" algn="ctr">
                      <a:solidFill>
                        <a:srgbClr val="000000"/>
                      </a:solidFill>
                      <a:prstDash val="solid"/>
                      <a:round/>
                      <a:headEnd type="none" w="med" len="med"/>
                      <a:tailEnd type="none" w="med" len="med"/>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97971400"/>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C000"/>
                    </a:solidFill>
                  </a:tcPr>
                </a:tc>
                <a:tc gridSpan="2">
                  <a:txBody>
                    <a:bodyPr/>
                    <a:lstStyle/>
                    <a:p>
                      <a:pPr algn="l" fontAlgn="b"/>
                      <a:r>
                        <a:rPr lang="en-US" sz="600" b="1" i="0" u="none" strike="noStrike">
                          <a:effectLst/>
                          <a:latin typeface="Arial" panose="020B0604020202020204" pitchFamily="34" charset="0"/>
                        </a:rPr>
                        <a:t>15.4ab Slots</a:t>
                      </a: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solidFill>
                      <a:srgbClr val="FFC000"/>
                    </a:solidFill>
                  </a:tcPr>
                </a:tc>
                <a:tc h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484579874"/>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142991528"/>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600" b="1" i="0" u="none" strike="noStrike">
                          <a:effectLst/>
                          <a:latin typeface="Arial" panose="020B0604020202020204" pitchFamily="34" charset="0"/>
                        </a:rPr>
                        <a:t> </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ABF8F"/>
                      </a:fgClr>
                      <a:bgClr>
                        <a:srgbClr val="C0504D"/>
                      </a:bgClr>
                    </a:pattFill>
                  </a:tcPr>
                </a:tc>
                <a:tc rowSpan="3" gridSpan="3">
                  <a:txBody>
                    <a:bodyPr/>
                    <a:lstStyle/>
                    <a:p>
                      <a:pPr algn="l" fontAlgn="t"/>
                      <a:r>
                        <a:rPr lang="en-US" sz="600" b="1" i="0" u="none" strike="noStrike">
                          <a:solidFill>
                            <a:srgbClr val="963634"/>
                          </a:solidFill>
                          <a:effectLst/>
                          <a:latin typeface="Arial" panose="020B0604020202020204" pitchFamily="34" charset="0"/>
                        </a:rPr>
                        <a:t>SG15.4ab  (PAR comment continued if needed)</a:t>
                      </a:r>
                    </a:p>
                  </a:txBody>
                  <a:tcPr marL="4771" marR="4771" marT="4771"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3" hMerge="1">
                  <a:txBody>
                    <a:bodyPr/>
                    <a:lstStyle/>
                    <a:p>
                      <a:endParaRPr lang="en-US"/>
                    </a:p>
                  </a:txBody>
                  <a:tcPr/>
                </a:tc>
                <a:tc rowSpan="3" hMerge="1">
                  <a:txBody>
                    <a:bodyPr/>
                    <a:lstStyle/>
                    <a:p>
                      <a:endParaRPr lang="en-US"/>
                    </a:p>
                  </a:txBody>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4063853920"/>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321481397"/>
                  </a:ext>
                </a:extLst>
              </a:tr>
              <a:tr h="104988">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4097071247"/>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88585396"/>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115267657"/>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426189095"/>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349096784"/>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604288253"/>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670235807"/>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243748625"/>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481248213"/>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161227371"/>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162836288"/>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925735507"/>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96818151"/>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818741715"/>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64515014"/>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dirty="0">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972000470"/>
                  </a:ext>
                </a:extLst>
              </a:tr>
            </a:tbl>
          </a:graphicData>
        </a:graphic>
      </p:graphicFrame>
    </p:spTree>
    <p:extLst>
      <p:ext uri="{BB962C8B-B14F-4D97-AF65-F5344CB8AC3E}">
        <p14:creationId xmlns:p14="http://schemas.microsoft.com/office/powerpoint/2010/main" val="3850218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DD137-5517-4ED8-925A-3A39222AD216}"/>
              </a:ext>
            </a:extLst>
          </p:cNvPr>
          <p:cNvSpPr>
            <a:spLocks noGrp="1"/>
          </p:cNvSpPr>
          <p:nvPr>
            <p:ph type="title"/>
          </p:nvPr>
        </p:nvSpPr>
        <p:spPr/>
        <p:txBody>
          <a:bodyPr/>
          <a:lstStyle/>
          <a:p>
            <a:r>
              <a:rPr lang="en-US" dirty="0"/>
              <a:t>PAR and CSD COMMENTS</a:t>
            </a:r>
          </a:p>
        </p:txBody>
      </p:sp>
      <p:sp>
        <p:nvSpPr>
          <p:cNvPr id="3" name="Text Placeholder 2">
            <a:extLst>
              <a:ext uri="{FF2B5EF4-FFF2-40B4-BE49-F238E27FC236}">
                <a16:creationId xmlns:a16="http://schemas.microsoft.com/office/drawing/2014/main" id="{E8B73194-6FEF-4A83-B59D-C484F9EAA09B}"/>
              </a:ext>
            </a:extLst>
          </p:cNvPr>
          <p:cNvSpPr>
            <a:spLocks noGrp="1"/>
          </p:cNvSpPr>
          <p:nvPr>
            <p:ph type="body" idx="1"/>
          </p:nvPr>
        </p:nvSpPr>
        <p:spPr/>
        <p:txBody>
          <a:bodyPr/>
          <a:lstStyle/>
          <a:p>
            <a:r>
              <a:rPr lang="en-US" dirty="0"/>
              <a:t>P802.15.4ab</a:t>
            </a:r>
          </a:p>
        </p:txBody>
      </p:sp>
      <p:sp>
        <p:nvSpPr>
          <p:cNvPr id="4" name="Slide Number Placeholder 3">
            <a:extLst>
              <a:ext uri="{FF2B5EF4-FFF2-40B4-BE49-F238E27FC236}">
                <a16:creationId xmlns:a16="http://schemas.microsoft.com/office/drawing/2014/main" id="{193C9E47-4125-4E74-989E-76D2BFB8DF31}"/>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9</a:t>
            </a:fld>
            <a:endParaRPr lang="en-US" altLang="en-US"/>
          </a:p>
        </p:txBody>
      </p:sp>
    </p:spTree>
    <p:extLst>
      <p:ext uri="{BB962C8B-B14F-4D97-AF65-F5344CB8AC3E}">
        <p14:creationId xmlns:p14="http://schemas.microsoft.com/office/powerpoint/2010/main" val="34924198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32290</TotalTime>
  <Words>2096</Words>
  <Application>Microsoft Office PowerPoint</Application>
  <PresentationFormat>On-screen Show (4:3)</PresentationFormat>
  <Paragraphs>578</Paragraphs>
  <Slides>22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Courier</vt:lpstr>
      <vt:lpstr>Helvetica</vt:lpstr>
      <vt:lpstr>Times New Roman</vt:lpstr>
      <vt:lpstr>Wingdings</vt:lpstr>
      <vt:lpstr>Office Theme</vt:lpstr>
      <vt:lpstr>PowerPoint Presentation</vt:lpstr>
      <vt:lpstr>Study Group 15.4ab Next Generation UWB Amendment</vt:lpstr>
      <vt:lpstr>802.15 Study Group Meeting</vt:lpstr>
      <vt:lpstr>IEEE-SA Patent, Copyright, and Participation Policies</vt:lpstr>
      <vt:lpstr>IEEE 802 Ground Rules</vt:lpstr>
      <vt:lpstr>Proposed Agenda</vt:lpstr>
      <vt:lpstr>Meeting Objectives</vt:lpstr>
      <vt:lpstr>Schedule</vt:lpstr>
      <vt:lpstr>PAR and CSD COMMENTS</vt:lpstr>
      <vt:lpstr>Comments Received</vt:lpstr>
      <vt:lpstr>Proposed Responses</vt:lpstr>
      <vt:lpstr>Draft P802.15.4ab </vt:lpstr>
      <vt:lpstr>Proposed Responses</vt:lpstr>
      <vt:lpstr>7. 802.15.4ab Amendment: Enhanced Ultra Wide-Band (UWB) Physical Layers (PHYs) and Associated MAC Enhancements, PAR and CSD </vt:lpstr>
      <vt:lpstr>7. 802.15.4ab Amendment: Enhanced Ultra Wide-Band (UWB) Physical Layers (PHYs) and Associated MAC Enhancements, PAR and CSD </vt:lpstr>
      <vt:lpstr>7. 802.15.4ab Amendment: Continued  CSD comments</vt:lpstr>
      <vt:lpstr>7. 802.15.4ab Amendment: Continued  CSD comments</vt:lpstr>
      <vt:lpstr>Proposed Responses</vt:lpstr>
      <vt:lpstr>PowerPoint Presentation</vt:lpstr>
      <vt:lpstr>Links</vt:lpstr>
      <vt:lpstr>Technical Contributions</vt:lpstr>
      <vt:lpstr>Links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200</cp:revision>
  <cp:lastPrinted>2000-03-07T00:55:37Z</cp:lastPrinted>
  <dcterms:created xsi:type="dcterms:W3CDTF">2016-01-17T22:48:36Z</dcterms:created>
  <dcterms:modified xsi:type="dcterms:W3CDTF">2021-07-16T16:56:42Z</dcterms:modified>
  <cp:category/>
</cp:coreProperties>
</file>