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3"/>
  </p:notesMasterIdLst>
  <p:sldIdLst>
    <p:sldId id="287" r:id="rId2"/>
    <p:sldId id="322" r:id="rId3"/>
    <p:sldId id="290" r:id="rId4"/>
    <p:sldId id="304" r:id="rId5"/>
    <p:sldId id="317" r:id="rId6"/>
    <p:sldId id="302" r:id="rId7"/>
    <p:sldId id="337" r:id="rId8"/>
    <p:sldId id="312" r:id="rId9"/>
    <p:sldId id="339" r:id="rId10"/>
    <p:sldId id="340" r:id="rId11"/>
    <p:sldId id="353" r:id="rId12"/>
    <p:sldId id="293" r:id="rId13"/>
    <p:sldId id="354" r:id="rId14"/>
    <p:sldId id="341" r:id="rId15"/>
    <p:sldId id="352" r:id="rId16"/>
    <p:sldId id="344" r:id="rId17"/>
    <p:sldId id="345" r:id="rId18"/>
    <p:sldId id="355" r:id="rId19"/>
    <p:sldId id="259" r:id="rId20"/>
    <p:sldId id="326" r:id="rId21"/>
    <p:sldId id="338" r:id="rId2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32980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15-21-0373-03-04ab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047-05-nuwb-draft-csd-ng-uwb.docx" TargetMode="External"/><Relationship Id="rId4" Type="http://schemas.openxmlformats.org/officeDocument/2006/relationships/hyperlink" Target="http://ieee802.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Courier New" panose="02070309020205020404" pitchFamily="49" charset="0"/>
              <a:buChar char="o"/>
            </a:pPr>
            <a:r>
              <a:rPr lang="en-US" dirty="0"/>
              <a:t>Comments from 802.11</a:t>
            </a:r>
          </a:p>
          <a:p>
            <a:pPr marL="514350" indent="-514350">
              <a:buFont typeface="Courier New" panose="02070309020205020404" pitchFamily="49" charset="0"/>
              <a:buChar char="o"/>
            </a:pPr>
            <a:r>
              <a:rPr lang="en-US" dirty="0"/>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802.3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49838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fontScale="90000"/>
          </a:bodyPr>
          <a:lstStyle/>
          <a:p>
            <a:r>
              <a:rPr lang="en-US" sz="4400" kern="1200" dirty="0">
                <a:solidFill>
                  <a:schemeClr val="tx1"/>
                </a:solidFill>
                <a:ea typeface="+mj-ea"/>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Autofit/>
          </a:bodyPr>
          <a:lstStyle/>
          <a:p>
            <a:pPr marL="0" indent="0">
              <a:spcBef>
                <a:spcPts val="0"/>
              </a:spcBef>
              <a:spcAft>
                <a:spcPts val="450"/>
              </a:spcAft>
            </a:pPr>
            <a:r>
              <a:rPr lang="en-US" sz="1800" b="1" dirty="0">
                <a:latin typeface="Helvetica" pitchFamily="2" charset="0"/>
              </a:rPr>
              <a:t>Amendment: Enhanced Ultra Wide-Band (UWB) Physical Layers (PHYs) and Associated MAC Enhancements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will contact the 802 EC Secretary </a:t>
            </a:r>
            <a:r>
              <a:rPr lang="en-US" sz="1800" dirty="0" err="1">
                <a:solidFill>
                  <a:schemeClr val="accent6">
                    <a:lumMod val="75000"/>
                  </a:schemeClr>
                </a:solidFill>
                <a:latin typeface="Helvetica" pitchFamily="2" charset="0"/>
              </a:rPr>
              <a:t>w.r.t.</a:t>
            </a:r>
            <a:r>
              <a:rPr lang="en-US" sz="1800" dirty="0">
                <a:solidFill>
                  <a:schemeClr val="accent6">
                    <a:lumMod val="75000"/>
                  </a:schemeClr>
                </a:solidFill>
                <a:latin typeface="Helvetica" pitchFamily="2" charset="0"/>
              </a:rPr>
              <a:t> updating the multiple places still using the old WG name and to update it with the new WG name - “Wireless Specialty Networks”.</a:t>
            </a:r>
            <a:endParaRPr lang="en-US" sz="1800" dirty="0">
              <a:solidFill>
                <a:schemeClr val="accent6">
                  <a:lumMod val="75000"/>
                </a:schemeClr>
              </a:solidFill>
              <a:latin typeface="Helvetica" pitchFamily="2" charset="0"/>
              <a:hlinkClick r:id="rId5">
                <a:extLst>
                  <a:ext uri="{A12FA001-AC4F-418D-AE19-62706E023703}">
                    <ahyp:hlinkClr xmlns:ahyp="http://schemas.microsoft.com/office/drawing/2018/hyperlinkcolor" val="tx"/>
                  </a:ext>
                </a:extLst>
              </a:hlinkClick>
            </a:endParaRPr>
          </a:p>
          <a:p>
            <a:pPr marL="0" indent="0">
              <a:spcBef>
                <a:spcPts val="0"/>
              </a:spcBef>
              <a:spcAft>
                <a:spcPts val="450"/>
              </a:spcAft>
            </a:pPr>
            <a:r>
              <a:rPr lang="en-US" sz="1800" dirty="0">
                <a:solidFill>
                  <a:srgbClr val="CCCCFF"/>
                </a:solidFill>
                <a:latin typeface="Helvetica" pitchFamily="2" charset="0"/>
                <a:hlinkClick r:id="rId5">
                  <a:extLst>
                    <a:ext uri="{A12FA001-AC4F-418D-AE19-62706E023703}">
                      <ahyp:hlinkClr xmlns:ahyp="http://schemas.microsoft.com/office/drawing/2018/hyperlinkcolor" val="tx"/>
                    </a:ext>
                  </a:extLst>
                </a:hlinkClick>
              </a:rPr>
              <a:t>CSD</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has contacted the chair of 802.1 for a response and it will be included when received.</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5" name="Footer Placeholder 4">
            <a:extLst>
              <a:ext uri="{FF2B5EF4-FFF2-40B4-BE49-F238E27FC236}">
                <a16:creationId xmlns:a16="http://schemas.microsoft.com/office/drawing/2014/main" id="{93AA1ABE-82C3-EE40-BAEB-816F8D51734D}"/>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802.3 WG PAR ad hoc, July 2021, Virtual Plenary</a:t>
            </a:r>
            <a:endParaRPr lang="en-US" dirty="0"/>
          </a:p>
        </p:txBody>
      </p:sp>
    </p:spTree>
    <p:extLst>
      <p:ext uri="{BB962C8B-B14F-4D97-AF65-F5344CB8AC3E}">
        <p14:creationId xmlns:p14="http://schemas.microsoft.com/office/powerpoint/2010/main" val="155555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2612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1340768"/>
            <a:ext cx="7770813" cy="5035553"/>
          </a:xfrm>
        </p:spPr>
        <p:txBody>
          <a:bodyPr/>
          <a:lstStyle/>
          <a:p>
            <a:r>
              <a:rPr lang="en-US" sz="1600" dirty="0"/>
              <a:t>2.1 Spell out MAC.</a:t>
            </a:r>
          </a:p>
          <a:p>
            <a:r>
              <a:rPr lang="en-US" sz="1600" dirty="0"/>
              <a:t>Response - </a:t>
            </a:r>
            <a:r>
              <a:rPr lang="en-US" sz="1600" dirty="0">
                <a:solidFill>
                  <a:srgbClr val="FF0000"/>
                </a:solidFill>
              </a:rPr>
              <a:t>Accept</a:t>
            </a:r>
          </a:p>
          <a:p>
            <a:endParaRPr lang="en-US" sz="1600" dirty="0"/>
          </a:p>
          <a:p>
            <a:r>
              <a:rPr lang="en-US" sz="1600" dirty="0"/>
              <a:t>5.2.b In general change the scope statement to be less ambiguous.</a:t>
            </a:r>
          </a:p>
          <a:p>
            <a:pPr lvl="1"/>
            <a:r>
              <a:rPr lang="en-US" sz="1600" dirty="0"/>
              <a:t>“interference mitigation techniques to support higher density and higher traffic use cases; “   higher relative to what?  </a:t>
            </a:r>
          </a:p>
          <a:p>
            <a:pPr lvl="2"/>
            <a:r>
              <a:rPr lang="en-US" sz="1600" dirty="0"/>
              <a:t>-Please reword to remove the ambiguity.</a:t>
            </a:r>
          </a:p>
          <a:p>
            <a:pPr lvl="1"/>
            <a:r>
              <a:rPr lang="en-US" sz="1600" dirty="0"/>
              <a:t>“support improved link budget and/or reduced air-time;” relative to what?  </a:t>
            </a:r>
          </a:p>
          <a:p>
            <a:pPr lvl="2"/>
            <a:r>
              <a:rPr lang="en-US" sz="1600" dirty="0"/>
              <a:t>-Please reword to remove the ambiguity.</a:t>
            </a:r>
          </a:p>
          <a:p>
            <a:pPr marL="0" lvl="2" indent="0"/>
            <a:r>
              <a:rPr lang="en-US" sz="1600" dirty="0"/>
              <a:t>Response – </a:t>
            </a:r>
          </a:p>
          <a:p>
            <a:pPr marL="0" lvl="2" indent="0"/>
            <a:r>
              <a:rPr lang="en-US" sz="1600" dirty="0">
                <a:solidFill>
                  <a:srgbClr val="FF0000"/>
                </a:solidFill>
              </a:rPr>
              <a:t>Change to “interference mitigation techniques to support greater device density and higher traffic use cases relative to the current standard”</a:t>
            </a:r>
          </a:p>
          <a:p>
            <a:pPr marL="0" lvl="2" indent="0"/>
            <a:r>
              <a:rPr lang="en-US" sz="1600" dirty="0">
                <a:solidFill>
                  <a:srgbClr val="FF0000"/>
                </a:solidFill>
              </a:rPr>
              <a:t>Change to “additional coding, preamble and modulation schemes to support improved link budget and/or reduced air-time relative to the current standard”</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2170513"/>
            <a:ext cx="7770813" cy="3257549"/>
          </a:xfrm>
        </p:spPr>
        <p:txBody>
          <a:bodyPr/>
          <a:lstStyle/>
          <a:p>
            <a:r>
              <a:rPr lang="en-US" sz="1350" dirty="0"/>
              <a:t>8.1 – at the very least a section number indicating what this text is “clarifying”  </a:t>
            </a:r>
          </a:p>
          <a:p>
            <a:pPr lvl="1"/>
            <a:r>
              <a:rPr lang="en-US" sz="1350" dirty="0"/>
              <a:t>Suggest moving the text to 5.5. It is more “need” information.</a:t>
            </a:r>
          </a:p>
          <a:p>
            <a:pPr marL="3572" lvl="1" indent="-3572"/>
            <a:r>
              <a:rPr lang="en-US" sz="1350" dirty="0"/>
              <a:t>Response – </a:t>
            </a:r>
            <a:r>
              <a:rPr lang="en-US" sz="1350" dirty="0">
                <a:solidFill>
                  <a:srgbClr val="FF0000"/>
                </a:solidFill>
              </a:rPr>
              <a:t>Accept [move to 5.5]</a:t>
            </a:r>
          </a:p>
          <a:p>
            <a:pPr lvl="1"/>
            <a:endParaRPr lang="en-US" sz="1350" dirty="0"/>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6084168" y="5713812"/>
            <a:ext cx="2458172"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333926"/>
            <a:r>
              <a:rPr lang="en-GB" sz="1350" b="0" kern="0" dirty="0"/>
              <a:t>Pat Kinney (Kinney Consulting)</a:t>
            </a:r>
          </a:p>
        </p:txBody>
      </p:sp>
    </p:spTree>
    <p:extLst>
      <p:ext uri="{BB962C8B-B14F-4D97-AF65-F5344CB8AC3E}">
        <p14:creationId xmlns:p14="http://schemas.microsoft.com/office/powerpoint/2010/main" val="429431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685802" y="1371603"/>
            <a:ext cx="7770813" cy="491224"/>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685802" y="2078851"/>
            <a:ext cx="7770813" cy="3349211"/>
          </a:xfrm>
        </p:spPr>
        <p:txBody>
          <a:bodyPr>
            <a:normAutofit fontScale="85000" lnSpcReduction="20000"/>
          </a:bodyPr>
          <a:lstStyle/>
          <a:p>
            <a:r>
              <a:rPr lang="en-US" sz="1350" dirty="0"/>
              <a:t>Title does not match the PAR</a:t>
            </a:r>
          </a:p>
          <a:p>
            <a:r>
              <a:rPr lang="en-US" sz="1350" dirty="0"/>
              <a:t>Response – </a:t>
            </a:r>
            <a:r>
              <a:rPr lang="en-US" sz="1350" dirty="0">
                <a:solidFill>
                  <a:srgbClr val="FF0000"/>
                </a:solidFill>
              </a:rPr>
              <a:t>Change CSD Title to match the PAR </a:t>
            </a:r>
            <a:endParaRPr lang="en-US" sz="1350" dirty="0"/>
          </a:p>
          <a:p>
            <a:endParaRPr lang="en-US" sz="1350" dirty="0"/>
          </a:p>
          <a:p>
            <a:r>
              <a:rPr lang="en-US" sz="1350" dirty="0"/>
              <a:t>Broad Market Potential – </a:t>
            </a:r>
          </a:p>
          <a:p>
            <a:pPr lvl="1"/>
            <a:r>
              <a:rPr lang="en-US" sz="1350" dirty="0"/>
              <a:t>f) This does not seem to be the proper title of an 802.15 standard.  “802.15.4 (4z) UWB “</a:t>
            </a:r>
          </a:p>
          <a:p>
            <a:pPr lvl="1"/>
            <a:r>
              <a:rPr lang="en-US" sz="1350" dirty="0"/>
              <a:t>g) “UWB based on 802.15.4z “ as 802.15.4z is an amendment, on the 802.15 website, we found it in multiple places.  It also seems to be “ranging techniques”.  This is confusing as to what this is trying to show in this section.</a:t>
            </a:r>
          </a:p>
          <a:p>
            <a:pPr lvl="1"/>
            <a:r>
              <a:rPr lang="en-US" sz="1350" dirty="0"/>
              <a:t>The Broad Market Potential statement needs to be cleaned up to address the confusion of if the potential being described is for the new project, or the “4z” project.</a:t>
            </a:r>
          </a:p>
          <a:p>
            <a:pPr marL="3572" lvl="1" indent="-3572"/>
            <a:r>
              <a:rPr lang="en-US" sz="1350" dirty="0"/>
              <a:t>Response – </a:t>
            </a:r>
            <a:endParaRPr lang="en-US" sz="1350" dirty="0">
              <a:solidFill>
                <a:srgbClr val="FF0000"/>
              </a:solidFill>
            </a:endParaRPr>
          </a:p>
          <a:p>
            <a:pPr marL="3572" lvl="1" indent="-3572"/>
            <a:r>
              <a:rPr lang="en-US" sz="1350" dirty="0">
                <a:solidFill>
                  <a:srgbClr val="FF0000"/>
                </a:solidFill>
              </a:rPr>
              <a:t>(f) Change “802.15.4 (4z) UWB” to “the capabilities provided by the IEEE Std 802.15.4 UWB PHYs (IEEE Std 802.15.4-2020 and IEEE Std 802.15.4z-2020)”  </a:t>
            </a:r>
          </a:p>
          <a:p>
            <a:pPr marL="3572" lvl="1" indent="-3572"/>
            <a:r>
              <a:rPr lang="en-US" sz="1350" dirty="0">
                <a:solidFill>
                  <a:srgbClr val="FF0000"/>
                </a:solidFill>
              </a:rPr>
              <a:t>(g) Change to “UWB technology based upon the current standard, IEEE Std 802.15.4, is presently included in many devices from many vendors, establishing technical feasibility.” and in the second sentence change “</a:t>
            </a:r>
            <a:r>
              <a:rPr lang="en-US" sz="1350" dirty="0">
                <a:solidFill>
                  <a:srgbClr val="FF0000"/>
                </a:solidFill>
                <a:latin typeface="Times New Roman" panose="02020603050405020304" pitchFamily="18" charset="0"/>
                <a:ea typeface="MS Mincho" panose="02020609040205080304" pitchFamily="49" charset="-128"/>
              </a:rPr>
              <a:t>This standard” to “this project”;  Change the last sentence to “.  This amendment to IEEE Std 802.15.4 will enable further growth in the breadth and depth of applications using IEEE Std 802.15.4 based UWB solutions.”</a:t>
            </a:r>
            <a:endParaRPr lang="en-US" sz="1350" dirty="0">
              <a:solidFill>
                <a:srgbClr val="00000A"/>
              </a:solidFill>
              <a:latin typeface="Times New Roman" panose="02020603050405020304" pitchFamily="18" charset="0"/>
              <a:ea typeface="MS Mincho" panose="02020609040205080304" pitchFamily="49" charset="-128"/>
            </a:endParaRPr>
          </a:p>
          <a:p>
            <a:pPr marL="3572" lvl="1" indent="-3572"/>
            <a:endParaRPr lang="en-US" sz="1350" dirty="0">
              <a:solidFill>
                <a:srgbClr val="FF0000"/>
              </a:solidFill>
            </a:endParaRPr>
          </a:p>
          <a:p>
            <a:pPr lvl="1"/>
            <a:endParaRPr lang="en-US" dirty="0"/>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685802" y="1371603"/>
            <a:ext cx="7770813" cy="437218"/>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685802" y="1867756"/>
            <a:ext cx="7770813" cy="3560305"/>
          </a:xfrm>
        </p:spPr>
        <p:txBody>
          <a:bodyPr>
            <a:normAutofit fontScale="92500" lnSpcReduction="20000"/>
          </a:bodyPr>
          <a:lstStyle/>
          <a:p>
            <a:r>
              <a:rPr lang="en-US" sz="1350" dirty="0"/>
              <a:t>CSD – </a:t>
            </a:r>
          </a:p>
          <a:p>
            <a:r>
              <a:rPr lang="en-US" sz="1350" dirty="0"/>
              <a:t>Distinct identity </a:t>
            </a:r>
          </a:p>
          <a:p>
            <a:pPr lvl="1"/>
            <a:r>
              <a:rPr lang="en-US" sz="1350" dirty="0"/>
              <a:t>spell out acronym “</a:t>
            </a:r>
            <a:r>
              <a:rPr lang="en-GB" sz="1350" dirty="0"/>
              <a:t>IR-UWB “</a:t>
            </a:r>
          </a:p>
          <a:p>
            <a:pPr lvl="1"/>
            <a:r>
              <a:rPr lang="en-GB" sz="1350" dirty="0"/>
              <a:t>Is this supposed to be “EIR-UWB” ?</a:t>
            </a:r>
            <a:endParaRPr lang="en-US" sz="1350" dirty="0"/>
          </a:p>
          <a:p>
            <a:pPr marL="3572" lvl="1" indent="-3572"/>
            <a:r>
              <a:rPr lang="en-US" sz="1350" dirty="0"/>
              <a:t>Response – </a:t>
            </a:r>
            <a:r>
              <a:rPr lang="en-US" sz="1350" dirty="0">
                <a:solidFill>
                  <a:srgbClr val="FF0000"/>
                </a:solidFill>
              </a:rPr>
              <a:t>Replace first occurrence with “Impulse Radio Ultra Wideband (IR-UWB)”;</a:t>
            </a:r>
          </a:p>
          <a:p>
            <a:pPr marL="3572" lvl="1" indent="-3572"/>
            <a:r>
              <a:rPr lang="en-US" sz="1350" dirty="0">
                <a:solidFill>
                  <a:srgbClr val="FF0000"/>
                </a:solidFill>
              </a:rPr>
              <a:t>Note “Impulse Radio” is the physical characteristic that enables the unique capabilities described in this section and is the industry standard term.  So “IR-UWB” is correct.</a:t>
            </a:r>
          </a:p>
          <a:p>
            <a:pPr marL="3572" lvl="1" indent="-3572"/>
            <a:r>
              <a:rPr lang="en-US" sz="1350" dirty="0">
                <a:solidFill>
                  <a:srgbClr val="FF0000"/>
                </a:solidFill>
              </a:rPr>
              <a:t>  </a:t>
            </a:r>
            <a:endParaRPr lang="en-GB" sz="1350" dirty="0"/>
          </a:p>
          <a:p>
            <a:r>
              <a:rPr lang="en-GB" sz="1350" b="1" dirty="0"/>
              <a:t>Technical feasibility:</a:t>
            </a:r>
          </a:p>
          <a:p>
            <a:pPr lvl="1"/>
            <a:r>
              <a:rPr lang="en-GB" sz="1350" dirty="0"/>
              <a:t>“802.15.4 UWB” is this different from the other standards referenced?</a:t>
            </a:r>
          </a:p>
          <a:p>
            <a:pPr marL="3572" lvl="1" indent="-3572"/>
            <a:r>
              <a:rPr lang="en-US" sz="1350" dirty="0"/>
              <a:t>Response – </a:t>
            </a:r>
            <a:r>
              <a:rPr lang="en-US" sz="1350" dirty="0">
                <a:solidFill>
                  <a:srgbClr val="FF0000"/>
                </a:solidFill>
              </a:rPr>
              <a:t>Change to “IEEE Std 802.15.4 UWB”</a:t>
            </a:r>
            <a:endParaRPr lang="en-US" sz="1350" dirty="0"/>
          </a:p>
          <a:p>
            <a:pPr lvl="1"/>
            <a:endParaRPr lang="en-GB" sz="1350" dirty="0"/>
          </a:p>
          <a:p>
            <a:r>
              <a:rPr lang="en-GB" sz="1350" b="1" dirty="0"/>
              <a:t>The CSD is inconsistent with references to the 802.15 terminology in general.</a:t>
            </a:r>
          </a:p>
          <a:p>
            <a:pPr lvl="1"/>
            <a:r>
              <a:rPr lang="en-GB" sz="1350" dirty="0"/>
              <a:t>Please recraft with consistent usage of what technology and standards are being referenced.</a:t>
            </a:r>
          </a:p>
          <a:p>
            <a:pPr marL="3572" lvl="1" indent="-3572"/>
            <a:r>
              <a:rPr lang="en-US" sz="1350" dirty="0"/>
              <a:t>Response – </a:t>
            </a:r>
            <a:r>
              <a:rPr lang="en-US" sz="1350" dirty="0">
                <a:solidFill>
                  <a:srgbClr val="FF0000"/>
                </a:solidFill>
              </a:rPr>
              <a:t>Replace references with correct citation:  “802.15.4” becomes “IEEE Std 802.15.4”</a:t>
            </a:r>
            <a:endParaRPr lang="en-GB" sz="1350"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endParaRPr lang="en-US" dirty="0"/>
          </a:p>
        </p:txBody>
      </p:sp>
    </p:spTree>
    <p:extLst>
      <p:ext uri="{BB962C8B-B14F-4D97-AF65-F5344CB8AC3E}">
        <p14:creationId xmlns:p14="http://schemas.microsoft.com/office/powerpoint/2010/main" val="176486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985647"/>
            <a:ext cx="679133"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Calibri"/>
                <a:cs typeface="Calibri"/>
              </a:rPr>
              <a:t>July</a:t>
            </a:r>
            <a:r>
              <a:rPr sz="1350" b="1" spc="-53" dirty="0">
                <a:solidFill>
                  <a:schemeClr val="tx1"/>
                </a:solidFill>
                <a:latin typeface="Calibri"/>
                <a:cs typeface="Calibri"/>
              </a:rPr>
              <a:t> </a:t>
            </a:r>
            <a:r>
              <a:rPr sz="1350" b="1" dirty="0">
                <a:solidFill>
                  <a:schemeClr val="tx1"/>
                </a:solidFill>
                <a:latin typeface="Calibri"/>
                <a:cs typeface="Calibri"/>
              </a:rPr>
              <a:t>2021</a:t>
            </a:r>
            <a:endParaRPr sz="1350">
              <a:solidFill>
                <a:schemeClr val="tx1"/>
              </a:solidFill>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Arial"/>
                <a:cs typeface="Arial"/>
              </a:rPr>
              <a:t>Comments</a:t>
            </a:r>
            <a:r>
              <a:rPr sz="1350" b="1" dirty="0">
                <a:solidFill>
                  <a:schemeClr val="tx1"/>
                </a:solidFill>
                <a:latin typeface="Arial"/>
                <a:cs typeface="Arial"/>
              </a:rPr>
              <a:t> on</a:t>
            </a:r>
            <a:r>
              <a:rPr sz="1350" b="1" spc="4" dirty="0">
                <a:solidFill>
                  <a:schemeClr val="tx1"/>
                </a:solidFill>
                <a:latin typeface="Arial"/>
                <a:cs typeface="Arial"/>
              </a:rPr>
              <a:t> </a:t>
            </a:r>
            <a:r>
              <a:rPr sz="1350" b="1" spc="-4" dirty="0">
                <a:solidFill>
                  <a:schemeClr val="tx1"/>
                </a:solidFill>
                <a:latin typeface="Arial"/>
                <a:cs typeface="Arial"/>
              </a:rPr>
              <a:t>P802.15.4ab</a:t>
            </a:r>
            <a:r>
              <a:rPr sz="1350" b="1" dirty="0">
                <a:solidFill>
                  <a:schemeClr val="tx1"/>
                </a:solidFill>
                <a:latin typeface="Arial"/>
                <a:cs typeface="Arial"/>
              </a:rPr>
              <a:t> </a:t>
            </a:r>
            <a:r>
              <a:rPr sz="1350" b="1" spc="-49" dirty="0">
                <a:solidFill>
                  <a:schemeClr val="tx1"/>
                </a:solidFill>
                <a:latin typeface="Arial"/>
                <a:cs typeface="Arial"/>
              </a:rPr>
              <a:t>PAR</a:t>
            </a:r>
            <a:r>
              <a:rPr sz="1350" b="1" spc="30" dirty="0">
                <a:solidFill>
                  <a:schemeClr val="tx1"/>
                </a:solidFill>
                <a:latin typeface="Arial"/>
                <a:cs typeface="Arial"/>
              </a:rPr>
              <a:t> </a:t>
            </a:r>
            <a:r>
              <a:rPr sz="1350" b="1" spc="-4" dirty="0">
                <a:solidFill>
                  <a:schemeClr val="tx1"/>
                </a:solidFill>
                <a:latin typeface="Arial"/>
                <a:cs typeface="Arial"/>
              </a:rPr>
              <a:t>&amp;</a:t>
            </a:r>
            <a:r>
              <a:rPr sz="1350" b="1" spc="4" dirty="0">
                <a:solidFill>
                  <a:schemeClr val="tx1"/>
                </a:solidFill>
                <a:latin typeface="Arial"/>
                <a:cs typeface="Arial"/>
              </a:rPr>
              <a:t> </a:t>
            </a:r>
            <a:r>
              <a:rPr sz="1350" b="1" spc="-4" dirty="0">
                <a:solidFill>
                  <a:schemeClr val="tx1"/>
                </a:solidFill>
                <a:latin typeface="Arial"/>
                <a:cs typeface="Arial"/>
              </a:rPr>
              <a:t>CSD</a:t>
            </a:r>
            <a:r>
              <a:rPr sz="1350" b="1" dirty="0">
                <a:solidFill>
                  <a:schemeClr val="tx1"/>
                </a:solidFill>
                <a:latin typeface="Arial"/>
                <a:cs typeface="Arial"/>
              </a:rPr>
              <a:t> from</a:t>
            </a:r>
            <a:r>
              <a:rPr sz="1350" b="1" spc="4" dirty="0">
                <a:solidFill>
                  <a:schemeClr val="tx1"/>
                </a:solidFill>
                <a:latin typeface="Arial"/>
                <a:cs typeface="Arial"/>
              </a:rPr>
              <a:t> </a:t>
            </a:r>
            <a:r>
              <a:rPr sz="1350" b="1" dirty="0">
                <a:solidFill>
                  <a:schemeClr val="tx1"/>
                </a:solidFill>
                <a:latin typeface="Arial"/>
                <a:cs typeface="Arial"/>
              </a:rPr>
              <a:t>IEEE</a:t>
            </a:r>
            <a:r>
              <a:rPr sz="1350" b="1" spc="4" dirty="0">
                <a:solidFill>
                  <a:schemeClr val="tx1"/>
                </a:solidFill>
                <a:latin typeface="Arial"/>
                <a:cs typeface="Arial"/>
              </a:rPr>
              <a:t> </a:t>
            </a:r>
            <a:r>
              <a:rPr sz="1350" b="1" spc="-4" dirty="0">
                <a:solidFill>
                  <a:schemeClr val="tx1"/>
                </a:solidFill>
                <a:latin typeface="Arial"/>
                <a:cs typeface="Arial"/>
              </a:rPr>
              <a:t>802.1</a:t>
            </a:r>
            <a:endParaRPr sz="1350">
              <a:solidFill>
                <a:schemeClr val="tx1"/>
              </a:solidFill>
              <a:latin typeface="Arial"/>
              <a:cs typeface="Arial"/>
            </a:endParaRPr>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solidFill>
                  <a:schemeClr val="tx1"/>
                </a:solidFill>
                <a:latin typeface="Arial"/>
                <a:cs typeface="Arial"/>
              </a:rPr>
              <a:t>CSD</a:t>
            </a:r>
            <a:endParaRPr sz="2100" dirty="0">
              <a:solidFill>
                <a:schemeClr val="tx1"/>
              </a:solidFill>
              <a:latin typeface="Arial"/>
              <a:cs typeface="Arial"/>
            </a:endParaRPr>
          </a:p>
          <a:p>
            <a:pPr>
              <a:spcBef>
                <a:spcPts val="19"/>
              </a:spcBef>
            </a:pPr>
            <a:endParaRPr sz="2475" dirty="0">
              <a:solidFill>
                <a:schemeClr val="tx1"/>
              </a:solidFill>
              <a:latin typeface="Arial"/>
              <a:cs typeface="Arial"/>
            </a:endParaRPr>
          </a:p>
          <a:p>
            <a:pPr marL="352425"/>
            <a:r>
              <a:rPr sz="1800" b="1" spc="-4" dirty="0">
                <a:solidFill>
                  <a:schemeClr val="tx1"/>
                </a:solidFill>
                <a:latin typeface="Arial"/>
                <a:cs typeface="Arial"/>
              </a:rPr>
              <a:t>1.2.2</a:t>
            </a:r>
            <a:r>
              <a:rPr sz="1800" b="1" spc="-15" dirty="0">
                <a:solidFill>
                  <a:schemeClr val="tx1"/>
                </a:solidFill>
                <a:latin typeface="Arial"/>
                <a:cs typeface="Arial"/>
              </a:rPr>
              <a:t> </a:t>
            </a:r>
            <a:r>
              <a:rPr sz="1800" b="1" spc="-4" dirty="0">
                <a:solidFill>
                  <a:schemeClr val="tx1"/>
                </a:solidFill>
                <a:latin typeface="Arial"/>
                <a:cs typeface="Arial"/>
              </a:rPr>
              <a:t>Compatibility</a:t>
            </a:r>
            <a:endParaRPr sz="1800" dirty="0">
              <a:solidFill>
                <a:schemeClr val="tx1"/>
              </a:solidFill>
              <a:latin typeface="Arial"/>
              <a:cs typeface="Arial"/>
            </a:endParaRPr>
          </a:p>
          <a:p>
            <a:pPr marL="352425">
              <a:spcBef>
                <a:spcPts val="210"/>
              </a:spcBef>
              <a:tabLst>
                <a:tab pos="694849" algn="l"/>
              </a:tabLst>
            </a:pPr>
            <a:r>
              <a:rPr sz="1500" dirty="0">
                <a:solidFill>
                  <a:schemeClr val="tx1"/>
                </a:solidFill>
                <a:latin typeface="Arial"/>
                <a:cs typeface="Arial"/>
              </a:rPr>
              <a:t>a)	</a:t>
            </a:r>
            <a:r>
              <a:rPr sz="1500" spc="4" dirty="0">
                <a:solidFill>
                  <a:schemeClr val="tx1"/>
                </a:solidFill>
                <a:latin typeface="Arial"/>
                <a:cs typeface="Arial"/>
              </a:rPr>
              <a:t>Will</a:t>
            </a:r>
            <a:r>
              <a:rPr sz="1500" spc="-26" dirty="0">
                <a:solidFill>
                  <a:schemeClr val="tx1"/>
                </a:solidFill>
                <a:latin typeface="Arial"/>
                <a:cs typeface="Arial"/>
              </a:rPr>
              <a:t> </a:t>
            </a:r>
            <a:r>
              <a:rPr sz="1500" dirty="0">
                <a:solidFill>
                  <a:schemeClr val="tx1"/>
                </a:solidFill>
                <a:latin typeface="Arial"/>
                <a:cs typeface="Arial"/>
              </a:rPr>
              <a:t>the</a:t>
            </a:r>
            <a:r>
              <a:rPr sz="1500" spc="-4" dirty="0">
                <a:solidFill>
                  <a:schemeClr val="tx1"/>
                </a:solidFill>
                <a:latin typeface="Arial"/>
                <a:cs typeface="Arial"/>
              </a:rPr>
              <a:t> </a:t>
            </a:r>
            <a:r>
              <a:rPr sz="1500" dirty="0">
                <a:solidFill>
                  <a:schemeClr val="tx1"/>
                </a:solidFill>
                <a:latin typeface="Arial"/>
                <a:cs typeface="Arial"/>
              </a:rPr>
              <a:t>proposed</a:t>
            </a:r>
            <a:r>
              <a:rPr sz="1500" spc="-30" dirty="0">
                <a:solidFill>
                  <a:schemeClr val="tx1"/>
                </a:solidFill>
                <a:latin typeface="Arial"/>
                <a:cs typeface="Arial"/>
              </a:rPr>
              <a:t> </a:t>
            </a:r>
            <a:r>
              <a:rPr sz="1500" dirty="0">
                <a:solidFill>
                  <a:schemeClr val="tx1"/>
                </a:solidFill>
                <a:latin typeface="Arial"/>
                <a:cs typeface="Arial"/>
              </a:rPr>
              <a:t>standard</a:t>
            </a:r>
            <a:r>
              <a:rPr sz="1500" spc="-38" dirty="0">
                <a:solidFill>
                  <a:schemeClr val="tx1"/>
                </a:solidFill>
                <a:latin typeface="Arial"/>
                <a:cs typeface="Arial"/>
              </a:rPr>
              <a:t> </a:t>
            </a:r>
            <a:r>
              <a:rPr sz="1500" dirty="0">
                <a:solidFill>
                  <a:schemeClr val="tx1"/>
                </a:solidFill>
                <a:latin typeface="Arial"/>
                <a:cs typeface="Arial"/>
              </a:rPr>
              <a:t>comply</a:t>
            </a:r>
            <a:r>
              <a:rPr sz="1500" spc="-15" dirty="0">
                <a:solidFill>
                  <a:schemeClr val="tx1"/>
                </a:solidFill>
                <a:latin typeface="Arial"/>
                <a:cs typeface="Arial"/>
              </a:rPr>
              <a:t> </a:t>
            </a:r>
            <a:r>
              <a:rPr sz="1500" spc="-8" dirty="0">
                <a:solidFill>
                  <a:schemeClr val="tx1"/>
                </a:solidFill>
                <a:latin typeface="Arial"/>
                <a:cs typeface="Arial"/>
              </a:rPr>
              <a:t>with</a:t>
            </a:r>
            <a:r>
              <a:rPr sz="1500" spc="11"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solidFill>
                  <a:schemeClr val="tx1"/>
                </a:solidFill>
                <a:latin typeface="Arial"/>
                <a:cs typeface="Arial"/>
              </a:rPr>
              <a:t>Std</a:t>
            </a:r>
            <a:r>
              <a:rPr sz="1500" spc="-53" dirty="0">
                <a:solidFill>
                  <a:schemeClr val="tx1"/>
                </a:solidFill>
                <a:latin typeface="Arial"/>
                <a:cs typeface="Arial"/>
              </a:rPr>
              <a:t> </a:t>
            </a:r>
            <a:r>
              <a:rPr sz="1500" dirty="0">
                <a:solidFill>
                  <a:schemeClr val="tx1"/>
                </a:solidFill>
                <a:latin typeface="Arial"/>
                <a:cs typeface="Arial"/>
              </a:rPr>
              <a:t>802.1Q?</a:t>
            </a:r>
            <a:endParaRPr sz="1500">
              <a:solidFill>
                <a:schemeClr val="tx1"/>
              </a:solidFill>
              <a:latin typeface="Arial"/>
              <a:cs typeface="Arial"/>
            </a:endParaRPr>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solidFill>
                  <a:schemeClr val="tx1"/>
                </a:solidFill>
                <a:latin typeface="Arial"/>
                <a:cs typeface="Arial"/>
              </a:rPr>
              <a:t>No. </a:t>
            </a:r>
            <a:r>
              <a:rPr sz="1500" spc="4" dirty="0">
                <a:solidFill>
                  <a:schemeClr val="tx1"/>
                </a:solidFill>
                <a:latin typeface="Arial"/>
                <a:cs typeface="Arial"/>
              </a:rPr>
              <a:t>While</a:t>
            </a:r>
            <a:r>
              <a:rPr sz="1500" spc="-34" dirty="0">
                <a:solidFill>
                  <a:schemeClr val="tx1"/>
                </a:solidFill>
                <a:latin typeface="Arial"/>
                <a:cs typeface="Arial"/>
              </a:rPr>
              <a:t> </a:t>
            </a:r>
            <a:r>
              <a:rPr sz="1500" dirty="0">
                <a:solidFill>
                  <a:schemeClr val="tx1"/>
                </a:solidFill>
                <a:latin typeface="Arial"/>
                <a:cs typeface="Arial"/>
              </a:rPr>
              <a:t>the</a:t>
            </a:r>
            <a:r>
              <a:rPr sz="1500" spc="-19" dirty="0">
                <a:solidFill>
                  <a:schemeClr val="tx1"/>
                </a:solidFill>
                <a:latin typeface="Arial"/>
                <a:cs typeface="Arial"/>
              </a:rPr>
              <a:t> </a:t>
            </a:r>
            <a:r>
              <a:rPr sz="1500" dirty="0">
                <a:solidFill>
                  <a:schemeClr val="tx1"/>
                </a:solidFill>
                <a:latin typeface="Arial"/>
                <a:cs typeface="Arial"/>
              </a:rPr>
              <a:t>amendment</a:t>
            </a:r>
            <a:r>
              <a:rPr sz="1500" spc="-53" dirty="0">
                <a:solidFill>
                  <a:schemeClr val="tx1"/>
                </a:solidFill>
                <a:latin typeface="Arial"/>
                <a:cs typeface="Arial"/>
              </a:rPr>
              <a:t> </a:t>
            </a:r>
            <a:r>
              <a:rPr sz="1500" dirty="0">
                <a:solidFill>
                  <a:schemeClr val="tx1"/>
                </a:solidFill>
                <a:latin typeface="Arial"/>
                <a:cs typeface="Arial"/>
              </a:rPr>
              <a:t>shall</a:t>
            </a:r>
            <a:r>
              <a:rPr sz="1500" spc="-4" dirty="0">
                <a:solidFill>
                  <a:schemeClr val="tx1"/>
                </a:solidFill>
                <a:latin typeface="Arial"/>
                <a:cs typeface="Arial"/>
              </a:rPr>
              <a:t> </a:t>
            </a: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it</a:t>
            </a:r>
            <a:r>
              <a:rPr sz="1500" spc="-11" dirty="0">
                <a:solidFill>
                  <a:schemeClr val="tx1"/>
                </a:solidFill>
                <a:latin typeface="Arial"/>
                <a:cs typeface="Arial"/>
              </a:rPr>
              <a:t> </a:t>
            </a:r>
            <a:r>
              <a:rPr sz="1500" dirty="0">
                <a:solidFill>
                  <a:schemeClr val="tx1"/>
                </a:solidFill>
                <a:latin typeface="Arial"/>
                <a:cs typeface="Arial"/>
              </a:rPr>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4"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4"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because</a:t>
            </a:r>
            <a:r>
              <a:rPr sz="1500" spc="-34"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802.15.4</a:t>
            </a:r>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uses</a:t>
            </a:r>
            <a:r>
              <a:rPr sz="1500" spc="-23" dirty="0">
                <a:solidFill>
                  <a:schemeClr val="tx1"/>
                </a:solidFill>
                <a:latin typeface="Arial"/>
                <a:cs typeface="Arial"/>
              </a:rPr>
              <a:t> </a:t>
            </a:r>
            <a:r>
              <a:rPr sz="1500" dirty="0">
                <a:solidFill>
                  <a:schemeClr val="tx1"/>
                </a:solidFill>
                <a:latin typeface="Arial"/>
                <a:cs typeface="Arial"/>
              </a:rPr>
              <a:t>64-bit</a:t>
            </a:r>
            <a:r>
              <a:rPr sz="1500" spc="-34" dirty="0">
                <a:solidFill>
                  <a:schemeClr val="tx1"/>
                </a:solidFill>
                <a:latin typeface="Arial"/>
                <a:cs typeface="Arial"/>
              </a:rPr>
              <a:t> </a:t>
            </a:r>
            <a:r>
              <a:rPr sz="1500" dirty="0">
                <a:solidFill>
                  <a:schemeClr val="tx1"/>
                </a:solidFill>
                <a:latin typeface="Arial"/>
                <a:cs typeface="Arial"/>
              </a:rPr>
              <a:t>MAC</a:t>
            </a:r>
            <a:r>
              <a:rPr sz="1500" spc="-8" dirty="0">
                <a:solidFill>
                  <a:schemeClr val="tx1"/>
                </a:solidFill>
                <a:latin typeface="Arial"/>
                <a:cs typeface="Arial"/>
              </a:rPr>
              <a:t> </a:t>
            </a:r>
            <a:r>
              <a:rPr sz="1500" dirty="0">
                <a:solidFill>
                  <a:schemeClr val="tx1"/>
                </a:solidFill>
                <a:latin typeface="Arial"/>
                <a:cs typeface="Arial"/>
              </a:rPr>
              <a:t>addresses.</a:t>
            </a:r>
          </a:p>
        </p:txBody>
      </p:sp>
      <p:sp>
        <p:nvSpPr>
          <p:cNvPr id="10" name="object 10"/>
          <p:cNvSpPr txBox="1"/>
          <p:nvPr/>
        </p:nvSpPr>
        <p:spPr>
          <a:xfrm>
            <a:off x="978217" y="3611880"/>
            <a:ext cx="7402354" cy="2074607"/>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solidFill>
                  <a:schemeClr val="tx1"/>
                </a:solidFill>
                <a:latin typeface="Arial"/>
                <a:cs typeface="Arial"/>
              </a:rPr>
              <a:t>Provide a </a:t>
            </a:r>
            <a:r>
              <a:rPr sz="1500" dirty="0">
                <a:solidFill>
                  <a:schemeClr val="tx1"/>
                </a:solidFill>
                <a:latin typeface="Arial"/>
                <a:cs typeface="Arial"/>
              </a:rPr>
              <a:t>complete </a:t>
            </a:r>
            <a:r>
              <a:rPr sz="1500" spc="-4" dirty="0">
                <a:solidFill>
                  <a:schemeClr val="tx1"/>
                </a:solidFill>
                <a:latin typeface="Arial"/>
                <a:cs typeface="Arial"/>
              </a:rPr>
              <a:t>list </a:t>
            </a:r>
            <a:r>
              <a:rPr sz="1500" dirty="0">
                <a:solidFill>
                  <a:schemeClr val="tx1"/>
                </a:solidFill>
                <a:latin typeface="Arial"/>
                <a:cs typeface="Arial"/>
              </a:rPr>
              <a:t>of all aspects of IEEE Std 802.15.4 that do not comply </a:t>
            </a:r>
            <a:r>
              <a:rPr sz="1500" spc="-8" dirty="0">
                <a:solidFill>
                  <a:schemeClr val="tx1"/>
                </a:solidFill>
                <a:latin typeface="Arial"/>
                <a:cs typeface="Arial"/>
              </a:rPr>
              <a:t>with </a:t>
            </a:r>
            <a:r>
              <a:rPr sz="1500" spc="-409"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Std</a:t>
            </a:r>
            <a:r>
              <a:rPr sz="1500" spc="-26"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11"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802.1AC.</a:t>
            </a:r>
            <a:r>
              <a:rPr sz="1500" spc="-41"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802.1</a:t>
            </a:r>
            <a:r>
              <a:rPr sz="1500" spc="-38" dirty="0">
                <a:solidFill>
                  <a:schemeClr val="tx1"/>
                </a:solidFill>
                <a:latin typeface="Arial"/>
                <a:cs typeface="Arial"/>
              </a:rPr>
              <a:t> </a:t>
            </a:r>
            <a:r>
              <a:rPr sz="1500" spc="-4" dirty="0">
                <a:solidFill>
                  <a:schemeClr val="tx1"/>
                </a:solidFill>
                <a:latin typeface="Arial"/>
                <a:cs typeface="Arial"/>
              </a:rPr>
              <a:t>believes</a:t>
            </a:r>
            <a:r>
              <a:rPr sz="1500" spc="4" dirty="0">
                <a:solidFill>
                  <a:schemeClr val="tx1"/>
                </a:solidFill>
                <a:latin typeface="Arial"/>
                <a:cs typeface="Arial"/>
              </a:rPr>
              <a:t> </a:t>
            </a:r>
            <a:r>
              <a:rPr sz="1500" dirty="0">
                <a:solidFill>
                  <a:schemeClr val="tx1"/>
                </a:solidFill>
                <a:latin typeface="Arial"/>
                <a:cs typeface="Arial"/>
              </a:rPr>
              <a:t>there</a:t>
            </a:r>
            <a:r>
              <a:rPr sz="1500" spc="-26" dirty="0">
                <a:solidFill>
                  <a:schemeClr val="tx1"/>
                </a:solidFill>
                <a:latin typeface="Arial"/>
                <a:cs typeface="Arial"/>
              </a:rPr>
              <a:t> </a:t>
            </a:r>
            <a:r>
              <a:rPr sz="1500" spc="-4"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additional </a:t>
            </a:r>
            <a:r>
              <a:rPr sz="1500" spc="-405" dirty="0">
                <a:solidFill>
                  <a:schemeClr val="tx1"/>
                </a:solidFill>
                <a:latin typeface="Arial"/>
                <a:cs typeface="Arial"/>
              </a:rPr>
              <a:t> </a:t>
            </a:r>
            <a:r>
              <a:rPr sz="1500" dirty="0">
                <a:solidFill>
                  <a:schemeClr val="tx1"/>
                </a:solidFill>
                <a:latin typeface="Arial"/>
                <a:cs typeface="Arial"/>
              </a:rPr>
              <a:t>issues</a:t>
            </a:r>
            <a:r>
              <a:rPr sz="1500" spc="-15" dirty="0">
                <a:solidFill>
                  <a:schemeClr val="tx1"/>
                </a:solidFill>
                <a:latin typeface="Arial"/>
                <a:cs typeface="Arial"/>
              </a:rPr>
              <a:t> </a:t>
            </a:r>
            <a:r>
              <a:rPr sz="1500" spc="-8" dirty="0">
                <a:solidFill>
                  <a:schemeClr val="tx1"/>
                </a:solidFill>
                <a:latin typeface="Arial"/>
                <a:cs typeface="Arial"/>
              </a:rPr>
              <a:t>with</a:t>
            </a:r>
            <a:r>
              <a:rPr sz="1500" spc="19" dirty="0">
                <a:solidFill>
                  <a:schemeClr val="tx1"/>
                </a:solidFill>
                <a:latin typeface="Arial"/>
                <a:cs typeface="Arial"/>
              </a:rPr>
              <a:t> </a:t>
            </a:r>
            <a:r>
              <a:rPr sz="1500" dirty="0">
                <a:solidFill>
                  <a:schemeClr val="tx1"/>
                </a:solidFill>
                <a:latin typeface="Arial"/>
                <a:cs typeface="Arial"/>
              </a:rPr>
              <a:t>compatibility</a:t>
            </a:r>
            <a:r>
              <a:rPr sz="1500" spc="-30" dirty="0">
                <a:solidFill>
                  <a:schemeClr val="tx1"/>
                </a:solidFill>
                <a:latin typeface="Arial"/>
                <a:cs typeface="Arial"/>
              </a:rPr>
              <a:t> </a:t>
            </a:r>
            <a:r>
              <a:rPr sz="1500" dirty="0">
                <a:solidFill>
                  <a:schemeClr val="tx1"/>
                </a:solidFill>
                <a:latin typeface="Arial"/>
                <a:cs typeface="Arial"/>
              </a:rPr>
              <a:t>that</a:t>
            </a:r>
            <a:r>
              <a:rPr sz="1500" spc="-26" dirty="0">
                <a:solidFill>
                  <a:schemeClr val="tx1"/>
                </a:solidFill>
                <a:latin typeface="Arial"/>
                <a:cs typeface="Arial"/>
              </a:rPr>
              <a:t> </a:t>
            </a:r>
            <a:r>
              <a:rPr sz="1500"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not</a:t>
            </a:r>
            <a:r>
              <a:rPr sz="1500" spc="-26" dirty="0">
                <a:solidFill>
                  <a:schemeClr val="tx1"/>
                </a:solidFill>
                <a:latin typeface="Arial"/>
                <a:cs typeface="Arial"/>
              </a:rPr>
              <a:t> </a:t>
            </a:r>
            <a:r>
              <a:rPr sz="1500" dirty="0">
                <a:solidFill>
                  <a:schemeClr val="tx1"/>
                </a:solidFill>
                <a:latin typeface="Arial"/>
                <a:cs typeface="Arial"/>
              </a:rPr>
              <a:t>listed.</a:t>
            </a:r>
            <a:r>
              <a:rPr sz="1500" spc="405" dirty="0">
                <a:solidFill>
                  <a:schemeClr val="tx1"/>
                </a:solidFill>
                <a:latin typeface="Arial"/>
                <a:cs typeface="Arial"/>
              </a:rPr>
              <a:t> </a:t>
            </a:r>
            <a:r>
              <a:rPr sz="1500" dirty="0">
                <a:solidFill>
                  <a:schemeClr val="tx1"/>
                </a:solidFill>
                <a:latin typeface="Arial"/>
                <a:cs typeface="Arial"/>
              </a:rPr>
              <a:t>In</a:t>
            </a:r>
            <a:r>
              <a:rPr sz="1500" spc="-23" dirty="0">
                <a:solidFill>
                  <a:schemeClr val="tx1"/>
                </a:solidFill>
                <a:latin typeface="Arial"/>
                <a:cs typeface="Arial"/>
              </a:rPr>
              <a:t> </a:t>
            </a:r>
            <a:r>
              <a:rPr sz="1500" dirty="0">
                <a:solidFill>
                  <a:schemeClr val="tx1"/>
                </a:solidFill>
                <a:latin typeface="Arial"/>
                <a:cs typeface="Arial"/>
              </a:rPr>
              <a:t>particular:</a:t>
            </a:r>
          </a:p>
          <a:p>
            <a:pPr marL="523399" marR="3810" lvl="1" indent="-171450">
              <a:lnSpc>
                <a:spcPts val="1290"/>
              </a:lnSpc>
              <a:spcBef>
                <a:spcPts val="386"/>
              </a:spcBef>
              <a:buChar char="•"/>
              <a:tabLst>
                <a:tab pos="523399" algn="l"/>
                <a:tab pos="523875" algn="l"/>
              </a:tabLst>
            </a:pPr>
            <a:r>
              <a:rPr spc="-8" dirty="0">
                <a:solidFill>
                  <a:schemeClr val="tx1"/>
                </a:solidFill>
                <a:latin typeface="Arial"/>
                <a:cs typeface="Arial"/>
              </a:rPr>
              <a:t>802.15.4</a:t>
            </a:r>
            <a:r>
              <a:rPr spc="49" dirty="0">
                <a:solidFill>
                  <a:schemeClr val="tx1"/>
                </a:solidFill>
                <a:latin typeface="Arial"/>
                <a:cs typeface="Arial"/>
              </a:rPr>
              <a:t> </a:t>
            </a:r>
            <a:r>
              <a:rPr spc="-8" dirty="0">
                <a:solidFill>
                  <a:schemeClr val="tx1"/>
                </a:solidFill>
                <a:latin typeface="Arial"/>
                <a:cs typeface="Arial"/>
              </a:rPr>
              <a:t>has</a:t>
            </a:r>
            <a:r>
              <a:rPr spc="19" dirty="0">
                <a:solidFill>
                  <a:schemeClr val="tx1"/>
                </a:solidFill>
                <a:latin typeface="Arial"/>
                <a:cs typeface="Arial"/>
              </a:rPr>
              <a:t> </a:t>
            </a:r>
            <a:r>
              <a:rPr spc="-4" dirty="0">
                <a:solidFill>
                  <a:schemeClr val="tx1"/>
                </a:solidFill>
                <a:latin typeface="Arial"/>
                <a:cs typeface="Arial"/>
              </a:rPr>
              <a:t>a</a:t>
            </a:r>
            <a:r>
              <a:rPr spc="8" dirty="0">
                <a:solidFill>
                  <a:schemeClr val="tx1"/>
                </a:solidFill>
                <a:latin typeface="Arial"/>
                <a:cs typeface="Arial"/>
              </a:rPr>
              <a:t> </a:t>
            </a:r>
            <a:r>
              <a:rPr spc="-4" dirty="0">
                <a:solidFill>
                  <a:schemeClr val="tx1"/>
                </a:solidFill>
                <a:latin typeface="Arial"/>
                <a:cs typeface="Arial"/>
              </a:rPr>
              <a:t>restricted</a:t>
            </a:r>
            <a:r>
              <a:rPr spc="26" dirty="0">
                <a:solidFill>
                  <a:schemeClr val="tx1"/>
                </a:solidFill>
                <a:latin typeface="Arial"/>
                <a:cs typeface="Arial"/>
              </a:rPr>
              <a:t> </a:t>
            </a:r>
            <a:r>
              <a:rPr spc="4" dirty="0">
                <a:solidFill>
                  <a:schemeClr val="tx1"/>
                </a:solidFill>
                <a:latin typeface="Arial"/>
                <a:cs typeface="Arial"/>
              </a:rPr>
              <a:t>MTU</a:t>
            </a:r>
            <a:r>
              <a:rPr spc="-26" dirty="0">
                <a:solidFill>
                  <a:schemeClr val="tx1"/>
                </a:solidFill>
                <a:latin typeface="Arial"/>
                <a:cs typeface="Arial"/>
              </a:rPr>
              <a:t> </a:t>
            </a:r>
            <a:r>
              <a:rPr spc="-4" dirty="0">
                <a:solidFill>
                  <a:schemeClr val="tx1"/>
                </a:solidFill>
                <a:latin typeface="Arial"/>
                <a:cs typeface="Arial"/>
              </a:rPr>
              <a:t>size</a:t>
            </a:r>
            <a:r>
              <a:rPr spc="23" dirty="0">
                <a:solidFill>
                  <a:schemeClr val="tx1"/>
                </a:solidFill>
                <a:latin typeface="Arial"/>
                <a:cs typeface="Arial"/>
              </a:rPr>
              <a:t> </a:t>
            </a:r>
            <a:r>
              <a:rPr spc="-8" dirty="0">
                <a:solidFill>
                  <a:schemeClr val="tx1"/>
                </a:solidFill>
                <a:latin typeface="Arial"/>
                <a:cs typeface="Arial"/>
              </a:rPr>
              <a:t>which</a:t>
            </a:r>
            <a:r>
              <a:rPr spc="11" dirty="0">
                <a:solidFill>
                  <a:schemeClr val="tx1"/>
                </a:solidFill>
                <a:latin typeface="Arial"/>
                <a:cs typeface="Arial"/>
              </a:rPr>
              <a:t> </a:t>
            </a:r>
            <a:r>
              <a:rPr spc="-4" dirty="0">
                <a:solidFill>
                  <a:schemeClr val="tx1"/>
                </a:solidFill>
                <a:latin typeface="Arial"/>
                <a:cs typeface="Arial"/>
              </a:rPr>
              <a:t>makes</a:t>
            </a:r>
            <a:r>
              <a:rPr spc="11" dirty="0">
                <a:solidFill>
                  <a:schemeClr val="tx1"/>
                </a:solidFill>
                <a:latin typeface="Arial"/>
                <a:cs typeface="Arial"/>
              </a:rPr>
              <a:t> </a:t>
            </a:r>
            <a:r>
              <a:rPr spc="-4" dirty="0">
                <a:solidFill>
                  <a:schemeClr val="tx1"/>
                </a:solidFill>
                <a:latin typeface="Arial"/>
                <a:cs typeface="Arial"/>
              </a:rPr>
              <a:t>bridging</a:t>
            </a:r>
            <a:r>
              <a:rPr spc="11" dirty="0">
                <a:solidFill>
                  <a:schemeClr val="tx1"/>
                </a:solidFill>
                <a:latin typeface="Arial"/>
                <a:cs typeface="Arial"/>
              </a:rPr>
              <a:t> </a:t>
            </a:r>
            <a:r>
              <a:rPr dirty="0">
                <a:solidFill>
                  <a:schemeClr val="tx1"/>
                </a:solidFill>
                <a:latin typeface="Arial"/>
                <a:cs typeface="Arial"/>
              </a:rPr>
              <a:t>to</a:t>
            </a:r>
            <a:r>
              <a:rPr spc="19"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IEEE</a:t>
            </a:r>
            <a:r>
              <a:rPr spc="8" dirty="0">
                <a:solidFill>
                  <a:schemeClr val="tx1"/>
                </a:solidFill>
                <a:latin typeface="Arial"/>
                <a:cs typeface="Arial"/>
              </a:rPr>
              <a:t> </a:t>
            </a:r>
            <a:r>
              <a:rPr spc="-8" dirty="0">
                <a:solidFill>
                  <a:schemeClr val="tx1"/>
                </a:solidFill>
                <a:latin typeface="Arial"/>
                <a:cs typeface="Arial"/>
              </a:rPr>
              <a:t>802</a:t>
            </a:r>
            <a:r>
              <a:rPr spc="26" dirty="0">
                <a:solidFill>
                  <a:schemeClr val="tx1"/>
                </a:solidFill>
                <a:latin typeface="Arial"/>
                <a:cs typeface="Arial"/>
              </a:rPr>
              <a:t> </a:t>
            </a:r>
            <a:r>
              <a:rPr spc="-4" dirty="0">
                <a:solidFill>
                  <a:schemeClr val="tx1"/>
                </a:solidFill>
                <a:latin typeface="Arial"/>
                <a:cs typeface="Arial"/>
              </a:rPr>
              <a:t>media</a:t>
            </a:r>
            <a:r>
              <a:rPr spc="8" dirty="0">
                <a:solidFill>
                  <a:schemeClr val="tx1"/>
                </a:solidFill>
                <a:latin typeface="Arial"/>
                <a:cs typeface="Arial"/>
              </a:rPr>
              <a:t> </a:t>
            </a:r>
            <a:r>
              <a:rPr spc="-4" dirty="0">
                <a:solidFill>
                  <a:schemeClr val="tx1"/>
                </a:solidFill>
                <a:latin typeface="Arial"/>
                <a:cs typeface="Arial"/>
              </a:rPr>
              <a:t>impossible</a:t>
            </a:r>
            <a:r>
              <a:rPr dirty="0">
                <a:solidFill>
                  <a:schemeClr val="tx1"/>
                </a:solidFill>
                <a:latin typeface="Arial"/>
                <a:cs typeface="Arial"/>
              </a:rPr>
              <a:t> </a:t>
            </a:r>
            <a:r>
              <a:rPr spc="-8" dirty="0">
                <a:solidFill>
                  <a:schemeClr val="tx1"/>
                </a:solidFill>
                <a:latin typeface="Arial"/>
                <a:cs typeface="Arial"/>
              </a:rPr>
              <a:t>without </a:t>
            </a:r>
            <a:r>
              <a:rPr spc="-323" dirty="0">
                <a:solidFill>
                  <a:schemeClr val="tx1"/>
                </a:solidFill>
                <a:latin typeface="Arial"/>
                <a:cs typeface="Arial"/>
              </a:rPr>
              <a:t> </a:t>
            </a:r>
            <a:r>
              <a:rPr spc="-4" dirty="0">
                <a:solidFill>
                  <a:schemeClr val="tx1"/>
                </a:solidFill>
                <a:latin typeface="Arial"/>
                <a:cs typeface="Arial"/>
              </a:rPr>
              <a:t>suitable</a:t>
            </a:r>
            <a:r>
              <a:rPr spc="15" dirty="0">
                <a:solidFill>
                  <a:schemeClr val="tx1"/>
                </a:solidFill>
                <a:latin typeface="Arial"/>
                <a:cs typeface="Arial"/>
              </a:rPr>
              <a:t> </a:t>
            </a:r>
            <a:r>
              <a:rPr spc="-4" dirty="0">
                <a:solidFill>
                  <a:schemeClr val="tx1"/>
                </a:solidFill>
                <a:latin typeface="Arial"/>
                <a:cs typeface="Arial"/>
              </a:rPr>
              <a:t>fragmentation/reassembly</a:t>
            </a:r>
            <a:r>
              <a:rPr spc="56" dirty="0">
                <a:solidFill>
                  <a:schemeClr val="tx1"/>
                </a:solidFill>
                <a:latin typeface="Arial"/>
                <a:cs typeface="Arial"/>
              </a:rPr>
              <a:t> </a:t>
            </a:r>
            <a:r>
              <a:rPr spc="-4" dirty="0">
                <a:solidFill>
                  <a:schemeClr val="tx1"/>
                </a:solidFill>
                <a:latin typeface="Arial"/>
                <a:cs typeface="Arial"/>
              </a:rPr>
              <a:t>support</a:t>
            </a:r>
            <a:endParaRPr dirty="0">
              <a:solidFill>
                <a:schemeClr val="tx1"/>
              </a:solidFill>
              <a:latin typeface="Arial"/>
              <a:cs typeface="Arial"/>
            </a:endParaRPr>
          </a:p>
          <a:p>
            <a:pPr marL="523399" marR="95250" lvl="1" indent="-171450">
              <a:lnSpc>
                <a:spcPts val="1304"/>
              </a:lnSpc>
              <a:spcBef>
                <a:spcPts val="363"/>
              </a:spcBef>
              <a:buChar char="•"/>
              <a:tabLst>
                <a:tab pos="523399" algn="l"/>
                <a:tab pos="523875" algn="l"/>
              </a:tabLst>
            </a:pPr>
            <a:r>
              <a:rPr dirty="0">
                <a:solidFill>
                  <a:schemeClr val="tx1"/>
                </a:solidFill>
                <a:latin typeface="Arial"/>
                <a:cs typeface="Arial"/>
              </a:rPr>
              <a:t>The</a:t>
            </a:r>
            <a:r>
              <a:rPr spc="-4" dirty="0">
                <a:solidFill>
                  <a:schemeClr val="tx1"/>
                </a:solidFill>
                <a:latin typeface="Arial"/>
                <a:cs typeface="Arial"/>
              </a:rPr>
              <a:t> </a:t>
            </a:r>
            <a:r>
              <a:rPr spc="-8" dirty="0">
                <a:solidFill>
                  <a:schemeClr val="tx1"/>
                </a:solidFill>
                <a:latin typeface="Arial"/>
                <a:cs typeface="Arial"/>
              </a:rPr>
              <a:t>use</a:t>
            </a:r>
            <a:r>
              <a:rPr spc="11" dirty="0">
                <a:solidFill>
                  <a:schemeClr val="tx1"/>
                </a:solidFill>
                <a:latin typeface="Arial"/>
                <a:cs typeface="Arial"/>
              </a:rPr>
              <a:t> </a:t>
            </a:r>
            <a:r>
              <a:rPr spc="-4" dirty="0">
                <a:solidFill>
                  <a:schemeClr val="tx1"/>
                </a:solidFill>
                <a:latin typeface="Arial"/>
                <a:cs typeface="Arial"/>
              </a:rPr>
              <a:t>of</a:t>
            </a:r>
            <a:r>
              <a:rPr spc="26"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Addressing</a:t>
            </a:r>
            <a:r>
              <a:rPr spc="26" dirty="0">
                <a:solidFill>
                  <a:schemeClr val="tx1"/>
                </a:solidFill>
                <a:latin typeface="Arial"/>
                <a:cs typeface="Arial"/>
              </a:rPr>
              <a:t> </a:t>
            </a:r>
            <a:r>
              <a:rPr spc="-8" dirty="0">
                <a:solidFill>
                  <a:schemeClr val="tx1"/>
                </a:solidFill>
                <a:latin typeface="Arial"/>
                <a:cs typeface="Arial"/>
              </a:rPr>
              <a:t>Modes</a:t>
            </a:r>
            <a:r>
              <a:rPr spc="34" dirty="0">
                <a:solidFill>
                  <a:schemeClr val="tx1"/>
                </a:solidFill>
                <a:latin typeface="Arial"/>
                <a:cs typeface="Arial"/>
              </a:rPr>
              <a:t> </a:t>
            </a:r>
            <a:r>
              <a:rPr spc="-11" dirty="0">
                <a:solidFill>
                  <a:schemeClr val="tx1"/>
                </a:solidFill>
                <a:latin typeface="Arial"/>
                <a:cs typeface="Arial"/>
              </a:rPr>
              <a:t>beyond</a:t>
            </a:r>
            <a:r>
              <a:rPr spc="41" dirty="0">
                <a:solidFill>
                  <a:schemeClr val="tx1"/>
                </a:solidFill>
                <a:latin typeface="Arial"/>
                <a:cs typeface="Arial"/>
              </a:rPr>
              <a:t> </a:t>
            </a:r>
            <a:r>
              <a:rPr spc="-8" dirty="0">
                <a:solidFill>
                  <a:schemeClr val="tx1"/>
                </a:solidFill>
                <a:latin typeface="Arial"/>
                <a:cs typeface="Arial"/>
              </a:rPr>
              <a:t>the</a:t>
            </a:r>
            <a:r>
              <a:rPr spc="26" dirty="0">
                <a:solidFill>
                  <a:schemeClr val="tx1"/>
                </a:solidFill>
                <a:latin typeface="Arial"/>
                <a:cs typeface="Arial"/>
              </a:rPr>
              <a:t> </a:t>
            </a:r>
            <a:r>
              <a:rPr spc="-4" dirty="0">
                <a:solidFill>
                  <a:schemeClr val="tx1"/>
                </a:solidFill>
                <a:latin typeface="Arial"/>
                <a:cs typeface="Arial"/>
              </a:rPr>
              <a:t>extended</a:t>
            </a:r>
            <a:r>
              <a:rPr spc="26" dirty="0">
                <a:solidFill>
                  <a:schemeClr val="tx1"/>
                </a:solidFill>
                <a:latin typeface="Arial"/>
                <a:cs typeface="Arial"/>
              </a:rPr>
              <a:t> </a:t>
            </a:r>
            <a:r>
              <a:rPr spc="-8" dirty="0">
                <a:solidFill>
                  <a:schemeClr val="tx1"/>
                </a:solidFill>
                <a:latin typeface="Arial"/>
                <a:cs typeface="Arial"/>
              </a:rPr>
              <a:t>address</a:t>
            </a:r>
            <a:r>
              <a:rPr spc="34" dirty="0">
                <a:solidFill>
                  <a:schemeClr val="tx1"/>
                </a:solidFill>
                <a:latin typeface="Arial"/>
                <a:cs typeface="Arial"/>
              </a:rPr>
              <a:t> </a:t>
            </a:r>
            <a:r>
              <a:rPr spc="-15" dirty="0">
                <a:solidFill>
                  <a:schemeClr val="tx1"/>
                </a:solidFill>
                <a:latin typeface="Arial"/>
                <a:cs typeface="Arial"/>
              </a:rPr>
              <a:t>(64-bit)</a:t>
            </a:r>
            <a:r>
              <a:rPr spc="19" dirty="0">
                <a:solidFill>
                  <a:schemeClr val="tx1"/>
                </a:solidFill>
                <a:latin typeface="Arial"/>
                <a:cs typeface="Arial"/>
              </a:rPr>
              <a:t> </a:t>
            </a:r>
            <a:r>
              <a:rPr spc="-4" dirty="0">
                <a:solidFill>
                  <a:schemeClr val="tx1"/>
                </a:solidFill>
                <a:latin typeface="Arial"/>
                <a:cs typeface="Arial"/>
              </a:rPr>
              <a:t>are</a:t>
            </a:r>
            <a:r>
              <a:rPr spc="11" dirty="0">
                <a:solidFill>
                  <a:schemeClr val="tx1"/>
                </a:solidFill>
                <a:latin typeface="Arial"/>
                <a:cs typeface="Arial"/>
              </a:rPr>
              <a:t> </a:t>
            </a:r>
            <a:r>
              <a:rPr spc="-4" dirty="0">
                <a:solidFill>
                  <a:schemeClr val="tx1"/>
                </a:solidFill>
                <a:latin typeface="Arial"/>
                <a:cs typeface="Arial"/>
              </a:rPr>
              <a:t>also</a:t>
            </a:r>
            <a:r>
              <a:rPr spc="8" dirty="0">
                <a:solidFill>
                  <a:schemeClr val="tx1"/>
                </a:solidFill>
                <a:latin typeface="Arial"/>
                <a:cs typeface="Arial"/>
              </a:rPr>
              <a:t> </a:t>
            </a:r>
            <a:r>
              <a:rPr spc="-4" dirty="0">
                <a:solidFill>
                  <a:schemeClr val="tx1"/>
                </a:solidFill>
                <a:latin typeface="Arial"/>
                <a:cs typeface="Arial"/>
              </a:rPr>
              <a:t>incompatible</a:t>
            </a:r>
            <a:r>
              <a:rPr spc="23" dirty="0">
                <a:solidFill>
                  <a:schemeClr val="tx1"/>
                </a:solidFill>
                <a:latin typeface="Arial"/>
                <a:cs typeface="Arial"/>
              </a:rPr>
              <a:t> </a:t>
            </a:r>
            <a:r>
              <a:rPr spc="-8" dirty="0">
                <a:solidFill>
                  <a:schemeClr val="tx1"/>
                </a:solidFill>
                <a:latin typeface="Arial"/>
                <a:cs typeface="Arial"/>
              </a:rPr>
              <a:t>with </a:t>
            </a:r>
            <a:r>
              <a:rPr spc="-323" dirty="0">
                <a:solidFill>
                  <a:schemeClr val="tx1"/>
                </a:solidFill>
                <a:latin typeface="Arial"/>
                <a:cs typeface="Arial"/>
              </a:rPr>
              <a:t> </a:t>
            </a:r>
            <a:r>
              <a:rPr spc="-4" dirty="0">
                <a:solidFill>
                  <a:schemeClr val="tx1"/>
                </a:solidFill>
                <a:latin typeface="Arial"/>
                <a:cs typeface="Arial"/>
              </a:rPr>
              <a:t>IEEE</a:t>
            </a:r>
            <a:r>
              <a:rPr dirty="0">
                <a:solidFill>
                  <a:schemeClr val="tx1"/>
                </a:solidFill>
                <a:latin typeface="Arial"/>
                <a:cs typeface="Arial"/>
              </a:rPr>
              <a:t> </a:t>
            </a:r>
            <a:r>
              <a:rPr spc="-4" dirty="0">
                <a:solidFill>
                  <a:schemeClr val="tx1"/>
                </a:solidFill>
                <a:latin typeface="Arial"/>
                <a:cs typeface="Arial"/>
              </a:rPr>
              <a:t>Std</a:t>
            </a:r>
            <a:r>
              <a:rPr spc="19" dirty="0">
                <a:solidFill>
                  <a:schemeClr val="tx1"/>
                </a:solidFill>
                <a:latin typeface="Arial"/>
                <a:cs typeface="Arial"/>
              </a:rPr>
              <a:t> </a:t>
            </a:r>
            <a:r>
              <a:rPr spc="-8" dirty="0">
                <a:solidFill>
                  <a:schemeClr val="tx1"/>
                </a:solidFill>
                <a:latin typeface="Arial"/>
                <a:cs typeface="Arial"/>
              </a:rPr>
              <a:t>802.1Q</a:t>
            </a:r>
            <a:r>
              <a:rPr spc="38" dirty="0">
                <a:solidFill>
                  <a:schemeClr val="tx1"/>
                </a:solidFill>
                <a:latin typeface="Arial"/>
                <a:cs typeface="Arial"/>
              </a:rPr>
              <a:t> </a:t>
            </a:r>
            <a:r>
              <a:rPr spc="-8" dirty="0">
                <a:solidFill>
                  <a:schemeClr val="tx1"/>
                </a:solidFill>
                <a:latin typeface="Arial"/>
                <a:cs typeface="Arial"/>
              </a:rPr>
              <a:t>and</a:t>
            </a:r>
            <a:r>
              <a:rPr spc="19" dirty="0">
                <a:solidFill>
                  <a:schemeClr val="tx1"/>
                </a:solidFill>
                <a:latin typeface="Arial"/>
                <a:cs typeface="Arial"/>
              </a:rPr>
              <a:t> </a:t>
            </a:r>
            <a:r>
              <a:rPr spc="-4" dirty="0">
                <a:solidFill>
                  <a:schemeClr val="tx1"/>
                </a:solidFill>
                <a:latin typeface="Arial"/>
                <a:cs typeface="Arial"/>
              </a:rPr>
              <a:t>IEEE</a:t>
            </a:r>
            <a:r>
              <a:rPr spc="4" dirty="0">
                <a:solidFill>
                  <a:schemeClr val="tx1"/>
                </a:solidFill>
                <a:latin typeface="Arial"/>
                <a:cs typeface="Arial"/>
              </a:rPr>
              <a:t> </a:t>
            </a:r>
            <a:r>
              <a:rPr spc="-4" dirty="0">
                <a:solidFill>
                  <a:schemeClr val="tx1"/>
                </a:solidFill>
                <a:latin typeface="Arial"/>
                <a:cs typeface="Arial"/>
              </a:rPr>
              <a:t>Std</a:t>
            </a:r>
            <a:r>
              <a:rPr spc="4" dirty="0">
                <a:solidFill>
                  <a:schemeClr val="tx1"/>
                </a:solidFill>
                <a:latin typeface="Arial"/>
                <a:cs typeface="Arial"/>
              </a:rPr>
              <a:t> </a:t>
            </a:r>
            <a:r>
              <a:rPr spc="-8" dirty="0">
                <a:solidFill>
                  <a:schemeClr val="tx1"/>
                </a:solidFill>
                <a:latin typeface="Arial"/>
                <a:cs typeface="Arial"/>
              </a:rPr>
              <a:t>802.1AC</a:t>
            </a:r>
            <a:endParaRPr lang="en-US" spc="-8" dirty="0">
              <a:solidFill>
                <a:schemeClr val="tx1"/>
              </a:solidFill>
              <a:latin typeface="Arial"/>
              <a:cs typeface="Arial"/>
            </a:endParaRPr>
          </a:p>
          <a:p>
            <a:pPr marL="351949" marR="95250" lvl="1">
              <a:lnSpc>
                <a:spcPts val="1304"/>
              </a:lnSpc>
              <a:spcBef>
                <a:spcPts val="363"/>
              </a:spcBef>
              <a:tabLst>
                <a:tab pos="523399" algn="l"/>
                <a:tab pos="523875" algn="l"/>
              </a:tabLst>
            </a:pPr>
            <a:endParaRPr lang="en-US" spc="-8" dirty="0">
              <a:solidFill>
                <a:schemeClr val="tx1"/>
              </a:solidFill>
              <a:latin typeface="Arial"/>
              <a:cs typeface="Arial"/>
            </a:endParaRPr>
          </a:p>
          <a:p>
            <a:pPr marL="0" marR="95250" lvl="1">
              <a:lnSpc>
                <a:spcPts val="1304"/>
              </a:lnSpc>
              <a:spcBef>
                <a:spcPts val="363"/>
              </a:spcBef>
              <a:tabLst>
                <a:tab pos="523399" algn="l"/>
                <a:tab pos="523875" algn="l"/>
              </a:tabLst>
            </a:pPr>
            <a:r>
              <a:rPr lang="en-US" sz="1500" dirty="0">
                <a:solidFill>
                  <a:schemeClr val="tx1"/>
                </a:solidFill>
                <a:latin typeface="Arial"/>
                <a:cs typeface="Arial"/>
              </a:rPr>
              <a:t>Response –  </a:t>
            </a:r>
            <a:r>
              <a:rPr lang="en-US" sz="1500" dirty="0">
                <a:solidFill>
                  <a:srgbClr val="FF0000"/>
                </a:solidFill>
                <a:latin typeface="Arial"/>
                <a:cs typeface="Arial"/>
              </a:rPr>
              <a:t>Defer to the WG leadership to respond.</a:t>
            </a:r>
          </a:p>
          <a:p>
            <a:pPr marL="523399" marR="95250" lvl="1" indent="-171450">
              <a:lnSpc>
                <a:spcPts val="1304"/>
              </a:lnSpc>
              <a:spcBef>
                <a:spcPts val="363"/>
              </a:spcBef>
              <a:buChar char="•"/>
              <a:tabLst>
                <a:tab pos="523399" algn="l"/>
                <a:tab pos="523875" algn="l"/>
              </a:tabLst>
            </a:pPr>
            <a:endParaRPr lang="en-US" spc="-8" dirty="0">
              <a:solidFill>
                <a:schemeClr val="tx1"/>
              </a:solidFill>
              <a:latin typeface="Arial"/>
              <a:cs typeface="Arial"/>
            </a:endParaRP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10811509" y="6426279"/>
            <a:ext cx="551815" cy="195566"/>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525">
              <a:lnSpc>
                <a:spcPts val="1358"/>
              </a:lnSpc>
            </a:pPr>
            <a:r>
              <a:rPr lang="en-US" spc="5"/>
              <a:t>802.1</a:t>
            </a:r>
            <a:endParaRPr spc="4"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lstStyle/>
          <a:p>
            <a:r>
              <a:rPr lang="en-US" dirty="0"/>
              <a:t>Wednesday</a:t>
            </a:r>
          </a:p>
          <a:p>
            <a:r>
              <a:rPr lang="en-US" dirty="0"/>
              <a:t>Thursday</a:t>
            </a:r>
          </a:p>
          <a:p>
            <a:r>
              <a:rPr lang="en-US" dirty="0">
                <a:hlinkClick r:id="rId2"/>
              </a:rPr>
              <a:t>https://mentor.ieee.org/802.15/dcn/21/15-21-0394-02-04ab-ir-uwb-link-budget-analysis-and-comparison-with-nb-signaling.pptx</a:t>
            </a:r>
            <a:endParaRPr lang="en-US" dirty="0"/>
          </a:p>
          <a:p>
            <a:endParaRPr lang="en-US" dirty="0"/>
          </a:p>
          <a:p>
            <a:r>
              <a:rPr lang="en-US" dirty="0"/>
              <a:t>Friday</a:t>
            </a:r>
          </a:p>
          <a:p>
            <a:r>
              <a:rPr lang="en-US" dirty="0"/>
              <a:t>Tuesday</a:t>
            </a:r>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graphicFrame>
        <p:nvGraphicFramePr>
          <p:cNvPr id="5" name="Table 4">
            <a:extLst>
              <a:ext uri="{FF2B5EF4-FFF2-40B4-BE49-F238E27FC236}">
                <a16:creationId xmlns:a16="http://schemas.microsoft.com/office/drawing/2014/main" id="{B431867C-A4BE-4C86-B6AB-096831CC3080}"/>
              </a:ext>
            </a:extLst>
          </p:cNvPr>
          <p:cNvGraphicFramePr>
            <a:graphicFrameLocks noGrp="1"/>
          </p:cNvGraphicFramePr>
          <p:nvPr>
            <p:extLst>
              <p:ext uri="{D42A27DB-BD31-4B8C-83A1-F6EECF244321}">
                <p14:modId xmlns:p14="http://schemas.microsoft.com/office/powerpoint/2010/main" val="4136195867"/>
              </p:ext>
            </p:extLst>
          </p:nvPr>
        </p:nvGraphicFramePr>
        <p:xfrm>
          <a:off x="755576" y="2780929"/>
          <a:ext cx="7764464" cy="3013120"/>
        </p:xfrm>
        <a:graphic>
          <a:graphicData uri="http://schemas.openxmlformats.org/drawingml/2006/table">
            <a:tbl>
              <a:tblPr>
                <a:tableStyleId>{5C22544A-7EE6-4342-B048-85BDC9FD1C3A}</a:tableStyleId>
              </a:tblPr>
              <a:tblGrid>
                <a:gridCol w="301533">
                  <a:extLst>
                    <a:ext uri="{9D8B030D-6E8A-4147-A177-3AD203B41FA5}">
                      <a16:colId xmlns:a16="http://schemas.microsoft.com/office/drawing/2014/main" val="4283423503"/>
                    </a:ext>
                  </a:extLst>
                </a:gridCol>
                <a:gridCol w="6611235">
                  <a:extLst>
                    <a:ext uri="{9D8B030D-6E8A-4147-A177-3AD203B41FA5}">
                      <a16:colId xmlns:a16="http://schemas.microsoft.com/office/drawing/2014/main" val="2218531453"/>
                    </a:ext>
                  </a:extLst>
                </a:gridCol>
                <a:gridCol w="851696">
                  <a:extLst>
                    <a:ext uri="{9D8B030D-6E8A-4147-A177-3AD203B41FA5}">
                      <a16:colId xmlns:a16="http://schemas.microsoft.com/office/drawing/2014/main" val="3883679518"/>
                    </a:ext>
                  </a:extLst>
                </a:gridCol>
              </a:tblGrid>
              <a:tr h="192488">
                <a:tc>
                  <a:txBody>
                    <a:bodyPr/>
                    <a:lstStyle/>
                    <a:p>
                      <a:pPr algn="l" fontAlgn="b"/>
                      <a:endParaRPr lang="en-US" sz="1400" b="0" i="0" u="none" strike="noStrike">
                        <a:effectLst/>
                        <a:latin typeface="Arial" panose="020B0604020202020204" pitchFamily="34" charset="0"/>
                      </a:endParaRPr>
                    </a:p>
                  </a:txBody>
                  <a:tcPr marL="9525" marR="9525" marT="9525" marB="0" anchor="b"/>
                </a:tc>
                <a:tc>
                  <a:txBody>
                    <a:bodyPr/>
                    <a:lstStyle/>
                    <a:p>
                      <a:pPr algn="ctr" fontAlgn="b"/>
                      <a:r>
                        <a:rPr lang="en-US" sz="1400" u="none" strike="noStrike">
                          <a:effectLst/>
                        </a:rPr>
                        <a:t>Study Group 15.4ab - Next Generation UWB</a:t>
                      </a:r>
                      <a:endParaRPr lang="en-US" sz="1400" b="1" i="0" u="none" strike="noStrike">
                        <a:effectLst/>
                        <a:latin typeface="Arial" panose="020B0604020202020204" pitchFamily="34"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44547101"/>
                  </a:ext>
                </a:extLst>
              </a:tr>
              <a:tr h="365100">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Summary of Schedule  / Session Focus - SG15.4ab (NG-UWB)</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07914781"/>
                  </a:ext>
                </a:extLst>
              </a:tr>
              <a:tr h="192488">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Times in Eastern Timezone (ET)</a:t>
                      </a:r>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EST</a:t>
                      </a:r>
                      <a:endParaRPr lang="en-US" sz="14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21774832"/>
                  </a:ext>
                </a:extLst>
              </a:tr>
              <a:tr h="365100">
                <a:tc>
                  <a:txBody>
                    <a:bodyPr/>
                    <a:lstStyle/>
                    <a:p>
                      <a:pPr algn="r" fontAlgn="b"/>
                      <a:r>
                        <a:rPr lang="en-US" sz="1400" u="none" strike="noStrike">
                          <a:effectLst/>
                        </a:rPr>
                        <a:t>1</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dirty="0">
                          <a:effectLst/>
                        </a:rPr>
                        <a:t>Wednesday 14-JulyMay PM1 (13:00):  Opening, Review, Technical Presentations</a:t>
                      </a:r>
                      <a:endParaRPr lang="en-US" sz="1400" b="1" i="0" u="none" strike="noStrike" dirty="0">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242864008"/>
                  </a:ext>
                </a:extLst>
              </a:tr>
              <a:tr h="365100">
                <a:tc>
                  <a:txBody>
                    <a:bodyPr/>
                    <a:lstStyle/>
                    <a:p>
                      <a:pPr algn="r" fontAlgn="b"/>
                      <a:r>
                        <a:rPr lang="en-US" sz="1400" u="none" strike="noStrike">
                          <a:effectLst/>
                        </a:rPr>
                        <a:t>2</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PM2 (15:00):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3:00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13770213"/>
                  </a:ext>
                </a:extLst>
              </a:tr>
              <a:tr h="365100">
                <a:tc>
                  <a:txBody>
                    <a:bodyPr/>
                    <a:lstStyle/>
                    <a:p>
                      <a:pPr algn="r" fontAlgn="b"/>
                      <a:r>
                        <a:rPr lang="en-US" sz="1400" u="none" strike="noStrike">
                          <a:effectLst/>
                        </a:rPr>
                        <a:t>3</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EV1 (17:00):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5:00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983691436"/>
                  </a:ext>
                </a:extLst>
              </a:tr>
              <a:tr h="365100">
                <a:tc>
                  <a:txBody>
                    <a:bodyPr/>
                    <a:lstStyle/>
                    <a:p>
                      <a:pPr algn="r" fontAlgn="b"/>
                      <a:r>
                        <a:rPr lang="en-US" sz="1400" u="none" strike="noStrike">
                          <a:effectLst/>
                        </a:rPr>
                        <a:t>4</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Friday 16-July PM1: Technical Presentations</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984985802"/>
                  </a:ext>
                </a:extLst>
              </a:tr>
              <a:tr h="376750">
                <a:tc>
                  <a:txBody>
                    <a:bodyPr/>
                    <a:lstStyle/>
                    <a:p>
                      <a:pPr algn="r" fontAlgn="b"/>
                      <a:r>
                        <a:rPr lang="en-US" sz="1400" u="none" strike="noStrike">
                          <a:effectLst/>
                        </a:rPr>
                        <a:t>5</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AM2: Coordination with SGs  (Joint w/15.14 &amp; 15.6a)</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10:00 AM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412561855"/>
                  </a:ext>
                </a:extLst>
              </a:tr>
              <a:tr h="365100">
                <a:tc>
                  <a:txBody>
                    <a:bodyPr/>
                    <a:lstStyle/>
                    <a:p>
                      <a:pPr algn="r" fontAlgn="b"/>
                      <a:r>
                        <a:rPr lang="en-US" sz="1400" u="none" strike="noStrike">
                          <a:effectLst/>
                        </a:rPr>
                        <a:t>6</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PM2:  Technical Presentations, next steps, wrap-up</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dirty="0">
                          <a:effectLst/>
                        </a:rPr>
                        <a:t>3:00 PM</a:t>
                      </a:r>
                      <a:endParaRPr lang="en-US" sz="14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82280006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A817BD18-D7F9-4A24-8ACA-6681F55D0674}"/>
              </a:ext>
            </a:extLst>
          </p:cNvPr>
          <p:cNvGraphicFramePr>
            <a:graphicFrameLocks noGrp="1"/>
          </p:cNvGraphicFramePr>
          <p:nvPr>
            <p:extLst>
              <p:ext uri="{D42A27DB-BD31-4B8C-83A1-F6EECF244321}">
                <p14:modId xmlns:p14="http://schemas.microsoft.com/office/powerpoint/2010/main" val="1347080159"/>
              </p:ext>
            </p:extLst>
          </p:nvPr>
        </p:nvGraphicFramePr>
        <p:xfrm>
          <a:off x="611560" y="1700803"/>
          <a:ext cx="7988430" cy="5184581"/>
        </p:xfrm>
        <a:graphic>
          <a:graphicData uri="http://schemas.openxmlformats.org/drawingml/2006/table">
            <a:tbl>
              <a:tblPr/>
              <a:tblGrid>
                <a:gridCol w="339557">
                  <a:extLst>
                    <a:ext uri="{9D8B030D-6E8A-4147-A177-3AD203B41FA5}">
                      <a16:colId xmlns:a16="http://schemas.microsoft.com/office/drawing/2014/main" val="3097699887"/>
                    </a:ext>
                  </a:extLst>
                </a:gridCol>
                <a:gridCol w="339557">
                  <a:extLst>
                    <a:ext uri="{9D8B030D-6E8A-4147-A177-3AD203B41FA5}">
                      <a16:colId xmlns:a16="http://schemas.microsoft.com/office/drawing/2014/main" val="2063754554"/>
                    </a:ext>
                  </a:extLst>
                </a:gridCol>
                <a:gridCol w="473965">
                  <a:extLst>
                    <a:ext uri="{9D8B030D-6E8A-4147-A177-3AD203B41FA5}">
                      <a16:colId xmlns:a16="http://schemas.microsoft.com/office/drawing/2014/main" val="329010397"/>
                    </a:ext>
                  </a:extLst>
                </a:gridCol>
                <a:gridCol w="339557">
                  <a:extLst>
                    <a:ext uri="{9D8B030D-6E8A-4147-A177-3AD203B41FA5}">
                      <a16:colId xmlns:a16="http://schemas.microsoft.com/office/drawing/2014/main" val="1330132045"/>
                    </a:ext>
                  </a:extLst>
                </a:gridCol>
                <a:gridCol w="339557">
                  <a:extLst>
                    <a:ext uri="{9D8B030D-6E8A-4147-A177-3AD203B41FA5}">
                      <a16:colId xmlns:a16="http://schemas.microsoft.com/office/drawing/2014/main" val="4194232179"/>
                    </a:ext>
                  </a:extLst>
                </a:gridCol>
                <a:gridCol w="339557">
                  <a:extLst>
                    <a:ext uri="{9D8B030D-6E8A-4147-A177-3AD203B41FA5}">
                      <a16:colId xmlns:a16="http://schemas.microsoft.com/office/drawing/2014/main" val="1315911313"/>
                    </a:ext>
                  </a:extLst>
                </a:gridCol>
                <a:gridCol w="417372">
                  <a:extLst>
                    <a:ext uri="{9D8B030D-6E8A-4147-A177-3AD203B41FA5}">
                      <a16:colId xmlns:a16="http://schemas.microsoft.com/office/drawing/2014/main" val="2544130887"/>
                    </a:ext>
                  </a:extLst>
                </a:gridCol>
                <a:gridCol w="389075">
                  <a:extLst>
                    <a:ext uri="{9D8B030D-6E8A-4147-A177-3AD203B41FA5}">
                      <a16:colId xmlns:a16="http://schemas.microsoft.com/office/drawing/2014/main" val="1131224668"/>
                    </a:ext>
                  </a:extLst>
                </a:gridCol>
                <a:gridCol w="417372">
                  <a:extLst>
                    <a:ext uri="{9D8B030D-6E8A-4147-A177-3AD203B41FA5}">
                      <a16:colId xmlns:a16="http://schemas.microsoft.com/office/drawing/2014/main" val="3030406351"/>
                    </a:ext>
                  </a:extLst>
                </a:gridCol>
                <a:gridCol w="397918">
                  <a:extLst>
                    <a:ext uri="{9D8B030D-6E8A-4147-A177-3AD203B41FA5}">
                      <a16:colId xmlns:a16="http://schemas.microsoft.com/office/drawing/2014/main" val="3831531223"/>
                    </a:ext>
                  </a:extLst>
                </a:gridCol>
                <a:gridCol w="339557">
                  <a:extLst>
                    <a:ext uri="{9D8B030D-6E8A-4147-A177-3AD203B41FA5}">
                      <a16:colId xmlns:a16="http://schemas.microsoft.com/office/drawing/2014/main" val="1162001711"/>
                    </a:ext>
                  </a:extLst>
                </a:gridCol>
                <a:gridCol w="339557">
                  <a:extLst>
                    <a:ext uri="{9D8B030D-6E8A-4147-A177-3AD203B41FA5}">
                      <a16:colId xmlns:a16="http://schemas.microsoft.com/office/drawing/2014/main" val="1276213098"/>
                    </a:ext>
                  </a:extLst>
                </a:gridCol>
                <a:gridCol w="339557">
                  <a:extLst>
                    <a:ext uri="{9D8B030D-6E8A-4147-A177-3AD203B41FA5}">
                      <a16:colId xmlns:a16="http://schemas.microsoft.com/office/drawing/2014/main" val="4212091665"/>
                    </a:ext>
                  </a:extLst>
                </a:gridCol>
                <a:gridCol w="396150">
                  <a:extLst>
                    <a:ext uri="{9D8B030D-6E8A-4147-A177-3AD203B41FA5}">
                      <a16:colId xmlns:a16="http://schemas.microsoft.com/office/drawing/2014/main" val="3133917262"/>
                    </a:ext>
                  </a:extLst>
                </a:gridCol>
                <a:gridCol w="403223">
                  <a:extLst>
                    <a:ext uri="{9D8B030D-6E8A-4147-A177-3AD203B41FA5}">
                      <a16:colId xmlns:a16="http://schemas.microsoft.com/office/drawing/2014/main" val="1955802950"/>
                    </a:ext>
                  </a:extLst>
                </a:gridCol>
                <a:gridCol w="339557">
                  <a:extLst>
                    <a:ext uri="{9D8B030D-6E8A-4147-A177-3AD203B41FA5}">
                      <a16:colId xmlns:a16="http://schemas.microsoft.com/office/drawing/2014/main" val="3080211919"/>
                    </a:ext>
                  </a:extLst>
                </a:gridCol>
                <a:gridCol w="339557">
                  <a:extLst>
                    <a:ext uri="{9D8B030D-6E8A-4147-A177-3AD203B41FA5}">
                      <a16:colId xmlns:a16="http://schemas.microsoft.com/office/drawing/2014/main" val="3448485217"/>
                    </a:ext>
                  </a:extLst>
                </a:gridCol>
                <a:gridCol w="339557">
                  <a:extLst>
                    <a:ext uri="{9D8B030D-6E8A-4147-A177-3AD203B41FA5}">
                      <a16:colId xmlns:a16="http://schemas.microsoft.com/office/drawing/2014/main" val="3737459632"/>
                    </a:ext>
                  </a:extLst>
                </a:gridCol>
                <a:gridCol w="339557">
                  <a:extLst>
                    <a:ext uri="{9D8B030D-6E8A-4147-A177-3AD203B41FA5}">
                      <a16:colId xmlns:a16="http://schemas.microsoft.com/office/drawing/2014/main" val="2684394460"/>
                    </a:ext>
                  </a:extLst>
                </a:gridCol>
                <a:gridCol w="339557">
                  <a:extLst>
                    <a:ext uri="{9D8B030D-6E8A-4147-A177-3AD203B41FA5}">
                      <a16:colId xmlns:a16="http://schemas.microsoft.com/office/drawing/2014/main" val="4277096196"/>
                    </a:ext>
                  </a:extLst>
                </a:gridCol>
                <a:gridCol w="339557">
                  <a:extLst>
                    <a:ext uri="{9D8B030D-6E8A-4147-A177-3AD203B41FA5}">
                      <a16:colId xmlns:a16="http://schemas.microsoft.com/office/drawing/2014/main" val="774509695"/>
                    </a:ext>
                  </a:extLst>
                </a:gridCol>
                <a:gridCol w="339557">
                  <a:extLst>
                    <a:ext uri="{9D8B030D-6E8A-4147-A177-3AD203B41FA5}">
                      <a16:colId xmlns:a16="http://schemas.microsoft.com/office/drawing/2014/main" val="1879438212"/>
                    </a:ext>
                  </a:extLst>
                </a:gridCol>
              </a:tblGrid>
              <a:tr h="104988">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3063451"/>
                  </a:ext>
                </a:extLst>
              </a:tr>
              <a:tr h="109988">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441141"/>
                  </a:ext>
                </a:extLst>
              </a:tr>
              <a:tr h="196978">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327395"/>
                  </a:ext>
                </a:extLst>
              </a:tr>
              <a:tr h="104988">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JST</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239845"/>
                  </a:ext>
                </a:extLst>
              </a:tr>
              <a:tr h="104988">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989121"/>
                  </a:ext>
                </a:extLst>
              </a:tr>
              <a:tr h="104988">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9958898"/>
                  </a:ext>
                </a:extLst>
              </a:tr>
              <a:tr h="104988">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75834582"/>
                  </a:ext>
                </a:extLst>
              </a:tr>
              <a:tr h="104988">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97810"/>
                  </a:ext>
                </a:extLst>
              </a:tr>
              <a:tr h="104988">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1316185"/>
                  </a:ext>
                </a:extLst>
              </a:tr>
              <a:tr h="196978">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734515"/>
                  </a:ext>
                </a:extLst>
              </a:tr>
              <a:tr h="104988">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dirty="0" err="1">
                          <a:effectLst/>
                          <a:latin typeface="Arial" panose="020B0604020202020204" pitchFamily="34" charset="0"/>
                        </a:rPr>
                        <a:t>SCmain</a:t>
                      </a:r>
                      <a:endParaRPr lang="en-US" sz="600" b="1" i="0" u="none" strike="noStrike" dirty="0">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2561675"/>
                  </a:ext>
                </a:extLst>
              </a:tr>
              <a:tr h="104988">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6839986"/>
                  </a:ext>
                </a:extLst>
              </a:tr>
              <a:tr h="104988">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309"/>
                  </a:ext>
                </a:extLst>
              </a:tr>
              <a:tr h="104988">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3549446"/>
                  </a:ext>
                </a:extLst>
              </a:tr>
              <a:tr h="104988">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4:00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82955389"/>
                  </a:ext>
                </a:extLst>
              </a:tr>
              <a:tr h="187472">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5:00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4681784"/>
                  </a:ext>
                </a:extLst>
              </a:tr>
              <a:tr h="104988">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6:00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8147234"/>
                  </a:ext>
                </a:extLst>
              </a:tr>
              <a:tr h="104988">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7:00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8643783"/>
                  </a:ext>
                </a:extLst>
              </a:tr>
              <a:tr h="104988">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2014888"/>
                  </a:ext>
                </a:extLst>
              </a:tr>
              <a:tr h="104988">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8630133"/>
                  </a:ext>
                </a:extLst>
              </a:tr>
              <a:tr h="104988">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103556"/>
                  </a:ext>
                </a:extLst>
              </a:tr>
              <a:tr h="104988">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776086"/>
                  </a:ext>
                </a:extLst>
              </a:tr>
              <a:tr h="109988">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4616082"/>
                  </a:ext>
                </a:extLst>
              </a:tr>
              <a:tr h="267636">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389007939"/>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dirty="0">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3476813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797140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8457987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4299152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6385392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321481397"/>
                  </a:ext>
                </a:extLst>
              </a:tr>
              <a:tr h="104988">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9707124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8585396"/>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1526765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618909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9678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0428825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702358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24374862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48124821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122737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6283628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9257355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681815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81874171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6451501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72000470"/>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D137-5517-4ED8-925A-3A39222AD216}"/>
              </a:ext>
            </a:extLst>
          </p:cNvPr>
          <p:cNvSpPr>
            <a:spLocks noGrp="1"/>
          </p:cNvSpPr>
          <p:nvPr>
            <p:ph type="title"/>
          </p:nvPr>
        </p:nvSpPr>
        <p:spPr/>
        <p:txBody>
          <a:bodyPr/>
          <a:lstStyle/>
          <a:p>
            <a:r>
              <a:rPr lang="en-US" dirty="0"/>
              <a:t>PAR and CSD COMMENTS</a:t>
            </a:r>
          </a:p>
        </p:txBody>
      </p:sp>
      <p:sp>
        <p:nvSpPr>
          <p:cNvPr id="3" name="Text Placeholder 2">
            <a:extLst>
              <a:ext uri="{FF2B5EF4-FFF2-40B4-BE49-F238E27FC236}">
                <a16:creationId xmlns:a16="http://schemas.microsoft.com/office/drawing/2014/main" id="{E8B73194-6FEF-4A83-B59D-C484F9EAA09B}"/>
              </a:ext>
            </a:extLst>
          </p:cNvPr>
          <p:cNvSpPr>
            <a:spLocks noGrp="1"/>
          </p:cNvSpPr>
          <p:nvPr>
            <p:ph type="body" idx="1"/>
          </p:nvPr>
        </p:nvSpPr>
        <p:spPr/>
        <p:txBody>
          <a:bodyPr/>
          <a:lstStyle/>
          <a:p>
            <a:r>
              <a:rPr lang="en-US" dirty="0"/>
              <a:t>P802.15.4ab</a:t>
            </a:r>
          </a:p>
        </p:txBody>
      </p:sp>
      <p:sp>
        <p:nvSpPr>
          <p:cNvPr id="4" name="Slide Number Placeholder 3">
            <a:extLst>
              <a:ext uri="{FF2B5EF4-FFF2-40B4-BE49-F238E27FC236}">
                <a16:creationId xmlns:a16="http://schemas.microsoft.com/office/drawing/2014/main" id="{193C9E47-4125-4E74-989E-76D2BFB8DF31}"/>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4924198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32199</TotalTime>
  <Words>2033</Words>
  <Application>Microsoft Office PowerPoint</Application>
  <PresentationFormat>On-screen Show (4:3)</PresentationFormat>
  <Paragraphs>564</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Courier</vt:lpstr>
      <vt:lpstr>Courier New</vt:lpstr>
      <vt:lpstr>Helvetica</vt:lpstr>
      <vt:lpstr>Times New Roman</vt:lpstr>
      <vt:lpstr>Wingdings</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Meeting Objectives</vt:lpstr>
      <vt:lpstr>Schedule</vt:lpstr>
      <vt:lpstr>PAR and CSD COMMENTS</vt:lpstr>
      <vt:lpstr>Comments Received</vt:lpstr>
      <vt:lpstr>Proposed Responses</vt:lpstr>
      <vt:lpstr>Draft P802.15.4ab </vt:lpstr>
      <vt:lpstr>Proposed Responses</vt:lpstr>
      <vt:lpstr>7. 802.15.4ab Amendment: Enhanced Ultra Wide-Band (UWB) Physical Layers (PHYs) and Associated MAC Enhancements, PAR and CSD </vt:lpstr>
      <vt:lpstr>7. 802.15.4ab Amendment: Enhanced Ultra Wide-Band (UWB) Physical Layers (PHYs) and Associated MAC Enhancements, PAR and CSD </vt:lpstr>
      <vt:lpstr>7. 802.15.4ab Amendment: Continued  CSD comments</vt:lpstr>
      <vt:lpstr>7. 802.15.4ab Amendment: Continued  CSD comments</vt:lpstr>
      <vt:lpstr>Proposed Responses</vt:lpstr>
      <vt:lpstr>PowerPoint Presentation</vt:lpstr>
      <vt:lpstr>Technical Contributions</vt:lpstr>
      <vt:lpstr>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193</cp:revision>
  <cp:lastPrinted>2000-03-07T00:55:37Z</cp:lastPrinted>
  <dcterms:created xsi:type="dcterms:W3CDTF">2016-01-17T22:48:36Z</dcterms:created>
  <dcterms:modified xsi:type="dcterms:W3CDTF">2021-07-16T15:08:26Z</dcterms:modified>
  <cp:category/>
</cp:coreProperties>
</file>