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22" r:id="rId3"/>
    <p:sldId id="290" r:id="rId4"/>
    <p:sldId id="304" r:id="rId5"/>
    <p:sldId id="317" r:id="rId6"/>
    <p:sldId id="302" r:id="rId7"/>
    <p:sldId id="337" r:id="rId8"/>
    <p:sldId id="312" r:id="rId9"/>
    <p:sldId id="339" r:id="rId10"/>
    <p:sldId id="340" r:id="rId11"/>
    <p:sldId id="293" r:id="rId12"/>
    <p:sldId id="326" r:id="rId13"/>
    <p:sldId id="338"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26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329801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15-21-0373-01-04ab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126-02-nuwb-p802-15-4ab-par-draft-from-myprojec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1/15-21-0047-05-nuwb-draft-csd-ng-uwb.docx" TargetMode="External"/><Relationship Id="rId4" Type="http://schemas.openxmlformats.org/officeDocument/2006/relationships/hyperlink" Target="http://ieee802.org/"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45-02-04ab-sg-15-4ab-agenda-july-202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webex.com/ieeesa/j.php?MTID=mb3ea97c89a1806cf72ba307726b2087a" TargetMode="External"/><Relationship Id="rId2" Type="http://schemas.openxmlformats.org/officeDocument/2006/relationships/hyperlink" Target="https://ieeesa.webex.com/ieeesa/j.php?MTID=mfef1edec03d1b89f3cae37b46364b658"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July Plenary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mj-lt"/>
              <a:buAutoNum type="arabicPeriod"/>
            </a:pPr>
            <a:r>
              <a:rPr lang="en-US" dirty="0"/>
              <a:t>Comments from 802.3</a:t>
            </a:r>
          </a:p>
          <a:p>
            <a:pPr marL="514350" indent="-514350">
              <a:buFont typeface="+mj-lt"/>
              <a:buAutoNum type="arabicPeriod"/>
            </a:pPr>
            <a:r>
              <a:rPr lang="en-US" dirty="0"/>
              <a:t>Other comments not received yet</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10</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4540-634F-424F-81E6-ADB0BE74E9CA}"/>
              </a:ext>
            </a:extLst>
          </p:cNvPr>
          <p:cNvSpPr>
            <a:spLocks noGrp="1"/>
          </p:cNvSpPr>
          <p:nvPr>
            <p:ph type="title"/>
          </p:nvPr>
        </p:nvSpPr>
        <p:spPr/>
        <p:txBody>
          <a:bodyPr>
            <a:normAutofit fontScale="90000"/>
          </a:bodyPr>
          <a:lstStyle/>
          <a:p>
            <a:r>
              <a:rPr lang="en-US" sz="4400" kern="1200" dirty="0">
                <a:solidFill>
                  <a:schemeClr val="tx1"/>
                </a:solidFill>
                <a:ea typeface="+mj-ea"/>
              </a:rPr>
              <a:t>Draft P802.15.4ab </a:t>
            </a:r>
            <a:endParaRPr lang="en-US" dirty="0"/>
          </a:p>
        </p:txBody>
      </p:sp>
      <p:sp>
        <p:nvSpPr>
          <p:cNvPr id="3" name="Content Placeholder 2">
            <a:extLst>
              <a:ext uri="{FF2B5EF4-FFF2-40B4-BE49-F238E27FC236}">
                <a16:creationId xmlns:a16="http://schemas.microsoft.com/office/drawing/2014/main" id="{CAD05482-A361-A24F-B1C0-8FF45046B8FD}"/>
              </a:ext>
            </a:extLst>
          </p:cNvPr>
          <p:cNvSpPr>
            <a:spLocks noGrp="1"/>
          </p:cNvSpPr>
          <p:nvPr>
            <p:ph idx="1"/>
          </p:nvPr>
        </p:nvSpPr>
        <p:spPr/>
        <p:txBody>
          <a:bodyPr>
            <a:noAutofit/>
          </a:bodyPr>
          <a:lstStyle/>
          <a:p>
            <a:pPr marL="0" indent="0">
              <a:spcBef>
                <a:spcPts val="0"/>
              </a:spcBef>
              <a:spcAft>
                <a:spcPts val="450"/>
              </a:spcAft>
            </a:pPr>
            <a:r>
              <a:rPr lang="en-US" sz="1800" b="1" dirty="0">
                <a:latin typeface="Helvetica" pitchFamily="2" charset="0"/>
              </a:rPr>
              <a:t>Amendment: Enhanced Ultra Wide-Band (UWB) Physical Layers (PHYs) and Associated MAC Enhancements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will contact the 802 EC Secretary </a:t>
            </a:r>
            <a:r>
              <a:rPr lang="en-US" sz="1800" dirty="0" err="1">
                <a:solidFill>
                  <a:schemeClr val="accent6">
                    <a:lumMod val="75000"/>
                  </a:schemeClr>
                </a:solidFill>
                <a:latin typeface="Helvetica" pitchFamily="2" charset="0"/>
              </a:rPr>
              <a:t>w.r.t.</a:t>
            </a:r>
            <a:r>
              <a:rPr lang="en-US" sz="1800" dirty="0">
                <a:solidFill>
                  <a:schemeClr val="accent6">
                    <a:lumMod val="75000"/>
                  </a:schemeClr>
                </a:solidFill>
                <a:latin typeface="Helvetica" pitchFamily="2" charset="0"/>
              </a:rPr>
              <a:t> updating the multiple places still using the old WG name and to update it with the new WG name - “Wireless Specialty Networks”.</a:t>
            </a:r>
            <a:endParaRPr lang="en-US" sz="1800" dirty="0">
              <a:solidFill>
                <a:schemeClr val="accent6">
                  <a:lumMod val="75000"/>
                </a:schemeClr>
              </a:solidFill>
              <a:latin typeface="Helvetica" pitchFamily="2" charset="0"/>
              <a:hlinkClick r:id="rId5">
                <a:extLst>
                  <a:ext uri="{A12FA001-AC4F-418D-AE19-62706E023703}">
                    <ahyp:hlinkClr xmlns:ahyp="http://schemas.microsoft.com/office/drawing/2018/hyperlinkcolor" val="tx"/>
                  </a:ext>
                </a:extLst>
              </a:hlinkClick>
            </a:endParaRPr>
          </a:p>
          <a:p>
            <a:pPr marL="0" indent="0">
              <a:spcBef>
                <a:spcPts val="0"/>
              </a:spcBef>
              <a:spcAft>
                <a:spcPts val="450"/>
              </a:spcAft>
            </a:pPr>
            <a:r>
              <a:rPr lang="en-US" sz="1800" dirty="0">
                <a:solidFill>
                  <a:srgbClr val="CCCCFF"/>
                </a:solidFill>
                <a:latin typeface="Helvetica" pitchFamily="2" charset="0"/>
                <a:hlinkClick r:id="rId5">
                  <a:extLst>
                    <a:ext uri="{A12FA001-AC4F-418D-AE19-62706E023703}">
                      <ahyp:hlinkClr xmlns:ahyp="http://schemas.microsoft.com/office/drawing/2018/hyperlinkcolor" val="tx"/>
                    </a:ext>
                  </a:extLst>
                </a:hlinkClick>
              </a:rPr>
              <a:t>CSD</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Compatibility, b — The response from 802.1 should be included even though it is largely predictable.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has contacted the chair of 802.1 for a response and it will be included when received.</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70473BCA-1C4C-B24E-84C1-BADBA47FB0D2}"/>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11</a:t>
            </a:fld>
            <a:endParaRPr lang="en-US"/>
          </a:p>
        </p:txBody>
      </p:sp>
      <p:sp>
        <p:nvSpPr>
          <p:cNvPr id="5" name="Footer Placeholder 4">
            <a:extLst>
              <a:ext uri="{FF2B5EF4-FFF2-40B4-BE49-F238E27FC236}">
                <a16:creationId xmlns:a16="http://schemas.microsoft.com/office/drawing/2014/main" id="{93AA1ABE-82C3-EE40-BAEB-816F8D51734D}"/>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802.3 WG PAR ad hoc, July 2021, Virtual Plenary</a:t>
            </a:r>
            <a:endParaRPr lang="en-US" dirty="0"/>
          </a:p>
        </p:txBody>
      </p:sp>
    </p:spTree>
    <p:extLst>
      <p:ext uri="{BB962C8B-B14F-4D97-AF65-F5344CB8AC3E}">
        <p14:creationId xmlns:p14="http://schemas.microsoft.com/office/powerpoint/2010/main" val="1555558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lstStyle/>
          <a:p>
            <a:r>
              <a:rPr lang="en-US" dirty="0"/>
              <a:t>Wednesday</a:t>
            </a:r>
          </a:p>
          <a:p>
            <a:r>
              <a:rPr lang="en-US" dirty="0"/>
              <a:t>Thursday</a:t>
            </a:r>
          </a:p>
          <a:p>
            <a:r>
              <a:rPr lang="en-US" dirty="0"/>
              <a:t>Friday</a:t>
            </a:r>
          </a:p>
          <a:p>
            <a:r>
              <a:rPr lang="en-US" dirty="0"/>
              <a:t>Tuesday</a:t>
            </a:r>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0" indent="0"/>
            <a:r>
              <a:rPr lang="en-US" altLang="en-US" dirty="0" err="1"/>
              <a:t>Ageneda</a:t>
            </a:r>
            <a:r>
              <a:rPr lang="en-US" altLang="en-US" dirty="0"/>
              <a:t>: </a:t>
            </a:r>
          </a:p>
          <a:p>
            <a:pPr marL="0" indent="0"/>
            <a:r>
              <a:rPr lang="en-US" altLang="en-US" sz="1600" dirty="0">
                <a:hlinkClick r:id="rId2"/>
              </a:rPr>
              <a:t>https://mentor.ieee.org/802.15/dcn/21/15-21-0345-02-04ab-sg-15-4ab-agenda-july-2021.xlsx</a:t>
            </a:r>
            <a:endParaRPr lang="en-US" altLang="en-US" sz="16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graphicFrame>
        <p:nvGraphicFramePr>
          <p:cNvPr id="5" name="Table 4">
            <a:extLst>
              <a:ext uri="{FF2B5EF4-FFF2-40B4-BE49-F238E27FC236}">
                <a16:creationId xmlns:a16="http://schemas.microsoft.com/office/drawing/2014/main" id="{B431867C-A4BE-4C86-B6AB-096831CC3080}"/>
              </a:ext>
            </a:extLst>
          </p:cNvPr>
          <p:cNvGraphicFramePr>
            <a:graphicFrameLocks noGrp="1"/>
          </p:cNvGraphicFramePr>
          <p:nvPr>
            <p:extLst>
              <p:ext uri="{D42A27DB-BD31-4B8C-83A1-F6EECF244321}">
                <p14:modId xmlns:p14="http://schemas.microsoft.com/office/powerpoint/2010/main" val="4136195867"/>
              </p:ext>
            </p:extLst>
          </p:nvPr>
        </p:nvGraphicFramePr>
        <p:xfrm>
          <a:off x="755576" y="2780929"/>
          <a:ext cx="7764464" cy="3013120"/>
        </p:xfrm>
        <a:graphic>
          <a:graphicData uri="http://schemas.openxmlformats.org/drawingml/2006/table">
            <a:tbl>
              <a:tblPr>
                <a:tableStyleId>{5C22544A-7EE6-4342-B048-85BDC9FD1C3A}</a:tableStyleId>
              </a:tblPr>
              <a:tblGrid>
                <a:gridCol w="301533">
                  <a:extLst>
                    <a:ext uri="{9D8B030D-6E8A-4147-A177-3AD203B41FA5}">
                      <a16:colId xmlns:a16="http://schemas.microsoft.com/office/drawing/2014/main" val="4283423503"/>
                    </a:ext>
                  </a:extLst>
                </a:gridCol>
                <a:gridCol w="6611235">
                  <a:extLst>
                    <a:ext uri="{9D8B030D-6E8A-4147-A177-3AD203B41FA5}">
                      <a16:colId xmlns:a16="http://schemas.microsoft.com/office/drawing/2014/main" val="2218531453"/>
                    </a:ext>
                  </a:extLst>
                </a:gridCol>
                <a:gridCol w="851696">
                  <a:extLst>
                    <a:ext uri="{9D8B030D-6E8A-4147-A177-3AD203B41FA5}">
                      <a16:colId xmlns:a16="http://schemas.microsoft.com/office/drawing/2014/main" val="3883679518"/>
                    </a:ext>
                  </a:extLst>
                </a:gridCol>
              </a:tblGrid>
              <a:tr h="192488">
                <a:tc>
                  <a:txBody>
                    <a:bodyPr/>
                    <a:lstStyle/>
                    <a:p>
                      <a:pPr algn="l" fontAlgn="b"/>
                      <a:endParaRPr lang="en-US" sz="1400" b="0" i="0" u="none" strike="noStrike">
                        <a:effectLst/>
                        <a:latin typeface="Arial" panose="020B0604020202020204" pitchFamily="34" charset="0"/>
                      </a:endParaRPr>
                    </a:p>
                  </a:txBody>
                  <a:tcPr marL="9525" marR="9525" marT="9525" marB="0" anchor="b"/>
                </a:tc>
                <a:tc>
                  <a:txBody>
                    <a:bodyPr/>
                    <a:lstStyle/>
                    <a:p>
                      <a:pPr algn="ctr" fontAlgn="b"/>
                      <a:r>
                        <a:rPr lang="en-US" sz="1400" u="none" strike="noStrike">
                          <a:effectLst/>
                        </a:rPr>
                        <a:t>Study Group 15.4ab - Next Generation UWB</a:t>
                      </a:r>
                      <a:endParaRPr lang="en-US" sz="1400" b="1" i="0" u="none" strike="noStrike">
                        <a:effectLst/>
                        <a:latin typeface="Arial" panose="020B0604020202020204" pitchFamily="34"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44547101"/>
                  </a:ext>
                </a:extLst>
              </a:tr>
              <a:tr h="365100">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Summary of Schedule  / Session Focus - SG15.4ab (NG-UWB)</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07914781"/>
                  </a:ext>
                </a:extLst>
              </a:tr>
              <a:tr h="192488">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Times in Eastern Timezone (ET)</a:t>
                      </a:r>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EST</a:t>
                      </a:r>
                      <a:endParaRPr lang="en-US" sz="14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21774832"/>
                  </a:ext>
                </a:extLst>
              </a:tr>
              <a:tr h="365100">
                <a:tc>
                  <a:txBody>
                    <a:bodyPr/>
                    <a:lstStyle/>
                    <a:p>
                      <a:pPr algn="r" fontAlgn="b"/>
                      <a:r>
                        <a:rPr lang="en-US" sz="1400" u="none" strike="noStrike">
                          <a:effectLst/>
                        </a:rPr>
                        <a:t>1</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dirty="0">
                          <a:effectLst/>
                        </a:rPr>
                        <a:t>Wednesday 14-JulyMay PM1 (13:00):  Opening, Review, Technical Presentations</a:t>
                      </a:r>
                      <a:endParaRPr lang="en-US" sz="1400" b="1" i="0" u="none" strike="noStrike" dirty="0">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242864008"/>
                  </a:ext>
                </a:extLst>
              </a:tr>
              <a:tr h="365100">
                <a:tc>
                  <a:txBody>
                    <a:bodyPr/>
                    <a:lstStyle/>
                    <a:p>
                      <a:pPr algn="r" fontAlgn="b"/>
                      <a:r>
                        <a:rPr lang="en-US" sz="1400" u="none" strike="noStrike">
                          <a:effectLst/>
                        </a:rPr>
                        <a:t>2</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PM2 (15:00):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3:00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13770213"/>
                  </a:ext>
                </a:extLst>
              </a:tr>
              <a:tr h="365100">
                <a:tc>
                  <a:txBody>
                    <a:bodyPr/>
                    <a:lstStyle/>
                    <a:p>
                      <a:pPr algn="r" fontAlgn="b"/>
                      <a:r>
                        <a:rPr lang="en-US" sz="1400" u="none" strike="noStrike">
                          <a:effectLst/>
                        </a:rPr>
                        <a:t>3</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EV1 (17:00):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5:00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983691436"/>
                  </a:ext>
                </a:extLst>
              </a:tr>
              <a:tr h="365100">
                <a:tc>
                  <a:txBody>
                    <a:bodyPr/>
                    <a:lstStyle/>
                    <a:p>
                      <a:pPr algn="r" fontAlgn="b"/>
                      <a:r>
                        <a:rPr lang="en-US" sz="1400" u="none" strike="noStrike">
                          <a:effectLst/>
                        </a:rPr>
                        <a:t>4</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Friday 16-July PM1: Technical Presentations</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984985802"/>
                  </a:ext>
                </a:extLst>
              </a:tr>
              <a:tr h="376750">
                <a:tc>
                  <a:txBody>
                    <a:bodyPr/>
                    <a:lstStyle/>
                    <a:p>
                      <a:pPr algn="r" fontAlgn="b"/>
                      <a:r>
                        <a:rPr lang="en-US" sz="1400" u="none" strike="noStrike">
                          <a:effectLst/>
                        </a:rPr>
                        <a:t>5</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AM2: Coordination with SGs  (Joint w/15.14 &amp; 15.6a)</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10:00 AM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412561855"/>
                  </a:ext>
                </a:extLst>
              </a:tr>
              <a:tr h="365100">
                <a:tc>
                  <a:txBody>
                    <a:bodyPr/>
                    <a:lstStyle/>
                    <a:p>
                      <a:pPr algn="r" fontAlgn="b"/>
                      <a:r>
                        <a:rPr lang="en-US" sz="1400" u="none" strike="noStrike">
                          <a:effectLst/>
                        </a:rPr>
                        <a:t>6</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PM2:  Technical Presentations, next steps, wrap-up</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dirty="0">
                          <a:effectLst/>
                        </a:rPr>
                        <a:t>3:00 PM</a:t>
                      </a:r>
                      <a:endParaRPr lang="en-US" sz="1400" b="0" i="0" u="none" strike="noStrike" dirty="0">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82280006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mj-lt"/>
              <a:buAutoNum type="arabicPeriod"/>
            </a:pPr>
            <a:r>
              <a:rPr lang="en-US" dirty="0"/>
              <a:t>Review and Resolve Comments on the PAR and CSD</a:t>
            </a:r>
          </a:p>
          <a:p>
            <a:pPr marL="514350" indent="-514350">
              <a:buFont typeface="+mj-lt"/>
              <a:buAutoNum type="arabicPeriod"/>
            </a:pPr>
            <a:r>
              <a:rPr lang="en-US" dirty="0"/>
              <a:t>Consider technical contributions</a:t>
            </a:r>
          </a:p>
          <a:p>
            <a:pPr marL="514350" indent="-514350">
              <a:buFont typeface="+mj-lt"/>
              <a:buAutoNum type="arabicPeriod"/>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5" name="Table 4">
            <a:extLst>
              <a:ext uri="{FF2B5EF4-FFF2-40B4-BE49-F238E27FC236}">
                <a16:creationId xmlns:a16="http://schemas.microsoft.com/office/drawing/2014/main" id="{C16F9B01-31C7-4371-84B8-D479917BA50F}"/>
              </a:ext>
            </a:extLst>
          </p:cNvPr>
          <p:cNvGraphicFramePr>
            <a:graphicFrameLocks noGrp="1"/>
          </p:cNvGraphicFramePr>
          <p:nvPr>
            <p:extLst>
              <p:ext uri="{D42A27DB-BD31-4B8C-83A1-F6EECF244321}">
                <p14:modId xmlns:p14="http://schemas.microsoft.com/office/powerpoint/2010/main" val="2080174866"/>
              </p:ext>
            </p:extLst>
          </p:nvPr>
        </p:nvGraphicFramePr>
        <p:xfrm>
          <a:off x="761999" y="3861048"/>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dirty="0">
                          <a:effectLst/>
                        </a:rPr>
                        <a:t>08 Jun 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32774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827584" y="908720"/>
            <a:ext cx="7772400" cy="1362075"/>
          </a:xfrm>
        </p:spPr>
        <p:txBody>
          <a:bodyPr/>
          <a:lstStyle/>
          <a:p>
            <a:pPr algn="ctr"/>
            <a:r>
              <a:rPr lang="en-US" dirty="0"/>
              <a:t>Schedule</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6" name="Table 5">
            <a:extLst>
              <a:ext uri="{FF2B5EF4-FFF2-40B4-BE49-F238E27FC236}">
                <a16:creationId xmlns:a16="http://schemas.microsoft.com/office/drawing/2014/main" id="{A817BD18-D7F9-4A24-8ACA-6681F55D0674}"/>
              </a:ext>
            </a:extLst>
          </p:cNvPr>
          <p:cNvGraphicFramePr>
            <a:graphicFrameLocks noGrp="1"/>
          </p:cNvGraphicFramePr>
          <p:nvPr>
            <p:extLst>
              <p:ext uri="{D42A27DB-BD31-4B8C-83A1-F6EECF244321}">
                <p14:modId xmlns:p14="http://schemas.microsoft.com/office/powerpoint/2010/main" val="1347080159"/>
              </p:ext>
            </p:extLst>
          </p:nvPr>
        </p:nvGraphicFramePr>
        <p:xfrm>
          <a:off x="611560" y="1700803"/>
          <a:ext cx="7988430" cy="5184581"/>
        </p:xfrm>
        <a:graphic>
          <a:graphicData uri="http://schemas.openxmlformats.org/drawingml/2006/table">
            <a:tbl>
              <a:tblPr/>
              <a:tblGrid>
                <a:gridCol w="339557">
                  <a:extLst>
                    <a:ext uri="{9D8B030D-6E8A-4147-A177-3AD203B41FA5}">
                      <a16:colId xmlns:a16="http://schemas.microsoft.com/office/drawing/2014/main" val="3097699887"/>
                    </a:ext>
                  </a:extLst>
                </a:gridCol>
                <a:gridCol w="339557">
                  <a:extLst>
                    <a:ext uri="{9D8B030D-6E8A-4147-A177-3AD203B41FA5}">
                      <a16:colId xmlns:a16="http://schemas.microsoft.com/office/drawing/2014/main" val="2063754554"/>
                    </a:ext>
                  </a:extLst>
                </a:gridCol>
                <a:gridCol w="473965">
                  <a:extLst>
                    <a:ext uri="{9D8B030D-6E8A-4147-A177-3AD203B41FA5}">
                      <a16:colId xmlns:a16="http://schemas.microsoft.com/office/drawing/2014/main" val="329010397"/>
                    </a:ext>
                  </a:extLst>
                </a:gridCol>
                <a:gridCol w="339557">
                  <a:extLst>
                    <a:ext uri="{9D8B030D-6E8A-4147-A177-3AD203B41FA5}">
                      <a16:colId xmlns:a16="http://schemas.microsoft.com/office/drawing/2014/main" val="1330132045"/>
                    </a:ext>
                  </a:extLst>
                </a:gridCol>
                <a:gridCol w="339557">
                  <a:extLst>
                    <a:ext uri="{9D8B030D-6E8A-4147-A177-3AD203B41FA5}">
                      <a16:colId xmlns:a16="http://schemas.microsoft.com/office/drawing/2014/main" val="4194232179"/>
                    </a:ext>
                  </a:extLst>
                </a:gridCol>
                <a:gridCol w="339557">
                  <a:extLst>
                    <a:ext uri="{9D8B030D-6E8A-4147-A177-3AD203B41FA5}">
                      <a16:colId xmlns:a16="http://schemas.microsoft.com/office/drawing/2014/main" val="1315911313"/>
                    </a:ext>
                  </a:extLst>
                </a:gridCol>
                <a:gridCol w="417372">
                  <a:extLst>
                    <a:ext uri="{9D8B030D-6E8A-4147-A177-3AD203B41FA5}">
                      <a16:colId xmlns:a16="http://schemas.microsoft.com/office/drawing/2014/main" val="2544130887"/>
                    </a:ext>
                  </a:extLst>
                </a:gridCol>
                <a:gridCol w="389075">
                  <a:extLst>
                    <a:ext uri="{9D8B030D-6E8A-4147-A177-3AD203B41FA5}">
                      <a16:colId xmlns:a16="http://schemas.microsoft.com/office/drawing/2014/main" val="1131224668"/>
                    </a:ext>
                  </a:extLst>
                </a:gridCol>
                <a:gridCol w="417372">
                  <a:extLst>
                    <a:ext uri="{9D8B030D-6E8A-4147-A177-3AD203B41FA5}">
                      <a16:colId xmlns:a16="http://schemas.microsoft.com/office/drawing/2014/main" val="3030406351"/>
                    </a:ext>
                  </a:extLst>
                </a:gridCol>
                <a:gridCol w="397918">
                  <a:extLst>
                    <a:ext uri="{9D8B030D-6E8A-4147-A177-3AD203B41FA5}">
                      <a16:colId xmlns:a16="http://schemas.microsoft.com/office/drawing/2014/main" val="3831531223"/>
                    </a:ext>
                  </a:extLst>
                </a:gridCol>
                <a:gridCol w="339557">
                  <a:extLst>
                    <a:ext uri="{9D8B030D-6E8A-4147-A177-3AD203B41FA5}">
                      <a16:colId xmlns:a16="http://schemas.microsoft.com/office/drawing/2014/main" val="1162001711"/>
                    </a:ext>
                  </a:extLst>
                </a:gridCol>
                <a:gridCol w="339557">
                  <a:extLst>
                    <a:ext uri="{9D8B030D-6E8A-4147-A177-3AD203B41FA5}">
                      <a16:colId xmlns:a16="http://schemas.microsoft.com/office/drawing/2014/main" val="1276213098"/>
                    </a:ext>
                  </a:extLst>
                </a:gridCol>
                <a:gridCol w="339557">
                  <a:extLst>
                    <a:ext uri="{9D8B030D-6E8A-4147-A177-3AD203B41FA5}">
                      <a16:colId xmlns:a16="http://schemas.microsoft.com/office/drawing/2014/main" val="4212091665"/>
                    </a:ext>
                  </a:extLst>
                </a:gridCol>
                <a:gridCol w="396150">
                  <a:extLst>
                    <a:ext uri="{9D8B030D-6E8A-4147-A177-3AD203B41FA5}">
                      <a16:colId xmlns:a16="http://schemas.microsoft.com/office/drawing/2014/main" val="3133917262"/>
                    </a:ext>
                  </a:extLst>
                </a:gridCol>
                <a:gridCol w="403223">
                  <a:extLst>
                    <a:ext uri="{9D8B030D-6E8A-4147-A177-3AD203B41FA5}">
                      <a16:colId xmlns:a16="http://schemas.microsoft.com/office/drawing/2014/main" val="1955802950"/>
                    </a:ext>
                  </a:extLst>
                </a:gridCol>
                <a:gridCol w="339557">
                  <a:extLst>
                    <a:ext uri="{9D8B030D-6E8A-4147-A177-3AD203B41FA5}">
                      <a16:colId xmlns:a16="http://schemas.microsoft.com/office/drawing/2014/main" val="3080211919"/>
                    </a:ext>
                  </a:extLst>
                </a:gridCol>
                <a:gridCol w="339557">
                  <a:extLst>
                    <a:ext uri="{9D8B030D-6E8A-4147-A177-3AD203B41FA5}">
                      <a16:colId xmlns:a16="http://schemas.microsoft.com/office/drawing/2014/main" val="3448485217"/>
                    </a:ext>
                  </a:extLst>
                </a:gridCol>
                <a:gridCol w="339557">
                  <a:extLst>
                    <a:ext uri="{9D8B030D-6E8A-4147-A177-3AD203B41FA5}">
                      <a16:colId xmlns:a16="http://schemas.microsoft.com/office/drawing/2014/main" val="3737459632"/>
                    </a:ext>
                  </a:extLst>
                </a:gridCol>
                <a:gridCol w="339557">
                  <a:extLst>
                    <a:ext uri="{9D8B030D-6E8A-4147-A177-3AD203B41FA5}">
                      <a16:colId xmlns:a16="http://schemas.microsoft.com/office/drawing/2014/main" val="2684394460"/>
                    </a:ext>
                  </a:extLst>
                </a:gridCol>
                <a:gridCol w="339557">
                  <a:extLst>
                    <a:ext uri="{9D8B030D-6E8A-4147-A177-3AD203B41FA5}">
                      <a16:colId xmlns:a16="http://schemas.microsoft.com/office/drawing/2014/main" val="4277096196"/>
                    </a:ext>
                  </a:extLst>
                </a:gridCol>
                <a:gridCol w="339557">
                  <a:extLst>
                    <a:ext uri="{9D8B030D-6E8A-4147-A177-3AD203B41FA5}">
                      <a16:colId xmlns:a16="http://schemas.microsoft.com/office/drawing/2014/main" val="774509695"/>
                    </a:ext>
                  </a:extLst>
                </a:gridCol>
                <a:gridCol w="339557">
                  <a:extLst>
                    <a:ext uri="{9D8B030D-6E8A-4147-A177-3AD203B41FA5}">
                      <a16:colId xmlns:a16="http://schemas.microsoft.com/office/drawing/2014/main" val="1879438212"/>
                    </a:ext>
                  </a:extLst>
                </a:gridCol>
              </a:tblGrid>
              <a:tr h="104988">
                <a:tc gridSpan="20">
                  <a:txBody>
                    <a:bodyPr/>
                    <a:lstStyle/>
                    <a:p>
                      <a:pPr algn="ctr" fontAlgn="ctr"/>
                      <a:r>
                        <a:rPr lang="nl-NL" sz="600" b="1" i="0" u="none" strike="noStrike">
                          <a:effectLst/>
                          <a:latin typeface="Times New Roman" panose="02020603050405020304" pitchFamily="18" charset="0"/>
                        </a:rPr>
                        <a:t>132nd IEEE 802.15 WSN MEETING VIA WEBEX</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3063451"/>
                  </a:ext>
                </a:extLst>
              </a:tr>
              <a:tr h="109988">
                <a:tc gridSpan="20">
                  <a:txBody>
                    <a:bodyPr/>
                    <a:lstStyle/>
                    <a:p>
                      <a:pPr algn="ctr" fontAlgn="b"/>
                      <a:r>
                        <a:rPr lang="en-US" sz="600" b="1" i="0" u="none" strike="noStrike">
                          <a:effectLst/>
                          <a:latin typeface="Times New Roman" panose="02020603050405020304" pitchFamily="18" charset="0"/>
                        </a:rPr>
                        <a:t>Virtual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441141"/>
                  </a:ext>
                </a:extLst>
              </a:tr>
              <a:tr h="196978">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Thursday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Friday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Wednesday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Thursday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4327395"/>
                  </a:ext>
                </a:extLst>
              </a:tr>
              <a:tr h="104988">
                <a:tc>
                  <a:txBody>
                    <a:bodyPr/>
                    <a:lstStyle/>
                    <a:p>
                      <a:pPr algn="r" fontAlgn="b"/>
                      <a:r>
                        <a:rPr lang="en-US" sz="600" b="1" i="0" u="none" strike="noStrike">
                          <a:effectLst/>
                          <a:latin typeface="Arial" panose="020B0604020202020204" pitchFamily="34" charset="0"/>
                        </a:rPr>
                        <a:t>EDT</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4771" marR="4771" marT="477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7-Jul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13-Jul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14-Jul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15-Jul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16-Jul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UTC</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18-Jul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19-Jul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20-Jul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21-Jul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22-Jul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JST</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239845"/>
                  </a:ext>
                </a:extLst>
              </a:tr>
              <a:tr h="104988">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effectLst/>
                          <a:latin typeface="Arial" panose="020B0604020202020204" pitchFamily="34" charset="0"/>
                        </a:rPr>
                        <a:t>2:00</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989121"/>
                  </a:ext>
                </a:extLst>
              </a:tr>
              <a:tr h="104988">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9958898"/>
                  </a:ext>
                </a:extLst>
              </a:tr>
              <a:tr h="104988">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75834582"/>
                  </a:ext>
                </a:extLst>
              </a:tr>
              <a:tr h="104988">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697810"/>
                  </a:ext>
                </a:extLst>
              </a:tr>
              <a:tr h="104988">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SG15.6a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600" b="1" i="0" u="sng" strike="noStrike">
                          <a:solidFill>
                            <a:srgbClr val="000000"/>
                          </a:solidFill>
                          <a:effectLst/>
                          <a:latin typeface="Arial" panose="020B0604020202020204" pitchFamily="34" charset="0"/>
                        </a:rPr>
                        <a:t>WG Closing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1316185"/>
                  </a:ext>
                </a:extLst>
              </a:tr>
              <a:tr h="196978">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sng" strike="noStrike">
                          <a:solidFill>
                            <a:srgbClr val="0000FF"/>
                          </a:solidFill>
                          <a:effectLst/>
                          <a:latin typeface="Arial" panose="020B0604020202020204" pitchFamily="34" charset="0"/>
                          <a:hlinkClick r:id="rId2"/>
                        </a:rPr>
                        <a:t>802.15 CAC</a:t>
                      </a:r>
                      <a:endParaRPr lang="en-US" sz="600" b="1" i="0" u="sng" strike="noStrike">
                        <a:solidFill>
                          <a:srgbClr val="0000FF"/>
                        </a:solidFill>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14:00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734515"/>
                  </a:ext>
                </a:extLst>
              </a:tr>
              <a:tr h="104988">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15:00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 6a/4ab/14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SG15.15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2561675"/>
                  </a:ext>
                </a:extLst>
              </a:tr>
              <a:tr h="104988">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16:00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36839986"/>
                  </a:ext>
                </a:extLst>
              </a:tr>
              <a:tr h="104988">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 14/15/4ab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17:00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SG15.14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14309"/>
                  </a:ext>
                </a:extLst>
              </a:tr>
              <a:tr h="104988">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93549446"/>
                  </a:ext>
                </a:extLst>
              </a:tr>
              <a:tr h="104988">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500" b="1" i="0" u="sng" strike="noStrike">
                          <a:solidFill>
                            <a:srgbClr val="0000FF"/>
                          </a:solidFill>
                          <a:effectLst/>
                          <a:latin typeface="Arial" panose="020B0604020202020204" pitchFamily="34" charset="0"/>
                          <a:hlinkClick r:id="rId3"/>
                        </a:rPr>
                        <a:t>802 Wirless Chairs mtg</a:t>
                      </a:r>
                      <a:endParaRPr lang="en-US" sz="500" b="1" i="0" u="sng" strike="noStrike">
                        <a:solidFill>
                          <a:srgbClr val="0000FF"/>
                        </a:solidFill>
                        <a:effectLst/>
                        <a:latin typeface="Arial" panose="020B0604020202020204" pitchFamily="34" charset="0"/>
                      </a:endParaRPr>
                    </a:p>
                  </a:txBody>
                  <a:tcPr marL="4771" marR="4771" marT="47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SG15.4ab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4:00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82955389"/>
                  </a:ext>
                </a:extLst>
              </a:tr>
              <a:tr h="187472">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5:00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4681784"/>
                  </a:ext>
                </a:extLst>
              </a:tr>
              <a:tr h="104988">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6:00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8147234"/>
                  </a:ext>
                </a:extLst>
              </a:tr>
              <a:tr h="104988">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7:00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8643783"/>
                  </a:ext>
                </a:extLst>
              </a:tr>
              <a:tr h="104988">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2014888"/>
                  </a:ext>
                </a:extLst>
              </a:tr>
              <a:tr h="104988">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8630133"/>
                  </a:ext>
                </a:extLst>
              </a:tr>
              <a:tr h="104988">
                <a:tc>
                  <a:txBody>
                    <a:bodyPr/>
                    <a:lstStyle/>
                    <a:p>
                      <a:pPr algn="r" fontAlgn="b"/>
                      <a:r>
                        <a:rPr lang="en-US" sz="600" b="1" i="0" u="none" strike="noStrike">
                          <a:effectLst/>
                          <a:latin typeface="Arial" panose="020B0604020202020204" pitchFamily="34" charset="0"/>
                        </a:rPr>
                        <a:t>21:00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103556"/>
                  </a:ext>
                </a:extLst>
              </a:tr>
              <a:tr h="104988">
                <a:tc>
                  <a:txBody>
                    <a:bodyPr/>
                    <a:lstStyle/>
                    <a:p>
                      <a:pPr algn="r" fontAlgn="b"/>
                      <a:r>
                        <a:rPr lang="en-US" sz="600" b="1" i="0" u="none" strike="noStrike">
                          <a:effectLst/>
                          <a:latin typeface="Arial" panose="020B0604020202020204" pitchFamily="34" charset="0"/>
                        </a:rPr>
                        <a:t>22:00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4776086"/>
                  </a:ext>
                </a:extLst>
              </a:tr>
              <a:tr h="109988">
                <a:tc>
                  <a:txBody>
                    <a:bodyPr/>
                    <a:lstStyle/>
                    <a:p>
                      <a:pPr algn="r" fontAlgn="b"/>
                      <a:r>
                        <a:rPr lang="en-US" sz="600" b="1" i="0" u="none" strike="noStrike">
                          <a:effectLst/>
                          <a:latin typeface="Arial" panose="020B0604020202020204" pitchFamily="34" charset="0"/>
                        </a:rPr>
                        <a:t>23:00</a:t>
                      </a: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4616082"/>
                  </a:ext>
                </a:extLst>
              </a:tr>
              <a:tr h="267636">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389007939"/>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3">
                  <a:txBody>
                    <a:bodyPr/>
                    <a:lstStyle/>
                    <a:p>
                      <a:pPr algn="l" fontAlgn="b"/>
                      <a:r>
                        <a:rPr lang="en-US" sz="600" b="0" i="0" u="none" strike="noStrike">
                          <a:effectLst/>
                          <a:latin typeface="Arial" panose="020B0604020202020204" pitchFamily="34" charset="0"/>
                        </a:rPr>
                        <a:t>Required mtg slots</a:t>
                      </a:r>
                    </a:p>
                  </a:txBody>
                  <a:tcPr marL="4771" marR="4771" marT="47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rowSpan="22" gridSpan="14">
                  <a:txBody>
                    <a:bodyPr/>
                    <a:lstStyle/>
                    <a:p>
                      <a:pPr algn="l" fontAlgn="t"/>
                      <a:endParaRPr lang="en-US" sz="600" b="0" i="0" u="none" strike="noStrike" dirty="0">
                        <a:effectLst/>
                        <a:latin typeface="Arial" panose="020B0604020202020204" pitchFamily="34" charset="0"/>
                      </a:endParaRPr>
                    </a:p>
                  </a:txBody>
                  <a:tcPr marL="4771" marR="4771" marT="4771" marB="0">
                    <a:lnL>
                      <a:noFill/>
                    </a:lnL>
                    <a:lnR>
                      <a:noFill/>
                    </a:lnR>
                    <a:lnT>
                      <a:noFill/>
                    </a:lnT>
                    <a:lnB>
                      <a:noFill/>
                    </a:lnB>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3476813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b"/>
                      <a:r>
                        <a:rPr lang="en-US" sz="600" b="0" i="0" u="none" strike="noStrike">
                          <a:effectLst/>
                          <a:latin typeface="Arial" panose="020B0604020202020204" pitchFamily="34" charset="0"/>
                        </a:rPr>
                        <a:t>Extra credit slots</a:t>
                      </a:r>
                    </a:p>
                  </a:txBody>
                  <a:tcPr marL="4771" marR="4771" marT="47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9797140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000"/>
                    </a:solidFill>
                  </a:tcPr>
                </a:tc>
                <a:tc gridSpan="2">
                  <a:txBody>
                    <a:bodyPr/>
                    <a:lstStyle/>
                    <a:p>
                      <a:pPr algn="l" fontAlgn="b"/>
                      <a:r>
                        <a:rPr lang="en-US" sz="600" b="1" i="0" u="none" strike="noStrike">
                          <a:effectLst/>
                          <a:latin typeface="Arial" panose="020B0604020202020204" pitchFamily="34" charset="0"/>
                        </a:rPr>
                        <a:t>15.4ab Slots</a:t>
                      </a: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8457987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4299152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effectLst/>
                          <a:latin typeface="Arial" panose="020B0604020202020204" pitchFamily="34" charset="0"/>
                        </a:rPr>
                        <a:t> </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3" gridSpan="3">
                  <a:txBody>
                    <a:bodyPr/>
                    <a:lstStyle/>
                    <a:p>
                      <a:pPr algn="l" fontAlgn="t"/>
                      <a:r>
                        <a:rPr lang="en-US" sz="600" b="1" i="0" u="none" strike="noStrike">
                          <a:solidFill>
                            <a:srgbClr val="963634"/>
                          </a:solidFill>
                          <a:effectLst/>
                          <a:latin typeface="Arial" panose="020B0604020202020204" pitchFamily="34" charset="0"/>
                        </a:rPr>
                        <a:t>SG15.4ab  (PAR comment continued if needed)</a:t>
                      </a:r>
                    </a:p>
                  </a:txBody>
                  <a:tcPr marL="4771" marR="4771" marT="477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6385392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321481397"/>
                  </a:ext>
                </a:extLst>
              </a:tr>
              <a:tr h="104988">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9707124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88585396"/>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1526765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42618909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4909678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0428825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702358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24374862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48124821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122737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6283628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9257355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681815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81874171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6451501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dirty="0">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72000470"/>
                  </a:ext>
                </a:extLst>
              </a:tr>
            </a:tbl>
          </a:graphicData>
        </a:graphic>
      </p:graphicFrame>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D137-5517-4ED8-925A-3A39222AD216}"/>
              </a:ext>
            </a:extLst>
          </p:cNvPr>
          <p:cNvSpPr>
            <a:spLocks noGrp="1"/>
          </p:cNvSpPr>
          <p:nvPr>
            <p:ph type="title"/>
          </p:nvPr>
        </p:nvSpPr>
        <p:spPr/>
        <p:txBody>
          <a:bodyPr/>
          <a:lstStyle/>
          <a:p>
            <a:r>
              <a:rPr lang="en-US" dirty="0"/>
              <a:t>PAR and CSD COMMENTS</a:t>
            </a:r>
          </a:p>
        </p:txBody>
      </p:sp>
      <p:sp>
        <p:nvSpPr>
          <p:cNvPr id="3" name="Text Placeholder 2">
            <a:extLst>
              <a:ext uri="{FF2B5EF4-FFF2-40B4-BE49-F238E27FC236}">
                <a16:creationId xmlns:a16="http://schemas.microsoft.com/office/drawing/2014/main" id="{E8B73194-6FEF-4A83-B59D-C484F9EAA09B}"/>
              </a:ext>
            </a:extLst>
          </p:cNvPr>
          <p:cNvSpPr>
            <a:spLocks noGrp="1"/>
          </p:cNvSpPr>
          <p:nvPr>
            <p:ph type="body" idx="1"/>
          </p:nvPr>
        </p:nvSpPr>
        <p:spPr/>
        <p:txBody>
          <a:bodyPr/>
          <a:lstStyle/>
          <a:p>
            <a:r>
              <a:rPr lang="en-US" dirty="0"/>
              <a:t>P802.15.4ab</a:t>
            </a:r>
          </a:p>
        </p:txBody>
      </p:sp>
      <p:sp>
        <p:nvSpPr>
          <p:cNvPr id="4" name="Slide Number Placeholder 3">
            <a:extLst>
              <a:ext uri="{FF2B5EF4-FFF2-40B4-BE49-F238E27FC236}">
                <a16:creationId xmlns:a16="http://schemas.microsoft.com/office/drawing/2014/main" id="{193C9E47-4125-4E74-989E-76D2BFB8DF31}"/>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4924198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29242</TotalTime>
  <Words>1213</Words>
  <Application>Microsoft Office PowerPoint</Application>
  <PresentationFormat>On-screen Show (4:3)</PresentationFormat>
  <Paragraphs>485</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Courier</vt:lpstr>
      <vt:lpstr>Helvetica</vt:lpstr>
      <vt:lpstr>Times New Roman</vt:lpstr>
      <vt:lpstr>Wingdings</vt:lpstr>
      <vt:lpstr>Office Theme</vt:lpstr>
      <vt:lpstr>PowerPoint Presentation</vt:lpstr>
      <vt:lpstr>Study Group 15.4ab Next Generation UWB Amendment</vt:lpstr>
      <vt:lpstr>802.15 Study Group Meeting</vt:lpstr>
      <vt:lpstr>IEEE-SA Patent, Copyright, and Participation Policies</vt:lpstr>
      <vt:lpstr>IEEE 802 Ground Rules</vt:lpstr>
      <vt:lpstr>Proposed Agenda</vt:lpstr>
      <vt:lpstr>Meeting Objectives</vt:lpstr>
      <vt:lpstr>Schedule</vt:lpstr>
      <vt:lpstr>PAR and CSD COMMENTS</vt:lpstr>
      <vt:lpstr>Comments Received</vt:lpstr>
      <vt:lpstr>Draft P802.15.4ab </vt:lpstr>
      <vt:lpstr>Technical Contributions</vt:lpstr>
      <vt:lpstr>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181</cp:revision>
  <cp:lastPrinted>2000-03-07T00:55:37Z</cp:lastPrinted>
  <dcterms:created xsi:type="dcterms:W3CDTF">2016-01-17T22:48:36Z</dcterms:created>
  <dcterms:modified xsi:type="dcterms:W3CDTF">2021-07-14T13:51:47Z</dcterms:modified>
  <cp:category/>
</cp:coreProperties>
</file>