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287" r:id="rId2"/>
    <p:sldId id="322" r:id="rId3"/>
    <p:sldId id="290" r:id="rId4"/>
    <p:sldId id="302" r:id="rId5"/>
    <p:sldId id="337" r:id="rId6"/>
    <p:sldId id="312" r:id="rId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15-21-0373-00-04ab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1/15-21-0345-02-04ab-sg-15-4ab-agenda-july-2021.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webex.com/ieeesa/j.php?MTID=mb3ea97c89a1806cf72ba307726b2087a" TargetMode="External"/><Relationship Id="rId2" Type="http://schemas.openxmlformats.org/officeDocument/2006/relationships/hyperlink" Target="https://ieeesa.webex.com/ieeesa/j.php?MTID=mfef1edec03d1b89f3cae37b46364b658"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July Plenary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0" indent="0"/>
            <a:r>
              <a:rPr lang="en-US" altLang="en-US" dirty="0" err="1"/>
              <a:t>Ageneda</a:t>
            </a:r>
            <a:r>
              <a:rPr lang="en-US" altLang="en-US" dirty="0"/>
              <a:t>: </a:t>
            </a:r>
          </a:p>
          <a:p>
            <a:pPr marL="0" indent="0"/>
            <a:r>
              <a:rPr lang="en-US" altLang="en-US" sz="1600" dirty="0">
                <a:hlinkClick r:id="rId2"/>
              </a:rPr>
              <a:t>https://mentor.ieee.org/802.15/dcn/21/15-21-0345-02-04ab-sg-15-4ab-agenda-july-2021.xlsx</a:t>
            </a:r>
            <a:endParaRPr lang="en-US" altLang="en-US" sz="16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4</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55B9B7B5-6D89-4484-880E-9B3E80F74E2E}"/>
              </a:ext>
            </a:extLst>
          </p:cNvPr>
          <p:cNvGraphicFramePr>
            <a:graphicFrameLocks noGrp="1"/>
          </p:cNvGraphicFramePr>
          <p:nvPr>
            <p:extLst>
              <p:ext uri="{D42A27DB-BD31-4B8C-83A1-F6EECF244321}">
                <p14:modId xmlns:p14="http://schemas.microsoft.com/office/powerpoint/2010/main" val="997100975"/>
              </p:ext>
            </p:extLst>
          </p:nvPr>
        </p:nvGraphicFramePr>
        <p:xfrm>
          <a:off x="1208087" y="2996952"/>
          <a:ext cx="7167935" cy="2307408"/>
        </p:xfrm>
        <a:graphic>
          <a:graphicData uri="http://schemas.openxmlformats.org/drawingml/2006/table">
            <a:tbl>
              <a:tblPr>
                <a:tableStyleId>{5C22544A-7EE6-4342-B048-85BDC9FD1C3A}</a:tableStyleId>
              </a:tblPr>
              <a:tblGrid>
                <a:gridCol w="851524">
                  <a:extLst>
                    <a:ext uri="{9D8B030D-6E8A-4147-A177-3AD203B41FA5}">
                      <a16:colId xmlns:a16="http://schemas.microsoft.com/office/drawing/2014/main" val="3328997499"/>
                    </a:ext>
                  </a:extLst>
                </a:gridCol>
                <a:gridCol w="5620054">
                  <a:extLst>
                    <a:ext uri="{9D8B030D-6E8A-4147-A177-3AD203B41FA5}">
                      <a16:colId xmlns:a16="http://schemas.microsoft.com/office/drawing/2014/main" val="1525321025"/>
                    </a:ext>
                  </a:extLst>
                </a:gridCol>
                <a:gridCol w="696357">
                  <a:extLst>
                    <a:ext uri="{9D8B030D-6E8A-4147-A177-3AD203B41FA5}">
                      <a16:colId xmlns:a16="http://schemas.microsoft.com/office/drawing/2014/main" val="2358928560"/>
                    </a:ext>
                  </a:extLst>
                </a:gridCol>
              </a:tblGrid>
              <a:tr h="284246">
                <a:tc>
                  <a:txBody>
                    <a:bodyPr/>
                    <a:lstStyle/>
                    <a:p>
                      <a:pPr algn="l" fontAlgn="b"/>
                      <a:endParaRPr lang="en-US" sz="1200" b="0" i="0" u="none" strike="noStrike">
                        <a:effectLst/>
                        <a:latin typeface="Arial" panose="020B0604020202020204" pitchFamily="34" charset="0"/>
                      </a:endParaRPr>
                    </a:p>
                  </a:txBody>
                  <a:tcPr marL="9525" marR="9525" marT="9525" marB="0" anchor="b"/>
                </a:tc>
                <a:tc>
                  <a:txBody>
                    <a:bodyPr/>
                    <a:lstStyle/>
                    <a:p>
                      <a:pPr algn="ctr" fontAlgn="b"/>
                      <a:r>
                        <a:rPr lang="en-US" sz="1200" u="none" strike="noStrike">
                          <a:effectLst/>
                        </a:rPr>
                        <a:t>Study Group 15.4ab - Next Generation UWB</a:t>
                      </a:r>
                      <a:endParaRPr lang="en-US" sz="1200" b="1" i="0" u="none" strike="noStrike">
                        <a:effectLst/>
                        <a:latin typeface="Arial" panose="020B0604020202020204" pitchFamily="34" charset="0"/>
                      </a:endParaRPr>
                    </a:p>
                  </a:txBody>
                  <a:tcPr marL="9525" marR="9525" marT="9525" marB="0" anchor="b"/>
                </a:tc>
                <a:tc>
                  <a:txBody>
                    <a:bodyPr/>
                    <a:lstStyle/>
                    <a:p>
                      <a:pPr algn="l" fontAlgn="b"/>
                      <a:endParaRPr lang="en-US" sz="1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40738497"/>
                  </a:ext>
                </a:extLst>
              </a:tr>
              <a:tr h="317686">
                <a:tc>
                  <a:txBody>
                    <a:bodyPr/>
                    <a:lstStyle/>
                    <a:p>
                      <a:pPr algn="l" fontAlgn="b"/>
                      <a:endParaRPr lang="en-US" sz="1200" b="1" i="0" u="none" strike="noStrike">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Summary of Schedule  / Session Focus - SG15.4ab (NG-UWB)</a:t>
                      </a:r>
                      <a:endParaRPr lang="en-US" sz="1200" b="1" i="0" u="none" strike="noStrike">
                        <a:effectLst/>
                        <a:latin typeface="Times New Roman" panose="02020603050405020304" pitchFamily="18" charset="0"/>
                      </a:endParaRPr>
                    </a:p>
                  </a:txBody>
                  <a:tcPr marL="9525" marR="9525" marT="9525" marB="0" anchor="b"/>
                </a:tc>
                <a:tc>
                  <a:txBody>
                    <a:bodyPr/>
                    <a:lstStyle/>
                    <a:p>
                      <a:pPr algn="l" fontAlgn="b"/>
                      <a:endParaRPr lang="en-US" sz="1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36498571"/>
                  </a:ext>
                </a:extLst>
              </a:tr>
              <a:tr h="284246">
                <a:tc>
                  <a:txBody>
                    <a:bodyPr/>
                    <a:lstStyle/>
                    <a:p>
                      <a:pPr algn="l" fontAlgn="b"/>
                      <a:endParaRPr lang="en-US" sz="1200" b="1" i="0" u="none" strike="noStrike">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Times in Eastern Timezone (ET)</a:t>
                      </a:r>
                      <a:endParaRPr lang="en-US" sz="1200" b="1" i="0" u="none" strike="noStrike">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EST</a:t>
                      </a:r>
                      <a:endParaRPr lang="en-US" sz="12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5583763"/>
                  </a:ext>
                </a:extLst>
              </a:tr>
              <a:tr h="284246">
                <a:tc>
                  <a:txBody>
                    <a:bodyPr/>
                    <a:lstStyle/>
                    <a:p>
                      <a:pPr algn="r" fontAlgn="b"/>
                      <a:r>
                        <a:rPr lang="en-US" sz="1200" u="none" strike="noStrike">
                          <a:effectLst/>
                        </a:rPr>
                        <a:t>1</a:t>
                      </a:r>
                      <a:endParaRPr lang="en-US" sz="1200" b="1" i="0" u="none" strike="noStrike">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Wednesday 14-JulyMay PM1 (13:00):  Opening, Review, Technical Presentations</a:t>
                      </a:r>
                      <a:endParaRPr lang="en-US" sz="1200" b="1" i="0" u="none" strike="noStrike">
                        <a:effectLst/>
                        <a:latin typeface="Times New Roman" panose="02020603050405020304" pitchFamily="18" charset="0"/>
                      </a:endParaRPr>
                    </a:p>
                  </a:txBody>
                  <a:tcPr marL="9525" marR="9525" marT="9525" marB="0" anchor="b"/>
                </a:tc>
                <a:tc>
                  <a:txBody>
                    <a:bodyPr/>
                    <a:lstStyle/>
                    <a:p>
                      <a:pPr algn="r" fontAlgn="b"/>
                      <a:r>
                        <a:rPr lang="en-US" sz="1200" u="none" strike="noStrike">
                          <a:effectLst/>
                        </a:rPr>
                        <a:t>1:00 PM</a:t>
                      </a:r>
                      <a:endParaRPr lang="en-US" sz="12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526126051"/>
                  </a:ext>
                </a:extLst>
              </a:tr>
              <a:tr h="284246">
                <a:tc>
                  <a:txBody>
                    <a:bodyPr/>
                    <a:lstStyle/>
                    <a:p>
                      <a:pPr algn="r" fontAlgn="b"/>
                      <a:r>
                        <a:rPr lang="en-US" sz="1200" u="none" strike="noStrike">
                          <a:effectLst/>
                        </a:rPr>
                        <a:t>2</a:t>
                      </a:r>
                      <a:endParaRPr lang="en-US" sz="1200" b="1" i="0" u="none" strike="noStrike">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Thursday 15-July PM2 (15:00): PAR Comment Review and Resolution</a:t>
                      </a:r>
                      <a:endParaRPr lang="en-US" sz="1200" b="1" i="0" u="none" strike="noStrike">
                        <a:effectLst/>
                        <a:latin typeface="Times New Roman" panose="02020603050405020304" pitchFamily="18" charset="0"/>
                      </a:endParaRPr>
                    </a:p>
                  </a:txBody>
                  <a:tcPr marL="9525" marR="9525" marT="9525" marB="0" anchor="b"/>
                </a:tc>
                <a:tc>
                  <a:txBody>
                    <a:bodyPr/>
                    <a:lstStyle/>
                    <a:p>
                      <a:pPr algn="r" fontAlgn="b"/>
                      <a:r>
                        <a:rPr lang="en-US" sz="1200" u="none" strike="noStrike">
                          <a:effectLst/>
                        </a:rPr>
                        <a:t>3:00 PM</a:t>
                      </a:r>
                      <a:endParaRPr lang="en-US" sz="12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835279520"/>
                  </a:ext>
                </a:extLst>
              </a:tr>
              <a:tr h="284246">
                <a:tc>
                  <a:txBody>
                    <a:bodyPr/>
                    <a:lstStyle/>
                    <a:p>
                      <a:pPr algn="r" fontAlgn="b"/>
                      <a:r>
                        <a:rPr lang="en-US" sz="1200" u="none" strike="noStrike">
                          <a:effectLst/>
                        </a:rPr>
                        <a:t>3</a:t>
                      </a:r>
                      <a:endParaRPr lang="en-US" sz="1200" b="1" i="0" u="none" strike="noStrike">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Friday 16-July PM1: Technical Presentations</a:t>
                      </a:r>
                      <a:endParaRPr lang="en-US" sz="1200" b="1" i="0" u="none" strike="noStrike">
                        <a:effectLst/>
                        <a:latin typeface="Times New Roman" panose="02020603050405020304" pitchFamily="18" charset="0"/>
                      </a:endParaRPr>
                    </a:p>
                  </a:txBody>
                  <a:tcPr marL="9525" marR="9525" marT="9525" marB="0" anchor="b"/>
                </a:tc>
                <a:tc>
                  <a:txBody>
                    <a:bodyPr/>
                    <a:lstStyle/>
                    <a:p>
                      <a:pPr algn="r" fontAlgn="b"/>
                      <a:r>
                        <a:rPr lang="en-US" sz="1200" u="none" strike="noStrike">
                          <a:effectLst/>
                        </a:rPr>
                        <a:t>1:00 PM</a:t>
                      </a:r>
                      <a:endParaRPr lang="en-US" sz="12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006241772"/>
                  </a:ext>
                </a:extLst>
              </a:tr>
              <a:tr h="284246">
                <a:tc>
                  <a:txBody>
                    <a:bodyPr/>
                    <a:lstStyle/>
                    <a:p>
                      <a:pPr algn="r" fontAlgn="b"/>
                      <a:r>
                        <a:rPr lang="en-US" sz="1200" u="none" strike="noStrike">
                          <a:effectLst/>
                        </a:rPr>
                        <a:t>4</a:t>
                      </a:r>
                      <a:endParaRPr lang="en-US" sz="1200" b="1" i="0" u="none" strike="noStrike">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Monday 19-July AM2: Coordination with SGs  (Joint w/15.14 &amp; 15.6a)</a:t>
                      </a:r>
                      <a:endParaRPr lang="en-US" sz="1200" b="1" i="0" u="none" strike="noStrike">
                        <a:effectLst/>
                        <a:latin typeface="Times New Roman" panose="02020603050405020304" pitchFamily="18" charset="0"/>
                      </a:endParaRPr>
                    </a:p>
                  </a:txBody>
                  <a:tcPr marL="9525" marR="9525" marT="9525" marB="0" anchor="b"/>
                </a:tc>
                <a:tc>
                  <a:txBody>
                    <a:bodyPr/>
                    <a:lstStyle/>
                    <a:p>
                      <a:pPr algn="r" fontAlgn="b"/>
                      <a:r>
                        <a:rPr lang="en-US" sz="1200" u="none" strike="noStrike">
                          <a:effectLst/>
                        </a:rPr>
                        <a:t>10:00 AM</a:t>
                      </a:r>
                      <a:endParaRPr lang="en-US" sz="12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328055463"/>
                  </a:ext>
                </a:extLst>
              </a:tr>
              <a:tr h="284246">
                <a:tc>
                  <a:txBody>
                    <a:bodyPr/>
                    <a:lstStyle/>
                    <a:p>
                      <a:pPr algn="r" fontAlgn="b"/>
                      <a:r>
                        <a:rPr lang="en-US" sz="1200" u="none" strike="noStrike">
                          <a:effectLst/>
                        </a:rPr>
                        <a:t>5</a:t>
                      </a:r>
                      <a:endParaRPr lang="en-US" sz="1200" b="1" i="0" u="none" strike="noStrike">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Monday 19-July PM2:  Technical Presentations, next steps, wrap-up</a:t>
                      </a:r>
                      <a:endParaRPr lang="en-US" sz="1200" b="1" i="0" u="none" strike="noStrike">
                        <a:effectLst/>
                        <a:latin typeface="Times New Roman" panose="02020603050405020304" pitchFamily="18" charset="0"/>
                      </a:endParaRPr>
                    </a:p>
                  </a:txBody>
                  <a:tcPr marL="9525" marR="9525" marT="9525" marB="0" anchor="b"/>
                </a:tc>
                <a:tc>
                  <a:txBody>
                    <a:bodyPr/>
                    <a:lstStyle/>
                    <a:p>
                      <a:pPr algn="r" fontAlgn="b"/>
                      <a:r>
                        <a:rPr lang="en-US" sz="1200" u="none" strike="noStrike" dirty="0">
                          <a:effectLst/>
                        </a:rPr>
                        <a:t>3:00 PM</a:t>
                      </a:r>
                      <a:endParaRPr lang="en-US" sz="1200" b="0" i="0" u="none" strike="noStrike" dirty="0">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58255631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mj-lt"/>
              <a:buAutoNum type="arabicPeriod"/>
            </a:pPr>
            <a:r>
              <a:rPr lang="en-US" dirty="0"/>
              <a:t>Review and Resolve Comments on the PAR and CSD</a:t>
            </a:r>
          </a:p>
          <a:p>
            <a:pPr marL="514350" indent="-514350">
              <a:buFont typeface="+mj-lt"/>
              <a:buAutoNum type="arabicPeriod"/>
            </a:pPr>
            <a:r>
              <a:rPr lang="en-US" dirty="0"/>
              <a:t>Consider technical contributions</a:t>
            </a:r>
          </a:p>
          <a:p>
            <a:pPr marL="514350" indent="-514350">
              <a:buFont typeface="+mj-lt"/>
              <a:buAutoNum type="arabicPeriod"/>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aphicFrame>
        <p:nvGraphicFramePr>
          <p:cNvPr id="5" name="Table 4">
            <a:extLst>
              <a:ext uri="{FF2B5EF4-FFF2-40B4-BE49-F238E27FC236}">
                <a16:creationId xmlns:a16="http://schemas.microsoft.com/office/drawing/2014/main" id="{C16F9B01-31C7-4371-84B8-D479917BA50F}"/>
              </a:ext>
            </a:extLst>
          </p:cNvPr>
          <p:cNvGraphicFramePr>
            <a:graphicFrameLocks noGrp="1"/>
          </p:cNvGraphicFramePr>
          <p:nvPr>
            <p:extLst>
              <p:ext uri="{D42A27DB-BD31-4B8C-83A1-F6EECF244321}">
                <p14:modId xmlns:p14="http://schemas.microsoft.com/office/powerpoint/2010/main" val="2080174866"/>
              </p:ext>
            </p:extLst>
          </p:nvPr>
        </p:nvGraphicFramePr>
        <p:xfrm>
          <a:off x="761999" y="3861048"/>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dirty="0">
                          <a:effectLst/>
                        </a:rPr>
                        <a:t>08 Jun 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32774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827584" y="908720"/>
            <a:ext cx="7772400" cy="1362075"/>
          </a:xfrm>
        </p:spPr>
        <p:txBody>
          <a:bodyPr/>
          <a:lstStyle/>
          <a:p>
            <a:pPr algn="ctr"/>
            <a:r>
              <a:rPr lang="en-US" dirty="0"/>
              <a:t>Schedule</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graphicFrame>
        <p:nvGraphicFramePr>
          <p:cNvPr id="3" name="Table 2">
            <a:extLst>
              <a:ext uri="{FF2B5EF4-FFF2-40B4-BE49-F238E27FC236}">
                <a16:creationId xmlns:a16="http://schemas.microsoft.com/office/drawing/2014/main" id="{C048F102-7C81-42D2-8931-5B24158717D8}"/>
              </a:ext>
            </a:extLst>
          </p:cNvPr>
          <p:cNvGraphicFramePr>
            <a:graphicFrameLocks noGrp="1"/>
          </p:cNvGraphicFramePr>
          <p:nvPr>
            <p:extLst>
              <p:ext uri="{D42A27DB-BD31-4B8C-83A1-F6EECF244321}">
                <p14:modId xmlns:p14="http://schemas.microsoft.com/office/powerpoint/2010/main" val="1678119626"/>
              </p:ext>
            </p:extLst>
          </p:nvPr>
        </p:nvGraphicFramePr>
        <p:xfrm>
          <a:off x="1212352" y="1721787"/>
          <a:ext cx="6876458" cy="4947573"/>
        </p:xfrm>
        <a:graphic>
          <a:graphicData uri="http://schemas.openxmlformats.org/drawingml/2006/table">
            <a:tbl>
              <a:tblPr/>
              <a:tblGrid>
                <a:gridCol w="305267">
                  <a:extLst>
                    <a:ext uri="{9D8B030D-6E8A-4147-A177-3AD203B41FA5}">
                      <a16:colId xmlns:a16="http://schemas.microsoft.com/office/drawing/2014/main" val="1291470859"/>
                    </a:ext>
                  </a:extLst>
                </a:gridCol>
                <a:gridCol w="305267">
                  <a:extLst>
                    <a:ext uri="{9D8B030D-6E8A-4147-A177-3AD203B41FA5}">
                      <a16:colId xmlns:a16="http://schemas.microsoft.com/office/drawing/2014/main" val="263081122"/>
                    </a:ext>
                  </a:extLst>
                </a:gridCol>
                <a:gridCol w="426102">
                  <a:extLst>
                    <a:ext uri="{9D8B030D-6E8A-4147-A177-3AD203B41FA5}">
                      <a16:colId xmlns:a16="http://schemas.microsoft.com/office/drawing/2014/main" val="1057164093"/>
                    </a:ext>
                  </a:extLst>
                </a:gridCol>
                <a:gridCol w="305267">
                  <a:extLst>
                    <a:ext uri="{9D8B030D-6E8A-4147-A177-3AD203B41FA5}">
                      <a16:colId xmlns:a16="http://schemas.microsoft.com/office/drawing/2014/main" val="3119089398"/>
                    </a:ext>
                  </a:extLst>
                </a:gridCol>
                <a:gridCol w="305267">
                  <a:extLst>
                    <a:ext uri="{9D8B030D-6E8A-4147-A177-3AD203B41FA5}">
                      <a16:colId xmlns:a16="http://schemas.microsoft.com/office/drawing/2014/main" val="526557484"/>
                    </a:ext>
                  </a:extLst>
                </a:gridCol>
                <a:gridCol w="305267">
                  <a:extLst>
                    <a:ext uri="{9D8B030D-6E8A-4147-A177-3AD203B41FA5}">
                      <a16:colId xmlns:a16="http://schemas.microsoft.com/office/drawing/2014/main" val="3293403373"/>
                    </a:ext>
                  </a:extLst>
                </a:gridCol>
                <a:gridCol w="375224">
                  <a:extLst>
                    <a:ext uri="{9D8B030D-6E8A-4147-A177-3AD203B41FA5}">
                      <a16:colId xmlns:a16="http://schemas.microsoft.com/office/drawing/2014/main" val="2861868297"/>
                    </a:ext>
                  </a:extLst>
                </a:gridCol>
                <a:gridCol w="349785">
                  <a:extLst>
                    <a:ext uri="{9D8B030D-6E8A-4147-A177-3AD203B41FA5}">
                      <a16:colId xmlns:a16="http://schemas.microsoft.com/office/drawing/2014/main" val="2327100680"/>
                    </a:ext>
                  </a:extLst>
                </a:gridCol>
                <a:gridCol w="375224">
                  <a:extLst>
                    <a:ext uri="{9D8B030D-6E8A-4147-A177-3AD203B41FA5}">
                      <a16:colId xmlns:a16="http://schemas.microsoft.com/office/drawing/2014/main" val="296153649"/>
                    </a:ext>
                  </a:extLst>
                </a:gridCol>
                <a:gridCol w="357735">
                  <a:extLst>
                    <a:ext uri="{9D8B030D-6E8A-4147-A177-3AD203B41FA5}">
                      <a16:colId xmlns:a16="http://schemas.microsoft.com/office/drawing/2014/main" val="3729280864"/>
                    </a:ext>
                  </a:extLst>
                </a:gridCol>
                <a:gridCol w="305267">
                  <a:extLst>
                    <a:ext uri="{9D8B030D-6E8A-4147-A177-3AD203B41FA5}">
                      <a16:colId xmlns:a16="http://schemas.microsoft.com/office/drawing/2014/main" val="1085579247"/>
                    </a:ext>
                  </a:extLst>
                </a:gridCol>
                <a:gridCol w="305267">
                  <a:extLst>
                    <a:ext uri="{9D8B030D-6E8A-4147-A177-3AD203B41FA5}">
                      <a16:colId xmlns:a16="http://schemas.microsoft.com/office/drawing/2014/main" val="2910936827"/>
                    </a:ext>
                  </a:extLst>
                </a:gridCol>
                <a:gridCol w="305267">
                  <a:extLst>
                    <a:ext uri="{9D8B030D-6E8A-4147-A177-3AD203B41FA5}">
                      <a16:colId xmlns:a16="http://schemas.microsoft.com/office/drawing/2014/main" val="630281466"/>
                    </a:ext>
                  </a:extLst>
                </a:gridCol>
                <a:gridCol w="356145">
                  <a:extLst>
                    <a:ext uri="{9D8B030D-6E8A-4147-A177-3AD203B41FA5}">
                      <a16:colId xmlns:a16="http://schemas.microsoft.com/office/drawing/2014/main" val="1728551308"/>
                    </a:ext>
                  </a:extLst>
                </a:gridCol>
                <a:gridCol w="362505">
                  <a:extLst>
                    <a:ext uri="{9D8B030D-6E8A-4147-A177-3AD203B41FA5}">
                      <a16:colId xmlns:a16="http://schemas.microsoft.com/office/drawing/2014/main" val="3232024229"/>
                    </a:ext>
                  </a:extLst>
                </a:gridCol>
                <a:gridCol w="305267">
                  <a:extLst>
                    <a:ext uri="{9D8B030D-6E8A-4147-A177-3AD203B41FA5}">
                      <a16:colId xmlns:a16="http://schemas.microsoft.com/office/drawing/2014/main" val="875685228"/>
                    </a:ext>
                  </a:extLst>
                </a:gridCol>
                <a:gridCol w="305267">
                  <a:extLst>
                    <a:ext uri="{9D8B030D-6E8A-4147-A177-3AD203B41FA5}">
                      <a16:colId xmlns:a16="http://schemas.microsoft.com/office/drawing/2014/main" val="3321146235"/>
                    </a:ext>
                  </a:extLst>
                </a:gridCol>
                <a:gridCol w="305267">
                  <a:extLst>
                    <a:ext uri="{9D8B030D-6E8A-4147-A177-3AD203B41FA5}">
                      <a16:colId xmlns:a16="http://schemas.microsoft.com/office/drawing/2014/main" val="4072592358"/>
                    </a:ext>
                  </a:extLst>
                </a:gridCol>
                <a:gridCol w="305267">
                  <a:extLst>
                    <a:ext uri="{9D8B030D-6E8A-4147-A177-3AD203B41FA5}">
                      <a16:colId xmlns:a16="http://schemas.microsoft.com/office/drawing/2014/main" val="3923688064"/>
                    </a:ext>
                  </a:extLst>
                </a:gridCol>
                <a:gridCol w="305267">
                  <a:extLst>
                    <a:ext uri="{9D8B030D-6E8A-4147-A177-3AD203B41FA5}">
                      <a16:colId xmlns:a16="http://schemas.microsoft.com/office/drawing/2014/main" val="3261942656"/>
                    </a:ext>
                  </a:extLst>
                </a:gridCol>
                <a:gridCol w="305267">
                  <a:extLst>
                    <a:ext uri="{9D8B030D-6E8A-4147-A177-3AD203B41FA5}">
                      <a16:colId xmlns:a16="http://schemas.microsoft.com/office/drawing/2014/main" val="3632020410"/>
                    </a:ext>
                  </a:extLst>
                </a:gridCol>
              </a:tblGrid>
              <a:tr h="100189">
                <a:tc gridSpan="20">
                  <a:txBody>
                    <a:bodyPr/>
                    <a:lstStyle/>
                    <a:p>
                      <a:pPr algn="ctr" fontAlgn="ctr"/>
                      <a:r>
                        <a:rPr lang="nl-NL" sz="600" b="1" i="0" u="none" strike="noStrike">
                          <a:effectLst/>
                          <a:latin typeface="Times New Roman" panose="02020603050405020304" pitchFamily="18" charset="0"/>
                        </a:rPr>
                        <a:t>132nd IEEE 802.15 WSN MEETING VIA WEBEX</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65464927"/>
                  </a:ext>
                </a:extLst>
              </a:tr>
              <a:tr h="104960">
                <a:tc gridSpan="20">
                  <a:txBody>
                    <a:bodyPr/>
                    <a:lstStyle/>
                    <a:p>
                      <a:pPr algn="ctr" fontAlgn="b"/>
                      <a:r>
                        <a:rPr lang="en-US" sz="600" b="1" i="0" u="none" strike="noStrike">
                          <a:effectLst/>
                          <a:latin typeface="Times New Roman" panose="02020603050405020304" pitchFamily="18" charset="0"/>
                        </a:rPr>
                        <a:t>Virtual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47690"/>
                  </a:ext>
                </a:extLst>
              </a:tr>
              <a:tr h="187973">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Thursday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Friday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Wednesday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Thursday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150161131"/>
                  </a:ext>
                </a:extLst>
              </a:tr>
              <a:tr h="100189">
                <a:tc>
                  <a:txBody>
                    <a:bodyPr/>
                    <a:lstStyle/>
                    <a:p>
                      <a:pPr algn="r" fontAlgn="b"/>
                      <a:r>
                        <a:rPr lang="en-US" sz="600" b="1" i="0" u="none" strike="noStrike">
                          <a:effectLst/>
                          <a:latin typeface="Arial" panose="020B0604020202020204" pitchFamily="34" charset="0"/>
                        </a:rPr>
                        <a:t>EDT</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4771" marR="4771" marT="477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7-Jul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13-Jul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14-Jul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15-Jul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16-Jul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UTC</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18-Jul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19-Jul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20-Jul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21-Jul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22-Jul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93658744"/>
                  </a:ext>
                </a:extLst>
              </a:tr>
              <a:tr h="100189">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effectLst/>
                          <a:latin typeface="Arial" panose="020B0604020202020204" pitchFamily="34" charset="0"/>
                        </a:rPr>
                        <a:t>2:00</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032551370"/>
                  </a:ext>
                </a:extLst>
              </a:tr>
              <a:tr h="100189">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4252753383"/>
                  </a:ext>
                </a:extLst>
              </a:tr>
              <a:tr h="100189">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883922690"/>
                  </a:ext>
                </a:extLst>
              </a:tr>
              <a:tr h="100189">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731586422"/>
                  </a:ext>
                </a:extLst>
              </a:tr>
              <a:tr h="100189">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SG15.6a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600" b="1" i="0" u="sng" strike="noStrike">
                          <a:solidFill>
                            <a:srgbClr val="000000"/>
                          </a:solidFill>
                          <a:effectLst/>
                          <a:latin typeface="Arial" panose="020B0604020202020204" pitchFamily="34" charset="0"/>
                        </a:rPr>
                        <a:t>WG Closing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extLst>
                  <a:ext uri="{0D108BD9-81ED-4DB2-BD59-A6C34878D82A}">
                    <a16:rowId xmlns:a16="http://schemas.microsoft.com/office/drawing/2014/main" val="3459195908"/>
                  </a:ext>
                </a:extLst>
              </a:tr>
              <a:tr h="187973">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sng" strike="noStrike">
                          <a:solidFill>
                            <a:srgbClr val="0000FF"/>
                          </a:solidFill>
                          <a:effectLst/>
                          <a:latin typeface="Arial" panose="020B0604020202020204" pitchFamily="34" charset="0"/>
                          <a:hlinkClick r:id="rId2"/>
                        </a:rPr>
                        <a:t>802.15 CAC</a:t>
                      </a:r>
                      <a:endParaRPr lang="en-US" sz="600" b="1" i="0" u="sng" strike="noStrike">
                        <a:solidFill>
                          <a:srgbClr val="0000FF"/>
                        </a:solidFill>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14:00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32129489"/>
                  </a:ext>
                </a:extLst>
              </a:tr>
              <a:tr h="100189">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15:00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 6a/4ab/14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SG15.15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3844404498"/>
                  </a:ext>
                </a:extLst>
              </a:tr>
              <a:tr h="100189">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16:00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393494818"/>
                  </a:ext>
                </a:extLst>
              </a:tr>
              <a:tr h="100189">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 14/15/4ab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17:00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SG15.14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486502585"/>
                  </a:ext>
                </a:extLst>
              </a:tr>
              <a:tr h="100189">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433575304"/>
                  </a:ext>
                </a:extLst>
              </a:tr>
              <a:tr h="100189">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500" b="1" i="0" u="sng" strike="noStrike">
                          <a:solidFill>
                            <a:srgbClr val="0000FF"/>
                          </a:solidFill>
                          <a:effectLst/>
                          <a:latin typeface="Arial" panose="020B0604020202020204" pitchFamily="34" charset="0"/>
                          <a:hlinkClick r:id="rId3"/>
                        </a:rPr>
                        <a:t>802 Wirless Chairs mtg</a:t>
                      </a:r>
                      <a:endParaRPr lang="en-US" sz="500" b="1" i="0" u="sng" strike="noStrike">
                        <a:solidFill>
                          <a:srgbClr val="0000FF"/>
                        </a:solidFill>
                        <a:effectLst/>
                        <a:latin typeface="Arial" panose="020B0604020202020204" pitchFamily="34" charset="0"/>
                      </a:endParaRPr>
                    </a:p>
                  </a:txBody>
                  <a:tcPr marL="4771" marR="4771" marT="47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SG15.4ab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291578526"/>
                  </a:ext>
                </a:extLst>
              </a:tr>
              <a:tr h="100189">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855835575"/>
                  </a:ext>
                </a:extLst>
              </a:tr>
              <a:tr h="100189">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8531559"/>
                  </a:ext>
                </a:extLst>
              </a:tr>
              <a:tr h="100189">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491349089"/>
                  </a:ext>
                </a:extLst>
              </a:tr>
              <a:tr h="100189">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793080978"/>
                  </a:ext>
                </a:extLst>
              </a:tr>
              <a:tr h="100189">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52092627"/>
                  </a:ext>
                </a:extLst>
              </a:tr>
              <a:tr h="100189">
                <a:tc>
                  <a:txBody>
                    <a:bodyPr/>
                    <a:lstStyle/>
                    <a:p>
                      <a:pPr algn="r" fontAlgn="b"/>
                      <a:r>
                        <a:rPr lang="en-US" sz="600" b="1" i="0" u="none" strike="noStrike">
                          <a:effectLst/>
                          <a:latin typeface="Arial" panose="020B0604020202020204" pitchFamily="34" charset="0"/>
                        </a:rPr>
                        <a:t>21:00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42425713"/>
                  </a:ext>
                </a:extLst>
              </a:tr>
              <a:tr h="100189">
                <a:tc>
                  <a:txBody>
                    <a:bodyPr/>
                    <a:lstStyle/>
                    <a:p>
                      <a:pPr algn="r" fontAlgn="b"/>
                      <a:r>
                        <a:rPr lang="en-US" sz="600" b="1" i="0" u="none" strike="noStrike">
                          <a:effectLst/>
                          <a:latin typeface="Arial" panose="020B0604020202020204" pitchFamily="34" charset="0"/>
                        </a:rPr>
                        <a:t>22:00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00926602"/>
                  </a:ext>
                </a:extLst>
              </a:tr>
              <a:tr h="104960">
                <a:tc>
                  <a:txBody>
                    <a:bodyPr/>
                    <a:lstStyle/>
                    <a:p>
                      <a:pPr algn="r" fontAlgn="b"/>
                      <a:r>
                        <a:rPr lang="en-US" sz="600" b="1" i="0" u="none" strike="noStrike">
                          <a:effectLst/>
                          <a:latin typeface="Arial" panose="020B0604020202020204" pitchFamily="34" charset="0"/>
                        </a:rPr>
                        <a:t>23:00</a:t>
                      </a: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2274887570"/>
                  </a:ext>
                </a:extLst>
              </a:tr>
              <a:tr h="255402">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1226323"/>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3">
                  <a:txBody>
                    <a:bodyPr/>
                    <a:lstStyle/>
                    <a:p>
                      <a:pPr algn="l" fontAlgn="b"/>
                      <a:r>
                        <a:rPr lang="en-US" sz="600" b="0" i="0" u="none" strike="noStrike">
                          <a:effectLst/>
                          <a:latin typeface="Arial" panose="020B0604020202020204" pitchFamily="34" charset="0"/>
                        </a:rPr>
                        <a:t>Required mtg slots</a:t>
                      </a:r>
                    </a:p>
                  </a:txBody>
                  <a:tcPr marL="4771" marR="4771" marT="47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rowSpan="22" gridSpan="14">
                  <a:txBody>
                    <a:bodyPr/>
                    <a:lstStyle/>
                    <a:p>
                      <a:pPr algn="l" fontAlgn="t"/>
                      <a:endParaRPr lang="en-US" sz="600" b="0" i="0" u="none" strike="noStrike">
                        <a:effectLst/>
                        <a:latin typeface="Arial" panose="020B0604020202020204" pitchFamily="34" charset="0"/>
                      </a:endParaRPr>
                    </a:p>
                  </a:txBody>
                  <a:tcPr marL="4771" marR="4771" marT="4771" marB="0">
                    <a:lnL>
                      <a:noFill/>
                    </a:lnL>
                    <a:lnR>
                      <a:noFill/>
                    </a:lnR>
                    <a:lnT>
                      <a:noFill/>
                    </a:lnT>
                    <a:lnB>
                      <a:noFill/>
                    </a:lnB>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852995516"/>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b"/>
                      <a:r>
                        <a:rPr lang="en-US" sz="600" b="0" i="0" u="none" strike="noStrike">
                          <a:effectLst/>
                          <a:latin typeface="Arial" panose="020B0604020202020204" pitchFamily="34" charset="0"/>
                        </a:rPr>
                        <a:t>Extra credit slots</a:t>
                      </a:r>
                    </a:p>
                  </a:txBody>
                  <a:tcPr marL="4771" marR="4771" marT="47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20522176"/>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000"/>
                    </a:solidFill>
                  </a:tcPr>
                </a:tc>
                <a:tc gridSpan="2">
                  <a:txBody>
                    <a:bodyPr/>
                    <a:lstStyle/>
                    <a:p>
                      <a:pPr algn="l" fontAlgn="b"/>
                      <a:r>
                        <a:rPr lang="en-US" sz="600" b="1" i="0" u="none" strike="noStrike">
                          <a:effectLst/>
                          <a:latin typeface="Arial" panose="020B0604020202020204" pitchFamily="34" charset="0"/>
                        </a:rPr>
                        <a:t>15.4ab Slots</a:t>
                      </a: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793888527"/>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38294468"/>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effectLst/>
                          <a:latin typeface="Arial" panose="020B0604020202020204" pitchFamily="34" charset="0"/>
                        </a:rPr>
                        <a:t> </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3" gridSpan="3">
                  <a:txBody>
                    <a:bodyPr/>
                    <a:lstStyle/>
                    <a:p>
                      <a:pPr algn="l" fontAlgn="t"/>
                      <a:r>
                        <a:rPr lang="en-US" sz="600" b="1" i="0" u="none" strike="noStrike">
                          <a:solidFill>
                            <a:srgbClr val="963634"/>
                          </a:solidFill>
                          <a:effectLst/>
                          <a:latin typeface="Arial" panose="020B0604020202020204" pitchFamily="34" charset="0"/>
                        </a:rPr>
                        <a:t>SG15.4ab  (PAR comment continued if needed)</a:t>
                      </a:r>
                    </a:p>
                  </a:txBody>
                  <a:tcPr marL="4771" marR="4771" marT="477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532836978"/>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90657495"/>
                  </a:ext>
                </a:extLst>
              </a:tr>
              <a:tr h="1001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266784077"/>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786039589"/>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424233143"/>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486653215"/>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481284249"/>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5339343"/>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13272347"/>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58039020"/>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87770983"/>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113351870"/>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706261034"/>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08732609"/>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2926463"/>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985688679"/>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785103678"/>
                  </a:ext>
                </a:extLst>
              </a:tr>
              <a:tr h="96372">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dirty="0">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49034219"/>
                  </a:ext>
                </a:extLst>
              </a:tr>
            </a:tbl>
          </a:graphicData>
        </a:graphic>
      </p:graphicFrame>
    </p:spTree>
    <p:extLst>
      <p:ext uri="{BB962C8B-B14F-4D97-AF65-F5344CB8AC3E}">
        <p14:creationId xmlns:p14="http://schemas.microsoft.com/office/powerpoint/2010/main" val="38502189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28588</TotalTime>
  <Words>818</Words>
  <Application>Microsoft Office PowerPoint</Application>
  <PresentationFormat>On-screen Show (4:3)</PresentationFormat>
  <Paragraphs>413</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vt:lpstr>
      <vt:lpstr>Times New Roman</vt:lpstr>
      <vt:lpstr>Office Theme</vt:lpstr>
      <vt:lpstr>PowerPoint Presentation</vt:lpstr>
      <vt:lpstr>Study Group 15.4ab Next Generation UWB Amendment</vt:lpstr>
      <vt:lpstr>802.15 Study Group Meeting</vt:lpstr>
      <vt:lpstr>Proposed Agenda</vt:lpstr>
      <vt:lpstr>Meeting Objectives</vt:lpstr>
      <vt:lpstr>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176</cp:revision>
  <cp:lastPrinted>2000-03-07T00:55:37Z</cp:lastPrinted>
  <dcterms:created xsi:type="dcterms:W3CDTF">2016-01-17T22:48:36Z</dcterms:created>
  <dcterms:modified xsi:type="dcterms:W3CDTF">2021-07-13T13:47:58Z</dcterms:modified>
  <cp:category/>
</cp:coreProperties>
</file>