
<file path=[Content_Types].xml><?xml version="1.0" encoding="utf-8"?>
<Types xmlns="http://schemas.openxmlformats.org/package/2006/content-types">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6"/>
  </p:notesMasterIdLst>
  <p:sldIdLst>
    <p:sldId id="287" r:id="rId2"/>
    <p:sldId id="290" r:id="rId3"/>
    <p:sldId id="304" r:id="rId4"/>
    <p:sldId id="317" r:id="rId5"/>
    <p:sldId id="319" r:id="rId6"/>
    <p:sldId id="320" r:id="rId7"/>
    <p:sldId id="314" r:id="rId8"/>
    <p:sldId id="323" r:id="rId9"/>
    <p:sldId id="289" r:id="rId10"/>
    <p:sldId id="300" r:id="rId11"/>
    <p:sldId id="301" r:id="rId12"/>
    <p:sldId id="302" r:id="rId13"/>
    <p:sldId id="322" r:id="rId14"/>
    <p:sldId id="296" r:id="rId15"/>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p:scale>
          <a:sx n="120" d="100"/>
          <a:sy n="120" d="100"/>
        </p:scale>
        <p:origin x="1380" y="-1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3EBB262E-8761-46A2-9299-811B48C14C2E}"/>
    <pc:docChg chg="modMainMaster">
      <pc:chgData name="Phil Beecher" userId="8e59e9d451c39ba5" providerId="LiveId" clId="{3EBB262E-8761-46A2-9299-811B48C14C2E}" dt="2021-07-13T19:53:12.472" v="1" actId="20577"/>
      <pc:docMkLst>
        <pc:docMk/>
      </pc:docMkLst>
      <pc:sldMasterChg chg="modSp mod">
        <pc:chgData name="Phil Beecher" userId="8e59e9d451c39ba5" providerId="LiveId" clId="{3EBB262E-8761-46A2-9299-811B48C14C2E}" dt="2021-07-13T19:53:12.472" v="1" actId="20577"/>
        <pc:sldMasterMkLst>
          <pc:docMk/>
          <pc:sldMasterMk cId="0" sldId="2147483648"/>
        </pc:sldMasterMkLst>
        <pc:spChg chg="mod">
          <ac:chgData name="Phil Beecher" userId="8e59e9d451c39ba5" providerId="LiveId" clId="{3EBB262E-8761-46A2-9299-811B48C14C2E}" dt="2021-07-13T19:53:12.472" v="1" actId="20577"/>
          <ac:spMkLst>
            <pc:docMk/>
            <pc:sldMasterMk cId="0" sldId="2147483648"/>
            <ac:spMk id="1026" creationId="{8AF5D4AB-E353-4EAB-9E5C-B82B00CB74A2}"/>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9</a:t>
            </a:fld>
            <a:endParaRPr lang="en-US"/>
          </a:p>
        </p:txBody>
      </p:sp>
    </p:spTree>
    <p:extLst>
      <p:ext uri="{BB962C8B-B14F-4D97-AF65-F5344CB8AC3E}">
        <p14:creationId xmlns:p14="http://schemas.microsoft.com/office/powerpoint/2010/main" val="2569425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10</a:t>
            </a:fld>
            <a:endParaRPr lang="en-US"/>
          </a:p>
        </p:txBody>
      </p:sp>
    </p:spTree>
    <p:extLst>
      <p:ext uri="{BB962C8B-B14F-4D97-AF65-F5344CB8AC3E}">
        <p14:creationId xmlns:p14="http://schemas.microsoft.com/office/powerpoint/2010/main" val="30610337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11</a:t>
            </a:fld>
            <a:endParaRPr lang="en-US"/>
          </a:p>
        </p:txBody>
      </p:sp>
    </p:spTree>
    <p:extLst>
      <p:ext uri="{BB962C8B-B14F-4D97-AF65-F5344CB8AC3E}">
        <p14:creationId xmlns:p14="http://schemas.microsoft.com/office/powerpoint/2010/main" val="10643540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12</a:t>
            </a:fld>
            <a:endParaRPr lang="en-US"/>
          </a:p>
        </p:txBody>
      </p:sp>
    </p:spTree>
    <p:extLst>
      <p:ext uri="{BB962C8B-B14F-4D97-AF65-F5344CB8AC3E}">
        <p14:creationId xmlns:p14="http://schemas.microsoft.com/office/powerpoint/2010/main" val="958677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a:t>
            </a:r>
            <a:r>
              <a:rPr lang="en-GB" altLang="en-US" b="1" dirty="0">
                <a:solidFill>
                  <a:schemeClr val="tx1"/>
                </a:solidFill>
                <a:latin typeface="Times New Roman" panose="02020603050405020304" pitchFamily="18" charset="0"/>
                <a:cs typeface="Times New Roman" panose="02020603050405020304" pitchFamily="18" charset="0"/>
              </a:rPr>
              <a:t>IEEE </a:t>
            </a:r>
            <a:r>
              <a:rPr lang="en-GB" b="1" i="0" dirty="0">
                <a:solidFill>
                  <a:srgbClr val="000000"/>
                </a:solidFill>
                <a:effectLst/>
                <a:latin typeface="Times New Roman" panose="02020603050405020304" pitchFamily="18" charset="0"/>
                <a:cs typeface="Times New Roman" panose="02020603050405020304" pitchFamily="18" charset="0"/>
              </a:rPr>
              <a:t>15-21-0371-01-0015</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July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Phil Beecher (Wi-SUN Alliance)</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package" Target="../embeddings/Microsoft_Excel_Worksheet.xlsx"/><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5/dcn/21/15-21-0265-03-0015-sg15-ns-nb-par-working-draft.doc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ieee802.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July Plenary SG15 Opening Report, Agenda and Meeting Slides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July 13,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Phil Beecher (Wi-SUN Alliance)</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+44 1273 422275,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pbeecher</a:t>
            </a:r>
            <a:r>
              <a:rPr lang="en-US" altLang="en-US" sz="1600" dirty="0">
                <a:latin typeface="Times New Roman" panose="02020603050405020304" pitchFamily="18" charset="0"/>
              </a:rPr>
              <a:t> @ wi-sun.org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15: NS-NB 802.15 “Ad-hoc wireless”</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Opening Report, 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Achieve the illusion of organization for the ad-hoc meeting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41DFE-376D-9242-8BCB-DBEDB9D9252E}"/>
              </a:ext>
            </a:extLst>
          </p:cNvPr>
          <p:cNvSpPr>
            <a:spLocks noGrp="1"/>
          </p:cNvSpPr>
          <p:nvPr>
            <p:ph type="title"/>
          </p:nvPr>
        </p:nvSpPr>
        <p:spPr/>
        <p:txBody>
          <a:bodyPr/>
          <a:lstStyle/>
          <a:p>
            <a:r>
              <a:rPr lang="en-US" dirty="0"/>
              <a:t>Draft P802.15.15 (2)</a:t>
            </a:r>
          </a:p>
        </p:txBody>
      </p:sp>
      <p:sp>
        <p:nvSpPr>
          <p:cNvPr id="3" name="Content Placeholder 2">
            <a:extLst>
              <a:ext uri="{FF2B5EF4-FFF2-40B4-BE49-F238E27FC236}">
                <a16:creationId xmlns:a16="http://schemas.microsoft.com/office/drawing/2014/main" id="{6A5BB8E4-74B3-9847-B1BC-066EE4796D47}"/>
              </a:ext>
            </a:extLst>
          </p:cNvPr>
          <p:cNvSpPr>
            <a:spLocks noGrp="1"/>
          </p:cNvSpPr>
          <p:nvPr>
            <p:ph idx="1"/>
          </p:nvPr>
        </p:nvSpPr>
        <p:spPr>
          <a:xfrm>
            <a:off x="609600" y="1371601"/>
            <a:ext cx="7764463" cy="3857600"/>
          </a:xfrm>
        </p:spPr>
        <p:txBody>
          <a:bodyPr>
            <a:noAutofit/>
          </a:bodyPr>
          <a:lstStyle/>
          <a:p>
            <a:pPr>
              <a:spcBef>
                <a:spcPts val="0"/>
              </a:spcBef>
              <a:spcAft>
                <a:spcPts val="450"/>
              </a:spcAft>
              <a:buFont typeface="Arial" panose="020B0604020202020204" pitchFamily="34" charset="0"/>
              <a:buChar char="•"/>
            </a:pPr>
            <a:r>
              <a:rPr lang="en-US" sz="1800" dirty="0">
                <a:latin typeface="Helvetica" pitchFamily="2" charset="0"/>
              </a:rPr>
              <a:t>5.5 — Typo: “805.15.4w” should be 802.15.4w.  </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Change to 802.15.4w</a:t>
            </a:r>
            <a:endParaRPr lang="en-US" sz="1800" dirty="0">
              <a:solidFill>
                <a:srgbClr val="0000FF"/>
              </a:solidFill>
              <a:highlight>
                <a:srgbClr val="FFFF00"/>
              </a:highlight>
              <a:latin typeface="Helvetica" pitchFamily="2" charset="0"/>
            </a:endParaRPr>
          </a:p>
          <a:p>
            <a:pPr>
              <a:spcBef>
                <a:spcPts val="0"/>
              </a:spcBef>
              <a:spcAft>
                <a:spcPts val="450"/>
              </a:spcAft>
              <a:buFont typeface="Arial" panose="020B0604020202020204" pitchFamily="34" charset="0"/>
              <a:buChar char="•"/>
            </a:pPr>
            <a:r>
              <a:rPr lang="en-US" sz="1800" dirty="0">
                <a:latin typeface="Helvetica" pitchFamily="2" charset="0"/>
              </a:rPr>
              <a:t>5.5 – The IEEE standards numbers in the answer should be prefaced by “IEEE Std”.  Similar errors are found throughout the PAR, sometimes including IEEE but not Std (e.g., in 8.1).</a:t>
            </a:r>
          </a:p>
          <a:p>
            <a:pPr defTabSz="457189" eaLnBrk="1" fontAlgn="auto" hangingPunct="1">
              <a:spcBef>
                <a:spcPts val="0"/>
              </a:spcBef>
              <a:spcAft>
                <a:spcPts val="450"/>
              </a:spcAft>
              <a:buClrTx/>
              <a:buSzTx/>
              <a:buFont typeface="Wingdings" pitchFamily="2" charset="2"/>
              <a:buChar char="Ø"/>
              <a:defRPr/>
            </a:pPr>
            <a:r>
              <a:rPr lang="en-US" sz="1800" kern="1200" dirty="0">
                <a:solidFill>
                  <a:schemeClr val="tx1"/>
                </a:solidFill>
                <a:latin typeface="Helvetica" pitchFamily="2" charset="0"/>
              </a:rPr>
              <a:t>Response – </a:t>
            </a:r>
            <a:r>
              <a:rPr lang="en-US" sz="1800" dirty="0">
                <a:solidFill>
                  <a:srgbClr val="0000FF"/>
                </a:solidFill>
                <a:latin typeface="Helvetica" pitchFamily="2" charset="0"/>
              </a:rPr>
              <a:t>This will be corrected throughout the PAR draft</a:t>
            </a:r>
          </a:p>
          <a:p>
            <a:pPr>
              <a:spcBef>
                <a:spcPts val="0"/>
              </a:spcBef>
              <a:spcAft>
                <a:spcPts val="450"/>
              </a:spcAft>
              <a:buFont typeface="Arial" panose="020B0604020202020204" pitchFamily="34" charset="0"/>
              <a:buChar char="•"/>
            </a:pPr>
            <a:r>
              <a:rPr lang="en-US" sz="1800" dirty="0">
                <a:latin typeface="Helvetica" pitchFamily="2" charset="0"/>
              </a:rPr>
              <a:t>6.1.2, Explanation — "Unique Identifiers (EUI)” should be “Extended Unique Identifiers (EUI)”.</a:t>
            </a:r>
          </a:p>
          <a:p>
            <a:pPr defTabSz="457189" eaLnBrk="1" fontAlgn="auto" hangingPunct="1">
              <a:spcBef>
                <a:spcPts val="0"/>
              </a:spcBef>
              <a:spcAft>
                <a:spcPts val="450"/>
              </a:spcAft>
              <a:buClrTx/>
              <a:buSzTx/>
              <a:buFont typeface="Wingdings" pitchFamily="2" charset="2"/>
              <a:buChar char="Ø"/>
              <a:defRPr/>
            </a:pPr>
            <a:r>
              <a:rPr lang="en-US" sz="1800" kern="1200" dirty="0">
                <a:solidFill>
                  <a:schemeClr val="tx1"/>
                </a:solidFill>
                <a:latin typeface="Helvetica" pitchFamily="2" charset="0"/>
              </a:rPr>
              <a:t>Response – </a:t>
            </a:r>
            <a:r>
              <a:rPr lang="en-US" sz="1800" dirty="0">
                <a:solidFill>
                  <a:srgbClr val="0000FF"/>
                </a:solidFill>
                <a:latin typeface="Helvetica" pitchFamily="2" charset="0"/>
              </a:rPr>
              <a:t>This has been changed in the PAR Draft to </a:t>
            </a:r>
            <a:r>
              <a:rPr lang="en-US" sz="1800" b="0" baseline="0" dirty="0">
                <a:solidFill>
                  <a:srgbClr val="0000FF"/>
                </a:solidFill>
                <a:latin typeface="Helvetica" pitchFamily="2" charset="0"/>
              </a:rPr>
              <a:t>“Extended Unique Identifiers (EUI)”.</a:t>
            </a:r>
            <a:r>
              <a:rPr lang="en-US" sz="1800" dirty="0">
                <a:solidFill>
                  <a:srgbClr val="0000FF"/>
                </a:solidFill>
                <a:latin typeface="Helvetica" pitchFamily="2" charset="0"/>
              </a:rPr>
              <a:t> </a:t>
            </a:r>
          </a:p>
        </p:txBody>
      </p:sp>
      <p:sp>
        <p:nvSpPr>
          <p:cNvPr id="4" name="Slide Number Placeholder 3">
            <a:extLst>
              <a:ext uri="{FF2B5EF4-FFF2-40B4-BE49-F238E27FC236}">
                <a16:creationId xmlns:a16="http://schemas.microsoft.com/office/drawing/2014/main" id="{D97F5B74-9FCD-A346-96A5-72C891D82163}"/>
              </a:ext>
            </a:extLst>
          </p:cNvPr>
          <p:cNvSpPr>
            <a:spLocks noGrp="1"/>
          </p:cNvSpPr>
          <p:nvPr>
            <p:ph type="sldNum" sz="quarter" idx="12"/>
          </p:nvPr>
        </p:nvSpPr>
        <p:spPr>
          <a:xfrm>
            <a:off x="8737600" y="6511847"/>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10</a:t>
            </a:fld>
            <a:endParaRPr lang="en-US"/>
          </a:p>
        </p:txBody>
      </p:sp>
      <p:sp>
        <p:nvSpPr>
          <p:cNvPr id="7" name="Footer Placeholder 4">
            <a:extLst>
              <a:ext uri="{FF2B5EF4-FFF2-40B4-BE49-F238E27FC236}">
                <a16:creationId xmlns:a16="http://schemas.microsoft.com/office/drawing/2014/main" id="{F4A836FA-D848-4860-9442-4A1FED24BD20}"/>
              </a:ext>
            </a:extLst>
          </p:cNvPr>
          <p:cNvSpPr txBox="1">
            <a:spLocks/>
          </p:cNvSpPr>
          <p:nvPr/>
        </p:nvSpPr>
        <p:spPr>
          <a:xfrm>
            <a:off x="971600" y="5989637"/>
            <a:ext cx="7402463"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indent="-285750" algn="l" defTabSz="609585" rtl="0" eaLnBrk="1" fontAlgn="base" latinLnBrk="0" hangingPunct="1">
              <a:spcBef>
                <a:spcPct val="0"/>
              </a:spcBef>
              <a:spcAft>
                <a:spcPct val="0"/>
              </a:spcAft>
              <a:defRPr sz="2400" kern="1200">
                <a:solidFill>
                  <a:schemeClr val="tx1"/>
                </a:solidFill>
                <a:latin typeface="+mn-lt"/>
                <a:ea typeface="+mn-ea"/>
                <a:cs typeface="+mn-cs"/>
              </a:defRPr>
            </a:lvl2pPr>
            <a:lvl3pPr marL="1219170" indent="-228600" algn="l" defTabSz="609585" rtl="0" eaLnBrk="1" fontAlgn="base" latinLnBrk="0" hangingPunct="1">
              <a:spcBef>
                <a:spcPct val="0"/>
              </a:spcBef>
              <a:spcAft>
                <a:spcPct val="0"/>
              </a:spcAft>
              <a:defRPr sz="2400" kern="1200">
                <a:solidFill>
                  <a:schemeClr val="tx1"/>
                </a:solidFill>
                <a:latin typeface="+mn-lt"/>
                <a:ea typeface="+mn-ea"/>
                <a:cs typeface="+mn-cs"/>
              </a:defRPr>
            </a:lvl3pPr>
            <a:lvl4pPr marL="1828754" indent="-228600" algn="l" defTabSz="609585" rtl="0" eaLnBrk="1" fontAlgn="base" latinLnBrk="0" hangingPunct="1">
              <a:spcBef>
                <a:spcPct val="0"/>
              </a:spcBef>
              <a:spcAft>
                <a:spcPct val="0"/>
              </a:spcAft>
              <a:defRPr sz="2400" kern="1200">
                <a:solidFill>
                  <a:schemeClr val="tx1"/>
                </a:solidFill>
                <a:latin typeface="+mn-lt"/>
                <a:ea typeface="+mn-ea"/>
                <a:cs typeface="+mn-cs"/>
              </a:defRPr>
            </a:lvl4pPr>
            <a:lvl5pPr marL="2438339" indent="-228600" algn="l" defTabSz="609585" rtl="0" eaLnBrk="1" fontAlgn="base" latinLnBrk="0" hangingPunct="1">
              <a:spcBef>
                <a:spcPct val="0"/>
              </a:spcBef>
              <a:spcAft>
                <a:spcPct val="0"/>
              </a:spcAft>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dirty="0">
                <a:solidFill>
                  <a:schemeClr val="tx1"/>
                </a:solidFill>
                <a:highlight>
                  <a:srgbClr val="FFFF00"/>
                </a:highlight>
              </a:rPr>
              <a:t>Received from: IEEE 802.3 WG PAR ad hoc, July 2021, Virtual Plenary</a:t>
            </a:r>
          </a:p>
        </p:txBody>
      </p:sp>
    </p:spTree>
    <p:extLst>
      <p:ext uri="{BB962C8B-B14F-4D97-AF65-F5344CB8AC3E}">
        <p14:creationId xmlns:p14="http://schemas.microsoft.com/office/powerpoint/2010/main" val="2518810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A4243-F7D8-C347-9C58-94AAF9761142}"/>
              </a:ext>
            </a:extLst>
          </p:cNvPr>
          <p:cNvSpPr>
            <a:spLocks noGrp="1"/>
          </p:cNvSpPr>
          <p:nvPr>
            <p:ph type="title"/>
          </p:nvPr>
        </p:nvSpPr>
        <p:spPr/>
        <p:txBody>
          <a:bodyPr/>
          <a:lstStyle/>
          <a:p>
            <a:r>
              <a:rPr lang="en-US" dirty="0"/>
              <a:t>Draft P802.15.15 (3)</a:t>
            </a:r>
          </a:p>
        </p:txBody>
      </p:sp>
      <p:sp>
        <p:nvSpPr>
          <p:cNvPr id="3" name="Content Placeholder 2">
            <a:extLst>
              <a:ext uri="{FF2B5EF4-FFF2-40B4-BE49-F238E27FC236}">
                <a16:creationId xmlns:a16="http://schemas.microsoft.com/office/drawing/2014/main" id="{B3E6CE13-9930-F042-B1CD-28D61769F4DE}"/>
              </a:ext>
            </a:extLst>
          </p:cNvPr>
          <p:cNvSpPr>
            <a:spLocks noGrp="1"/>
          </p:cNvSpPr>
          <p:nvPr>
            <p:ph idx="1"/>
          </p:nvPr>
        </p:nvSpPr>
        <p:spPr/>
        <p:txBody>
          <a:bodyPr>
            <a:normAutofit fontScale="92500" lnSpcReduction="10000"/>
          </a:bodyPr>
          <a:lstStyle/>
          <a:p>
            <a:pPr>
              <a:spcBef>
                <a:spcPts val="0"/>
              </a:spcBef>
              <a:spcAft>
                <a:spcPts val="450"/>
              </a:spcAft>
              <a:buFont typeface="Arial" panose="020B0604020202020204" pitchFamily="34" charset="0"/>
              <a:buChar char="•"/>
            </a:pPr>
            <a:r>
              <a:rPr lang="en-US" sz="1800" dirty="0">
                <a:latin typeface="Helvetica" pitchFamily="2" charset="0"/>
              </a:rPr>
              <a:t>7.1 — The response only partially answers the question.  What project will remove the extracted content from IEEE Std 802.15.4?  If a future revision project will remove the IEEE Std 802.15.4 content after approval of P802.15.14 and P802.15.15, that should be stated.  Or, should there be a co-contingent revision project of IEEE 802.15.4 to run in parallel? (Require simultaneous approval of P802.15.4, P802.15.14, and P802.15.15.)  Is there any contingency on the active project P802.15.4aa?</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changed in the PAR Draft to “As specified in the need for the project, some IEEE Std 802.15.4 functionality will be included (via. referencing) into IEEE P802.15.14 and IEEE P802.15.15.”</a:t>
            </a:r>
          </a:p>
          <a:p>
            <a:pPr>
              <a:spcBef>
                <a:spcPts val="0"/>
              </a:spcBef>
              <a:spcAft>
                <a:spcPts val="450"/>
              </a:spcAft>
              <a:buFont typeface="Arial" panose="020B0604020202020204" pitchFamily="34" charset="0"/>
              <a:buChar char="•"/>
            </a:pPr>
            <a:r>
              <a:rPr lang="en-US" sz="1800" dirty="0">
                <a:latin typeface="Helvetica" pitchFamily="2" charset="0"/>
              </a:rPr>
              <a:t>7.1 — The PAR indicates extraction of material from IEEE Std 802.15.4.  There appear to be 30 Letters of Assurance on IEEE Std 802.15.4 and its amendments in the </a:t>
            </a:r>
            <a:r>
              <a:rPr lang="en-US" sz="1800" dirty="0" err="1">
                <a:latin typeface="Helvetica" pitchFamily="2" charset="0"/>
              </a:rPr>
              <a:t>PatCom</a:t>
            </a:r>
            <a:r>
              <a:rPr lang="en-US" sz="1800" dirty="0">
                <a:latin typeface="Helvetica" pitchFamily="2" charset="0"/>
              </a:rPr>
              <a:t> LOA listing.  Based on this, please see </a:t>
            </a:r>
            <a:r>
              <a:rPr lang="en-US" sz="1800" dirty="0" err="1">
                <a:latin typeface="Helvetica" pitchFamily="2" charset="0"/>
              </a:rPr>
              <a:t>PatCom</a:t>
            </a:r>
            <a:r>
              <a:rPr lang="en-US" sz="1800" dirty="0">
                <a:latin typeface="Helvetica" pitchFamily="2" charset="0"/>
              </a:rPr>
              <a:t> FAQ 14, in particular the last paragraph. New LOAs may be required.</a:t>
            </a:r>
          </a:p>
          <a:p>
            <a:pPr>
              <a:lnSpc>
                <a:spcPct val="120000"/>
              </a:lnSpc>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The 802.15 WG Chair, along with the 802.15.15 TG Chair (once the TG is formed) will work together along with </a:t>
            </a:r>
            <a:r>
              <a:rPr lang="en-US" sz="1800" dirty="0" err="1">
                <a:solidFill>
                  <a:srgbClr val="0000FF"/>
                </a:solidFill>
                <a:latin typeface="Helvetica" pitchFamily="2" charset="0"/>
              </a:rPr>
              <a:t>PatCom</a:t>
            </a:r>
            <a:r>
              <a:rPr lang="en-US" sz="1800" dirty="0">
                <a:solidFill>
                  <a:srgbClr val="0000FF"/>
                </a:solidFill>
                <a:latin typeface="Helvetica" pitchFamily="2" charset="0"/>
              </a:rPr>
              <a:t> on the most suitable way to address this.</a:t>
            </a:r>
          </a:p>
          <a:p>
            <a:pPr>
              <a:lnSpc>
                <a:spcPct val="120000"/>
              </a:lnSpc>
              <a:spcBef>
                <a:spcPts val="0"/>
              </a:spcBef>
              <a:spcAft>
                <a:spcPts val="450"/>
              </a:spcAft>
              <a:buFont typeface="Wingdings" pitchFamily="2" charset="2"/>
              <a:buChar char="Ø"/>
            </a:pPr>
            <a:endParaRPr lang="en-US" sz="1800" dirty="0">
              <a:latin typeface="Helvetica" pitchFamily="2" charset="0"/>
            </a:endParaRPr>
          </a:p>
        </p:txBody>
      </p:sp>
      <p:sp>
        <p:nvSpPr>
          <p:cNvPr id="4" name="Slide Number Placeholder 3">
            <a:extLst>
              <a:ext uri="{FF2B5EF4-FFF2-40B4-BE49-F238E27FC236}">
                <a16:creationId xmlns:a16="http://schemas.microsoft.com/office/drawing/2014/main" id="{EFDC0241-A4C8-3740-B980-E3462994F7F0}"/>
              </a:ext>
            </a:extLst>
          </p:cNvPr>
          <p:cNvSpPr>
            <a:spLocks noGrp="1"/>
          </p:cNvSpPr>
          <p:nvPr>
            <p:ph type="sldNum" sz="quarter" idx="12"/>
          </p:nvPr>
        </p:nvSpPr>
        <p:spPr>
          <a:xfrm>
            <a:off x="8737600" y="6511847"/>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11</a:t>
            </a:fld>
            <a:endParaRPr lang="en-US"/>
          </a:p>
        </p:txBody>
      </p:sp>
      <p:sp>
        <p:nvSpPr>
          <p:cNvPr id="7" name="Footer Placeholder 4">
            <a:extLst>
              <a:ext uri="{FF2B5EF4-FFF2-40B4-BE49-F238E27FC236}">
                <a16:creationId xmlns:a16="http://schemas.microsoft.com/office/drawing/2014/main" id="{B1F381C7-6888-450E-B0EA-DDD2BFCA2CD8}"/>
              </a:ext>
            </a:extLst>
          </p:cNvPr>
          <p:cNvSpPr txBox="1">
            <a:spLocks/>
          </p:cNvSpPr>
          <p:nvPr/>
        </p:nvSpPr>
        <p:spPr>
          <a:xfrm>
            <a:off x="971600" y="5989637"/>
            <a:ext cx="7402463"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indent="-285750" algn="l" defTabSz="609585" rtl="0" eaLnBrk="1" fontAlgn="base" latinLnBrk="0" hangingPunct="1">
              <a:spcBef>
                <a:spcPct val="0"/>
              </a:spcBef>
              <a:spcAft>
                <a:spcPct val="0"/>
              </a:spcAft>
              <a:defRPr sz="2400" kern="1200">
                <a:solidFill>
                  <a:schemeClr val="tx1"/>
                </a:solidFill>
                <a:latin typeface="+mn-lt"/>
                <a:ea typeface="+mn-ea"/>
                <a:cs typeface="+mn-cs"/>
              </a:defRPr>
            </a:lvl2pPr>
            <a:lvl3pPr marL="1219170" indent="-228600" algn="l" defTabSz="609585" rtl="0" eaLnBrk="1" fontAlgn="base" latinLnBrk="0" hangingPunct="1">
              <a:spcBef>
                <a:spcPct val="0"/>
              </a:spcBef>
              <a:spcAft>
                <a:spcPct val="0"/>
              </a:spcAft>
              <a:defRPr sz="2400" kern="1200">
                <a:solidFill>
                  <a:schemeClr val="tx1"/>
                </a:solidFill>
                <a:latin typeface="+mn-lt"/>
                <a:ea typeface="+mn-ea"/>
                <a:cs typeface="+mn-cs"/>
              </a:defRPr>
            </a:lvl3pPr>
            <a:lvl4pPr marL="1828754" indent="-228600" algn="l" defTabSz="609585" rtl="0" eaLnBrk="1" fontAlgn="base" latinLnBrk="0" hangingPunct="1">
              <a:spcBef>
                <a:spcPct val="0"/>
              </a:spcBef>
              <a:spcAft>
                <a:spcPct val="0"/>
              </a:spcAft>
              <a:defRPr sz="2400" kern="1200">
                <a:solidFill>
                  <a:schemeClr val="tx1"/>
                </a:solidFill>
                <a:latin typeface="+mn-lt"/>
                <a:ea typeface="+mn-ea"/>
                <a:cs typeface="+mn-cs"/>
              </a:defRPr>
            </a:lvl4pPr>
            <a:lvl5pPr marL="2438339" indent="-228600" algn="l" defTabSz="609585" rtl="0" eaLnBrk="1" fontAlgn="base" latinLnBrk="0" hangingPunct="1">
              <a:spcBef>
                <a:spcPct val="0"/>
              </a:spcBef>
              <a:spcAft>
                <a:spcPct val="0"/>
              </a:spcAft>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a:solidFill>
                  <a:schemeClr val="tx1"/>
                </a:solidFill>
                <a:highlight>
                  <a:srgbClr val="FFFF00"/>
                </a:highlight>
              </a:rPr>
              <a:t>Received from: IEEE 802.3 WG PAR ad hoc, July 2021, Virtual Plenary</a:t>
            </a:r>
            <a:endParaRPr lang="en-US" dirty="0">
              <a:solidFill>
                <a:schemeClr val="tx1"/>
              </a:solidFill>
              <a:highlight>
                <a:srgbClr val="FFFF00"/>
              </a:highlight>
            </a:endParaRPr>
          </a:p>
        </p:txBody>
      </p:sp>
    </p:spTree>
    <p:extLst>
      <p:ext uri="{BB962C8B-B14F-4D97-AF65-F5344CB8AC3E}">
        <p14:creationId xmlns:p14="http://schemas.microsoft.com/office/powerpoint/2010/main" val="15237823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5C1AC-C524-9740-8AE1-29F37FC7CC49}"/>
              </a:ext>
            </a:extLst>
          </p:cNvPr>
          <p:cNvSpPr>
            <a:spLocks noGrp="1"/>
          </p:cNvSpPr>
          <p:nvPr>
            <p:ph type="title"/>
          </p:nvPr>
        </p:nvSpPr>
        <p:spPr/>
        <p:txBody>
          <a:bodyPr/>
          <a:lstStyle/>
          <a:p>
            <a:r>
              <a:rPr lang="en-US" dirty="0"/>
              <a:t>Draft P802.15.15 (4)</a:t>
            </a:r>
          </a:p>
        </p:txBody>
      </p:sp>
      <p:sp>
        <p:nvSpPr>
          <p:cNvPr id="3" name="Content Placeholder 2">
            <a:extLst>
              <a:ext uri="{FF2B5EF4-FFF2-40B4-BE49-F238E27FC236}">
                <a16:creationId xmlns:a16="http://schemas.microsoft.com/office/drawing/2014/main" id="{378F25B5-576C-9A4B-A2A3-7FC5DDBCA7A9}"/>
              </a:ext>
            </a:extLst>
          </p:cNvPr>
          <p:cNvSpPr>
            <a:spLocks noGrp="1"/>
          </p:cNvSpPr>
          <p:nvPr>
            <p:ph idx="1"/>
          </p:nvPr>
        </p:nvSpPr>
        <p:spPr/>
        <p:txBody>
          <a:bodyPr>
            <a:normAutofit/>
          </a:bodyPr>
          <a:lstStyle/>
          <a:p>
            <a:pPr>
              <a:spcBef>
                <a:spcPts val="0"/>
              </a:spcBef>
              <a:spcAft>
                <a:spcPts val="450"/>
              </a:spcAft>
              <a:buFont typeface="Arial" panose="020B0604020202020204" pitchFamily="34" charset="0"/>
              <a:buChar char="•"/>
            </a:pPr>
            <a:r>
              <a:rPr lang="en-US" sz="1800" dirty="0">
                <a:latin typeface="Helvetica" pitchFamily="2" charset="0"/>
              </a:rPr>
              <a:t>7.1.1 — "P802.15.4-2020" is neither a proper standard nor project number. (There is no date on a project number.)  </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changed in the PAR Draft to “IEEE Std 802.15.4-2020”.</a:t>
            </a:r>
          </a:p>
          <a:p>
            <a:pPr>
              <a:spcBef>
                <a:spcPts val="0"/>
              </a:spcBef>
              <a:spcAft>
                <a:spcPts val="450"/>
              </a:spcAft>
              <a:buFont typeface="Arial" panose="020B0604020202020204" pitchFamily="34" charset="0"/>
              <a:buChar char="•"/>
            </a:pPr>
            <a:r>
              <a:rPr lang="en-US" sz="1800" dirty="0">
                <a:latin typeface="Helvetica" pitchFamily="2" charset="0"/>
              </a:rPr>
              <a:t>7.1.1 – Typo in the title "IEEE Standard for Low Rate Wireless Networks”  the published standard uses “Low-Rate“.</a:t>
            </a:r>
          </a:p>
          <a:p>
            <a:pPr>
              <a:spcBef>
                <a:spcPts val="0"/>
              </a:spcBef>
              <a:spcAft>
                <a:spcPts val="450"/>
              </a:spcAft>
              <a:buFont typeface="Wingdings" pitchFamily="2" charset="2"/>
              <a:buChar char="Ø"/>
            </a:pPr>
            <a:r>
              <a:rPr lang="en-US" sz="1800" dirty="0">
                <a:solidFill>
                  <a:srgbClr val="0000FF"/>
                </a:solidFill>
                <a:latin typeface="Helvetica" pitchFamily="2" charset="0"/>
              </a:rPr>
              <a:t>Response – This has been changed in the PAR Draft to “…Low-Rate…”.</a:t>
            </a:r>
          </a:p>
          <a:p>
            <a:pPr marL="0" indent="0">
              <a:spcBef>
                <a:spcPts val="0"/>
              </a:spcBef>
              <a:spcAft>
                <a:spcPts val="450"/>
              </a:spcAft>
            </a:pPr>
            <a:r>
              <a:rPr lang="en-US" sz="1800" dirty="0">
                <a:latin typeface="Helvetica" pitchFamily="2" charset="0"/>
                <a:hlinkClick r:id="rId3"/>
              </a:rPr>
              <a:t>CSD</a:t>
            </a:r>
            <a:endParaRPr lang="en-US" sz="1800" dirty="0">
              <a:latin typeface="Helvetica" pitchFamily="2" charset="0"/>
            </a:endParaRPr>
          </a:p>
          <a:p>
            <a:pPr>
              <a:spcBef>
                <a:spcPts val="0"/>
              </a:spcBef>
              <a:spcAft>
                <a:spcPts val="450"/>
              </a:spcAft>
            </a:pPr>
            <a:r>
              <a:rPr lang="en-US" sz="1800" dirty="0">
                <a:latin typeface="Helvetica" pitchFamily="2" charset="0"/>
              </a:rPr>
              <a:t>No comments.</a:t>
            </a:r>
            <a:endParaRPr lang="en-US" sz="1800" dirty="0"/>
          </a:p>
        </p:txBody>
      </p:sp>
      <p:sp>
        <p:nvSpPr>
          <p:cNvPr id="4" name="Slide Number Placeholder 3">
            <a:extLst>
              <a:ext uri="{FF2B5EF4-FFF2-40B4-BE49-F238E27FC236}">
                <a16:creationId xmlns:a16="http://schemas.microsoft.com/office/drawing/2014/main" id="{C79E00F3-7EDA-DA45-B01F-5D6E623885D1}"/>
              </a:ext>
            </a:extLst>
          </p:cNvPr>
          <p:cNvSpPr>
            <a:spLocks noGrp="1"/>
          </p:cNvSpPr>
          <p:nvPr>
            <p:ph type="sldNum" sz="quarter" idx="12"/>
          </p:nvPr>
        </p:nvSpPr>
        <p:spPr>
          <a:xfrm>
            <a:off x="8737600" y="6511847"/>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12</a:t>
            </a:fld>
            <a:endParaRPr lang="en-US"/>
          </a:p>
        </p:txBody>
      </p:sp>
      <p:sp>
        <p:nvSpPr>
          <p:cNvPr id="7" name="Footer Placeholder 4">
            <a:extLst>
              <a:ext uri="{FF2B5EF4-FFF2-40B4-BE49-F238E27FC236}">
                <a16:creationId xmlns:a16="http://schemas.microsoft.com/office/drawing/2014/main" id="{7C2516E3-F446-4829-A85E-118380911BF1}"/>
              </a:ext>
            </a:extLst>
          </p:cNvPr>
          <p:cNvSpPr txBox="1">
            <a:spLocks/>
          </p:cNvSpPr>
          <p:nvPr/>
        </p:nvSpPr>
        <p:spPr>
          <a:xfrm>
            <a:off x="971600" y="5989637"/>
            <a:ext cx="7402463"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indent="-285750" algn="l" defTabSz="609585" rtl="0" eaLnBrk="1" fontAlgn="base" latinLnBrk="0" hangingPunct="1">
              <a:spcBef>
                <a:spcPct val="0"/>
              </a:spcBef>
              <a:spcAft>
                <a:spcPct val="0"/>
              </a:spcAft>
              <a:defRPr sz="2400" kern="1200">
                <a:solidFill>
                  <a:schemeClr val="tx1"/>
                </a:solidFill>
                <a:latin typeface="+mn-lt"/>
                <a:ea typeface="+mn-ea"/>
                <a:cs typeface="+mn-cs"/>
              </a:defRPr>
            </a:lvl2pPr>
            <a:lvl3pPr marL="1219170" indent="-228600" algn="l" defTabSz="609585" rtl="0" eaLnBrk="1" fontAlgn="base" latinLnBrk="0" hangingPunct="1">
              <a:spcBef>
                <a:spcPct val="0"/>
              </a:spcBef>
              <a:spcAft>
                <a:spcPct val="0"/>
              </a:spcAft>
              <a:defRPr sz="2400" kern="1200">
                <a:solidFill>
                  <a:schemeClr val="tx1"/>
                </a:solidFill>
                <a:latin typeface="+mn-lt"/>
                <a:ea typeface="+mn-ea"/>
                <a:cs typeface="+mn-cs"/>
              </a:defRPr>
            </a:lvl3pPr>
            <a:lvl4pPr marL="1828754" indent="-228600" algn="l" defTabSz="609585" rtl="0" eaLnBrk="1" fontAlgn="base" latinLnBrk="0" hangingPunct="1">
              <a:spcBef>
                <a:spcPct val="0"/>
              </a:spcBef>
              <a:spcAft>
                <a:spcPct val="0"/>
              </a:spcAft>
              <a:defRPr sz="2400" kern="1200">
                <a:solidFill>
                  <a:schemeClr val="tx1"/>
                </a:solidFill>
                <a:latin typeface="+mn-lt"/>
                <a:ea typeface="+mn-ea"/>
                <a:cs typeface="+mn-cs"/>
              </a:defRPr>
            </a:lvl4pPr>
            <a:lvl5pPr marL="2438339" indent="-228600" algn="l" defTabSz="609585" rtl="0" eaLnBrk="1" fontAlgn="base" latinLnBrk="0" hangingPunct="1">
              <a:spcBef>
                <a:spcPct val="0"/>
              </a:spcBef>
              <a:spcAft>
                <a:spcPct val="0"/>
              </a:spcAft>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a:solidFill>
                  <a:schemeClr val="tx1"/>
                </a:solidFill>
                <a:highlight>
                  <a:srgbClr val="FFFF00"/>
                </a:highlight>
              </a:rPr>
              <a:t>Received from: IEEE 802.3 WG PAR ad hoc, July 2021, Virtual Plenary</a:t>
            </a:r>
            <a:endParaRPr lang="en-US" dirty="0">
              <a:solidFill>
                <a:schemeClr val="tx1"/>
              </a:solidFill>
              <a:highlight>
                <a:srgbClr val="FFFF00"/>
              </a:highlight>
            </a:endParaRPr>
          </a:p>
        </p:txBody>
      </p:sp>
    </p:spTree>
    <p:extLst>
      <p:ext uri="{BB962C8B-B14F-4D97-AF65-F5344CB8AC3E}">
        <p14:creationId xmlns:p14="http://schemas.microsoft.com/office/powerpoint/2010/main" val="36559147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609600" y="1371600"/>
            <a:ext cx="8138864" cy="4868863"/>
          </a:xfrm>
        </p:spPr>
        <p:txBody>
          <a:bodyPr>
            <a:normAutofit/>
          </a:bodyPr>
          <a:lstStyle/>
          <a:p>
            <a:pPr marL="457200" indent="-457200">
              <a:buFont typeface="Arial" panose="020B0604020202020204" pitchFamily="34" charset="0"/>
              <a:buChar char="•"/>
            </a:pPr>
            <a:r>
              <a:rPr lang="en-US" dirty="0"/>
              <a:t>Continue work as Study Group</a:t>
            </a:r>
          </a:p>
          <a:p>
            <a:pPr marL="857250" lvl="1" indent="-457200">
              <a:buFont typeface="Arial" panose="020B0604020202020204" pitchFamily="34" charset="0"/>
              <a:buChar char="•"/>
            </a:pPr>
            <a:r>
              <a:rPr lang="en-US" dirty="0"/>
              <a:t>Identify Content for 802.15.15</a:t>
            </a:r>
          </a:p>
          <a:p>
            <a:pPr marL="857250" lvl="1" indent="-457200">
              <a:buFont typeface="Arial" panose="020B0604020202020204" pitchFamily="34" charset="0"/>
              <a:buChar char="•"/>
            </a:pPr>
            <a:r>
              <a:rPr lang="en-US" dirty="0"/>
              <a:t>Coordinate with SG14 </a:t>
            </a:r>
          </a:p>
          <a:p>
            <a:pPr marL="457200" indent="-457200">
              <a:buFont typeface="Arial" panose="020B0604020202020204" pitchFamily="34" charset="0"/>
              <a:buChar char="•"/>
            </a:pPr>
            <a:r>
              <a:rPr lang="en-US" dirty="0"/>
              <a:t>Work via Interim telecons and virtual interim/plenary meetings</a:t>
            </a:r>
          </a:p>
          <a:p>
            <a:pPr marL="1257300" lvl="2"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13</a:t>
            </a:fld>
            <a:endParaRPr lang="en-US" altLang="en-US"/>
          </a:p>
        </p:txBody>
      </p:sp>
    </p:spTree>
    <p:extLst>
      <p:ext uri="{BB962C8B-B14F-4D97-AF65-F5344CB8AC3E}">
        <p14:creationId xmlns:p14="http://schemas.microsoft.com/office/powerpoint/2010/main" val="9945934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14</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dirty="0">
                <a:solidFill>
                  <a:schemeClr val="accent2"/>
                </a:solidFill>
              </a:rPr>
              <a:t>802.15 Study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628800"/>
            <a:ext cx="7993062" cy="4611663"/>
          </a:xfrm>
        </p:spPr>
        <p:txBody>
          <a:bodyPr>
            <a:normAutofit fontScale="92500" lnSpcReduction="20000"/>
          </a:bodyPr>
          <a:lstStyle/>
          <a:p>
            <a:pPr marL="0" indent="0" algn="ctr">
              <a:defRPr/>
            </a:pPr>
            <a:r>
              <a:rPr lang="en-US" b="1" dirty="0"/>
              <a:t>Pre-PAR Activity Rules for Study Group</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r>
              <a:rPr lang="en-US" dirty="0"/>
              <a:t>Voting: everyone present can vote</a:t>
            </a:r>
          </a:p>
          <a:p>
            <a:pPr marL="457200" indent="-457200">
              <a:buFont typeface="Arial" panose="020B0604020202020204" pitchFamily="34" charset="0"/>
              <a:buChar char="•"/>
              <a:defRPr/>
            </a:pPr>
            <a:r>
              <a:rPr lang="en-US" dirty="0"/>
              <a:t>Please identify yourself with your name and affiliation when you first speak</a:t>
            </a:r>
          </a:p>
          <a:p>
            <a:pPr marL="457200" indent="-457200">
              <a:buFont typeface="Arial" panose="020B0604020202020204" pitchFamily="34" charset="0"/>
              <a:buChar char="•"/>
              <a:defRPr/>
            </a:pPr>
            <a:r>
              <a:rPr lang="en-US" dirty="0"/>
              <a:t>Participation: is by individual</a:t>
            </a:r>
          </a:p>
          <a:p>
            <a:pPr marL="457200" indent="-457200">
              <a:buFont typeface="Arial" panose="020B0604020202020204" pitchFamily="34" charset="0"/>
              <a:buChar char="•"/>
              <a:defRPr/>
            </a:pPr>
            <a:r>
              <a:rPr lang="en-US" dirty="0"/>
              <a:t>Secretary: </a:t>
            </a:r>
          </a:p>
          <a:p>
            <a:pPr marL="400050" lvl="1" indent="0" algn="ctr">
              <a:defRPr/>
            </a:pPr>
            <a:r>
              <a:rPr lang="en-US" dirty="0">
                <a:highlight>
                  <a:srgbClr val="FFFF00"/>
                </a:highlight>
                <a:sym typeface="Wingdings" panose="05000000000000000000" pitchFamily="2" charset="2"/>
              </a:rPr>
              <a:t>The Chair will be extremely grateful for a volunteer to be </a:t>
            </a:r>
            <a:r>
              <a:rPr lang="en-US" dirty="0">
                <a:highlight>
                  <a:srgbClr val="FFFF00"/>
                </a:highlight>
              </a:rPr>
              <a:t>SG15.15 secretary</a:t>
            </a:r>
          </a:p>
          <a:p>
            <a:pPr marL="400050" lvl="1" indent="0" algn="ctr">
              <a:defRPr/>
            </a:pPr>
            <a:r>
              <a:rPr lang="en-US" dirty="0">
                <a:highlight>
                  <a:srgbClr val="FFFF00"/>
                </a:highlight>
              </a:rPr>
              <a:t>Anyone is eligible </a:t>
            </a:r>
            <a:r>
              <a:rPr lang="en-US" dirty="0">
                <a:highlight>
                  <a:srgbClr val="FFFF00"/>
                </a:highlight>
                <a:sym typeface="Wingdings" panose="05000000000000000000" pitchFamily="2" charset="2"/>
              </a:rPr>
              <a:t></a:t>
            </a:r>
            <a:endParaRPr lang="en-US" dirty="0">
              <a:highlight>
                <a:srgbClr val="FFFF00"/>
              </a:highlight>
            </a:endParaRP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8887CC0-1342-41C8-8706-B4801E242C15}" type="slidenum">
              <a:rPr lang="en-US" altLang="en-US" smtClean="0">
                <a:solidFill>
                  <a:schemeClr val="tx1"/>
                </a:solidFill>
              </a:rPr>
              <a:pPr/>
              <a:t>2</a:t>
            </a:fld>
            <a:endParaRPr lang="en-US" altLang="en-US"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3</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733946" y="1628800"/>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 – </a:t>
            </a:r>
          </a:p>
          <a:p>
            <a:pPr marL="857250" lvl="1" indent="-457200">
              <a:buFont typeface="Arial" panose="020B0604020202020204" pitchFamily="34" charset="0"/>
              <a:buChar char="•"/>
            </a:pPr>
            <a:r>
              <a:rPr lang="en-US" dirty="0">
                <a:cs typeface="DejaVu Sans" pitchFamily="34" charset="0"/>
              </a:rPr>
              <a:t>(</a:t>
            </a:r>
            <a:r>
              <a:rPr lang="en-US" dirty="0" err="1">
                <a:cs typeface="DejaVu Sans" pitchFamily="34" charset="0"/>
              </a:rPr>
              <a:t>eg</a:t>
            </a:r>
            <a:r>
              <a:rPr lang="en-US" dirty="0">
                <a:cs typeface="DejaVu Sans" pitchFamily="34" charset="0"/>
              </a:rPr>
              <a:t> no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endParaRPr lang="en-US" dirty="0">
              <a:cs typeface="DejaVu Sans" pitchFamily="34" charset="0"/>
            </a:endParaRP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7B96DCFD-B1FF-49D8-A110-511156B616DE}"/>
              </a:ext>
            </a:extLst>
          </p:cNvPr>
          <p:cNvSpPr>
            <a:spLocks noGrp="1" noChangeArrowheads="1"/>
          </p:cNvSpPr>
          <p:nvPr>
            <p:ph type="title"/>
          </p:nvPr>
        </p:nvSpPr>
        <p:spPr>
          <a:xfrm>
            <a:off x="689768" y="1988840"/>
            <a:ext cx="7764463" cy="3031232"/>
          </a:xfrm>
        </p:spPr>
        <p:txBody>
          <a:bodyPr/>
          <a:lstStyle/>
          <a:p>
            <a:r>
              <a:rPr lang="en-US" altLang="en-US" dirty="0"/>
              <a:t>July 13-22, 2021 </a:t>
            </a:r>
          </a:p>
        </p:txBody>
      </p:sp>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864096"/>
          </a:xfrm>
        </p:spPr>
        <p:txBody>
          <a:bodyPr/>
          <a:lstStyle/>
          <a:p>
            <a:pPr algn="ctr"/>
            <a:r>
              <a:rPr lang="en-US" altLang="en-US" b="1" dirty="0"/>
              <a:t>July Plenary Meeting</a:t>
            </a:r>
          </a:p>
          <a:p>
            <a:pPr algn="ctr"/>
            <a:endParaRPr lang="en-US" altLang="en-US" b="1" dirty="0"/>
          </a:p>
          <a:p>
            <a:endParaRPr lang="en-US" altLang="en-US" dirty="0"/>
          </a:p>
          <a:p>
            <a:endParaRPr lang="en-US" altLang="en-US"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5</a:t>
            </a:fld>
            <a:endParaRPr lang="en-US" altLang="en-US">
              <a:solidFill>
                <a:schemeClr val="tx1"/>
              </a:solidFill>
            </a:endParaRPr>
          </a:p>
        </p:txBody>
      </p:sp>
    </p:spTree>
    <p:extLst>
      <p:ext uri="{BB962C8B-B14F-4D97-AF65-F5344CB8AC3E}">
        <p14:creationId xmlns:p14="http://schemas.microsoft.com/office/powerpoint/2010/main" val="2419671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439863"/>
            <a:ext cx="7764463" cy="4732337"/>
          </a:xfrm>
        </p:spPr>
        <p:txBody>
          <a:bodyPr/>
          <a:lstStyle/>
          <a:p>
            <a:pPr marL="514350" indent="-514350">
              <a:buFont typeface="Arial" panose="020B0604020202020204" pitchFamily="34" charset="0"/>
              <a:buAutoNum type="arabicPeriod"/>
            </a:pPr>
            <a:r>
              <a:rPr lang="en-US" altLang="en-US" dirty="0"/>
              <a:t>Opening and meeting preamble</a:t>
            </a:r>
          </a:p>
          <a:p>
            <a:pPr marL="514350" indent="-514350">
              <a:buFont typeface="Arial" panose="020B0604020202020204" pitchFamily="34" charset="0"/>
              <a:buAutoNum type="arabicPeriod"/>
            </a:pPr>
            <a:r>
              <a:rPr lang="en-US" altLang="en-US" dirty="0"/>
              <a:t>Approve May Interim minutes</a:t>
            </a:r>
          </a:p>
          <a:p>
            <a:pPr marL="400050" lvl="1" indent="0"/>
            <a:r>
              <a:rPr lang="en-US" altLang="en-US" sz="1800" dirty="0"/>
              <a:t>https://mentor.ieee.org/802.15/dcn/21/15-21-0323-00-0015-sg15-may-2021-interim-meeting-minutes.docx</a:t>
            </a:r>
          </a:p>
          <a:p>
            <a:pPr marL="514350" indent="-514350">
              <a:buFont typeface="Arial" panose="020B0604020202020204" pitchFamily="34" charset="0"/>
              <a:buAutoNum type="arabicPeriod"/>
            </a:pPr>
            <a:r>
              <a:rPr lang="en-US" altLang="en-US" dirty="0"/>
              <a:t>Review and respond comments received on PAR and CSD</a:t>
            </a:r>
          </a:p>
          <a:p>
            <a:pPr marL="514350" indent="-514350">
              <a:buFont typeface="Arial" panose="020B0604020202020204" pitchFamily="34" charset="0"/>
              <a:buAutoNum type="arabicPeriod"/>
            </a:pPr>
            <a:r>
              <a:rPr lang="en-US" altLang="en-US" dirty="0"/>
              <a:t>Update PAR and CSD as required</a:t>
            </a:r>
          </a:p>
          <a:p>
            <a:pPr marL="514350" indent="-514350">
              <a:buFont typeface="+mj-lt"/>
              <a:buAutoNum type="arabicPeriod"/>
            </a:pPr>
            <a:r>
              <a:rPr lang="en-US" altLang="en-US" dirty="0"/>
              <a:t>Next Steps</a:t>
            </a:r>
          </a:p>
          <a:p>
            <a:pPr marL="514350" indent="-514350">
              <a:buFont typeface="Arial" panose="020B0604020202020204" pitchFamily="34" charset="0"/>
              <a:buAutoNum type="arabicPeriod"/>
            </a:pPr>
            <a:r>
              <a:rPr lang="en-US" altLang="en-US" dirty="0"/>
              <a:t>Any other Business</a:t>
            </a:r>
          </a:p>
          <a:p>
            <a:pPr marL="0" indent="0"/>
            <a:r>
              <a:rPr lang="en-US" altLang="en-US" sz="2000" dirty="0"/>
              <a:t>Previous minutes: </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6</a:t>
            </a:fld>
            <a:endParaRPr lang="en-US" altLang="en-US" dirty="0">
              <a:solidFill>
                <a:schemeClr val="tx1"/>
              </a:solidFill>
            </a:endParaRPr>
          </a:p>
        </p:txBody>
      </p:sp>
    </p:spTree>
    <p:extLst>
      <p:ext uri="{BB962C8B-B14F-4D97-AF65-F5344CB8AC3E}">
        <p14:creationId xmlns:p14="http://schemas.microsoft.com/office/powerpoint/2010/main" val="356810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505945C-3B0E-49F2-BD9C-0FF17D03AAE7}"/>
              </a:ext>
            </a:extLst>
          </p:cNvPr>
          <p:cNvSpPr>
            <a:spLocks noGrp="1" noChangeArrowheads="1"/>
          </p:cNvSpPr>
          <p:nvPr>
            <p:ph type="title"/>
          </p:nvPr>
        </p:nvSpPr>
        <p:spPr/>
        <p:txBody>
          <a:bodyPr>
            <a:normAutofit/>
          </a:bodyPr>
          <a:lstStyle/>
          <a:p>
            <a:r>
              <a:rPr lang="en-US" altLang="en-US" dirty="0"/>
              <a:t>July Plenary  – SG15 Agenda</a:t>
            </a:r>
          </a:p>
        </p:txBody>
      </p:sp>
      <p:sp>
        <p:nvSpPr>
          <p:cNvPr id="15364" name="Slide Number Placeholder 3">
            <a:extLst>
              <a:ext uri="{FF2B5EF4-FFF2-40B4-BE49-F238E27FC236}">
                <a16:creationId xmlns:a16="http://schemas.microsoft.com/office/drawing/2014/main" id="{4B708073-FB44-448B-932A-C62A277500B7}"/>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6787BB26-1930-4ABF-A0BE-518ED9BD72A7}" type="slidenum">
              <a:rPr lang="en-US" altLang="en-US" smtClean="0">
                <a:solidFill>
                  <a:schemeClr val="tx1"/>
                </a:solidFill>
              </a:rPr>
              <a:pPr/>
              <a:t>7</a:t>
            </a:fld>
            <a:endParaRPr lang="en-US" altLang="en-US">
              <a:solidFill>
                <a:schemeClr val="tx1"/>
              </a:solidFill>
            </a:endParaRPr>
          </a:p>
        </p:txBody>
      </p:sp>
      <p:sp>
        <p:nvSpPr>
          <p:cNvPr id="9" name="Content Placeholder 2">
            <a:extLst>
              <a:ext uri="{FF2B5EF4-FFF2-40B4-BE49-F238E27FC236}">
                <a16:creationId xmlns:a16="http://schemas.microsoft.com/office/drawing/2014/main" id="{7C228DC2-69C5-4445-9CEC-FC5FE724C142}"/>
              </a:ext>
            </a:extLst>
          </p:cNvPr>
          <p:cNvSpPr>
            <a:spLocks noGrp="1"/>
          </p:cNvSpPr>
          <p:nvPr>
            <p:ph idx="1"/>
          </p:nvPr>
        </p:nvSpPr>
        <p:spPr>
          <a:xfrm>
            <a:off x="323528" y="4315208"/>
            <a:ext cx="8050535" cy="1443311"/>
          </a:xfrm>
        </p:spPr>
        <p:txBody>
          <a:bodyPr>
            <a:normAutofit/>
          </a:bodyPr>
          <a:lstStyle/>
          <a:p>
            <a:pPr marL="0" indent="0"/>
            <a:r>
              <a:rPr lang="en-US" dirty="0"/>
              <a:t>SG15 Agenda Focus:</a:t>
            </a:r>
          </a:p>
          <a:p>
            <a:pPr marL="457200" indent="-457200">
              <a:buFont typeface="Arial" panose="020B0604020202020204" pitchFamily="34" charset="0"/>
              <a:buChar char="•"/>
            </a:pPr>
            <a:r>
              <a:rPr lang="en-US" sz="2800" dirty="0"/>
              <a:t>Resolve comments received for PAR and CSD</a:t>
            </a:r>
          </a:p>
          <a:p>
            <a:pPr marL="1257300" lvl="2" indent="-457200">
              <a:buFont typeface="Arial" panose="020B0604020202020204" pitchFamily="34" charset="0"/>
              <a:buChar char="•"/>
            </a:pPr>
            <a:endParaRPr lang="en-US" dirty="0"/>
          </a:p>
        </p:txBody>
      </p:sp>
      <p:graphicFrame>
        <p:nvGraphicFramePr>
          <p:cNvPr id="6" name="Object 5">
            <a:extLst>
              <a:ext uri="{FF2B5EF4-FFF2-40B4-BE49-F238E27FC236}">
                <a16:creationId xmlns:a16="http://schemas.microsoft.com/office/drawing/2014/main" id="{CE3C46C9-6AE1-4DF2-8907-AB2687CEFB36}"/>
              </a:ext>
            </a:extLst>
          </p:cNvPr>
          <p:cNvGraphicFramePr>
            <a:graphicFrameLocks noChangeAspect="1"/>
          </p:cNvGraphicFramePr>
          <p:nvPr>
            <p:extLst>
              <p:ext uri="{D42A27DB-BD31-4B8C-83A1-F6EECF244321}">
                <p14:modId xmlns:p14="http://schemas.microsoft.com/office/powerpoint/2010/main" val="624717333"/>
              </p:ext>
            </p:extLst>
          </p:nvPr>
        </p:nvGraphicFramePr>
        <p:xfrm>
          <a:off x="179512" y="1484784"/>
          <a:ext cx="8838240" cy="2520280"/>
        </p:xfrm>
        <a:graphic>
          <a:graphicData uri="http://schemas.openxmlformats.org/presentationml/2006/ole">
            <mc:AlternateContent xmlns:mc="http://schemas.openxmlformats.org/markup-compatibility/2006">
              <mc:Choice xmlns:v="urn:schemas-microsoft-com:vml" Requires="v">
                <p:oleObj name="Worksheet" r:id="rId2" imgW="14897215" imgH="4248286" progId="Excel.Sheet.12">
                  <p:embed/>
                </p:oleObj>
              </mc:Choice>
              <mc:Fallback>
                <p:oleObj name="Worksheet" r:id="rId2" imgW="14897215" imgH="4248286" progId="Excel.Sheet.12">
                  <p:embed/>
                  <p:pic>
                    <p:nvPicPr>
                      <p:cNvPr id="6" name="Object 5">
                        <a:extLst>
                          <a:ext uri="{FF2B5EF4-FFF2-40B4-BE49-F238E27FC236}">
                            <a16:creationId xmlns:a16="http://schemas.microsoft.com/office/drawing/2014/main" id="{CE3C46C9-6AE1-4DF2-8907-AB2687CEFB36}"/>
                          </a:ext>
                        </a:extLst>
                      </p:cNvPr>
                      <p:cNvPicPr/>
                      <p:nvPr/>
                    </p:nvPicPr>
                    <p:blipFill>
                      <a:blip r:embed="rId3"/>
                      <a:stretch>
                        <a:fillRect/>
                      </a:stretch>
                    </p:blipFill>
                    <p:spPr>
                      <a:xfrm>
                        <a:off x="179512" y="1484784"/>
                        <a:ext cx="8838240" cy="2520280"/>
                      </a:xfrm>
                      <a:prstGeom prst="rect">
                        <a:avLst/>
                      </a:prstGeom>
                    </p:spPr>
                  </p:pic>
                </p:oleObj>
              </mc:Fallback>
            </mc:AlternateContent>
          </a:graphicData>
        </a:graphic>
      </p:graphicFrame>
    </p:spTree>
    <p:extLst>
      <p:ext uri="{BB962C8B-B14F-4D97-AF65-F5344CB8AC3E}">
        <p14:creationId xmlns:p14="http://schemas.microsoft.com/office/powerpoint/2010/main" val="462066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PAR and CSD comments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136904" cy="4366419"/>
          </a:xfrm>
        </p:spPr>
        <p:txBody>
          <a:bodyPr/>
          <a:lstStyle/>
          <a:p>
            <a:pPr marL="0" indent="0" algn="ctr"/>
            <a:r>
              <a:rPr lang="en-US" altLang="en-US" dirty="0"/>
              <a:t>See following slides</a:t>
            </a:r>
          </a:p>
          <a:p>
            <a:pPr marL="0" indent="0"/>
            <a:endParaRPr lang="en-US" altLang="en-US"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a:t>
            </a:fld>
            <a:endParaRPr lang="en-US" altLang="en-US" dirty="0">
              <a:solidFill>
                <a:schemeClr val="tx1"/>
              </a:solidFill>
            </a:endParaRPr>
          </a:p>
        </p:txBody>
      </p:sp>
    </p:spTree>
    <p:extLst>
      <p:ext uri="{BB962C8B-B14F-4D97-AF65-F5344CB8AC3E}">
        <p14:creationId xmlns:p14="http://schemas.microsoft.com/office/powerpoint/2010/main" val="1859008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0D264-4050-0247-AF93-0A09C04D56ED}"/>
              </a:ext>
            </a:extLst>
          </p:cNvPr>
          <p:cNvSpPr>
            <a:spLocks noGrp="1"/>
          </p:cNvSpPr>
          <p:nvPr>
            <p:ph type="title"/>
          </p:nvPr>
        </p:nvSpPr>
        <p:spPr/>
        <p:txBody>
          <a:bodyPr>
            <a:normAutofit fontScale="90000"/>
          </a:bodyPr>
          <a:lstStyle/>
          <a:p>
            <a:r>
              <a:rPr lang="en-US" sz="4400" kern="1200" dirty="0">
                <a:solidFill>
                  <a:schemeClr val="tx1"/>
                </a:solidFill>
                <a:ea typeface="+mj-ea"/>
              </a:rPr>
              <a:t>Draft P802.15.15 (1)</a:t>
            </a:r>
            <a:endParaRPr lang="en-US" sz="2025" dirty="0">
              <a:latin typeface="Helvetica" pitchFamily="2" charset="0"/>
            </a:endParaRPr>
          </a:p>
        </p:txBody>
      </p:sp>
      <p:sp>
        <p:nvSpPr>
          <p:cNvPr id="3" name="Content Placeholder 2">
            <a:extLst>
              <a:ext uri="{FF2B5EF4-FFF2-40B4-BE49-F238E27FC236}">
                <a16:creationId xmlns:a16="http://schemas.microsoft.com/office/drawing/2014/main" id="{6B7A3A67-32BC-0642-984C-D1F3F22B5B34}"/>
              </a:ext>
            </a:extLst>
          </p:cNvPr>
          <p:cNvSpPr>
            <a:spLocks noGrp="1"/>
          </p:cNvSpPr>
          <p:nvPr>
            <p:ph idx="1"/>
          </p:nvPr>
        </p:nvSpPr>
        <p:spPr/>
        <p:txBody>
          <a:bodyPr>
            <a:noAutofit/>
          </a:bodyPr>
          <a:lstStyle/>
          <a:p>
            <a:pPr marL="0" indent="0">
              <a:spcBef>
                <a:spcPts val="0"/>
              </a:spcBef>
              <a:spcAft>
                <a:spcPts val="450"/>
              </a:spcAft>
            </a:pPr>
            <a:r>
              <a:rPr lang="en-US" sz="1800" b="1" kern="1200" dirty="0">
                <a:solidFill>
                  <a:schemeClr val="tx1"/>
                </a:solidFill>
                <a:latin typeface="Helvetica" pitchFamily="2" charset="0"/>
              </a:rPr>
              <a:t>New Standard: Ad-Hoc Low-Rate Wireless Networks</a:t>
            </a:r>
          </a:p>
          <a:p>
            <a:pPr marL="0" indent="0">
              <a:spcBef>
                <a:spcPts val="0"/>
              </a:spcBef>
              <a:spcAft>
                <a:spcPts val="450"/>
              </a:spcAft>
            </a:pPr>
            <a:r>
              <a:rPr lang="en-US" sz="1800" dirty="0">
                <a:latin typeface="Helvetica" pitchFamily="2" charset="0"/>
                <a:hlinkClick r:id="rId3"/>
              </a:rPr>
              <a:t>PAR</a:t>
            </a:r>
            <a:endParaRPr lang="en-US" sz="1800" dirty="0">
              <a:latin typeface="Helvetica" pitchFamily="2" charset="0"/>
            </a:endParaRPr>
          </a:p>
          <a:p>
            <a:pPr>
              <a:spcBef>
                <a:spcPts val="0"/>
              </a:spcBef>
              <a:spcAft>
                <a:spcPts val="450"/>
              </a:spcAft>
              <a:buFont typeface="Arial" panose="020B0604020202020204" pitchFamily="34" charset="0"/>
              <a:buChar char="•"/>
            </a:pPr>
            <a:r>
              <a:rPr lang="en-US" sz="1800" dirty="0">
                <a:latin typeface="Helvetica" pitchFamily="2" charset="0"/>
              </a:rPr>
              <a:t>3.1 — Why does the WG name not agree with what is listed on </a:t>
            </a:r>
            <a:r>
              <a:rPr lang="en-US" sz="1800" dirty="0">
                <a:latin typeface="Helvetica" pitchFamily="2" charset="0"/>
                <a:hlinkClick r:id="rId4"/>
              </a:rPr>
              <a:t>http://ieee802.org</a:t>
            </a:r>
            <a:r>
              <a:rPr lang="en-US" sz="1800" dirty="0">
                <a:latin typeface="Helvetica" pitchFamily="2" charset="0"/>
              </a:rPr>
              <a:t>  Did the WG change its name without approval of the EC, or is the EC page wrong?   (The draft PAR WG name does agree with the WG name in </a:t>
            </a:r>
            <a:r>
              <a:rPr lang="en-US" sz="1800" dirty="0" err="1">
                <a:latin typeface="Helvetica" pitchFamily="2" charset="0"/>
              </a:rPr>
              <a:t>myProject</a:t>
            </a:r>
            <a:r>
              <a:rPr lang="en-US" sz="1800" dirty="0">
                <a:latin typeface="Helvetica" pitchFamily="2" charset="0"/>
              </a:rPr>
              <a:t>.)</a:t>
            </a:r>
          </a:p>
          <a:p>
            <a:pPr defTabSz="457189" eaLnBrk="1" fontAlgn="auto" hangingPunct="1">
              <a:spcBef>
                <a:spcPts val="0"/>
              </a:spcBef>
              <a:spcAft>
                <a:spcPts val="450"/>
              </a:spcAft>
              <a:buClrTx/>
              <a:buSzTx/>
              <a:buFont typeface="Wingdings" pitchFamily="2" charset="2"/>
              <a:buChar char="Ø"/>
              <a:defRPr/>
            </a:pPr>
            <a:r>
              <a:rPr lang="en-US" sz="1800" kern="1200" dirty="0">
                <a:solidFill>
                  <a:schemeClr val="tx1"/>
                </a:solidFill>
                <a:latin typeface="Helvetica" pitchFamily="2" charset="0"/>
              </a:rPr>
              <a:t>Response – </a:t>
            </a:r>
            <a:r>
              <a:rPr lang="en-US" sz="1800" dirty="0">
                <a:solidFill>
                  <a:srgbClr val="0000FF"/>
                </a:solidFill>
                <a:latin typeface="Helvetica" pitchFamily="2" charset="0"/>
              </a:rPr>
              <a:t>The 802.15 WG Chair will contact the 802 EC Secretary </a:t>
            </a:r>
            <a:r>
              <a:rPr lang="en-US" sz="1800" dirty="0" err="1">
                <a:solidFill>
                  <a:srgbClr val="0000FF"/>
                </a:solidFill>
                <a:latin typeface="Helvetica" pitchFamily="2" charset="0"/>
              </a:rPr>
              <a:t>w.r.t.</a:t>
            </a:r>
            <a:r>
              <a:rPr lang="en-US" sz="1800" dirty="0">
                <a:solidFill>
                  <a:srgbClr val="0000FF"/>
                </a:solidFill>
                <a:latin typeface="Helvetica" pitchFamily="2" charset="0"/>
              </a:rPr>
              <a:t> updating the multiple places still using the old WG name and to update it with the new WG name - “Wireless Specialty Networks”.</a:t>
            </a:r>
          </a:p>
          <a:p>
            <a:pPr>
              <a:spcBef>
                <a:spcPts val="0"/>
              </a:spcBef>
              <a:spcAft>
                <a:spcPts val="450"/>
              </a:spcAft>
              <a:buFont typeface="Arial" panose="020B0604020202020204" pitchFamily="34" charset="0"/>
              <a:buChar char="•"/>
            </a:pPr>
            <a:r>
              <a:rPr lang="en-US" sz="1800" dirty="0">
                <a:latin typeface="Helvetica" pitchFamily="2" charset="0"/>
              </a:rPr>
              <a:t>5.2 — Different form than in the project title:  “</a:t>
            </a:r>
            <a:r>
              <a:rPr lang="en-US" sz="1800" dirty="0" err="1">
                <a:latin typeface="Helvetica" pitchFamily="2" charset="0"/>
              </a:rPr>
              <a:t>adhoc</a:t>
            </a:r>
            <a:r>
              <a:rPr lang="en-US" sz="1800" dirty="0">
                <a:latin typeface="Helvetica" pitchFamily="2" charset="0"/>
              </a:rPr>
              <a:t>” should be "ad-hoc”.</a:t>
            </a:r>
          </a:p>
          <a:p>
            <a:pPr defTabSz="457189" eaLnBrk="1" fontAlgn="auto" hangingPunct="1">
              <a:spcBef>
                <a:spcPts val="0"/>
              </a:spcBef>
              <a:spcAft>
                <a:spcPts val="450"/>
              </a:spcAft>
              <a:buClrTx/>
              <a:buSzTx/>
              <a:buFont typeface="Wingdings" pitchFamily="2" charset="2"/>
              <a:buChar char="Ø"/>
              <a:defRPr/>
            </a:pPr>
            <a:r>
              <a:rPr lang="en-US" sz="1800" kern="1200" dirty="0">
                <a:solidFill>
                  <a:schemeClr val="tx1"/>
                </a:solidFill>
                <a:latin typeface="Helvetica" pitchFamily="2" charset="0"/>
              </a:rPr>
              <a:t>Response – </a:t>
            </a:r>
            <a:r>
              <a:rPr lang="en-US" sz="1800" kern="1200" dirty="0">
                <a:solidFill>
                  <a:srgbClr val="0000FF"/>
                </a:solidFill>
                <a:latin typeface="Helvetica" pitchFamily="2" charset="0"/>
              </a:rPr>
              <a:t>Change to ad-hoc.</a:t>
            </a:r>
            <a:endParaRPr lang="en-US" sz="1800" dirty="0">
              <a:solidFill>
                <a:srgbClr val="0000FF"/>
              </a:solidFill>
              <a:latin typeface="Helvetica" pitchFamily="2" charset="0"/>
            </a:endParaRPr>
          </a:p>
        </p:txBody>
      </p:sp>
      <p:sp>
        <p:nvSpPr>
          <p:cNvPr id="4" name="Slide Number Placeholder 3">
            <a:extLst>
              <a:ext uri="{FF2B5EF4-FFF2-40B4-BE49-F238E27FC236}">
                <a16:creationId xmlns:a16="http://schemas.microsoft.com/office/drawing/2014/main" id="{4B4C7450-B446-D747-8EB3-D2D1F0C108F4}"/>
              </a:ext>
            </a:extLst>
          </p:cNvPr>
          <p:cNvSpPr>
            <a:spLocks noGrp="1"/>
          </p:cNvSpPr>
          <p:nvPr>
            <p:ph type="sldNum" sz="quarter" idx="12"/>
          </p:nvPr>
        </p:nvSpPr>
        <p:spPr>
          <a:xfrm>
            <a:off x="8737600" y="6511847"/>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9</a:t>
            </a:fld>
            <a:endParaRPr lang="en-US"/>
          </a:p>
        </p:txBody>
      </p:sp>
      <p:sp>
        <p:nvSpPr>
          <p:cNvPr id="5" name="Footer Placeholder 4">
            <a:extLst>
              <a:ext uri="{FF2B5EF4-FFF2-40B4-BE49-F238E27FC236}">
                <a16:creationId xmlns:a16="http://schemas.microsoft.com/office/drawing/2014/main" id="{24CCE951-63B7-3E48-A37B-29ED71562E24}"/>
              </a:ext>
            </a:extLst>
          </p:cNvPr>
          <p:cNvSpPr>
            <a:spLocks noGrp="1"/>
          </p:cNvSpPr>
          <p:nvPr>
            <p:ph type="ftr" sz="quarter" idx="3"/>
          </p:nvPr>
        </p:nvSpPr>
        <p:spPr>
          <a:xfrm>
            <a:off x="971600" y="5989637"/>
            <a:ext cx="7402463"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dirty="0">
                <a:solidFill>
                  <a:schemeClr val="tx1"/>
                </a:solidFill>
                <a:highlight>
                  <a:srgbClr val="FFFF00"/>
                </a:highlight>
              </a:rPr>
              <a:t>Received from: IEEE 802.3 WG PAR ad hoc, July 2021, Virtual Plenary</a:t>
            </a:r>
          </a:p>
        </p:txBody>
      </p:sp>
    </p:spTree>
    <p:extLst>
      <p:ext uri="{BB962C8B-B14F-4D97-AF65-F5344CB8AC3E}">
        <p14:creationId xmlns:p14="http://schemas.microsoft.com/office/powerpoint/2010/main" val="152971392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28983</TotalTime>
  <Words>1142</Words>
  <Application>Microsoft Office PowerPoint</Application>
  <PresentationFormat>On-screen Show (4:3)</PresentationFormat>
  <Paragraphs>120</Paragraphs>
  <Slides>14</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Helvetica</vt:lpstr>
      <vt:lpstr>Times New Roman</vt:lpstr>
      <vt:lpstr>Wingdings</vt:lpstr>
      <vt:lpstr>Office Theme</vt:lpstr>
      <vt:lpstr>Worksheet</vt:lpstr>
      <vt:lpstr>PowerPoint Presentation</vt:lpstr>
      <vt:lpstr>802.15 Study Group Meeting</vt:lpstr>
      <vt:lpstr>IEEE-SA Patent, Copyright, and Participation Policies</vt:lpstr>
      <vt:lpstr>IEEE 802 Ground Rules</vt:lpstr>
      <vt:lpstr>July 13-22, 2021 </vt:lpstr>
      <vt:lpstr>Proposed Agenda</vt:lpstr>
      <vt:lpstr>July Plenary  – SG15 Agenda</vt:lpstr>
      <vt:lpstr>PAR and CSD comments</vt:lpstr>
      <vt:lpstr>Draft P802.15.15 (1)</vt:lpstr>
      <vt:lpstr>Draft P802.15.15 (2)</vt:lpstr>
      <vt:lpstr>Draft P802.15.15 (3)</vt:lpstr>
      <vt:lpstr>Draft P802.15.15 (4)</vt:lpstr>
      <vt:lpstr>Next Steps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phil@beecher.co.uk</dc:creator>
  <cp:keywords/>
  <dc:description/>
  <cp:lastModifiedBy>Phil Beecher</cp:lastModifiedBy>
  <cp:revision>158</cp:revision>
  <cp:lastPrinted>2000-03-07T00:55:37Z</cp:lastPrinted>
  <dcterms:created xsi:type="dcterms:W3CDTF">2016-01-17T22:48:36Z</dcterms:created>
  <dcterms:modified xsi:type="dcterms:W3CDTF">2021-07-13T19:53:29Z</dcterms:modified>
  <cp:category>SG15 May Interim Agenda and Opening Report</cp:category>
</cp:coreProperties>
</file>