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notesSlides/_rels/notesSlide2.xml.rels" ContentType="application/vnd.openxmlformats-package.relationships+xml"/>
  <Override PartName="/ppt/notesSlides/notesSlide2.xml" ContentType="application/vnd.openxmlformats-officedocument.presentationml.notesSlide+xml"/>
  <Override PartName="/ppt/slideMasters/_rels/slideMaster1.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presentation.xml" ContentType="application/vnd.openxmlformats-officedocument.presentationml.presentation.main+xml"/>
  <Override PartName="/ppt/theme/theme4.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_rels/slideLayout36.xml.rels" ContentType="application/vnd.openxmlformats-package.relationships+xml"/>
  <Override PartName="/ppt/slideLayouts/_rels/slideLayout35.xml.rels" ContentType="application/vnd.openxmlformats-package.relationships+xml"/>
  <Override PartName="/ppt/slideLayouts/_rels/slideLayout34.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28.xml.rels" ContentType="application/vnd.openxmlformats-package.relationships+xml"/>
  <Override PartName="/ppt/slideLayouts/_rels/slideLayout32.xml.rels" ContentType="application/vnd.openxmlformats-package.relationships+xml"/>
  <Override PartName="/ppt/slideLayouts/_rels/slideLayout27.xml.rels" ContentType="application/vnd.openxmlformats-package.relationships+xml"/>
  <Override PartName="/ppt/slideLayouts/_rels/slideLayout26.xml.rels" ContentType="application/vnd.openxmlformats-package.relationships+xml"/>
  <Override PartName="/ppt/slideLayouts/_rels/slideLayout31.xml.rels" ContentType="application/vnd.openxmlformats-package.relationships+xml"/>
  <Override PartName="/ppt/slideLayouts/_rels/slideLayout25.xml.rels" ContentType="application/vnd.openxmlformats-package.relationships+xml"/>
  <Override PartName="/ppt/slideLayouts/_rels/slideLayout30.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10.xml" ContentType="application/vnd.openxmlformats-officedocument.presentationml.slideLayout+xml"/>
  <Override PartName="/ppt/slideLayouts/slideLayout35.xml" ContentType="application/vnd.openxmlformats-officedocument.presentationml.slideLayout+xml"/>
  <Override PartName="/ppt/slideLayouts/slideLayout11.xml" ContentType="application/vnd.openxmlformats-officedocument.presentationml.slideLayout+xml"/>
  <Override PartName="/ppt/slideLayouts/slideLayout36.xml" ContentType="application/vnd.openxmlformats-officedocument.presentationml.slideLayout+xml"/>
  <Override PartName="/ppt/slideLayouts/slideLayout2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27.xml.rels" ContentType="application/vnd.openxmlformats-package.relationships+xml"/>
  <Override PartName="/ppt/slides/_rels/slide26.xml.rels" ContentType="application/vnd.openxmlformats-package.relationships+xml"/>
  <Override PartName="/ppt/slides/_rels/slide25.xml.rels" ContentType="application/vnd.openxmlformats-package.relationships+xml"/>
  <Override PartName="/ppt/slides/_rels/slide24.xml.rels" ContentType="application/vnd.openxmlformats-package.relationships+xml"/>
  <Override PartName="/ppt/slides/_rels/slide23.xml.rels" ContentType="application/vnd.openxmlformats-package.relationships+xml"/>
  <Override PartName="/ppt/slides/_rels/slide22.xml.rels" ContentType="application/vnd.openxmlformats-package.relationships+xml"/>
  <Override PartName="/ppt/slides/_rels/slide21.xml.rels" ContentType="application/vnd.openxmlformats-package.relationships+xml"/>
  <Override PartName="/ppt/slides/_rels/slide20.xml.rels" ContentType="application/vnd.openxmlformats-package.relationships+xml"/>
  <Override PartName="/ppt/slides/_rels/slide19.xml.rels" ContentType="application/vnd.openxmlformats-package.relationships+xml"/>
  <Override PartName="/ppt/slides/_rels/slide18.xml.rels" ContentType="application/vnd.openxmlformats-package.relationships+xml"/>
  <Override PartName="/ppt/slides/_rels/slide1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1.xml.rels" ContentType="application/vnd.openxmlformats-package.relationships+xml"/>
  <Override PartName="/ppt/slides/_rels/slide9.xml.rels" ContentType="application/vnd.openxmlformats-package.relationships+xml"/>
  <Override PartName="/ppt/slides/_rels/slide2.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30" Type="http://schemas.openxmlformats.org/officeDocument/2006/relationships/slide" Target="slides/slide25.xml"/><Relationship Id="rId31" Type="http://schemas.openxmlformats.org/officeDocument/2006/relationships/slide" Target="slides/slide26.xml"/><Relationship Id="rId32" Type="http://schemas.openxmlformats.org/officeDocument/2006/relationships/slide" Target="slides/slide27.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en-IE" sz="4400" spc="-1" strike="noStrike">
                <a:latin typeface="Arial"/>
              </a:rPr>
              <a:t>Click to move the slide</a:t>
            </a:r>
            <a:endParaRPr b="0" lang="en-IE" sz="4400" spc="-1" strike="noStrike">
              <a:latin typeface="Arial"/>
            </a:endParaRPr>
          </a:p>
        </p:txBody>
      </p:sp>
      <p:sp>
        <p:nvSpPr>
          <p:cNvPr id="139" name="PlaceHolder 2"/>
          <p:cNvSpPr>
            <a:spLocks noGrp="1"/>
          </p:cNvSpPr>
          <p:nvPr>
            <p:ph type="body"/>
          </p:nvPr>
        </p:nvSpPr>
        <p:spPr>
          <a:xfrm>
            <a:off x="756000" y="5078520"/>
            <a:ext cx="6047640" cy="4811040"/>
          </a:xfrm>
          <a:prstGeom prst="rect">
            <a:avLst/>
          </a:prstGeom>
        </p:spPr>
        <p:txBody>
          <a:bodyPr lIns="0" rIns="0" tIns="0" bIns="0">
            <a:noAutofit/>
          </a:bodyPr>
          <a:p>
            <a:r>
              <a:rPr b="0" lang="en-IE" sz="2000" spc="-1" strike="noStrike">
                <a:latin typeface="Arial"/>
              </a:rPr>
              <a:t>Click to edit the notes format</a:t>
            </a:r>
            <a:endParaRPr b="0" lang="en-IE" sz="2000" spc="-1" strike="noStrike">
              <a:latin typeface="Arial"/>
            </a:endParaRPr>
          </a:p>
        </p:txBody>
      </p:sp>
      <p:sp>
        <p:nvSpPr>
          <p:cNvPr id="140" name="PlaceHolder 3"/>
          <p:cNvSpPr>
            <a:spLocks noGrp="1"/>
          </p:cNvSpPr>
          <p:nvPr>
            <p:ph type="hdr"/>
          </p:nvPr>
        </p:nvSpPr>
        <p:spPr>
          <a:xfrm>
            <a:off x="0" y="0"/>
            <a:ext cx="3280680" cy="534240"/>
          </a:xfrm>
          <a:prstGeom prst="rect">
            <a:avLst/>
          </a:prstGeom>
        </p:spPr>
        <p:txBody>
          <a:bodyPr lIns="0" rIns="0" tIns="0" bIns="0">
            <a:noAutofit/>
          </a:bodyPr>
          <a:p>
            <a:r>
              <a:rPr b="0" lang="en-IE" sz="1400" spc="-1" strike="noStrike">
                <a:latin typeface="Times New Roman"/>
              </a:rPr>
              <a:t> </a:t>
            </a:r>
            <a:endParaRPr b="0" lang="en-IE" sz="1400" spc="-1" strike="noStrike">
              <a:latin typeface="Times New Roman"/>
            </a:endParaRPr>
          </a:p>
        </p:txBody>
      </p:sp>
      <p:sp>
        <p:nvSpPr>
          <p:cNvPr id="141" name="PlaceHolder 4"/>
          <p:cNvSpPr>
            <a:spLocks noGrp="1"/>
          </p:cNvSpPr>
          <p:nvPr>
            <p:ph type="dt"/>
          </p:nvPr>
        </p:nvSpPr>
        <p:spPr>
          <a:xfrm>
            <a:off x="4278960" y="0"/>
            <a:ext cx="3280680" cy="534240"/>
          </a:xfrm>
          <a:prstGeom prst="rect">
            <a:avLst/>
          </a:prstGeom>
        </p:spPr>
        <p:txBody>
          <a:bodyPr lIns="0" rIns="0" tIns="0" bIns="0">
            <a:noAutofit/>
          </a:bodyPr>
          <a:p>
            <a:pPr algn="r"/>
            <a:r>
              <a:rPr b="0" lang="en-IE" sz="1400" spc="-1" strike="noStrike">
                <a:latin typeface="Times New Roman"/>
              </a:rPr>
              <a:t> </a:t>
            </a:r>
            <a:endParaRPr b="0" lang="en-IE" sz="1400" spc="-1" strike="noStrike">
              <a:latin typeface="Times New Roman"/>
            </a:endParaRPr>
          </a:p>
        </p:txBody>
      </p:sp>
      <p:sp>
        <p:nvSpPr>
          <p:cNvPr id="142" name="PlaceHolder 5"/>
          <p:cNvSpPr>
            <a:spLocks noGrp="1"/>
          </p:cNvSpPr>
          <p:nvPr>
            <p:ph type="ftr"/>
          </p:nvPr>
        </p:nvSpPr>
        <p:spPr>
          <a:xfrm>
            <a:off x="0" y="10157400"/>
            <a:ext cx="3280680" cy="534240"/>
          </a:xfrm>
          <a:prstGeom prst="rect">
            <a:avLst/>
          </a:prstGeom>
        </p:spPr>
        <p:txBody>
          <a:bodyPr lIns="0" rIns="0" tIns="0" bIns="0" anchor="b">
            <a:noAutofit/>
          </a:bodyPr>
          <a:p>
            <a:r>
              <a:rPr b="0" lang="en-IE" sz="1400" spc="-1" strike="noStrike">
                <a:latin typeface="Times New Roman"/>
              </a:rPr>
              <a:t>&lt;footer&gt;</a:t>
            </a:r>
            <a:endParaRPr b="0" lang="en-IE" sz="1400" spc="-1" strike="noStrike">
              <a:latin typeface="Times New Roman"/>
            </a:endParaRPr>
          </a:p>
        </p:txBody>
      </p:sp>
      <p:sp>
        <p:nvSpPr>
          <p:cNvPr id="143"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1E126E3F-D74D-46DE-A6E0-C9851B88DC26}" type="slidenum">
              <a:rPr b="0" lang="en-IE" sz="1400" spc="-1" strike="noStrike">
                <a:latin typeface="Times New Roman"/>
              </a:rPr>
              <a:t>&lt;number&gt;</a:t>
            </a:fld>
            <a:endParaRPr b="0" lang="en-I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0" name="CustomShape 1"/>
          <p:cNvSpPr/>
          <p:nvPr/>
        </p:nvSpPr>
        <p:spPr>
          <a:xfrm>
            <a:off x="3288600" y="9736920"/>
            <a:ext cx="882360" cy="788760"/>
          </a:xfrm>
          <a:prstGeom prst="rect">
            <a:avLst/>
          </a:prstGeom>
          <a:noFill/>
          <a:ln>
            <a:noFill/>
          </a:ln>
        </p:spPr>
        <p:style>
          <a:lnRef idx="0"/>
          <a:fillRef idx="0"/>
          <a:effectRef idx="0"/>
          <a:fontRef idx="minor"/>
        </p:style>
        <p:txBody>
          <a:bodyPr lIns="0" rIns="0" tIns="0" bIns="0">
            <a:noAutofit/>
          </a:bodyPr>
          <a:p>
            <a:pPr algn="r">
              <a:lnSpc>
                <a:spcPct val="100000"/>
              </a:lnSpc>
            </a:pPr>
            <a:fld id="{09D2C19A-DA62-47AC-BB9B-0FB56D11AF39}" type="slidenum">
              <a:rPr b="0" lang="en-IE" sz="1300" spc="-1" strike="noStrike">
                <a:solidFill>
                  <a:srgbClr val="000000"/>
                </a:solidFill>
                <a:latin typeface="Times New Roman"/>
                <a:ea typeface="MS PGothic"/>
              </a:rPr>
              <a:t>&lt;number&gt;</a:t>
            </a:fld>
            <a:endParaRPr b="0" lang="en-IE" sz="1300" spc="-1" strike="noStrike">
              <a:latin typeface="Arial"/>
            </a:endParaRPr>
          </a:p>
        </p:txBody>
      </p:sp>
      <p:sp>
        <p:nvSpPr>
          <p:cNvPr id="221" name="PlaceHolder 2"/>
          <p:cNvSpPr>
            <a:spLocks noGrp="1"/>
          </p:cNvSpPr>
          <p:nvPr>
            <p:ph type="body"/>
          </p:nvPr>
        </p:nvSpPr>
        <p:spPr>
          <a:xfrm>
            <a:off x="1036080" y="4777200"/>
            <a:ext cx="5684760" cy="4510800"/>
          </a:xfrm>
          <a:prstGeom prst="rect">
            <a:avLst/>
          </a:prstGeom>
        </p:spPr>
        <p:txBody>
          <a:bodyPr lIns="95760" rIns="95760" tIns="47160" bIns="47160">
            <a:noAutofit/>
          </a:bodyPr>
          <a:p>
            <a:endParaRPr b="0" lang="en-IE" sz="2000" spc="-1" strike="noStrike">
              <a:latin typeface="Arial"/>
            </a:endParaRPr>
          </a:p>
        </p:txBody>
      </p:sp>
      <p:sp>
        <p:nvSpPr>
          <p:cNvPr id="222" name="PlaceHolder 3"/>
          <p:cNvSpPr>
            <a:spLocks noGrp="1"/>
          </p:cNvSpPr>
          <p:nvPr>
            <p:ph type="sldImg"/>
          </p:nvPr>
        </p:nvSpPr>
        <p:spPr>
          <a:xfrm>
            <a:off x="1282680" y="760320"/>
            <a:ext cx="5196960" cy="374328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IE"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IE"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IE"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IE"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IE"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IE"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IE"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I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IE"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IE"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IE"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I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IE"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I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IE"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IE"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IE"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IE"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IE"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IE"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IE"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IE"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IE"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en-IE"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en-IE"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IE"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IE"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IE"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IE"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en-IE"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en-IE"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en-IE"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IE"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IE"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IE"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IE"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IE"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IE"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IE"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I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IE"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IE"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IE"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5000" cy="20592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802-15-21-0369-00</a:t>
            </a:r>
            <a:endParaRPr b="0" lang="en-IE"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1240" cy="297720"/>
          </a:xfrm>
          <a:prstGeom prst="rect">
            <a:avLst/>
          </a:prstGeom>
          <a:noFill/>
          <a:ln>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1240" cy="297720"/>
          </a:xfrm>
          <a:prstGeom prst="rect">
            <a:avLst/>
          </a:prstGeom>
          <a:noFill/>
          <a:ln>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9E68DB4A-FC78-40EA-8F6C-8C856FA300BA}"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6" name="CustomShape 7"/>
          <p:cNvSpPr/>
          <p:nvPr/>
        </p:nvSpPr>
        <p:spPr>
          <a:xfrm>
            <a:off x="7040160" y="6490080"/>
            <a:ext cx="1731240" cy="297720"/>
          </a:xfrm>
          <a:prstGeom prst="rect">
            <a:avLst/>
          </a:prstGeom>
          <a:noFill/>
          <a:ln>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7" name="CustomShape 8"/>
          <p:cNvSpPr/>
          <p:nvPr/>
        </p:nvSpPr>
        <p:spPr>
          <a:xfrm>
            <a:off x="685800" y="365760"/>
            <a:ext cx="2566800" cy="205920"/>
          </a:xfrm>
          <a:prstGeom prst="rect">
            <a:avLst/>
          </a:prstGeom>
          <a:noFill/>
          <a:ln>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2021</a:t>
            </a:r>
            <a:endParaRPr b="0" lang="en-IE"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IE" sz="4400" spc="-1" strike="noStrike">
                <a:latin typeface="Arial"/>
              </a:rPr>
              <a:t>Click to edit the title text format</a:t>
            </a:r>
            <a:endParaRPr b="0" lang="en-IE"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5000" cy="20592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802-15-21-0369-00</a:t>
            </a:r>
            <a:endParaRPr b="0" lang="en-IE"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1240" cy="297720"/>
          </a:xfrm>
          <a:prstGeom prst="rect">
            <a:avLst/>
          </a:prstGeom>
          <a:noFill/>
          <a:ln>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1240" cy="297720"/>
          </a:xfrm>
          <a:prstGeom prst="rect">
            <a:avLst/>
          </a:prstGeom>
          <a:noFill/>
          <a:ln>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730EE565-85B4-4E07-8FF5-D98EB3A51054}" type="slidenum">
              <a:rPr b="0" lang="en-IE" sz="2000" spc="-1" strike="noStrike">
                <a:solidFill>
                  <a:srgbClr val="000000"/>
                </a:solidFill>
                <a:latin typeface="Times New Roman"/>
                <a:ea typeface="DejaVu Sans"/>
              </a:rPr>
              <a:t>1</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52" name="CustomShape 7"/>
          <p:cNvSpPr/>
          <p:nvPr/>
        </p:nvSpPr>
        <p:spPr>
          <a:xfrm>
            <a:off x="7040160" y="6490080"/>
            <a:ext cx="1731240" cy="297720"/>
          </a:xfrm>
          <a:prstGeom prst="rect">
            <a:avLst/>
          </a:prstGeom>
          <a:noFill/>
          <a:ln>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53" name="CustomShape 8"/>
          <p:cNvSpPr/>
          <p:nvPr/>
        </p:nvSpPr>
        <p:spPr>
          <a:xfrm>
            <a:off x="685800" y="365760"/>
            <a:ext cx="2566800" cy="205920"/>
          </a:xfrm>
          <a:prstGeom prst="rect">
            <a:avLst/>
          </a:prstGeom>
          <a:noFill/>
          <a:ln>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2021</a:t>
            </a:r>
            <a:endParaRPr b="0" lang="en-IE"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IE" sz="4400" spc="-1" strike="noStrike">
                <a:latin typeface="Arial"/>
              </a:rPr>
              <a:t>Click to edit the title text format</a:t>
            </a:r>
            <a:endParaRPr b="0" lang="en-IE"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5000" cy="20592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802-15-21-0369-00</a:t>
            </a:r>
            <a:endParaRPr b="0" lang="en-IE"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31240" cy="297720"/>
          </a:xfrm>
          <a:prstGeom prst="rect">
            <a:avLst/>
          </a:prstGeom>
          <a:noFill/>
          <a:ln>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31240" cy="297720"/>
          </a:xfrm>
          <a:prstGeom prst="rect">
            <a:avLst/>
          </a:prstGeom>
          <a:noFill/>
          <a:ln>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90138201-9955-4E0A-B3D5-6BD7E5339C07}" type="slidenum">
              <a:rPr b="0" lang="en-IE" sz="2000" spc="-1" strike="noStrike">
                <a:solidFill>
                  <a:srgbClr val="000000"/>
                </a:solidFill>
                <a:latin typeface="Times New Roman"/>
                <a:ea typeface="DejaVu Sans"/>
              </a:rPr>
              <a:t>1</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98" name="CustomShape 7"/>
          <p:cNvSpPr/>
          <p:nvPr/>
        </p:nvSpPr>
        <p:spPr>
          <a:xfrm>
            <a:off x="7040160" y="6490080"/>
            <a:ext cx="1731240" cy="297720"/>
          </a:xfrm>
          <a:prstGeom prst="rect">
            <a:avLst/>
          </a:prstGeom>
          <a:noFill/>
          <a:ln>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99" name="CustomShape 8"/>
          <p:cNvSpPr/>
          <p:nvPr/>
        </p:nvSpPr>
        <p:spPr>
          <a:xfrm>
            <a:off x="685800" y="365760"/>
            <a:ext cx="2566800" cy="205920"/>
          </a:xfrm>
          <a:prstGeom prst="rect">
            <a:avLst/>
          </a:prstGeom>
          <a:noFill/>
          <a:ln>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2021</a:t>
            </a:r>
            <a:endParaRPr b="0" lang="en-IE" sz="1400" spc="-1" strike="noStrike">
              <a:latin typeface="Arial"/>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IE" sz="4400" spc="-1" strike="noStrike">
                <a:latin typeface="Arial"/>
              </a:rPr>
              <a:t>Click to edit the title text format</a:t>
            </a:r>
            <a:endParaRPr b="0" lang="en-IE" sz="4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datatracker.ietf.org/meeting/agenda/" TargetMode="External"/><Relationship Id="rId2"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4.xml.rels><?xml version="1.0" encoding="UTF-8"?>
<Relationships xmlns="http://schemas.openxmlformats.org/package/2006/relationships"><Relationship Id="rId1" Type="http://schemas.openxmlformats.org/officeDocument/2006/relationships/hyperlink" Target="https://datatracker.ietf.org/doc/draft-ietf-6tisch-architecture/" TargetMode="External"/><Relationship Id="rId2" Type="http://schemas.openxmlformats.org/officeDocument/2006/relationships/hyperlink" Target="https://datatracker.ietf.org/doc/draft-ietf-6tisch-enrollment-enhanced-beacon/" TargetMode="External"/><Relationship Id="rId3" Type="http://schemas.openxmlformats.org/officeDocument/2006/relationships/hyperlink" Target="https://datatracker.ietf.org/doc/draft-ietf-6tisch-minimal-security/" TargetMode="External"/><Relationship Id="rId4" Type="http://schemas.openxmlformats.org/officeDocument/2006/relationships/hyperlink" Target="https://datatracker.ietf.org/doc/draft-ietf-6tisch-msf/" TargetMode="External"/><Relationship Id="rId5" Type="http://schemas.openxmlformats.org/officeDocument/2006/relationships/slideLayout" Target="../slideLayouts/slideLayout25.xml"/>
</Relationships>
</file>

<file path=ppt/slides/_rels/slide15.xml.rels><?xml version="1.0" encoding="UTF-8"?>
<Relationships xmlns="http://schemas.openxmlformats.org/package/2006/relationships"><Relationship Id="rId1" Type="http://schemas.openxmlformats.org/officeDocument/2006/relationships/hyperlink" Target="https://datatracker.ietf.org/doc/draft-ietf-raw-ldacs/" TargetMode="External"/><Relationship Id="rId2" Type="http://schemas.openxmlformats.org/officeDocument/2006/relationships/hyperlink" Target="https://datatracker.ietf.org/doc/draft-ietf-raw-technologies/" TargetMode="External"/><Relationship Id="rId3" Type="http://schemas.openxmlformats.org/officeDocument/2006/relationships/hyperlink" Target="https://datatracker.ietf.org/doc/draft-pthubert-raw-architecture/" TargetMode="External"/><Relationship Id="rId4" Type="http://schemas.openxmlformats.org/officeDocument/2006/relationships/hyperlink" Target="https://datatracker.ietf.org/doc/draft-ietf-raw-use-cases/" TargetMode="External"/><Relationship Id="rId5" Type="http://schemas.openxmlformats.org/officeDocument/2006/relationships/hyperlink" Target="https://datatracker.ietf.org/doc/draft-ietf-raw-oam-support/" TargetMode="External"/><Relationship Id="rId6" Type="http://schemas.openxmlformats.org/officeDocument/2006/relationships/slideLayout" Target="../slideLayouts/slideLayout2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Relationship Id="rId1" Type="http://schemas.openxmlformats.org/officeDocument/2006/relationships/hyperlink" Target="https://datatracker.ietf.org/doc/draft-ietf-lake-edhoc/" TargetMode="External"/><Relationship Id="rId2" Type="http://schemas.openxmlformats.org/officeDocument/2006/relationships/hyperlink" Target="https://datatracker.ietf.org/doc/draft-ietf-6tisch-minimal-security/" TargetMode="External"/><Relationship Id="rId3" Type="http://schemas.openxmlformats.org/officeDocument/2006/relationships/slideLayout" Target="../slideLayouts/slideLayout25.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3.xml.rels><?xml version="1.0" encoding="UTF-8"?>
<Relationships xmlns="http://schemas.openxmlformats.org/package/2006/relationships"><Relationship Id="rId1" Type="http://schemas.openxmlformats.org/officeDocument/2006/relationships/hyperlink" Target="https://mailarchive.ietf.org/arch/msg/madinas/jlQsSGsBgHqnAMTj8pFOV8Gsu_U/" TargetMode="External"/><Relationship Id="rId2" Type="http://schemas.openxmlformats.org/officeDocument/2006/relationships/hyperlink" Target="https://datatracker.ietf.org/doc/draft-henry-madinas-framework/" TargetMode="External"/><Relationship Id="rId3" Type="http://schemas.openxmlformats.org/officeDocument/2006/relationships/slideLayout" Target="../slideLayouts/slideLayout25.xml"/>
</Relationships>
</file>

<file path=ppt/slides/_rels/slide24.xml.rels><?xml version="1.0" encoding="UTF-8"?>
<Relationships xmlns="http://schemas.openxmlformats.org/package/2006/relationships"><Relationship Id="rId1" Type="http://schemas.openxmlformats.org/officeDocument/2006/relationships/hyperlink" Target="https://mailarchive.ietf.org/arch/msg/apn/XIN44XMGqOfugg6W9IjwaMFZtvw/2/" TargetMode="External"/><Relationship Id="rId2" Type="http://schemas.openxmlformats.org/officeDocument/2006/relationships/hyperlink" Target="https://datatracker.ietf.org/doc/draft-li-apn-framework/" TargetMode="External"/><Relationship Id="rId3" Type="http://schemas.openxmlformats.org/officeDocument/2006/relationships/slideLayout" Target="../slideLayouts/slideLayout25.xml"/>
</Relationships>
</file>

<file path=ppt/slides/_rels/slide25.xml.rels><?xml version="1.0" encoding="UTF-8"?>
<Relationships xmlns="http://schemas.openxmlformats.org/package/2006/relationships"><Relationship Id="rId1" Type="http://schemas.openxmlformats.org/officeDocument/2006/relationships/hyperlink" Target="https://github.com/mcr/danish-bof/blob/main/charter.md" TargetMode="External"/><Relationship Id="rId2" Type="http://schemas.openxmlformats.org/officeDocument/2006/relationships/slideLayout" Target="../slideLayouts/slideLayout25.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7.xml.rels><?xml version="1.0" encoding="UTF-8"?>
<Relationships xmlns="http://schemas.openxmlformats.org/package/2006/relationships"><Relationship Id="rId1" Type="http://schemas.openxmlformats.org/officeDocument/2006/relationships/hyperlink" Target="https://datatracker.ietf.org/wg/ohttp/about/" TargetMode="External"/><Relationship Id="rId2" Type="http://schemas.openxmlformats.org/officeDocument/2006/relationships/slideLayout" Target="../slideLayouts/slideLayout2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hyperlink" Target="http://standards.ieee.org/about/sasb/patcom/materials.html" TargetMode="External"/><Relationship Id="rId3"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opman/sect6.html" TargetMode="External"/><Relationship Id="rId3"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tandards.ieee.org/faqs/copyrights.html/" TargetMode="External"/><Relationship Id="rId5" Type="http://schemas.openxmlformats.org/officeDocument/2006/relationships/hyperlink" Target="http://standards.ieee.org/develop/policies/best_practices_for_ieee_standards_development_051215.pdf" TargetMode="External"/><Relationship Id="rId6" Type="http://schemas.openxmlformats.org/officeDocument/2006/relationships/hyperlink" Target="https://standards.ieee.org/about/policies/opman/sect6.html" TargetMode="External"/><Relationship Id="rId7"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4" name="CustomShape 1"/>
          <p:cNvSpPr/>
          <p:nvPr/>
        </p:nvSpPr>
        <p:spPr>
          <a:xfrm>
            <a:off x="152280" y="609480"/>
            <a:ext cx="8984160" cy="461880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IE" sz="1800" spc="-1" strike="noStrike">
              <a:latin typeface="Arial"/>
            </a:endParaRPr>
          </a:p>
          <a:p>
            <a:pPr>
              <a:lnSpc>
                <a:spcPct val="100000"/>
              </a:lnSpc>
            </a:pPr>
            <a:endParaRPr b="0" lang="en-IE" sz="1800" spc="-1" strike="noStrike">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SC IETF July Slides</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Date Submitted: 13 July, 2021</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IE" sz="1600" spc="-1" strike="noStrike">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SC IETF July Slides</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and slides for SC IETF July Meeting.</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IE"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CustomShape 1"/>
          <p:cNvSpPr/>
          <p:nvPr/>
        </p:nvSpPr>
        <p:spPr>
          <a:xfrm>
            <a:off x="685800" y="685440"/>
            <a:ext cx="7764840" cy="1059480"/>
          </a:xfrm>
          <a:prstGeom prst="rect">
            <a:avLst/>
          </a:prstGeom>
          <a:noFill/>
          <a:ln>
            <a:noFill/>
          </a:ln>
        </p:spPr>
        <p:style>
          <a:lnRef idx="0"/>
          <a:fillRef idx="0"/>
          <a:effectRef idx="0"/>
          <a:fontRef idx="minor"/>
        </p:style>
      </p:sp>
      <p:sp>
        <p:nvSpPr>
          <p:cNvPr id="164" name="CustomShape 2"/>
          <p:cNvSpPr/>
          <p:nvPr/>
        </p:nvSpPr>
        <p:spPr>
          <a:xfrm>
            <a:off x="438120" y="602280"/>
            <a:ext cx="822348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July</a:t>
            </a:r>
            <a:endParaRPr b="0" lang="en-IE" sz="4400" spc="-1" strike="noStrike">
              <a:latin typeface="Arial"/>
            </a:endParaRPr>
          </a:p>
        </p:txBody>
      </p:sp>
      <p:sp>
        <p:nvSpPr>
          <p:cNvPr id="165" name="CustomShape 3"/>
          <p:cNvSpPr/>
          <p:nvPr/>
        </p:nvSpPr>
        <p:spPr>
          <a:xfrm>
            <a:off x="457200" y="1604520"/>
            <a:ext cx="8223480" cy="3971520"/>
          </a:xfrm>
          <a:prstGeom prst="rect">
            <a:avLst/>
          </a:prstGeom>
          <a:noFill/>
          <a:ln>
            <a:noFill/>
          </a:ln>
        </p:spPr>
        <p:style>
          <a:lnRef idx="0"/>
          <a:fillRef idx="0"/>
          <a:effectRef idx="0"/>
          <a:fontRef idx="minor"/>
        </p:style>
      </p:sp>
      <p:sp>
        <p:nvSpPr>
          <p:cNvPr id="166" name="CustomShape 4"/>
          <p:cNvSpPr/>
          <p:nvPr/>
        </p:nvSpPr>
        <p:spPr>
          <a:xfrm>
            <a:off x="457200" y="1604520"/>
            <a:ext cx="8222040" cy="3970080"/>
          </a:xfrm>
          <a:prstGeom prst="rect">
            <a:avLst/>
          </a:prstGeom>
          <a:noFill/>
          <a:ln>
            <a:noFill/>
          </a:ln>
        </p:spPr>
        <p:style>
          <a:lnRef idx="0"/>
          <a:fillRef idx="0"/>
          <a:effectRef idx="0"/>
          <a:fontRef idx="minor"/>
        </p:style>
        <p:txBody>
          <a:bodyPr lIns="0" rIns="0" tIns="0" bIns="0">
            <a:normAutofit/>
          </a:bodyPr>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Discuss whats going on in the IETF, and what will be happening in the IETF 111 July 24 – 30, 2021. </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CustomShape 1"/>
          <p:cNvSpPr/>
          <p:nvPr/>
        </p:nvSpPr>
        <p:spPr>
          <a:xfrm>
            <a:off x="685800" y="685440"/>
            <a:ext cx="7764840" cy="1059480"/>
          </a:xfrm>
          <a:prstGeom prst="rect">
            <a:avLst/>
          </a:prstGeom>
          <a:noFill/>
          <a:ln>
            <a:noFill/>
          </a:ln>
        </p:spPr>
        <p:style>
          <a:lnRef idx="0"/>
          <a:fillRef idx="0"/>
          <a:effectRef idx="0"/>
          <a:fontRef idx="minor"/>
        </p:style>
      </p:sp>
      <p:sp>
        <p:nvSpPr>
          <p:cNvPr id="168" name="CustomShape 2"/>
          <p:cNvSpPr/>
          <p:nvPr/>
        </p:nvSpPr>
        <p:spPr>
          <a:xfrm>
            <a:off x="438120" y="602280"/>
            <a:ext cx="822348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IETF 111</a:t>
            </a:r>
            <a:endParaRPr b="0" lang="en-IE" sz="4400" spc="-1" strike="noStrike">
              <a:latin typeface="Arial"/>
            </a:endParaRPr>
          </a:p>
        </p:txBody>
      </p:sp>
      <p:sp>
        <p:nvSpPr>
          <p:cNvPr id="169" name="CustomShape 3"/>
          <p:cNvSpPr/>
          <p:nvPr/>
        </p:nvSpPr>
        <p:spPr>
          <a:xfrm>
            <a:off x="457200" y="1604520"/>
            <a:ext cx="8223480" cy="3971520"/>
          </a:xfrm>
          <a:prstGeom prst="rect">
            <a:avLst/>
          </a:prstGeom>
          <a:noFill/>
          <a:ln>
            <a:noFill/>
          </a:ln>
        </p:spPr>
        <p:style>
          <a:lnRef idx="0"/>
          <a:fillRef idx="0"/>
          <a:effectRef idx="0"/>
          <a:fontRef idx="minor"/>
        </p:style>
      </p:sp>
      <p:sp>
        <p:nvSpPr>
          <p:cNvPr id="170" name="CustomShape 4"/>
          <p:cNvSpPr/>
          <p:nvPr/>
        </p:nvSpPr>
        <p:spPr>
          <a:xfrm>
            <a:off x="457200" y="1604520"/>
            <a:ext cx="8222040" cy="3970080"/>
          </a:xfrm>
          <a:prstGeom prst="rect">
            <a:avLst/>
          </a:prstGeom>
          <a:noFill/>
          <a:ln>
            <a:noFill/>
          </a:ln>
        </p:spPr>
        <p:style>
          <a:lnRef idx="0"/>
          <a:fillRef idx="0"/>
          <a:effectRef idx="0"/>
          <a:fontRef idx="minor"/>
        </p:style>
        <p:txBody>
          <a:bodyPr lIns="0" rIns="0" tIns="0" bIns="0">
            <a:normAutofit fontScale="52000"/>
          </a:bodyPr>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IETF 111 will be held as virtual meeting between Monday 26</a:t>
            </a:r>
            <a:r>
              <a:rPr b="0" lang="en-IE" sz="3200" spc="-1" strike="noStrike" baseline="101000">
                <a:solidFill>
                  <a:srgbClr val="000000"/>
                </a:solidFill>
                <a:latin typeface="Arial"/>
                <a:ea typeface="DejaVu Sans"/>
              </a:rPr>
              <a:t>th</a:t>
            </a:r>
            <a:r>
              <a:rPr b="0" lang="en-IE" sz="3200" spc="-1" strike="noStrike">
                <a:solidFill>
                  <a:srgbClr val="000000"/>
                </a:solidFill>
                <a:latin typeface="Arial"/>
                <a:ea typeface="DejaVu Sans"/>
              </a:rPr>
              <a:t> of July and Friday 30</a:t>
            </a:r>
            <a:r>
              <a:rPr b="0" lang="en-IE" sz="3200" spc="-1" strike="noStrike" baseline="101000">
                <a:solidFill>
                  <a:srgbClr val="000000"/>
                </a:solidFill>
                <a:latin typeface="Arial"/>
                <a:ea typeface="DejaVu Sans"/>
              </a:rPr>
              <a:t>th</a:t>
            </a:r>
            <a:r>
              <a:rPr b="0" lang="en-IE" sz="3200" spc="-1" strike="noStrike">
                <a:solidFill>
                  <a:srgbClr val="000000"/>
                </a:solidFill>
                <a:latin typeface="Arial"/>
                <a:ea typeface="DejaVu Sans"/>
              </a:rPr>
              <a:t> of July.</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Timezone to be used in the virtual IETF meeting will be PDT (UTC +7) and sessions will be held between 12:00-18:00 PDT (UTC +7), or 19:00-01:00 UTC.</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Meeting agenda can be found from </a:t>
            </a:r>
            <a:r>
              <a:rPr b="0" lang="en-IE" sz="3200" spc="-1" strike="noStrike" u="sng">
                <a:solidFill>
                  <a:srgbClr val="0000ff"/>
                </a:solidFill>
                <a:uFillTx/>
                <a:latin typeface="Arial"/>
                <a:ea typeface="DejaVu Sans"/>
                <a:hlinkClick r:id="rId1"/>
              </a:rPr>
              <a:t>https://datatracker.ietf.org/meeting/agenda/</a:t>
            </a:r>
            <a:r>
              <a:rPr b="0" lang="en-IE" sz="3200" spc="-1" strike="noStrike">
                <a:solidFill>
                  <a:srgbClr val="000000"/>
                </a:solidFill>
                <a:latin typeface="Arial"/>
                <a:ea typeface="DejaVu Sans"/>
              </a:rPr>
              <a:t>.</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Registration is now open, and full rate is 330 USD.</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CustomShape 1"/>
          <p:cNvSpPr/>
          <p:nvPr/>
        </p:nvSpPr>
        <p:spPr>
          <a:xfrm>
            <a:off x="685800" y="685440"/>
            <a:ext cx="7764840" cy="1059480"/>
          </a:xfrm>
          <a:prstGeom prst="rect">
            <a:avLst/>
          </a:prstGeom>
          <a:noFill/>
          <a:ln>
            <a:noFill/>
          </a:ln>
        </p:spPr>
        <p:style>
          <a:lnRef idx="0"/>
          <a:fillRef idx="0"/>
          <a:effectRef idx="0"/>
          <a:fontRef idx="minor"/>
        </p:style>
      </p:sp>
      <p:sp>
        <p:nvSpPr>
          <p:cNvPr id="172" name="CustomShape 2"/>
          <p:cNvSpPr/>
          <p:nvPr/>
        </p:nvSpPr>
        <p:spPr>
          <a:xfrm>
            <a:off x="438120" y="602280"/>
            <a:ext cx="822348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IETF 112</a:t>
            </a:r>
            <a:endParaRPr b="0" lang="en-IE" sz="4400" spc="-1" strike="noStrike">
              <a:latin typeface="Arial"/>
            </a:endParaRPr>
          </a:p>
        </p:txBody>
      </p:sp>
      <p:sp>
        <p:nvSpPr>
          <p:cNvPr id="173" name="CustomShape 3"/>
          <p:cNvSpPr/>
          <p:nvPr/>
        </p:nvSpPr>
        <p:spPr>
          <a:xfrm>
            <a:off x="457200" y="1604520"/>
            <a:ext cx="8223480" cy="3971520"/>
          </a:xfrm>
          <a:prstGeom prst="rect">
            <a:avLst/>
          </a:prstGeom>
          <a:noFill/>
          <a:ln>
            <a:noFill/>
          </a:ln>
        </p:spPr>
        <p:style>
          <a:lnRef idx="0"/>
          <a:fillRef idx="0"/>
          <a:effectRef idx="0"/>
          <a:fontRef idx="minor"/>
        </p:style>
      </p:sp>
      <p:sp>
        <p:nvSpPr>
          <p:cNvPr id="174" name="CustomShape 4"/>
          <p:cNvSpPr/>
          <p:nvPr/>
        </p:nvSpPr>
        <p:spPr>
          <a:xfrm>
            <a:off x="457200" y="1604520"/>
            <a:ext cx="8222040" cy="3970080"/>
          </a:xfrm>
          <a:prstGeom prst="rect">
            <a:avLst/>
          </a:prstGeom>
          <a:noFill/>
          <a:ln>
            <a:noFill/>
          </a:ln>
        </p:spPr>
        <p:style>
          <a:lnRef idx="0"/>
          <a:fillRef idx="0"/>
          <a:effectRef idx="0"/>
          <a:fontRef idx="minor"/>
        </p:style>
        <p:txBody>
          <a:bodyPr lIns="0" rIns="0" tIns="0" bIns="0">
            <a:normAutofit fontScale="75000"/>
          </a:bodyPr>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IETF 112 will be held either as a virtual meeting or face to face meeting in Madrid between Monday 6</a:t>
            </a:r>
            <a:r>
              <a:rPr b="0" lang="en-IE" sz="3200" spc="-1" strike="noStrike" baseline="101000">
                <a:solidFill>
                  <a:srgbClr val="000000"/>
                </a:solidFill>
                <a:latin typeface="Arial"/>
                <a:ea typeface="DejaVu Sans"/>
              </a:rPr>
              <a:t>th</a:t>
            </a:r>
            <a:r>
              <a:rPr b="0" lang="en-IE" sz="3200" spc="-1" strike="noStrike">
                <a:solidFill>
                  <a:srgbClr val="000000"/>
                </a:solidFill>
                <a:latin typeface="Arial"/>
                <a:ea typeface="DejaVu Sans"/>
              </a:rPr>
              <a:t> of November and Friday 12</a:t>
            </a:r>
            <a:r>
              <a:rPr b="0" lang="en-IE" sz="3200" spc="-1" strike="noStrike" baseline="101000">
                <a:solidFill>
                  <a:srgbClr val="000000"/>
                </a:solidFill>
                <a:latin typeface="Arial"/>
                <a:ea typeface="DejaVu Sans"/>
              </a:rPr>
              <a:t>th</a:t>
            </a:r>
            <a:r>
              <a:rPr b="0" lang="en-IE" sz="3200" spc="-1" strike="noStrike">
                <a:solidFill>
                  <a:srgbClr val="000000"/>
                </a:solidFill>
                <a:latin typeface="Arial"/>
                <a:ea typeface="DejaVu Sans"/>
              </a:rPr>
              <a:t> of November.</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As IETF can also held hybrid meeting, i.e., where some (or even most) of the attendees are joining virtually and only same attendees are present physically they might be able to start doing hybrid meetings earlier.</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23" dur="indefinite" restart="never" nodeType="tmRoot">
          <p:childTnLst>
            <p:seq>
              <p:cTn id="24" dur="indefinite"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CustomShape 1"/>
          <p:cNvSpPr/>
          <p:nvPr/>
        </p:nvSpPr>
        <p:spPr>
          <a:xfrm>
            <a:off x="685800" y="685440"/>
            <a:ext cx="7764840" cy="1059480"/>
          </a:xfrm>
          <a:prstGeom prst="rect">
            <a:avLst/>
          </a:prstGeom>
          <a:noFill/>
          <a:ln>
            <a:noFill/>
          </a:ln>
        </p:spPr>
        <p:style>
          <a:lnRef idx="0"/>
          <a:fillRef idx="0"/>
          <a:effectRef idx="0"/>
          <a:fontRef idx="minor"/>
        </p:style>
      </p:sp>
      <p:sp>
        <p:nvSpPr>
          <p:cNvPr id="176" name="CustomShape 2"/>
          <p:cNvSpPr/>
          <p:nvPr/>
        </p:nvSpPr>
        <p:spPr>
          <a:xfrm>
            <a:off x="438120" y="602280"/>
            <a:ext cx="822348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Working groups to cover</a:t>
            </a:r>
            <a:endParaRPr b="0" lang="en-IE" sz="4400" spc="-1" strike="noStrike">
              <a:latin typeface="Arial"/>
            </a:endParaRPr>
          </a:p>
        </p:txBody>
      </p:sp>
      <p:sp>
        <p:nvSpPr>
          <p:cNvPr id="177" name="CustomShape 3"/>
          <p:cNvSpPr/>
          <p:nvPr/>
        </p:nvSpPr>
        <p:spPr>
          <a:xfrm>
            <a:off x="457200" y="1604520"/>
            <a:ext cx="8223480" cy="3971520"/>
          </a:xfrm>
          <a:prstGeom prst="rect">
            <a:avLst/>
          </a:prstGeom>
          <a:noFill/>
          <a:ln>
            <a:noFill/>
          </a:ln>
        </p:spPr>
        <p:style>
          <a:lnRef idx="0"/>
          <a:fillRef idx="0"/>
          <a:effectRef idx="0"/>
          <a:fontRef idx="minor"/>
        </p:style>
        <p:txBody>
          <a:bodyPr lIns="0" rIns="0" tIns="0" bIns="0">
            <a:normAutofit fontScale="34000"/>
          </a:bodyPr>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6tisch - IPv6 over the TSCH mode of IEEE 802.15.4e</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Raw - Reliable and Available Wireless</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6lo - IPv6 over Networks of Resource-constrained Nodes</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Roll - Routing Over Low power and Lossy networks</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Suit - Software Updates for Internet of Things</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Lpwan - IPv6 over Low Power Wide-Area Networks</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Lake - Lightweight Authenticated Key Exchange</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Anima – Autonomic Networking Integrated Model and Approach</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25" dur="indefinite" restart="never" nodeType="tmRoot">
          <p:childTnLst>
            <p:seq>
              <p:cTn id="26" dur="indefinite"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8" name="CustomShape 1"/>
          <p:cNvSpPr/>
          <p:nvPr/>
        </p:nvSpPr>
        <p:spPr>
          <a:xfrm>
            <a:off x="685800" y="685440"/>
            <a:ext cx="7764840" cy="1059480"/>
          </a:xfrm>
          <a:prstGeom prst="rect">
            <a:avLst/>
          </a:prstGeom>
          <a:noFill/>
          <a:ln>
            <a:noFill/>
          </a:ln>
        </p:spPr>
        <p:style>
          <a:lnRef idx="0"/>
          <a:fillRef idx="0"/>
          <a:effectRef idx="0"/>
          <a:fontRef idx="minor"/>
        </p:style>
      </p:sp>
      <p:sp>
        <p:nvSpPr>
          <p:cNvPr id="179" name="CustomShape 2"/>
          <p:cNvSpPr/>
          <p:nvPr/>
        </p:nvSpPr>
        <p:spPr>
          <a:xfrm>
            <a:off x="438120" y="538560"/>
            <a:ext cx="8223480" cy="1157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6tisch -</a:t>
            </a:r>
            <a:r>
              <a:rPr b="0" lang="en-IE" sz="3200" spc="-1" strike="noStrike">
                <a:solidFill>
                  <a:srgbClr val="000000"/>
                </a:solidFill>
                <a:latin typeface="Arial"/>
                <a:ea typeface="DejaVu Sans"/>
              </a:rPr>
              <a:t>IPv6 over the TSCH mode of IEEE 802.15.4e</a:t>
            </a:r>
            <a:endParaRPr b="0" lang="en-IE" sz="3200" spc="-1" strike="noStrike">
              <a:latin typeface="Arial"/>
            </a:endParaRPr>
          </a:p>
        </p:txBody>
      </p:sp>
      <p:sp>
        <p:nvSpPr>
          <p:cNvPr id="180" name="CustomShape 3"/>
          <p:cNvSpPr/>
          <p:nvPr/>
        </p:nvSpPr>
        <p:spPr>
          <a:xfrm>
            <a:off x="450000" y="1837080"/>
            <a:ext cx="8223480" cy="3971520"/>
          </a:xfrm>
          <a:prstGeom prst="rect">
            <a:avLst/>
          </a:prstGeom>
          <a:noFill/>
          <a:ln>
            <a:noFill/>
          </a:ln>
        </p:spPr>
        <p:style>
          <a:lnRef idx="0"/>
          <a:fillRef idx="0"/>
          <a:effectRef idx="0"/>
          <a:fontRef idx="minor"/>
        </p:style>
        <p:txBody>
          <a:bodyPr lIns="0" rIns="0" tIns="0" bIns="0">
            <a:normAutofit fontScale="45000"/>
          </a:bodyPr>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Does not plan to meet in IETF 111</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All documents are now out as RFC.</a:t>
            </a:r>
            <a:endParaRPr b="0" lang="en-IE" sz="3200" spc="-1" strike="noStrike">
              <a:latin typeface="Arial"/>
            </a:endParaRPr>
          </a:p>
          <a:p>
            <a:pPr lvl="2" marL="648000" indent="-21528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1"/>
              </a:rPr>
              <a:t>draft-ietf-6tisch-architecture</a:t>
            </a:r>
            <a:r>
              <a:rPr b="0" lang="en-IE" sz="3200" spc="-1" strike="noStrike">
                <a:solidFill>
                  <a:srgbClr val="000000"/>
                </a:solidFill>
                <a:latin typeface="Arial"/>
                <a:ea typeface="DejaVu Sans"/>
              </a:rPr>
              <a:t> published as RFC9030</a:t>
            </a:r>
            <a:endParaRPr b="0" lang="en-IE" sz="3200" spc="-1" strike="noStrike">
              <a:latin typeface="Arial"/>
            </a:endParaRPr>
          </a:p>
          <a:p>
            <a:pPr lvl="2" marL="648000" indent="-21528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2"/>
              </a:rPr>
              <a:t>draft-ietf-6tisch-enrollment-enhanced-beacon</a:t>
            </a:r>
            <a:r>
              <a:rPr b="0" lang="en-IE" sz="3200" spc="-1" strike="noStrike">
                <a:solidFill>
                  <a:srgbClr val="0000ff"/>
                </a:solidFill>
                <a:latin typeface="Arial"/>
                <a:ea typeface="DejaVu Sans"/>
              </a:rPr>
              <a:t> </a:t>
            </a:r>
            <a:r>
              <a:rPr b="0" lang="en-IE" sz="3200" spc="-1" strike="noStrike">
                <a:solidFill>
                  <a:srgbClr val="000000"/>
                </a:solidFill>
                <a:latin typeface="Arial"/>
                <a:ea typeface="DejaVu Sans"/>
              </a:rPr>
              <a:t>published as RFC9092</a:t>
            </a:r>
            <a:endParaRPr b="0" lang="en-IE" sz="3200" spc="-1" strike="noStrike">
              <a:latin typeface="Arial"/>
            </a:endParaRPr>
          </a:p>
          <a:p>
            <a:pPr lvl="2" marL="648000" indent="-21528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3"/>
              </a:rPr>
              <a:t>draft-ietf-6tisch-minimal-security</a:t>
            </a:r>
            <a:r>
              <a:rPr b="0" lang="en-IE" sz="3200" spc="-1" strike="noStrike">
                <a:solidFill>
                  <a:srgbClr val="000000"/>
                </a:solidFill>
                <a:latin typeface="Arial"/>
                <a:ea typeface="DejaVu Sans"/>
              </a:rPr>
              <a:t> published as RFC9031</a:t>
            </a:r>
            <a:endParaRPr b="0" lang="en-IE" sz="3200" spc="-1" strike="noStrike">
              <a:latin typeface="Arial"/>
            </a:endParaRPr>
          </a:p>
          <a:p>
            <a:pPr lvl="2" marL="648000" indent="-21528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4"/>
              </a:rPr>
              <a:t>draft-ietf-6tisch-msf</a:t>
            </a:r>
            <a:r>
              <a:rPr b="0" lang="en-IE" sz="3200" spc="-1" strike="noStrike">
                <a:solidFill>
                  <a:srgbClr val="000000"/>
                </a:solidFill>
                <a:latin typeface="Arial"/>
                <a:ea typeface="DejaVu Sans"/>
              </a:rPr>
              <a:t> published as RFC9033</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 working group will most likely be closed soon.</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27" dur="indefinite" restart="never" nodeType="tmRoot">
          <p:childTnLst>
            <p:seq>
              <p:cTn id="28" dur="indefinite"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CustomShape 1"/>
          <p:cNvSpPr/>
          <p:nvPr/>
        </p:nvSpPr>
        <p:spPr>
          <a:xfrm>
            <a:off x="685800" y="685440"/>
            <a:ext cx="7764840" cy="1059480"/>
          </a:xfrm>
          <a:prstGeom prst="rect">
            <a:avLst/>
          </a:prstGeom>
          <a:noFill/>
          <a:ln>
            <a:noFill/>
          </a:ln>
        </p:spPr>
        <p:style>
          <a:lnRef idx="0"/>
          <a:fillRef idx="0"/>
          <a:effectRef idx="0"/>
          <a:fontRef idx="minor"/>
        </p:style>
      </p:sp>
      <p:sp>
        <p:nvSpPr>
          <p:cNvPr id="182" name="CustomShape 2"/>
          <p:cNvSpPr/>
          <p:nvPr/>
        </p:nvSpPr>
        <p:spPr>
          <a:xfrm>
            <a:off x="438120" y="601560"/>
            <a:ext cx="822348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Raw - </a:t>
            </a:r>
            <a:r>
              <a:rPr b="0" lang="en-IE" sz="3200" spc="-1" strike="noStrike">
                <a:solidFill>
                  <a:srgbClr val="000000"/>
                </a:solidFill>
                <a:latin typeface="Arial"/>
                <a:ea typeface="DejaVu Sans"/>
              </a:rPr>
              <a:t>Reliable and Available Wireless</a:t>
            </a:r>
            <a:endParaRPr b="0" lang="en-IE" sz="3200" spc="-1" strike="noStrike">
              <a:latin typeface="Arial"/>
            </a:endParaRPr>
          </a:p>
        </p:txBody>
      </p:sp>
      <p:sp>
        <p:nvSpPr>
          <p:cNvPr id="183" name="CustomShape 3"/>
          <p:cNvSpPr/>
          <p:nvPr/>
        </p:nvSpPr>
        <p:spPr>
          <a:xfrm>
            <a:off x="457200" y="1604520"/>
            <a:ext cx="8223480" cy="3971520"/>
          </a:xfrm>
          <a:prstGeom prst="rect">
            <a:avLst/>
          </a:prstGeom>
          <a:noFill/>
          <a:ln>
            <a:noFill/>
          </a:ln>
        </p:spPr>
        <p:style>
          <a:lnRef idx="0"/>
          <a:fillRef idx="0"/>
          <a:effectRef idx="0"/>
          <a:fontRef idx="minor"/>
        </p:style>
        <p:txBody>
          <a:bodyPr lIns="0" rIns="0" tIns="0" bIns="0">
            <a:normAutofit fontScale="11000"/>
          </a:bodyPr>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Will be meeting in IETF 111, no agenda yet.</a:t>
            </a:r>
            <a:endParaRPr b="0" lang="en-IE" sz="3200" spc="-1" strike="noStrike">
              <a:latin typeface="Arial"/>
            </a:endParaRPr>
          </a:p>
          <a:p>
            <a:pPr lvl="1" marL="432000" indent="-214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L-Band Digital Aeronautical Communications System (publication requested)</a:t>
            </a:r>
            <a:endParaRPr b="0" lang="en-IE" sz="3200" spc="-1" strike="noStrike">
              <a:latin typeface="Arial"/>
            </a:endParaRPr>
          </a:p>
          <a:p>
            <a:pPr lvl="3" marL="864000" indent="-214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Air-to-Ground and Air-to-Air plane communications</a:t>
            </a:r>
            <a:endParaRPr b="0" lang="en-IE" sz="3200" spc="-1" strike="noStrike">
              <a:latin typeface="Arial"/>
            </a:endParaRPr>
          </a:p>
          <a:p>
            <a:pPr lvl="3" marL="864000" indent="-21492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1"/>
              </a:rPr>
              <a:t>draft-ietf-raw-ldacs</a:t>
            </a:r>
            <a:endParaRPr b="0" lang="en-IE" sz="3200" spc="-1" strike="noStrike">
              <a:latin typeface="Arial"/>
            </a:endParaRPr>
          </a:p>
          <a:p>
            <a:pPr lvl="1" marL="432000" indent="-214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Raw Technologies (new versions)</a:t>
            </a:r>
            <a:endParaRPr b="0" lang="en-IE" sz="3200" spc="-1" strike="noStrike">
              <a:latin typeface="Arial"/>
            </a:endParaRPr>
          </a:p>
          <a:p>
            <a:pPr lvl="3" marL="864000" indent="-214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Wi-Fi 6, IEEE Std 802.15.4 TSCH, 3GPP 5G, LDACS</a:t>
            </a:r>
            <a:endParaRPr b="0" lang="en-IE" sz="3200" spc="-1" strike="noStrike">
              <a:latin typeface="Arial"/>
            </a:endParaRPr>
          </a:p>
          <a:p>
            <a:pPr lvl="3" marL="864000" indent="-21492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2"/>
              </a:rPr>
              <a:t>draft-ietf-raw-technologies</a:t>
            </a:r>
            <a:r>
              <a:rPr b="0" lang="en-IE" sz="3200" spc="-1" strike="noStrike">
                <a:solidFill>
                  <a:srgbClr val="000000"/>
                </a:solidFill>
                <a:latin typeface="Arial"/>
                <a:ea typeface="DejaVu Sans"/>
              </a:rPr>
              <a:t>, </a:t>
            </a:r>
            <a:r>
              <a:rPr b="0" lang="en-IE" sz="3200" spc="-1" strike="noStrike" u="sng">
                <a:solidFill>
                  <a:srgbClr val="0000ff"/>
                </a:solidFill>
                <a:uFillTx/>
                <a:latin typeface="Arial"/>
                <a:ea typeface="DejaVu Sans"/>
                <a:hlinkClick r:id="rId3"/>
              </a:rPr>
              <a:t>draft-pthubert-raw-architecture</a:t>
            </a:r>
            <a:endParaRPr b="0" lang="en-IE" sz="3200" spc="-1" strike="noStrike">
              <a:latin typeface="Arial"/>
            </a:endParaRPr>
          </a:p>
          <a:p>
            <a:pPr lvl="1" marL="432000" indent="-213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Use Cases (new version)</a:t>
            </a:r>
            <a:endParaRPr b="0" lang="en-IE" sz="3200" spc="-1" strike="noStrike">
              <a:latin typeface="Arial"/>
            </a:endParaRPr>
          </a:p>
          <a:p>
            <a:pPr lvl="3" marL="864000" indent="-214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Aeronautical Communications, Amusement Parks, Wireless for Industrial Applications, Pro Audio and Video, Wireless gaming, UAV platooning and control, Edge Robotics control, Emergencies: Instrumented emergency vehicle</a:t>
            </a:r>
            <a:endParaRPr b="0" lang="en-IE" sz="3200" spc="-1" strike="noStrike">
              <a:latin typeface="Arial"/>
            </a:endParaRPr>
          </a:p>
          <a:p>
            <a:pPr lvl="3" marL="864000" indent="-21492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4"/>
              </a:rPr>
              <a:t>draft-ietf-raw-use-cases</a:t>
            </a:r>
            <a:endParaRPr b="0" lang="en-IE" sz="3200" spc="-1" strike="noStrike">
              <a:latin typeface="Arial"/>
            </a:endParaRPr>
          </a:p>
          <a:p>
            <a:pPr lvl="2" marL="648000" indent="-2156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Operations, Adminstration and Maintenance features for RAW (new version)</a:t>
            </a:r>
            <a:endParaRPr b="0" lang="en-IE" sz="3200" spc="-1" strike="noStrike">
              <a:latin typeface="Arial"/>
            </a:endParaRPr>
          </a:p>
          <a:p>
            <a:pPr lvl="3" marL="864000" indent="-214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New draft listing the requirements of the operation, adminstration and maintenance features recommended to construct a predictable communications infrastructure on top of a collection of wireless segments.</a:t>
            </a:r>
            <a:endParaRPr b="0" lang="en-IE" sz="3200" spc="-1" strike="noStrike">
              <a:latin typeface="Arial"/>
            </a:endParaRPr>
          </a:p>
          <a:p>
            <a:pPr lvl="3" marL="864000" indent="-21492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5"/>
              </a:rPr>
              <a:t>draft-ietf-raw-oam-support</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29" dur="indefinite" restart="never" nodeType="tmRoot">
          <p:childTnLst>
            <p:seq>
              <p:cTn id="30" dur="indefinite"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4" name="CustomShape 1"/>
          <p:cNvSpPr/>
          <p:nvPr/>
        </p:nvSpPr>
        <p:spPr>
          <a:xfrm>
            <a:off x="685800" y="685440"/>
            <a:ext cx="7764840" cy="1059480"/>
          </a:xfrm>
          <a:prstGeom prst="rect">
            <a:avLst/>
          </a:prstGeom>
          <a:noFill/>
          <a:ln>
            <a:noFill/>
          </a:ln>
        </p:spPr>
        <p:style>
          <a:lnRef idx="0"/>
          <a:fillRef idx="0"/>
          <a:effectRef idx="0"/>
          <a:fontRef idx="minor"/>
        </p:style>
      </p:sp>
      <p:sp>
        <p:nvSpPr>
          <p:cNvPr id="185" name="CustomShape 2"/>
          <p:cNvSpPr/>
          <p:nvPr/>
        </p:nvSpPr>
        <p:spPr>
          <a:xfrm>
            <a:off x="438120" y="557280"/>
            <a:ext cx="8223480" cy="9741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3200" spc="-1" strike="noStrike">
                <a:solidFill>
                  <a:srgbClr val="000000"/>
                </a:solidFill>
                <a:latin typeface="Arial"/>
                <a:ea typeface="DejaVu Sans"/>
              </a:rPr>
              <a:t>6lo - IPv6 over Networks of Resource-constrained Nodes</a:t>
            </a:r>
            <a:endParaRPr b="0" lang="en-IE" sz="3200" spc="-1" strike="noStrike">
              <a:latin typeface="Arial"/>
            </a:endParaRPr>
          </a:p>
        </p:txBody>
      </p:sp>
      <p:sp>
        <p:nvSpPr>
          <p:cNvPr id="186" name="CustomShape 3"/>
          <p:cNvSpPr/>
          <p:nvPr/>
        </p:nvSpPr>
        <p:spPr>
          <a:xfrm>
            <a:off x="457200" y="1604520"/>
            <a:ext cx="8223480" cy="3971520"/>
          </a:xfrm>
          <a:prstGeom prst="rect">
            <a:avLst/>
          </a:prstGeom>
          <a:noFill/>
          <a:ln>
            <a:noFill/>
          </a:ln>
        </p:spPr>
        <p:style>
          <a:lnRef idx="0"/>
          <a:fillRef idx="0"/>
          <a:effectRef idx="0"/>
          <a:fontRef idx="minor"/>
        </p:style>
        <p:txBody>
          <a:bodyPr lIns="0" rIns="0" tIns="0" bIns="0">
            <a:normAutofit/>
          </a:bodyPr>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Will be meeting in IETF 111, no agenda yet.</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Most of stuff submitted for publication.</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Still working on the Applicability and Use Cases draft</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31" dur="indefinite" restart="never" nodeType="tmRoot">
          <p:childTnLst>
            <p:seq>
              <p:cTn id="32" dur="indefinite"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CustomShape 1"/>
          <p:cNvSpPr/>
          <p:nvPr/>
        </p:nvSpPr>
        <p:spPr>
          <a:xfrm>
            <a:off x="685800" y="685440"/>
            <a:ext cx="7764840" cy="1059480"/>
          </a:xfrm>
          <a:prstGeom prst="rect">
            <a:avLst/>
          </a:prstGeom>
          <a:noFill/>
          <a:ln>
            <a:noFill/>
          </a:ln>
        </p:spPr>
        <p:style>
          <a:lnRef idx="0"/>
          <a:fillRef idx="0"/>
          <a:effectRef idx="0"/>
          <a:fontRef idx="minor"/>
        </p:style>
      </p:sp>
      <p:sp>
        <p:nvSpPr>
          <p:cNvPr id="188" name="CustomShape 2"/>
          <p:cNvSpPr/>
          <p:nvPr/>
        </p:nvSpPr>
        <p:spPr>
          <a:xfrm>
            <a:off x="438120" y="557280"/>
            <a:ext cx="8223480" cy="9741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3200" spc="-1" strike="noStrike">
                <a:solidFill>
                  <a:srgbClr val="000000"/>
                </a:solidFill>
                <a:latin typeface="Arial"/>
                <a:ea typeface="DejaVu Sans"/>
              </a:rPr>
              <a:t>Roll - Routing Over Low power and Lossy networks</a:t>
            </a:r>
            <a:endParaRPr b="0" lang="en-IE" sz="3200" spc="-1" strike="noStrike">
              <a:latin typeface="Arial"/>
            </a:endParaRPr>
          </a:p>
        </p:txBody>
      </p:sp>
      <p:sp>
        <p:nvSpPr>
          <p:cNvPr id="189" name="CustomShape 3"/>
          <p:cNvSpPr/>
          <p:nvPr/>
        </p:nvSpPr>
        <p:spPr>
          <a:xfrm>
            <a:off x="457200" y="1604520"/>
            <a:ext cx="8223480" cy="3971520"/>
          </a:xfrm>
          <a:prstGeom prst="rect">
            <a:avLst/>
          </a:prstGeom>
          <a:noFill/>
          <a:ln>
            <a:noFill/>
          </a:ln>
        </p:spPr>
        <p:style>
          <a:lnRef idx="0"/>
          <a:fillRef idx="0"/>
          <a:effectRef idx="0"/>
          <a:fontRef idx="minor"/>
        </p:style>
        <p:txBody>
          <a:bodyPr lIns="0" rIns="0" tIns="0" bIns="0">
            <a:normAutofit/>
          </a:bodyPr>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Will be meeting in IETF 111, no agenda yet.</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Published the documents 6tisch was waiting.</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33" dur="indefinite" restart="never" nodeType="tmRoot">
          <p:childTnLst>
            <p:seq>
              <p:cTn id="34" dur="indefinite"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CustomShape 1"/>
          <p:cNvSpPr/>
          <p:nvPr/>
        </p:nvSpPr>
        <p:spPr>
          <a:xfrm>
            <a:off x="685800" y="685440"/>
            <a:ext cx="7764840" cy="1059480"/>
          </a:xfrm>
          <a:prstGeom prst="rect">
            <a:avLst/>
          </a:prstGeom>
          <a:noFill/>
          <a:ln>
            <a:noFill/>
          </a:ln>
        </p:spPr>
        <p:style>
          <a:lnRef idx="0"/>
          <a:fillRef idx="0"/>
          <a:effectRef idx="0"/>
          <a:fontRef idx="minor"/>
        </p:style>
      </p:sp>
      <p:sp>
        <p:nvSpPr>
          <p:cNvPr id="191" name="CustomShape 2"/>
          <p:cNvSpPr/>
          <p:nvPr/>
        </p:nvSpPr>
        <p:spPr>
          <a:xfrm>
            <a:off x="438120" y="693000"/>
            <a:ext cx="8223480" cy="48672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3200" spc="-1" strike="noStrike">
                <a:solidFill>
                  <a:srgbClr val="000000"/>
                </a:solidFill>
                <a:latin typeface="Arial"/>
                <a:ea typeface="DejaVu Sans"/>
              </a:rPr>
              <a:t>Suit - Software Updates for Internet of Things</a:t>
            </a:r>
            <a:endParaRPr b="0" lang="en-IE" sz="3200" spc="-1" strike="noStrike">
              <a:latin typeface="Arial"/>
            </a:endParaRPr>
          </a:p>
        </p:txBody>
      </p:sp>
      <p:sp>
        <p:nvSpPr>
          <p:cNvPr id="192" name="CustomShape 3"/>
          <p:cNvSpPr/>
          <p:nvPr/>
        </p:nvSpPr>
        <p:spPr>
          <a:xfrm>
            <a:off x="457200" y="1604520"/>
            <a:ext cx="8223480" cy="3971520"/>
          </a:xfrm>
          <a:prstGeom prst="rect">
            <a:avLst/>
          </a:prstGeom>
          <a:noFill/>
          <a:ln>
            <a:noFill/>
          </a:ln>
        </p:spPr>
        <p:style>
          <a:lnRef idx="0"/>
          <a:fillRef idx="0"/>
          <a:effectRef idx="0"/>
          <a:fontRef idx="minor"/>
        </p:style>
        <p:txBody>
          <a:bodyPr lIns="0" rIns="0" tIns="0" bIns="0">
            <a:normAutofit/>
          </a:bodyPr>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Will be meeting in IETF 111, no agenda yet.</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Information model is now in RFC editor queue.</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Working on manifest.</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35" dur="indefinite" restart="never" nodeType="tmRoot">
          <p:childTnLst>
            <p:seq>
              <p:cTn id="36" dur="indefinite"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3" name="CustomShape 1"/>
          <p:cNvSpPr/>
          <p:nvPr/>
        </p:nvSpPr>
        <p:spPr>
          <a:xfrm>
            <a:off x="685800" y="685440"/>
            <a:ext cx="7764840" cy="1059480"/>
          </a:xfrm>
          <a:prstGeom prst="rect">
            <a:avLst/>
          </a:prstGeom>
          <a:noFill/>
          <a:ln>
            <a:noFill/>
          </a:ln>
        </p:spPr>
        <p:style>
          <a:lnRef idx="0"/>
          <a:fillRef idx="0"/>
          <a:effectRef idx="0"/>
          <a:fontRef idx="minor"/>
        </p:style>
      </p:sp>
      <p:sp>
        <p:nvSpPr>
          <p:cNvPr id="194" name="CustomShape 2"/>
          <p:cNvSpPr/>
          <p:nvPr/>
        </p:nvSpPr>
        <p:spPr>
          <a:xfrm>
            <a:off x="438120" y="558000"/>
            <a:ext cx="8223480" cy="9741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3200" spc="-1" strike="noStrike">
                <a:solidFill>
                  <a:srgbClr val="000000"/>
                </a:solidFill>
                <a:latin typeface="Arial"/>
                <a:ea typeface="DejaVu Sans"/>
              </a:rPr>
              <a:t>Lpwan - IPv6 over Low Power Wide-Area Networks</a:t>
            </a:r>
            <a:endParaRPr b="0" lang="en-IE" sz="3200" spc="-1" strike="noStrike">
              <a:latin typeface="Arial"/>
            </a:endParaRPr>
          </a:p>
        </p:txBody>
      </p:sp>
      <p:sp>
        <p:nvSpPr>
          <p:cNvPr id="195" name="CustomShape 3"/>
          <p:cNvSpPr/>
          <p:nvPr/>
        </p:nvSpPr>
        <p:spPr>
          <a:xfrm>
            <a:off x="457200" y="1604520"/>
            <a:ext cx="8223480" cy="3971520"/>
          </a:xfrm>
          <a:prstGeom prst="rect">
            <a:avLst/>
          </a:prstGeom>
          <a:noFill/>
          <a:ln>
            <a:noFill/>
          </a:ln>
        </p:spPr>
        <p:style>
          <a:lnRef idx="0"/>
          <a:fillRef idx="0"/>
          <a:effectRef idx="0"/>
          <a:fontRef idx="minor"/>
        </p:style>
        <p:txBody>
          <a:bodyPr lIns="0" rIns="0" tIns="0" bIns="0">
            <a:normAutofit/>
          </a:bodyPr>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Do not plan to meet in IETF 111.</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Do have lots of interim meetings.</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Static Context Header Compression (SCHC) for CoAP was published as RFC8824.</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SCHC for NB-IoT and SigFox in progress.</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37" dur="indefinite" restart="never" nodeType="tmRoot">
          <p:childTnLst>
            <p:seq>
              <p:cTn id="38"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190440" y="1007640"/>
            <a:ext cx="8757000" cy="5543640"/>
          </a:xfrm>
          <a:prstGeom prst="rect">
            <a:avLst/>
          </a:prstGeom>
          <a:noFill/>
          <a:ln>
            <a:noFill/>
          </a:ln>
        </p:spPr>
        <p:style>
          <a:lnRef idx="0"/>
          <a:fillRef idx="0"/>
          <a:effectRef idx="0"/>
          <a:fontRef idx="minor"/>
        </p:style>
        <p:txBody>
          <a:bodyPr lIns="90000" rIns="90000" tIns="45000" bIns="45000">
            <a:noAutofit/>
          </a:bodyPr>
          <a:p>
            <a:pPr marL="216000" indent="-21420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IE" sz="1600" spc="-1" strike="noStrike">
              <a:latin typeface="Arial"/>
            </a:endParaRPr>
          </a:p>
          <a:p>
            <a:pPr lvl="1" marL="432000" indent="-21420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IE" sz="1400" spc="-1" strike="noStrike">
              <a:latin typeface="Arial"/>
            </a:endParaRPr>
          </a:p>
          <a:p>
            <a:pPr lvl="1" marL="432000" indent="-21420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IE" sz="1400" spc="-1" strike="noStrike">
              <a:latin typeface="Arial"/>
            </a:endParaRPr>
          </a:p>
          <a:p>
            <a:pPr lvl="2" marL="648000" indent="-21420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IE" sz="1200" spc="-1" strike="noStrike">
              <a:latin typeface="Arial"/>
            </a:endParaRPr>
          </a:p>
          <a:p>
            <a:pPr lvl="2" marL="648000" indent="-21420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IE" sz="1200" spc="-1" strike="noStrike">
              <a:latin typeface="Arial"/>
            </a:endParaRPr>
          </a:p>
          <a:p>
            <a:pPr lvl="2" marL="648000" indent="-21420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
              <a:rPr b="0" lang="en-IE" sz="1200" spc="-1" strike="noStrike">
                <a:solidFill>
                  <a:srgbClr val="000000"/>
                </a:solidFill>
                <a:latin typeface="Calibri"/>
                <a:ea typeface="DejaVu Sans"/>
              </a:rPr>
              <a:t> </a:t>
            </a:r>
            <a:endParaRPr b="0" lang="en-IE" sz="1200" spc="-1" strike="noStrike">
              <a:latin typeface="Arial"/>
            </a:endParaRPr>
          </a:p>
          <a:p>
            <a:pPr lvl="1" marL="432000" indent="-21420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IE" sz="1400" spc="-1" strike="noStrike">
              <a:latin typeface="Arial"/>
            </a:endParaRPr>
          </a:p>
          <a:p>
            <a:pPr lvl="2" marL="648000" indent="-21420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IE" sz="1200" spc="-1" strike="noStrike">
              <a:latin typeface="Arial"/>
            </a:endParaRPr>
          </a:p>
          <a:p>
            <a:pPr lvl="2" marL="648000" indent="-21420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IE" sz="1200" spc="-1" strike="noStrike">
              <a:latin typeface="Arial"/>
            </a:endParaRPr>
          </a:p>
          <a:p>
            <a:pPr lvl="2" marL="648000" indent="-21420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IE" sz="1200" spc="-1" strike="noStrike">
              <a:latin typeface="Arial"/>
            </a:endParaRPr>
          </a:p>
          <a:p>
            <a:pPr lvl="1" marL="432000" indent="-21420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IE" sz="1200" spc="-1" strike="noStrike">
              <a:latin typeface="Arial"/>
            </a:endParaRPr>
          </a:p>
          <a:p>
            <a:pPr lvl="1" marL="432000" indent="-21420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IE" sz="1200" spc="-1" strike="noStrike">
              <a:latin typeface="Arial"/>
            </a:endParaRPr>
          </a:p>
          <a:p>
            <a:pPr>
              <a:lnSpc>
                <a:spcPct val="100000"/>
              </a:lnSpc>
            </a:pPr>
            <a:endParaRPr b="0" lang="en-IE" sz="1200" spc="-1" strike="noStrike">
              <a:latin typeface="Arial"/>
            </a:endParaRPr>
          </a:p>
          <a:p>
            <a:pPr marL="216000" indent="-21420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IE" sz="1200" spc="-1" strike="noStrike">
              <a:latin typeface="Arial"/>
            </a:endParaRPr>
          </a:p>
        </p:txBody>
      </p:sp>
      <p:sp>
        <p:nvSpPr>
          <p:cNvPr id="146" name="CustomShape 2"/>
          <p:cNvSpPr/>
          <p:nvPr/>
        </p:nvSpPr>
        <p:spPr>
          <a:xfrm>
            <a:off x="685800" y="533520"/>
            <a:ext cx="7766280" cy="60336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IE" sz="2800" spc="-1" strike="noStrike">
              <a:latin typeface="Arial"/>
            </a:endParaRPr>
          </a:p>
        </p:txBody>
      </p:sp>
      <p:sp>
        <p:nvSpPr>
          <p:cNvPr id="147" name="CustomShape 3"/>
          <p:cNvSpPr/>
          <p:nvPr/>
        </p:nvSpPr>
        <p:spPr>
          <a:xfrm>
            <a:off x="685800" y="-228600"/>
            <a:ext cx="7766280" cy="1063800"/>
          </a:xfrm>
          <a:prstGeom prst="rect">
            <a:avLst/>
          </a:prstGeom>
          <a:noFill/>
          <a:ln>
            <a:noFill/>
          </a:ln>
        </p:spPr>
        <p:style>
          <a:lnRef idx="0"/>
          <a:fillRef idx="0"/>
          <a:effectRef idx="0"/>
          <a:fontRef idx="minor"/>
        </p:style>
      </p:sp>
      <p:sp>
        <p:nvSpPr>
          <p:cNvPr id="148" name="CustomShape 4"/>
          <p:cNvSpPr/>
          <p:nvPr/>
        </p:nvSpPr>
        <p:spPr>
          <a:xfrm>
            <a:off x="380880" y="838080"/>
            <a:ext cx="8452080" cy="5556600"/>
          </a:xfrm>
          <a:prstGeom prst="rect">
            <a:avLst/>
          </a:prstGeom>
          <a:noFill/>
          <a:ln>
            <a:noFill/>
          </a:ln>
        </p:spPr>
        <p:style>
          <a:lnRef idx="0"/>
          <a:fillRef idx="0"/>
          <a:effectRef idx="0"/>
          <a:fontRef idx="minor"/>
        </p:style>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CustomShape 1"/>
          <p:cNvSpPr/>
          <p:nvPr/>
        </p:nvSpPr>
        <p:spPr>
          <a:xfrm>
            <a:off x="685800" y="685440"/>
            <a:ext cx="7764840" cy="1059480"/>
          </a:xfrm>
          <a:prstGeom prst="rect">
            <a:avLst/>
          </a:prstGeom>
          <a:noFill/>
          <a:ln>
            <a:noFill/>
          </a:ln>
        </p:spPr>
        <p:style>
          <a:lnRef idx="0"/>
          <a:fillRef idx="0"/>
          <a:effectRef idx="0"/>
          <a:fontRef idx="minor"/>
        </p:style>
      </p:sp>
      <p:sp>
        <p:nvSpPr>
          <p:cNvPr id="197" name="CustomShape 2"/>
          <p:cNvSpPr/>
          <p:nvPr/>
        </p:nvSpPr>
        <p:spPr>
          <a:xfrm>
            <a:off x="438120" y="558000"/>
            <a:ext cx="8223480" cy="9741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3200" spc="-1" strike="noStrike">
                <a:solidFill>
                  <a:srgbClr val="000000"/>
                </a:solidFill>
                <a:latin typeface="Arial"/>
                <a:ea typeface="DejaVu Sans"/>
              </a:rPr>
              <a:t>Lake - Lightweight Authenticated Key Exchange</a:t>
            </a:r>
            <a:endParaRPr b="0" lang="en-IE" sz="3200" spc="-1" strike="noStrike">
              <a:latin typeface="Arial"/>
            </a:endParaRPr>
          </a:p>
        </p:txBody>
      </p:sp>
      <p:sp>
        <p:nvSpPr>
          <p:cNvPr id="198" name="CustomShape 3"/>
          <p:cNvSpPr/>
          <p:nvPr/>
        </p:nvSpPr>
        <p:spPr>
          <a:xfrm>
            <a:off x="457200" y="1604520"/>
            <a:ext cx="8223480" cy="3971520"/>
          </a:xfrm>
          <a:prstGeom prst="rect">
            <a:avLst/>
          </a:prstGeom>
          <a:noFill/>
          <a:ln>
            <a:noFill/>
          </a:ln>
        </p:spPr>
        <p:style>
          <a:lnRef idx="0"/>
          <a:fillRef idx="0"/>
          <a:effectRef idx="0"/>
          <a:fontRef idx="minor"/>
        </p:style>
        <p:txBody>
          <a:bodyPr lIns="0" rIns="0" tIns="0" bIns="0">
            <a:normAutofit fontScale="73000"/>
          </a:bodyPr>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Will be meeting in IETF 111, no agenda yet.</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They have some interim meetings.</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Working on the Ephemeral Diffie-Hellman over COSE (EDHOC)</a:t>
            </a:r>
            <a:endParaRPr b="0" lang="en-IE" sz="3200" spc="-1" strike="noStrike">
              <a:latin typeface="Arial"/>
            </a:endParaRPr>
          </a:p>
          <a:p>
            <a:pPr lvl="2" marL="648000" indent="-21492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1"/>
              </a:rPr>
              <a:t>draft-ietf-lake-edhoc</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EDHOC/OSCORE is something that is interesting for </a:t>
            </a:r>
            <a:r>
              <a:rPr b="0" lang="en-IE" sz="3200" spc="-1" strike="noStrike" u="sng">
                <a:solidFill>
                  <a:srgbClr val="0000ff"/>
                </a:solidFill>
                <a:uFillTx/>
                <a:latin typeface="Arial"/>
                <a:ea typeface="DejaVu Sans"/>
                <a:hlinkClick r:id="rId2"/>
              </a:rPr>
              <a:t>draft-ietf-6tisch-minimal-security</a:t>
            </a:r>
            <a:r>
              <a:rPr b="0" lang="en-IE" sz="3200" spc="-1" strike="noStrike">
                <a:solidFill>
                  <a:srgbClr val="000000"/>
                </a:solidFill>
                <a:latin typeface="Arial"/>
                <a:ea typeface="DejaVu Sans"/>
              </a:rPr>
              <a:t> </a:t>
            </a:r>
            <a:endParaRPr b="0" lang="en-IE" sz="3200" spc="-1" strike="noStrike">
              <a:latin typeface="Arial"/>
            </a:endParaRPr>
          </a:p>
          <a:p>
            <a:pPr>
              <a:lnSpc>
                <a:spcPct val="100000"/>
              </a:lnSpc>
              <a:spcBef>
                <a:spcPts val="1417"/>
              </a:spcBef>
            </a:pP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39" dur="indefinite" restart="never" nodeType="tmRoot">
          <p:childTnLst>
            <p:seq>
              <p:cTn id="40" dur="indefinite" nodeType="mainSeq"/>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9" name="CustomShape 1"/>
          <p:cNvSpPr/>
          <p:nvPr/>
        </p:nvSpPr>
        <p:spPr>
          <a:xfrm>
            <a:off x="685800" y="685440"/>
            <a:ext cx="7764840" cy="1059480"/>
          </a:xfrm>
          <a:prstGeom prst="rect">
            <a:avLst/>
          </a:prstGeom>
          <a:noFill/>
          <a:ln>
            <a:noFill/>
          </a:ln>
        </p:spPr>
        <p:style>
          <a:lnRef idx="0"/>
          <a:fillRef idx="0"/>
          <a:effectRef idx="0"/>
          <a:fontRef idx="minor"/>
        </p:style>
      </p:sp>
      <p:sp>
        <p:nvSpPr>
          <p:cNvPr id="200" name="CustomShape 2"/>
          <p:cNvSpPr/>
          <p:nvPr/>
        </p:nvSpPr>
        <p:spPr>
          <a:xfrm>
            <a:off x="438120" y="558000"/>
            <a:ext cx="8223480" cy="9741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3200" spc="-1" strike="noStrike">
                <a:solidFill>
                  <a:srgbClr val="000000"/>
                </a:solidFill>
                <a:latin typeface="Arial"/>
                <a:ea typeface="DejaVu Sans"/>
              </a:rPr>
              <a:t>Anima – Autonomic Networking Integrated Model and Approach </a:t>
            </a:r>
            <a:endParaRPr b="0" lang="en-IE" sz="3200" spc="-1" strike="noStrike">
              <a:latin typeface="Arial"/>
            </a:endParaRPr>
          </a:p>
        </p:txBody>
      </p:sp>
      <p:sp>
        <p:nvSpPr>
          <p:cNvPr id="201" name="CustomShape 3"/>
          <p:cNvSpPr/>
          <p:nvPr/>
        </p:nvSpPr>
        <p:spPr>
          <a:xfrm>
            <a:off x="457200" y="1604520"/>
            <a:ext cx="8223480" cy="3971520"/>
          </a:xfrm>
          <a:prstGeom prst="rect">
            <a:avLst/>
          </a:prstGeom>
          <a:noFill/>
          <a:ln>
            <a:noFill/>
          </a:ln>
        </p:spPr>
        <p:style>
          <a:lnRef idx="0"/>
          <a:fillRef idx="0"/>
          <a:effectRef idx="0"/>
          <a:fontRef idx="minor"/>
        </p:style>
        <p:txBody>
          <a:bodyPr lIns="0" rIns="0" tIns="0" bIns="0">
            <a:normAutofit fontScale="36000"/>
          </a:bodyPr>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Will be meeting in IETF 111 for two sessions, no agenda yet.</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Basic core architecture drafts published as RFCs:</a:t>
            </a:r>
            <a:endParaRPr b="0" lang="en-IE"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draft-ietf-anima-grasp: RFC 8990</a:t>
            </a:r>
            <a:endParaRPr b="0" lang="en-IE"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draft-ietf-anima-grasp-api: RFC 8991</a:t>
            </a:r>
            <a:endParaRPr b="0" lang="en-IE"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draft-ietf-anima-prefix-management: RFC 8992</a:t>
            </a:r>
            <a:endParaRPr b="0" lang="en-IE"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draft-ietf-anima-reference-model: RFC 8993</a:t>
            </a:r>
            <a:endParaRPr b="0" lang="en-IE"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draft-ietf-anima-autonomic-control-plane: RFC 8994</a:t>
            </a:r>
            <a:endParaRPr b="0" lang="en-IE"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draft-ietf-anima-bootstrapping-keyinfra: RFC 8995</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41" dur="indefinite" restart="never" nodeType="tmRoot">
          <p:childTnLst>
            <p:seq>
              <p:cTn id="42" dur="indefinite" nodeType="mainSeq"/>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CustomShape 1"/>
          <p:cNvSpPr/>
          <p:nvPr/>
        </p:nvSpPr>
        <p:spPr>
          <a:xfrm>
            <a:off x="685800" y="685440"/>
            <a:ext cx="7764840" cy="1059480"/>
          </a:xfrm>
          <a:prstGeom prst="rect">
            <a:avLst/>
          </a:prstGeom>
          <a:noFill/>
          <a:ln>
            <a:noFill/>
          </a:ln>
        </p:spPr>
        <p:style>
          <a:lnRef idx="0"/>
          <a:fillRef idx="0"/>
          <a:effectRef idx="0"/>
          <a:fontRef idx="minor"/>
        </p:style>
      </p:sp>
      <p:sp>
        <p:nvSpPr>
          <p:cNvPr id="203" name="CustomShape 2"/>
          <p:cNvSpPr/>
          <p:nvPr/>
        </p:nvSpPr>
        <p:spPr>
          <a:xfrm>
            <a:off x="438120" y="602280"/>
            <a:ext cx="822348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BoFs in IETF 112</a:t>
            </a:r>
            <a:endParaRPr b="0" lang="en-IE" sz="4400" spc="-1" strike="noStrike">
              <a:latin typeface="Arial"/>
            </a:endParaRPr>
          </a:p>
        </p:txBody>
      </p:sp>
      <p:sp>
        <p:nvSpPr>
          <p:cNvPr id="204" name="CustomShape 3"/>
          <p:cNvSpPr/>
          <p:nvPr/>
        </p:nvSpPr>
        <p:spPr>
          <a:xfrm>
            <a:off x="457200" y="1604520"/>
            <a:ext cx="8223480" cy="3971520"/>
          </a:xfrm>
          <a:prstGeom prst="rect">
            <a:avLst/>
          </a:prstGeom>
          <a:noFill/>
          <a:ln>
            <a:noFill/>
          </a:ln>
        </p:spPr>
        <p:style>
          <a:lnRef idx="0"/>
          <a:fillRef idx="0"/>
          <a:effectRef idx="0"/>
          <a:fontRef idx="minor"/>
        </p:style>
        <p:txBody>
          <a:bodyPr lIns="0" rIns="0" tIns="0" bIns="0">
            <a:normAutofit fontScale="85000"/>
          </a:bodyPr>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madinas – MAC address Device Identification for Network and Application Services</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apn – Application-aware Networking</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danish – DANE AutheNtication for IoT Service Hardening</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sins – SCIM Industry Next Steps</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ohttp – Oblivious HTTP</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43" dur="indefinite" restart="never" nodeType="tmRoot">
          <p:childTnLst>
            <p:seq>
              <p:cTn id="44" dur="indefinite" nodeType="mainSeq"/>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5" name="CustomShape 1"/>
          <p:cNvSpPr/>
          <p:nvPr/>
        </p:nvSpPr>
        <p:spPr>
          <a:xfrm>
            <a:off x="685800" y="685440"/>
            <a:ext cx="7764840" cy="1059480"/>
          </a:xfrm>
          <a:prstGeom prst="rect">
            <a:avLst/>
          </a:prstGeom>
          <a:noFill/>
          <a:ln>
            <a:noFill/>
          </a:ln>
        </p:spPr>
        <p:style>
          <a:lnRef idx="0"/>
          <a:fillRef idx="0"/>
          <a:effectRef idx="0"/>
          <a:fontRef idx="minor"/>
        </p:style>
      </p:sp>
      <p:sp>
        <p:nvSpPr>
          <p:cNvPr id="206" name="CustomShape 2"/>
          <p:cNvSpPr/>
          <p:nvPr/>
        </p:nvSpPr>
        <p:spPr>
          <a:xfrm>
            <a:off x="416520" y="586800"/>
            <a:ext cx="8223480" cy="8532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2800" spc="-1" strike="noStrike">
                <a:solidFill>
                  <a:srgbClr val="000000"/>
                </a:solidFill>
                <a:latin typeface="Arial"/>
                <a:ea typeface="DejaVu Sans"/>
              </a:rPr>
              <a:t>madinas – MAC Address Device Identification for Network and Application Services</a:t>
            </a:r>
            <a:endParaRPr b="0" lang="en-IE" sz="2800" spc="-1" strike="noStrike">
              <a:latin typeface="Arial"/>
            </a:endParaRPr>
          </a:p>
        </p:txBody>
      </p:sp>
      <p:sp>
        <p:nvSpPr>
          <p:cNvPr id="207" name="CustomShape 3"/>
          <p:cNvSpPr/>
          <p:nvPr/>
        </p:nvSpPr>
        <p:spPr>
          <a:xfrm>
            <a:off x="457200" y="1604520"/>
            <a:ext cx="8223480" cy="3971520"/>
          </a:xfrm>
          <a:prstGeom prst="rect">
            <a:avLst/>
          </a:prstGeom>
          <a:noFill/>
          <a:ln>
            <a:noFill/>
          </a:ln>
        </p:spPr>
        <p:style>
          <a:lnRef idx="0"/>
          <a:fillRef idx="0"/>
          <a:effectRef idx="0"/>
          <a:fontRef idx="minor"/>
        </p:style>
        <p:txBody>
          <a:bodyPr lIns="0" rIns="0" tIns="0" bIns="0">
            <a:normAutofit fontScale="80000"/>
          </a:bodyPr>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Will be meeting in IETF 112</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Privacy addresses and their effect on protocols, and other types of stabile identifiers.</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Proposed Charter:</a:t>
            </a:r>
            <a:endParaRPr b="0" lang="en-IE"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1"/>
              </a:rPr>
              <a:t>Charter email</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Framework document:</a:t>
            </a:r>
            <a:endParaRPr b="0" lang="en-IE"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2"/>
              </a:rPr>
              <a:t>draft-henry-madinas-framework</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45" dur="indefinite" restart="never" nodeType="tmRoot">
          <p:childTnLst>
            <p:seq>
              <p:cTn id="46" dur="indefinite" nodeType="mainSeq"/>
              <p:prevCondLst>
                <p:cond delay="0" evt="onPrev">
                  <p:tgtEl>
                    <p:sldTgt/>
                  </p:tgtEl>
                </p:cond>
              </p:prevCondLst>
              <p:nextCondLst>
                <p:cond delay="0" evt="onNext">
                  <p:tgtEl>
                    <p:sldTgt/>
                  </p:tgtEl>
                </p:cond>
              </p:nextCondLst>
            </p:seq>
          </p:childTnLst>
        </p:cTn>
      </p:par>
    </p:tnLst>
  </p:timing>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8" name="CustomShape 1"/>
          <p:cNvSpPr/>
          <p:nvPr/>
        </p:nvSpPr>
        <p:spPr>
          <a:xfrm>
            <a:off x="685800" y="685440"/>
            <a:ext cx="7764840" cy="1059480"/>
          </a:xfrm>
          <a:prstGeom prst="rect">
            <a:avLst/>
          </a:prstGeom>
          <a:noFill/>
          <a:ln>
            <a:noFill/>
          </a:ln>
        </p:spPr>
        <p:style>
          <a:lnRef idx="0"/>
          <a:fillRef idx="0"/>
          <a:effectRef idx="0"/>
          <a:fontRef idx="minor"/>
        </p:style>
      </p:sp>
      <p:sp>
        <p:nvSpPr>
          <p:cNvPr id="209" name="CustomShape 2"/>
          <p:cNvSpPr/>
          <p:nvPr/>
        </p:nvSpPr>
        <p:spPr>
          <a:xfrm>
            <a:off x="416520" y="769320"/>
            <a:ext cx="8223480" cy="4881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3200" spc="-1" strike="noStrike">
                <a:solidFill>
                  <a:srgbClr val="000000"/>
                </a:solidFill>
                <a:latin typeface="Arial"/>
                <a:ea typeface="DejaVu Sans"/>
              </a:rPr>
              <a:t>apn – Application-aware Networking</a:t>
            </a:r>
            <a:endParaRPr b="0" lang="en-IE" sz="3200" spc="-1" strike="noStrike">
              <a:latin typeface="Arial"/>
            </a:endParaRPr>
          </a:p>
        </p:txBody>
      </p:sp>
      <p:sp>
        <p:nvSpPr>
          <p:cNvPr id="210" name="CustomShape 3"/>
          <p:cNvSpPr/>
          <p:nvPr/>
        </p:nvSpPr>
        <p:spPr>
          <a:xfrm>
            <a:off x="457200" y="1604520"/>
            <a:ext cx="8223480" cy="3971520"/>
          </a:xfrm>
          <a:prstGeom prst="rect">
            <a:avLst/>
          </a:prstGeom>
          <a:noFill/>
          <a:ln>
            <a:noFill/>
          </a:ln>
        </p:spPr>
        <p:style>
          <a:lnRef idx="0"/>
          <a:fillRef idx="0"/>
          <a:effectRef idx="0"/>
          <a:fontRef idx="minor"/>
        </p:style>
        <p:txBody>
          <a:bodyPr lIns="0" rIns="0" tIns="0" bIns="0">
            <a:normAutofit fontScale="80000"/>
          </a:bodyPr>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Will be meeting in IETF 112</a:t>
            </a:r>
            <a:endParaRPr b="0" lang="en-IE"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How application and network can be made aware of each other so they can provide required services.</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Poster:</a:t>
            </a:r>
            <a:endParaRPr b="0" lang="en-IE"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1"/>
              </a:rPr>
              <a:t>Poster link</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Framework document:</a:t>
            </a:r>
            <a:endParaRPr b="0" lang="en-IE"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2"/>
              </a:rPr>
              <a:t>draft-li-apn-framework</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47" dur="indefinite" restart="never" nodeType="tmRoot">
          <p:childTnLst>
            <p:seq>
              <p:cTn id="48" dur="indefinite" nodeType="mainSeq"/>
              <p:prevCondLst>
                <p:cond delay="0" evt="onPrev">
                  <p:tgtEl>
                    <p:sldTgt/>
                  </p:tgtEl>
                </p:cond>
              </p:prevCondLst>
              <p:nextCondLst>
                <p:cond delay="0" evt="onNext">
                  <p:tgtEl>
                    <p:sldTgt/>
                  </p:tgtEl>
                </p:cond>
              </p:nextCondLst>
            </p:seq>
          </p:childTnLst>
        </p:cTn>
      </p:par>
    </p:tnLst>
  </p:timing>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1" name="CustomShape 1"/>
          <p:cNvSpPr/>
          <p:nvPr/>
        </p:nvSpPr>
        <p:spPr>
          <a:xfrm>
            <a:off x="685800" y="685440"/>
            <a:ext cx="7764840" cy="1059480"/>
          </a:xfrm>
          <a:prstGeom prst="rect">
            <a:avLst/>
          </a:prstGeom>
          <a:noFill/>
          <a:ln>
            <a:noFill/>
          </a:ln>
        </p:spPr>
        <p:style>
          <a:lnRef idx="0"/>
          <a:fillRef idx="0"/>
          <a:effectRef idx="0"/>
          <a:fontRef idx="minor"/>
        </p:style>
      </p:sp>
      <p:sp>
        <p:nvSpPr>
          <p:cNvPr id="212" name="CustomShape 2"/>
          <p:cNvSpPr/>
          <p:nvPr/>
        </p:nvSpPr>
        <p:spPr>
          <a:xfrm>
            <a:off x="416520" y="587520"/>
            <a:ext cx="8223480" cy="8517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2800" spc="-1" strike="noStrike">
                <a:solidFill>
                  <a:srgbClr val="000000"/>
                </a:solidFill>
                <a:latin typeface="Arial"/>
                <a:ea typeface="DejaVu Sans"/>
              </a:rPr>
              <a:t>danish – DANE AutheNtication for Iot Service Hardening</a:t>
            </a:r>
            <a:endParaRPr b="0" lang="en-IE" sz="2800" spc="-1" strike="noStrike">
              <a:latin typeface="Arial"/>
            </a:endParaRPr>
          </a:p>
        </p:txBody>
      </p:sp>
      <p:sp>
        <p:nvSpPr>
          <p:cNvPr id="213" name="CustomShape 3"/>
          <p:cNvSpPr/>
          <p:nvPr/>
        </p:nvSpPr>
        <p:spPr>
          <a:xfrm>
            <a:off x="457200" y="1604520"/>
            <a:ext cx="8223480" cy="3971520"/>
          </a:xfrm>
          <a:prstGeom prst="rect">
            <a:avLst/>
          </a:prstGeom>
          <a:noFill/>
          <a:ln>
            <a:noFill/>
          </a:ln>
        </p:spPr>
        <p:style>
          <a:lnRef idx="0"/>
          <a:fillRef idx="0"/>
          <a:effectRef idx="0"/>
          <a:fontRef idx="minor"/>
        </p:style>
        <p:txBody>
          <a:bodyPr lIns="0" rIns="0" tIns="0" bIns="0">
            <a:normAutofit/>
          </a:bodyPr>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Will be meeting in IETF 112</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How to do client authentication on IoT</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Proposed Charter:</a:t>
            </a:r>
            <a:endParaRPr b="0" lang="en-IE"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1"/>
              </a:rPr>
              <a:t>https://github.com/mcr/danish-bof/blob/main/charter.md</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49" dur="indefinite" restart="never" nodeType="tmRoot">
          <p:childTnLst>
            <p:seq>
              <p:cTn id="50" dur="indefinite" nodeType="mainSeq"/>
              <p:prevCondLst>
                <p:cond delay="0" evt="onPrev">
                  <p:tgtEl>
                    <p:sldTgt/>
                  </p:tgtEl>
                </p:cond>
              </p:prevCondLst>
              <p:nextCondLst>
                <p:cond delay="0" evt="onNext">
                  <p:tgtEl>
                    <p:sldTgt/>
                  </p:tgtEl>
                </p:cond>
              </p:nextCondLst>
            </p:seq>
          </p:childTnLst>
        </p:cTn>
      </p:par>
    </p:tnLst>
  </p:timing>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4" name="CustomShape 1"/>
          <p:cNvSpPr/>
          <p:nvPr/>
        </p:nvSpPr>
        <p:spPr>
          <a:xfrm>
            <a:off x="685800" y="685440"/>
            <a:ext cx="7764840" cy="1059480"/>
          </a:xfrm>
          <a:prstGeom prst="rect">
            <a:avLst/>
          </a:prstGeom>
          <a:noFill/>
          <a:ln>
            <a:noFill/>
          </a:ln>
        </p:spPr>
        <p:style>
          <a:lnRef idx="0"/>
          <a:fillRef idx="0"/>
          <a:effectRef idx="0"/>
          <a:fontRef idx="minor"/>
        </p:style>
      </p:sp>
      <p:sp>
        <p:nvSpPr>
          <p:cNvPr id="215" name="CustomShape 2"/>
          <p:cNvSpPr/>
          <p:nvPr/>
        </p:nvSpPr>
        <p:spPr>
          <a:xfrm>
            <a:off x="416520" y="799920"/>
            <a:ext cx="8223480" cy="4269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2800" spc="-1" strike="noStrike">
                <a:solidFill>
                  <a:srgbClr val="000000"/>
                </a:solidFill>
                <a:latin typeface="Arial"/>
                <a:ea typeface="DejaVu Sans"/>
              </a:rPr>
              <a:t>Sins – SCIM Industry Next Steps</a:t>
            </a:r>
            <a:endParaRPr b="0" lang="en-IE" sz="2800" spc="-1" strike="noStrike">
              <a:latin typeface="Arial"/>
            </a:endParaRPr>
          </a:p>
        </p:txBody>
      </p:sp>
      <p:sp>
        <p:nvSpPr>
          <p:cNvPr id="216" name="CustomShape 3"/>
          <p:cNvSpPr/>
          <p:nvPr/>
        </p:nvSpPr>
        <p:spPr>
          <a:xfrm>
            <a:off x="457200" y="1604520"/>
            <a:ext cx="8223480" cy="3971520"/>
          </a:xfrm>
          <a:prstGeom prst="rect">
            <a:avLst/>
          </a:prstGeom>
          <a:noFill/>
          <a:ln>
            <a:noFill/>
          </a:ln>
        </p:spPr>
        <p:style>
          <a:lnRef idx="0"/>
          <a:fillRef idx="0"/>
          <a:effectRef idx="0"/>
          <a:fontRef idx="minor"/>
        </p:style>
        <p:txBody>
          <a:bodyPr lIns="0" rIns="0" tIns="0" bIns="0">
            <a:normAutofit fontScale="97000"/>
          </a:bodyPr>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Will be meeting in IETF 112</a:t>
            </a:r>
            <a:endParaRPr b="0" lang="en-IE"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 System for Cross-domain Identity Management (SCIM) specification is an HTTP-based protocol that makes managing identities in multidomain scenarios easier to support via a standardized service.</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This is continuation work for that</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51" dur="indefinite" restart="never" nodeType="tmRoot">
          <p:childTnLst>
            <p:seq>
              <p:cTn id="52" dur="indefinite" nodeType="mainSeq"/>
              <p:prevCondLst>
                <p:cond delay="0" evt="onPrev">
                  <p:tgtEl>
                    <p:sldTgt/>
                  </p:tgtEl>
                </p:cond>
              </p:prevCondLst>
              <p:nextCondLst>
                <p:cond delay="0" evt="onNext">
                  <p:tgtEl>
                    <p:sldTgt/>
                  </p:tgtEl>
                </p:cond>
              </p:nextCondLst>
            </p:seq>
          </p:childTnLst>
        </p:cTn>
      </p:par>
    </p:tnLst>
  </p:timing>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7" name="CustomShape 1"/>
          <p:cNvSpPr/>
          <p:nvPr/>
        </p:nvSpPr>
        <p:spPr>
          <a:xfrm>
            <a:off x="685800" y="685440"/>
            <a:ext cx="7764840" cy="1059480"/>
          </a:xfrm>
          <a:prstGeom prst="rect">
            <a:avLst/>
          </a:prstGeom>
          <a:noFill/>
          <a:ln>
            <a:noFill/>
          </a:ln>
        </p:spPr>
        <p:style>
          <a:lnRef idx="0"/>
          <a:fillRef idx="0"/>
          <a:effectRef idx="0"/>
          <a:fontRef idx="minor"/>
        </p:style>
      </p:sp>
      <p:sp>
        <p:nvSpPr>
          <p:cNvPr id="218" name="CustomShape 2"/>
          <p:cNvSpPr/>
          <p:nvPr/>
        </p:nvSpPr>
        <p:spPr>
          <a:xfrm>
            <a:off x="416520" y="799920"/>
            <a:ext cx="8223480" cy="4269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2800" spc="-1" strike="noStrike">
                <a:solidFill>
                  <a:srgbClr val="000000"/>
                </a:solidFill>
                <a:latin typeface="Arial"/>
                <a:ea typeface="DejaVu Sans"/>
              </a:rPr>
              <a:t>ohttp – Oblivious HTTP</a:t>
            </a:r>
            <a:endParaRPr b="0" lang="en-IE" sz="2800" spc="-1" strike="noStrike">
              <a:latin typeface="Arial"/>
            </a:endParaRPr>
          </a:p>
        </p:txBody>
      </p:sp>
      <p:sp>
        <p:nvSpPr>
          <p:cNvPr id="219" name="CustomShape 3"/>
          <p:cNvSpPr/>
          <p:nvPr/>
        </p:nvSpPr>
        <p:spPr>
          <a:xfrm>
            <a:off x="457200" y="1604520"/>
            <a:ext cx="8223480" cy="3971520"/>
          </a:xfrm>
          <a:prstGeom prst="rect">
            <a:avLst/>
          </a:prstGeom>
          <a:noFill/>
          <a:ln>
            <a:noFill/>
          </a:ln>
        </p:spPr>
        <p:style>
          <a:lnRef idx="0"/>
          <a:fillRef idx="0"/>
          <a:effectRef idx="0"/>
          <a:fontRef idx="minor"/>
        </p:style>
        <p:txBody>
          <a:bodyPr lIns="0" rIns="0" tIns="0" bIns="0">
            <a:normAutofit/>
          </a:bodyPr>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Will be meeting in IETF 112</a:t>
            </a:r>
            <a:endParaRPr b="0" lang="en-IE"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Using http proxy to hide the client identity.</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Charter:</a:t>
            </a:r>
            <a:endParaRPr b="0" lang="en-IE"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1"/>
              </a:rPr>
              <a:t>https://datatracker.ietf.org/wg/ohttp/about/</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53" dur="indefinite" restart="never" nodeType="tmRoot">
          <p:childTnLst>
            <p:seq>
              <p:cTn id="5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CustomShape 1"/>
          <p:cNvSpPr/>
          <p:nvPr/>
        </p:nvSpPr>
        <p:spPr>
          <a:xfrm>
            <a:off x="339840" y="692280"/>
            <a:ext cx="8832960" cy="39060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IE" sz="2800" spc="-1" strike="noStrike">
              <a:latin typeface="Arial"/>
            </a:endParaRPr>
          </a:p>
        </p:txBody>
      </p:sp>
      <p:sp>
        <p:nvSpPr>
          <p:cNvPr id="150" name="CustomShape 2"/>
          <p:cNvSpPr/>
          <p:nvPr/>
        </p:nvSpPr>
        <p:spPr>
          <a:xfrm>
            <a:off x="34920" y="1413000"/>
            <a:ext cx="9137880" cy="4870800"/>
          </a:xfrm>
          <a:prstGeom prst="rect">
            <a:avLst/>
          </a:prstGeom>
          <a:noFill/>
          <a:ln>
            <a:noFill/>
          </a:ln>
        </p:spPr>
        <p:style>
          <a:lnRef idx="0"/>
          <a:fillRef idx="0"/>
          <a:effectRef idx="0"/>
          <a:fontRef idx="minor"/>
        </p:style>
        <p:txBody>
          <a:bodyPr lIns="90000" rIns="90000" tIns="45000" bIns="45000">
            <a:noAutofit/>
          </a:bodyPr>
          <a:p>
            <a:pPr lvl="1" marL="432000" indent="-21420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IE" sz="1800" spc="-1" strike="noStrike">
              <a:latin typeface="Arial"/>
            </a:endParaRPr>
          </a:p>
          <a:p>
            <a:pPr>
              <a:lnSpc>
                <a:spcPct val="100000"/>
              </a:lnSpc>
            </a:pPr>
            <a:endParaRPr b="0" lang="en-IE" sz="1800" spc="-1" strike="noStrike">
              <a:latin typeface="Arial"/>
            </a:endParaRPr>
          </a:p>
          <a:p>
            <a:pPr lvl="1" marL="432000" indent="-21420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IE" sz="1800" spc="-1" strike="noStrike">
              <a:latin typeface="Arial"/>
            </a:endParaRPr>
          </a:p>
          <a:p>
            <a:pPr>
              <a:lnSpc>
                <a:spcPct val="100000"/>
              </a:lnSpc>
            </a:pPr>
            <a:endParaRPr b="0" lang="en-IE" sz="1800" spc="-1" strike="noStrike">
              <a:latin typeface="Arial"/>
            </a:endParaRPr>
          </a:p>
          <a:p>
            <a:pPr lvl="1" marL="432000" indent="-21420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IE" sz="28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CustomShape 1"/>
          <p:cNvSpPr/>
          <p:nvPr/>
        </p:nvSpPr>
        <p:spPr>
          <a:xfrm>
            <a:off x="684360" y="658800"/>
            <a:ext cx="7766280" cy="82260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IE" sz="3200" spc="-1" strike="noStrike">
              <a:latin typeface="Arial"/>
            </a:endParaRPr>
          </a:p>
        </p:txBody>
      </p:sp>
      <p:sp>
        <p:nvSpPr>
          <p:cNvPr id="152" name="CustomShape 2"/>
          <p:cNvSpPr/>
          <p:nvPr/>
        </p:nvSpPr>
        <p:spPr>
          <a:xfrm>
            <a:off x="0" y="1557360"/>
            <a:ext cx="8985600" cy="3378600"/>
          </a:xfrm>
          <a:prstGeom prst="rect">
            <a:avLst/>
          </a:prstGeom>
          <a:noFill/>
          <a:ln>
            <a:noFill/>
          </a:ln>
        </p:spPr>
        <p:style>
          <a:lnRef idx="0"/>
          <a:fillRef idx="0"/>
          <a:effectRef idx="0"/>
          <a:fontRef idx="minor"/>
        </p:style>
        <p:txBody>
          <a:bodyPr lIns="90000" rIns="90000" tIns="45000" bIns="45000">
            <a:noAutofit/>
          </a:bodyPr>
          <a:p>
            <a:pPr lvl="1" marL="432000" indent="-21420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IE" sz="2000" spc="-1" strike="noStrike">
              <a:latin typeface="Arial"/>
            </a:endParaRPr>
          </a:p>
          <a:p>
            <a:pPr>
              <a:lnSpc>
                <a:spcPct val="100000"/>
              </a:lnSpc>
            </a:pPr>
            <a:endParaRPr b="0" lang="en-IE" sz="2000" spc="-1" strike="noStrike">
              <a:latin typeface="Arial"/>
            </a:endParaRPr>
          </a:p>
          <a:p>
            <a:pPr lvl="1" marL="432000" indent="-21420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IE" sz="2000" spc="-1" strike="noStrike">
              <a:latin typeface="Arial"/>
            </a:endParaRPr>
          </a:p>
          <a:p>
            <a:pPr>
              <a:lnSpc>
                <a:spcPct val="100000"/>
              </a:lnSpc>
            </a:pPr>
            <a:endParaRPr b="0" lang="en-IE" sz="2000" spc="-1" strike="noStrike">
              <a:latin typeface="Arial"/>
            </a:endParaRPr>
          </a:p>
          <a:p>
            <a:pPr lvl="1" marL="432000" indent="-21420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IE" sz="2000" spc="-1" strike="noStrike">
              <a:latin typeface="Arial"/>
            </a:endParaRPr>
          </a:p>
          <a:p>
            <a:pPr lvl="1" marL="432000" indent="-21420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
              <a:rPr b="0" lang="en-IE" sz="2000" spc="-1" strike="noStrike">
                <a:solidFill>
                  <a:srgbClr val="000000"/>
                </a:solidFill>
                <a:latin typeface="Arial"/>
                <a:ea typeface="DejaVu Sans"/>
              </a:rPr>
              <a:t> </a:t>
            </a:r>
            <a:endParaRPr b="0" lang="en-IE" sz="2000" spc="-1" strike="noStrike">
              <a:latin typeface="Arial"/>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CustomShape 1"/>
          <p:cNvSpPr/>
          <p:nvPr/>
        </p:nvSpPr>
        <p:spPr>
          <a:xfrm>
            <a:off x="324000" y="630360"/>
            <a:ext cx="8680680" cy="113688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IE" sz="3200" spc="-1" strike="noStrike">
              <a:latin typeface="Arial"/>
            </a:endParaRPr>
          </a:p>
        </p:txBody>
      </p:sp>
      <p:sp>
        <p:nvSpPr>
          <p:cNvPr id="154" name="CustomShape 2"/>
          <p:cNvSpPr/>
          <p:nvPr/>
        </p:nvSpPr>
        <p:spPr>
          <a:xfrm>
            <a:off x="609480" y="1773360"/>
            <a:ext cx="7758360" cy="4461120"/>
          </a:xfrm>
          <a:prstGeom prst="rect">
            <a:avLst/>
          </a:prstGeom>
          <a:noFill/>
          <a:ln>
            <a:noFill/>
          </a:ln>
        </p:spPr>
        <p:style>
          <a:lnRef idx="0"/>
          <a:fillRef idx="0"/>
          <a:effectRef idx="0"/>
          <a:fontRef idx="minor"/>
        </p:style>
        <p:txBody>
          <a:bodyPr lIns="90000" rIns="90000" tIns="45000" bIns="45000">
            <a:noAutofit/>
          </a:bodyPr>
          <a:p>
            <a:pPr marL="216000" indent="-21420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IE" sz="1800" spc="-1" strike="noStrike">
              <a:latin typeface="Arial"/>
            </a:endParaRPr>
          </a:p>
          <a:p>
            <a:pPr lvl="1" marL="432000" indent="-21420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IE" sz="1600" spc="-1" strike="noStrike">
              <a:latin typeface="Arial"/>
            </a:endParaRPr>
          </a:p>
          <a:p>
            <a:pPr lvl="1" marL="432000" indent="-21420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IE" sz="1600" spc="-1" strike="noStrike">
              <a:latin typeface="Arial"/>
            </a:endParaRPr>
          </a:p>
          <a:p>
            <a:pPr lvl="2" marL="648000" indent="-21420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IE" sz="1500" spc="-1" strike="noStrike">
              <a:latin typeface="Arial"/>
            </a:endParaRPr>
          </a:p>
          <a:p>
            <a:pPr lvl="3" marL="864000" indent="-21420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IE" sz="1500" spc="-1" strike="noStrike">
              <a:latin typeface="Arial"/>
            </a:endParaRPr>
          </a:p>
          <a:p>
            <a:pPr lvl="1" marL="432000" indent="-21420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IE" sz="1600" spc="-1" strike="noStrike">
              <a:latin typeface="Arial"/>
            </a:endParaRPr>
          </a:p>
          <a:p>
            <a:pPr lvl="1" marL="432000" indent="-21420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IE" sz="1600" spc="-1" strike="noStrike">
              <a:latin typeface="Arial"/>
            </a:endParaRPr>
          </a:p>
          <a:p>
            <a:pPr lvl="1" marL="432000" indent="-21420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IE" sz="1600" spc="-1" strike="noStrike">
              <a:latin typeface="Arial"/>
            </a:endParaRPr>
          </a:p>
          <a:p>
            <a:pPr marL="216000" indent="-21420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IE" sz="900" spc="-1" strike="noStrike">
              <a:latin typeface="Arial"/>
            </a:endParaRPr>
          </a:p>
          <a:p>
            <a:pPr marL="216000" indent="-21420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IE" sz="1200" spc="-1" strike="noStrike">
              <a:latin typeface="Arial"/>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CustomShape 1"/>
          <p:cNvSpPr/>
          <p:nvPr/>
        </p:nvSpPr>
        <p:spPr>
          <a:xfrm>
            <a:off x="324000" y="630360"/>
            <a:ext cx="8680680" cy="113688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IE" sz="3200" spc="-1" strike="noStrike">
              <a:latin typeface="Arial"/>
            </a:endParaRPr>
          </a:p>
        </p:txBody>
      </p:sp>
      <p:sp>
        <p:nvSpPr>
          <p:cNvPr id="156" name="CustomShape 2"/>
          <p:cNvSpPr/>
          <p:nvPr/>
        </p:nvSpPr>
        <p:spPr>
          <a:xfrm>
            <a:off x="609480" y="1773360"/>
            <a:ext cx="7758360" cy="4461120"/>
          </a:xfrm>
          <a:prstGeom prst="rect">
            <a:avLst/>
          </a:prstGeom>
          <a:noFill/>
          <a:ln>
            <a:noFill/>
          </a:ln>
        </p:spPr>
        <p:style>
          <a:lnRef idx="0"/>
          <a:fillRef idx="0"/>
          <a:effectRef idx="0"/>
          <a:fontRef idx="minor"/>
        </p:style>
        <p:txBody>
          <a:bodyPr lIns="90000" rIns="90000" tIns="45000" bIns="45000">
            <a:noAutofit/>
          </a:bodyPr>
          <a:p>
            <a:pPr marL="216000" indent="-21420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IE" sz="1800" spc="-1" strike="noStrike">
              <a:latin typeface="Arial"/>
            </a:endParaRPr>
          </a:p>
          <a:p>
            <a:pPr lvl="1" marL="432000" indent="-21420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IE" sz="1500" spc="-1" strike="noStrike">
              <a:latin typeface="Arial"/>
            </a:endParaRPr>
          </a:p>
          <a:p>
            <a:pPr lvl="1" marL="432000" indent="-21420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IE" sz="1500" spc="-1" strike="noStrike">
              <a:latin typeface="Arial"/>
            </a:endParaRPr>
          </a:p>
          <a:p>
            <a:pPr>
              <a:lnSpc>
                <a:spcPct val="90000"/>
              </a:lnSpc>
              <a:spcBef>
                <a:spcPts val="400"/>
              </a:spcBef>
            </a:pPr>
            <a:endParaRPr b="0" lang="en-IE" sz="1500" spc="-1" strike="noStrike">
              <a:latin typeface="Arial"/>
            </a:endParaRPr>
          </a:p>
          <a:p>
            <a:pPr marL="216000" indent="-21420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
              <a:rPr b="1" i="1" lang="en-IE" sz="1600" spc="-1" strike="noStrike" u="sng">
                <a:solidFill>
                  <a:srgbClr val="0000ff"/>
                </a:solidFill>
                <a:uFillTx/>
                <a:latin typeface="Calibri"/>
                <a:ea typeface="Calibri"/>
                <a:hlinkClick r:id="rId2"/>
              </a:rPr>
              <a:t>http://standards.ieee.org/about/sasb/patcom/materials.html</a:t>
            </a:r>
            <a:endParaRPr b="0" lang="en-IE" sz="1600" spc="-1" strike="noStrike">
              <a:latin typeface="Arial"/>
            </a:endParaRPr>
          </a:p>
          <a:p>
            <a:pPr>
              <a:lnSpc>
                <a:spcPct val="90000"/>
              </a:lnSpc>
            </a:pPr>
            <a:endParaRPr b="0" lang="en-IE" sz="1600" spc="-1" strike="noStrike">
              <a:latin typeface="Arial"/>
            </a:endParaRPr>
          </a:p>
          <a:p>
            <a:pPr marL="630000" indent="-28404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IE" sz="2600" spc="-1" strike="noStrike">
              <a:latin typeface="Arial"/>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CustomShape 1"/>
          <p:cNvSpPr/>
          <p:nvPr/>
        </p:nvSpPr>
        <p:spPr>
          <a:xfrm>
            <a:off x="324000" y="630360"/>
            <a:ext cx="8680680" cy="113688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
              <a:rPr b="1" lang="en-IE" sz="2600" spc="-1" strike="noStrike" cap="all">
                <a:solidFill>
                  <a:srgbClr val="000000"/>
                </a:solidFill>
                <a:latin typeface="Montserrat ExtraBold"/>
                <a:ea typeface="MS PGothic"/>
              </a:rPr>
              <a:t>standards development activities</a:t>
            </a:r>
            <a:endParaRPr b="0" lang="en-IE" sz="2600" spc="-1" strike="noStrike">
              <a:latin typeface="Arial"/>
            </a:endParaRPr>
          </a:p>
        </p:txBody>
      </p:sp>
      <p:sp>
        <p:nvSpPr>
          <p:cNvPr id="158" name="CustomShape 2"/>
          <p:cNvSpPr/>
          <p:nvPr/>
        </p:nvSpPr>
        <p:spPr>
          <a:xfrm>
            <a:off x="609480" y="1773360"/>
            <a:ext cx="7758360" cy="4461120"/>
          </a:xfrm>
          <a:prstGeom prst="rect">
            <a:avLst/>
          </a:prstGeom>
          <a:noFill/>
          <a:ln>
            <a:noFill/>
          </a:ln>
        </p:spPr>
        <p:style>
          <a:lnRef idx="0"/>
          <a:fillRef idx="0"/>
          <a:effectRef idx="0"/>
          <a:fontRef idx="minor"/>
        </p:style>
        <p:txBody>
          <a:bodyPr lIns="90000" rIns="90000" tIns="45000" bIns="45000">
            <a:noAutofit/>
          </a:bodyPr>
          <a:p>
            <a:pPr marL="216000" indent="-21420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IE" sz="2000" spc="-1" strike="noStrike">
              <a:latin typeface="Arial"/>
            </a:endParaRPr>
          </a:p>
          <a:p>
            <a:pPr>
              <a:lnSpc>
                <a:spcPct val="90000"/>
              </a:lnSpc>
            </a:pPr>
            <a:endParaRPr b="0" lang="en-IE" sz="2000" spc="-1" strike="noStrike">
              <a:latin typeface="Arial"/>
            </a:endParaRPr>
          </a:p>
          <a:p>
            <a:pPr lvl="1" marL="432000" indent="-21420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IE" sz="1600" spc="-1" strike="noStrike">
              <a:latin typeface="Arial"/>
            </a:endParaRPr>
          </a:p>
          <a:p>
            <a:pPr lvl="1" marL="432000" indent="-21420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IE" sz="1600" spc="-1" strike="noStrike">
              <a:latin typeface="Arial"/>
            </a:endParaRPr>
          </a:p>
          <a:p>
            <a:pPr lvl="1" marL="432000" indent="-21420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IE" sz="1600" spc="-1" strike="noStrike">
              <a:latin typeface="Arial"/>
            </a:endParaRPr>
          </a:p>
          <a:p>
            <a:pPr lvl="1" marL="432000" indent="-21420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IE" sz="1600" spc="-1" strike="noStrike">
              <a:latin typeface="Arial"/>
            </a:endParaRPr>
          </a:p>
          <a:p>
            <a:pPr lvl="1" marL="432000" indent="-21420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IE" sz="1600" spc="-1" strike="noStrike">
              <a:latin typeface="Arial"/>
            </a:endParaRPr>
          </a:p>
          <a:p>
            <a:pPr lvl="1" marL="432000" indent="-21420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IE" sz="1600" spc="-1" strike="noStrike">
              <a:latin typeface="Arial"/>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CustomShape 1"/>
          <p:cNvSpPr/>
          <p:nvPr/>
        </p:nvSpPr>
        <p:spPr>
          <a:xfrm>
            <a:off x="324000" y="630360"/>
            <a:ext cx="8680680" cy="113688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IE" sz="2600" spc="-1" strike="noStrike">
              <a:latin typeface="Arial"/>
            </a:endParaRPr>
          </a:p>
        </p:txBody>
      </p:sp>
      <p:sp>
        <p:nvSpPr>
          <p:cNvPr id="160" name="CustomShape 2"/>
          <p:cNvSpPr/>
          <p:nvPr/>
        </p:nvSpPr>
        <p:spPr>
          <a:xfrm>
            <a:off x="609480" y="1773360"/>
            <a:ext cx="7758360" cy="4461120"/>
          </a:xfrm>
          <a:prstGeom prst="rect">
            <a:avLst/>
          </a:prstGeom>
          <a:noFill/>
          <a:ln>
            <a:noFill/>
          </a:ln>
        </p:spPr>
        <p:style>
          <a:lnRef idx="0"/>
          <a:fillRef idx="0"/>
          <a:effectRef idx="0"/>
          <a:fontRef idx="minor"/>
        </p:style>
        <p:txBody>
          <a:bodyPr lIns="90000" rIns="90000" tIns="45000" bIns="45000">
            <a:noAutofit/>
          </a:bodyPr>
          <a:p>
            <a:pPr marL="216000" indent="-21420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IE" sz="2000" spc="-1" strike="noStrike">
              <a:latin typeface="Arial"/>
            </a:endParaRPr>
          </a:p>
          <a:p>
            <a:pPr>
              <a:lnSpc>
                <a:spcPct val="90000"/>
              </a:lnSpc>
            </a:pPr>
            <a:endParaRPr b="0" lang="en-IE" sz="2000" spc="-1" strike="noStrike">
              <a:latin typeface="Arial"/>
            </a:endParaRPr>
          </a:p>
          <a:p>
            <a:pPr lvl="1" marL="432000" indent="-21420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IE" sz="1600" spc="-1" strike="noStrike">
              <a:latin typeface="Arial"/>
            </a:endParaRPr>
          </a:p>
          <a:p>
            <a:pPr lvl="1" marL="432000" indent="-21420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IE" sz="1600" spc="-1" strike="noStrike">
              <a:latin typeface="Arial"/>
            </a:endParaRPr>
          </a:p>
          <a:p>
            <a:pPr lvl="1" marL="432000" indent="-21420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IE" sz="1600" spc="-1" strike="noStrike">
              <a:latin typeface="Arial"/>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CustomShape 1"/>
          <p:cNvSpPr/>
          <p:nvPr/>
        </p:nvSpPr>
        <p:spPr>
          <a:xfrm>
            <a:off x="324000" y="630360"/>
            <a:ext cx="8680680" cy="113688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IE" sz="2600" spc="-1" strike="noStrike">
              <a:latin typeface="Arial"/>
            </a:endParaRPr>
          </a:p>
        </p:txBody>
      </p:sp>
      <p:sp>
        <p:nvSpPr>
          <p:cNvPr id="162" name="CustomShape 2"/>
          <p:cNvSpPr/>
          <p:nvPr/>
        </p:nvSpPr>
        <p:spPr>
          <a:xfrm>
            <a:off x="335880" y="1828800"/>
            <a:ext cx="8715600" cy="4461120"/>
          </a:xfrm>
          <a:prstGeom prst="rect">
            <a:avLst/>
          </a:prstGeom>
          <a:noFill/>
          <a:ln>
            <a:noFill/>
          </a:ln>
        </p:spPr>
        <p:style>
          <a:lnRef idx="0"/>
          <a:fillRef idx="0"/>
          <a:effectRef idx="0"/>
          <a:fontRef idx="minor"/>
        </p:style>
        <p:txBody>
          <a:bodyPr lIns="90000" rIns="90000" tIns="45000" bIns="45000">
            <a:noAutofit/>
          </a:bodyPr>
          <a:p>
            <a:pPr marL="216000" indent="-21420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
              <a:rPr b="0" lang="en-IE" sz="1500" spc="-1" strike="noStrike">
                <a:solidFill>
                  <a:srgbClr val="000000"/>
                </a:solidFill>
                <a:latin typeface="Calibri"/>
                <a:ea typeface="DejaVu Sans"/>
              </a:rPr>
              <a:t> </a:t>
            </a:r>
            <a:endParaRPr b="0" lang="en-IE" sz="1500" spc="-1" strike="noStrike">
              <a:latin typeface="Arial"/>
            </a:endParaRPr>
          </a:p>
          <a:p>
            <a:pPr lvl="1" marL="432000" indent="-21420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https://standards.ieee.org/about/policies/bylaws/sect6-7.html#7</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2"/>
              </a:rPr>
              <a:t>https://standards.ieee.org/about/policies/opman/sect6.html</a:t>
            </a:r>
            <a:endParaRPr b="0" lang="en-IE" sz="1200" spc="-1" strike="noStrike">
              <a:latin typeface="Arial"/>
            </a:endParaRPr>
          </a:p>
          <a:p>
            <a:pPr marL="216000" indent="-21420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IE" sz="1500" spc="-1" strike="noStrike">
              <a:latin typeface="Arial"/>
            </a:endParaRPr>
          </a:p>
          <a:p>
            <a:pPr lvl="1" marL="432000" indent="-21420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3"/>
              </a:rPr>
              <a:t>https://standards.ieee.org/content/dam/ieee-standards/standards/web/documents/other/permissionltrs.zip</a:t>
            </a:r>
            <a:endParaRPr b="0" lang="en-IE" sz="1200" spc="-1" strike="noStrike">
              <a:latin typeface="Arial"/>
            </a:endParaRPr>
          </a:p>
          <a:p>
            <a:pPr marL="216000" indent="-21420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IE" sz="1500" spc="-1" strike="noStrike">
              <a:latin typeface="Arial"/>
            </a:endParaRPr>
          </a:p>
          <a:p>
            <a:pPr lvl="1" marL="432000" indent="-21420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4"/>
              </a:rPr>
              <a:t>http://standards.ieee.org/faqs/copyrights.html/</a:t>
            </a:r>
            <a:endParaRPr b="0" lang="en-IE" sz="1200" spc="-1" strike="noStrike">
              <a:latin typeface="Arial"/>
            </a:endParaRPr>
          </a:p>
          <a:p>
            <a:pPr marL="216000" indent="-21420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IE" sz="1500" spc="-1" strike="noStrike">
              <a:latin typeface="Arial"/>
            </a:endParaRPr>
          </a:p>
          <a:p>
            <a:pPr lvl="1" marL="432000" indent="-21420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https://standards.ieee.org/develop/policies/best_practices_for_ieee_standards_development_051215.pdf</a:t>
            </a:r>
            <a:endParaRPr b="0" lang="en-IE" sz="1200" spc="-1" strike="noStrike">
              <a:latin typeface="Arial"/>
            </a:endParaRPr>
          </a:p>
          <a:p>
            <a:pPr marL="216000" indent="-21420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IE" sz="1500" spc="-1" strike="noStrike">
              <a:latin typeface="Arial"/>
            </a:endParaRPr>
          </a:p>
          <a:p>
            <a:pPr lvl="1" marL="432000" indent="-21420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6"/>
              </a:rPr>
              <a:t>https://standards.ieee.org/about/policies/opman/sect6.html</a:t>
            </a:r>
            <a:endParaRPr b="0" lang="en-IE" sz="1200" spc="-1" strike="noStrike">
              <a:latin typeface="Arial"/>
            </a:endParaRPr>
          </a:p>
          <a:p>
            <a:pPr>
              <a:lnSpc>
                <a:spcPct val="90000"/>
              </a:lnSpc>
              <a:spcBef>
                <a:spcPts val="564"/>
              </a:spcBef>
            </a:pPr>
            <a:endParaRPr b="0" lang="en-IE" sz="1200" spc="-1" strike="noStrike">
              <a:latin typeface="Arial"/>
            </a:endParaRPr>
          </a:p>
        </p:txBody>
      </p:sp>
    </p:spTree>
  </p:cSld>
  <mc:AlternateContent>
    <mc:Choice Requires="p14">
      <p:transition spd="slow" p14:dur="2000"/>
    </mc:Choice>
    <mc:Fallback>
      <p:transition spd="slow"/>
    </mc:Fallback>
  </mc:AlternateContent>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875</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2021-07-13T13:17:07Z</dcterms:modified>
  <cp:revision>95</cp:revision>
  <dc:subject>IEEE 802.15.9ma</dc:subject>
  <dc:title>Opening for November</dc:title>
</cp:coreProperties>
</file>