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3" r:id="rId4"/>
    <p:sldId id="608" r:id="rId5"/>
    <p:sldId id="708" r:id="rId6"/>
    <p:sldId id="754" r:id="rId7"/>
    <p:sldId id="560" r:id="rId8"/>
    <p:sldId id="846" r:id="rId9"/>
    <p:sldId id="852" r:id="rId10"/>
    <p:sldId id="853" r:id="rId11"/>
    <p:sldId id="828" r:id="rId12"/>
    <p:sldId id="856" r:id="rId13"/>
    <p:sldId id="835" r:id="rId14"/>
    <p:sldId id="85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61" autoAdjust="0"/>
    <p:restoredTop sz="95409" autoAdjust="0"/>
  </p:normalViewPr>
  <p:slideViewPr>
    <p:cSldViewPr>
      <p:cViewPr varScale="1">
        <p:scale>
          <a:sx n="109" d="100"/>
          <a:sy n="109" d="100"/>
        </p:scale>
        <p:origin x="221"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4</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5</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7</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-0368-01-0013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a:t>
            </a:r>
            <a:r>
              <a:rPr lang="en-US" altLang="en-US" sz="1600" dirty="0" smtClean="0"/>
              <a:t>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a:t>
            </a:r>
            <a:r>
              <a:rPr lang="en-US" altLang="en-US" sz="3000" dirty="0" smtClean="0"/>
              <a:t>2021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2021-07-14</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93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b="0" dirty="0" smtClean="0"/>
              <a:t>26 </a:t>
            </a:r>
            <a:r>
              <a:rPr lang="de-DE" b="0" dirty="0" err="1" smtClean="0"/>
              <a:t>July</a:t>
            </a:r>
            <a:r>
              <a:rPr lang="de-DE" b="0" dirty="0" smtClean="0"/>
              <a:t> </a:t>
            </a:r>
            <a:r>
              <a:rPr lang="de-DE" b="0" dirty="0" smtClean="0"/>
              <a:t>2021, 11-13 CET (5-7 ET, 19-21 KT)</a:t>
            </a:r>
          </a:p>
          <a:p>
            <a:pPr marL="800100" lvl="1"/>
            <a:r>
              <a:rPr lang="de-DE" dirty="0" smtClean="0"/>
              <a:t>2 Aug. 2021</a:t>
            </a:r>
            <a:r>
              <a:rPr lang="de-DE" dirty="0"/>
              <a:t>, 11-13 CET (5-7 ET, 19-21 KT)</a:t>
            </a:r>
          </a:p>
          <a:p>
            <a:pPr marL="800100" lvl="1"/>
            <a:r>
              <a:rPr lang="de-DE" dirty="0" smtClean="0"/>
              <a:t>9 Aug. 2021</a:t>
            </a:r>
            <a:r>
              <a:rPr lang="de-DE" dirty="0"/>
              <a:t>, 11-13 CET (5-7 ET, 19-21 KT)</a:t>
            </a:r>
          </a:p>
          <a:p>
            <a:pPr marL="800100" lvl="1"/>
            <a:r>
              <a:rPr lang="de-DE" dirty="0" smtClean="0"/>
              <a:t>16 Aug. </a:t>
            </a:r>
            <a:r>
              <a:rPr lang="de-DE" dirty="0"/>
              <a:t>2021, 11-13 CET (5-7 ET, 19-21 KT)</a:t>
            </a:r>
          </a:p>
          <a:p>
            <a:pPr marL="800100" lvl="1"/>
            <a:r>
              <a:rPr lang="de-DE" dirty="0" smtClean="0"/>
              <a:t>23 Aug. 2021</a:t>
            </a:r>
            <a:r>
              <a:rPr lang="de-DE" dirty="0"/>
              <a:t>, 11-13 CET (5-7 ET, 19-21 KT)</a:t>
            </a:r>
          </a:p>
          <a:p>
            <a:pPr marL="800100" lvl="1"/>
            <a:r>
              <a:rPr lang="de-DE" dirty="0" smtClean="0"/>
              <a:t>30 Aug. 2021</a:t>
            </a:r>
            <a:r>
              <a:rPr lang="de-DE" dirty="0"/>
              <a:t>, 11-13 CET (5-7 ET, 19-21 KT</a:t>
            </a:r>
            <a:r>
              <a:rPr lang="de-DE" dirty="0" smtClean="0"/>
              <a:t>)</a:t>
            </a:r>
          </a:p>
          <a:p>
            <a:pPr marL="800100" lvl="1"/>
            <a:r>
              <a:rPr lang="de-DE" dirty="0" smtClean="0"/>
              <a:t>06 Sept </a:t>
            </a:r>
            <a:r>
              <a:rPr lang="de-DE" dirty="0" smtClean="0"/>
              <a:t>2021, </a:t>
            </a:r>
            <a:r>
              <a:rPr lang="de-DE" dirty="0"/>
              <a:t>11-13 CET (5-7 ET, 19-21 KT)</a:t>
            </a:r>
          </a:p>
          <a:p>
            <a:pPr marL="800100" lvl="1"/>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10</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P802.15.13_D5 </a:t>
            </a:r>
            <a:r>
              <a:rPr lang="en-US" sz="1800" b="0" i="1" dirty="0"/>
              <a:t>with the following membership: Volker Jungnickel as Chair, Nikola </a:t>
            </a:r>
            <a:r>
              <a:rPr lang="en-US" sz="1800" b="0" i="1" dirty="0" err="1"/>
              <a:t>Serafimovski</a:t>
            </a:r>
            <a:r>
              <a:rPr lang="en-US" sz="1800" b="0" i="1" dirty="0"/>
              <a:t>, Tuncer 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endParaRPr lang="en-US" sz="1800" b="1" dirty="0" smtClean="0"/>
          </a:p>
          <a:p>
            <a:pPr marL="457200" lvl="1" indent="0">
              <a:buNone/>
            </a:pPr>
            <a:r>
              <a:rPr lang="en-US" sz="1800" b="1" dirty="0" smtClean="0"/>
              <a:t>Second</a:t>
            </a:r>
            <a:r>
              <a:rPr lang="en-US" sz="1800" b="1" dirty="0" smtClean="0"/>
              <a:t>: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11</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a:t>
            </a:r>
            <a:r>
              <a:rPr lang="de-DE" dirty="0" err="1" smtClean="0"/>
              <a:t>Draft</a:t>
            </a:r>
            <a:r>
              <a:rPr lang="de-DE" dirty="0" smtClean="0"/>
              <a:t> Status</a:t>
            </a:r>
            <a:endParaRPr lang="de-DE" dirty="0"/>
          </a:p>
        </p:txBody>
      </p:sp>
      <p:sp>
        <p:nvSpPr>
          <p:cNvPr id="3" name="Inhaltsplatzhalter 2"/>
          <p:cNvSpPr>
            <a:spLocks noGrp="1"/>
          </p:cNvSpPr>
          <p:nvPr>
            <p:ph idx="1"/>
          </p:nvPr>
        </p:nvSpPr>
        <p:spPr>
          <a:xfrm>
            <a:off x="381000" y="1981200"/>
            <a:ext cx="8534400" cy="2286000"/>
          </a:xfrm>
        </p:spPr>
        <p:txBody>
          <a:bodyPr/>
          <a:lstStyle/>
          <a:p>
            <a:r>
              <a:rPr lang="en-US" b="0" dirty="0" smtClean="0"/>
              <a:t>314 comments in total (112 technical, 193 editorial, 9 general)</a:t>
            </a:r>
          </a:p>
          <a:p>
            <a:r>
              <a:rPr lang="en-US" b="0" dirty="0" smtClean="0"/>
              <a:t>editorial comments have been worked in and discussed</a:t>
            </a:r>
          </a:p>
          <a:p>
            <a:r>
              <a:rPr lang="en-US" b="0" dirty="0" smtClean="0"/>
              <a:t>xx </a:t>
            </a:r>
            <a:r>
              <a:rPr lang="en-US" b="0" dirty="0" smtClean="0"/>
              <a:t>technical comments are still assigned waiting for inputs</a:t>
            </a:r>
          </a:p>
          <a:p>
            <a:r>
              <a:rPr lang="en-US" b="0" dirty="0" smtClean="0"/>
              <a:t>xx </a:t>
            </a:r>
            <a:r>
              <a:rPr lang="en-US" b="0" dirty="0" smtClean="0"/>
              <a:t>by TE, </a:t>
            </a:r>
            <a:r>
              <a:rPr lang="en-US" b="0" dirty="0" smtClean="0"/>
              <a:t>xx </a:t>
            </a:r>
            <a:r>
              <a:rPr lang="en-US" b="0" dirty="0" smtClean="0"/>
              <a:t>by others</a:t>
            </a:r>
          </a:p>
          <a:p>
            <a:pPr lvl="0"/>
            <a:r>
              <a:rPr lang="de-DE" b="0" dirty="0" smtClean="0"/>
              <a:t>Comment </a:t>
            </a:r>
            <a:r>
              <a:rPr lang="de-DE" b="0" dirty="0" err="1" smtClean="0"/>
              <a:t>resolution</a:t>
            </a:r>
            <a:r>
              <a:rPr lang="de-DE" b="0" dirty="0" smtClean="0"/>
              <a:t> </a:t>
            </a:r>
            <a:r>
              <a:rPr lang="de-DE" b="0" dirty="0" err="1" smtClean="0"/>
              <a:t>continues</a:t>
            </a:r>
            <a:r>
              <a:rPr lang="de-DE" b="0" dirty="0" smtClean="0"/>
              <a:t> </a:t>
            </a:r>
            <a:r>
              <a:rPr lang="de-DE" b="0" dirty="0" err="1" smtClean="0"/>
              <a:t>during</a:t>
            </a:r>
            <a:r>
              <a:rPr lang="de-DE" b="0" dirty="0" smtClean="0"/>
              <a:t> </a:t>
            </a:r>
            <a:r>
              <a:rPr lang="de-DE" b="0" dirty="0" err="1" smtClean="0"/>
              <a:t>this</a:t>
            </a:r>
            <a:r>
              <a:rPr lang="de-DE" b="0" dirty="0" smtClean="0"/>
              <a:t> </a:t>
            </a:r>
            <a:r>
              <a:rPr lang="de-DE" b="0" dirty="0" err="1" smtClean="0"/>
              <a:t>meeting</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de-DE" sz="3600" dirty="0" err="1"/>
              <a:t>Monday</a:t>
            </a:r>
            <a:r>
              <a:rPr lang="de-DE" sz="3600" dirty="0"/>
              <a:t> </a:t>
            </a:r>
            <a:r>
              <a:rPr lang="de-DE" sz="3600" dirty="0" smtClean="0"/>
              <a:t>15 </a:t>
            </a:r>
            <a:r>
              <a:rPr lang="de-DE" sz="3600" dirty="0" err="1" smtClean="0"/>
              <a:t>July</a:t>
            </a:r>
            <a:r>
              <a:rPr lang="de-DE" sz="3600" dirty="0"/>
              <a:t>, </a:t>
            </a:r>
            <a:r>
              <a:rPr lang="de-DE" sz="3600" dirty="0" smtClean="0"/>
              <a:t>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77224571"/>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4282689126"/>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smtClean="0"/>
              <a:t>Tuesday</a:t>
            </a:r>
            <a:r>
              <a:rPr lang="en-US" altLang="en-US" sz="3600" dirty="0" smtClean="0"/>
              <a:t>, </a:t>
            </a:r>
            <a:r>
              <a:rPr lang="en-US" altLang="en-US" sz="3600" dirty="0" smtClean="0"/>
              <a:t>July 20, 1-3 p.m., 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628069502"/>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105</a:t>
                      </a:r>
                      <a:endParaRPr lang="en-US" sz="1800" baseline="0" dirty="0"/>
                    </a:p>
                  </a:txBody>
                  <a:tcPr marT="45764" marB="45764"/>
                </a:tc>
                <a:extLst>
                  <a:ext uri="{0D108BD9-81ED-4DB2-BD59-A6C34878D82A}">
                    <a16:rowId xmlns:a16="http://schemas.microsoft.com/office/drawing/2014/main" val="4011333699"/>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132499575"/>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Meeting Slides for </a:t>
            </a:r>
            <a:r>
              <a:rPr lang="en-US" altLang="en-US" dirty="0"/>
              <a:t>the </a:t>
            </a:r>
            <a:r>
              <a:rPr lang="en-US" altLang="en-US" dirty="0" smtClean="0"/>
              <a:t>July </a:t>
            </a:r>
            <a:r>
              <a:rPr lang="en-US" altLang="en-US" dirty="0" smtClean="0"/>
              <a:t>2021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4</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5</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a:t>
            </a:r>
            <a:r>
              <a:rPr lang="en-US" altLang="en-US" kern="0" dirty="0" smtClean="0"/>
              <a:t>rights </a:t>
            </a:r>
            <a:r>
              <a:rPr lang="en-US" altLang="en-US" kern="0" dirty="0" smtClean="0"/>
              <a:t>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15-21/0368r1</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meeting</a:t>
            </a:r>
            <a:r>
              <a:rPr lang="de-DE" sz="2000" dirty="0" smtClean="0"/>
              <a:t>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Wednesday</a:t>
            </a:r>
            <a:r>
              <a:rPr lang="de-DE" sz="2000" dirty="0" smtClean="0"/>
              <a:t>, </a:t>
            </a:r>
            <a:r>
              <a:rPr lang="de-DE" sz="2000" dirty="0" smtClean="0"/>
              <a:t>14 </a:t>
            </a:r>
            <a:r>
              <a:rPr lang="de-DE" sz="2000" dirty="0" err="1" smtClean="0"/>
              <a:t>July</a:t>
            </a:r>
            <a:r>
              <a:rPr lang="de-DE" sz="2000" dirty="0" smtClean="0"/>
              <a:t>, </a:t>
            </a:r>
            <a:r>
              <a:rPr lang="de-DE" sz="2000" dirty="0" smtClean="0"/>
              <a:t>1-3 p.m., PM1</a:t>
            </a:r>
          </a:p>
          <a:p>
            <a:pPr marL="1085850" lvl="1" indent="-342900" algn="just">
              <a:buFont typeface="Arial" panose="020B0604020202020204" pitchFamily="34" charset="0"/>
              <a:buChar char="•"/>
              <a:defRPr/>
            </a:pPr>
            <a:r>
              <a:rPr lang="de-DE" sz="1800" dirty="0" smtClean="0"/>
              <a:t>Motion on </a:t>
            </a:r>
            <a:r>
              <a:rPr lang="de-DE" sz="1800" dirty="0" err="1" smtClean="0"/>
              <a:t>agenda</a:t>
            </a:r>
            <a:r>
              <a:rPr lang="de-DE" sz="1800" dirty="0" smtClean="0"/>
              <a:t>, </a:t>
            </a:r>
            <a:r>
              <a:rPr lang="de-DE" sz="1800" dirty="0" smtClean="0"/>
              <a:t>May </a:t>
            </a:r>
            <a:r>
              <a:rPr lang="de-DE" sz="1800" dirty="0" err="1" smtClean="0"/>
              <a:t>minutes</a:t>
            </a:r>
            <a:r>
              <a:rPr lang="de-DE" sz="1800" dirty="0" smtClean="0"/>
              <a:t> </a:t>
            </a:r>
            <a:r>
              <a:rPr lang="de-DE" sz="1800" dirty="0" err="1" smtClean="0"/>
              <a:t>and</a:t>
            </a:r>
            <a:r>
              <a:rPr lang="de-DE" sz="1800" dirty="0" smtClean="0"/>
              <a:t> </a:t>
            </a:r>
            <a:r>
              <a:rPr lang="de-DE" sz="1800" dirty="0"/>
              <a:t>CRG </a:t>
            </a:r>
            <a:r>
              <a:rPr lang="de-DE" sz="1800" dirty="0" err="1"/>
              <a:t>Telcos</a:t>
            </a:r>
            <a:endParaRPr lang="de-DE" sz="1800" dirty="0"/>
          </a:p>
          <a:p>
            <a:pPr marL="1085850" lvl="1" indent="-342900" algn="just">
              <a:buFont typeface="Arial" panose="020B0604020202020204" pitchFamily="34" charset="0"/>
              <a:buChar char="•"/>
              <a:defRPr/>
            </a:pPr>
            <a:r>
              <a:rPr lang="de-DE" sz="1800" dirty="0"/>
              <a:t>Motion </a:t>
            </a:r>
            <a:r>
              <a:rPr lang="de-DE" sz="1800" dirty="0" err="1"/>
              <a:t>to</a:t>
            </a:r>
            <a:r>
              <a:rPr lang="de-DE" sz="1800" dirty="0"/>
              <a:t> </a:t>
            </a:r>
            <a:r>
              <a:rPr lang="de-DE" sz="1800" dirty="0" err="1"/>
              <a:t>reconfirm</a:t>
            </a:r>
            <a:r>
              <a:rPr lang="de-DE" sz="1800" dirty="0"/>
              <a:t> CRG</a:t>
            </a:r>
          </a:p>
          <a:p>
            <a:pPr marL="1085850" lvl="1" indent="-342900" algn="just">
              <a:buFont typeface="Arial" panose="020B0604020202020204" pitchFamily="34" charset="0"/>
              <a:buChar char="•"/>
              <a:defRPr/>
            </a:pPr>
            <a:r>
              <a:rPr lang="de-DE" sz="1800" dirty="0" smtClean="0"/>
              <a:t>Plan </a:t>
            </a:r>
            <a:r>
              <a:rPr lang="de-DE" sz="1800" dirty="0" err="1" smtClean="0"/>
              <a:t>the</a:t>
            </a:r>
            <a:r>
              <a:rPr lang="de-DE" sz="1800" dirty="0" smtClean="0"/>
              <a:t> CRG </a:t>
            </a:r>
            <a:r>
              <a:rPr lang="de-DE" sz="1800" dirty="0" err="1"/>
              <a:t>telcos</a:t>
            </a:r>
            <a:endParaRPr lang="de-DE" sz="1800" dirty="0"/>
          </a:p>
          <a:p>
            <a:pPr marL="1085850" lvl="1" indent="-342900" algn="just">
              <a:buFont typeface="Arial" panose="020B0604020202020204" pitchFamily="34" charset="0"/>
              <a:buChar char="•"/>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de-DE" sz="1800" dirty="0" smtClean="0"/>
          </a:p>
          <a:p>
            <a:pPr marL="342900" indent="-342900" algn="just">
              <a:buFont typeface="Arial" panose="020B0604020202020204" pitchFamily="34" charset="0"/>
              <a:buChar char="•"/>
              <a:defRPr/>
            </a:pPr>
            <a:r>
              <a:rPr lang="de-DE" sz="2000" dirty="0" err="1" smtClean="0"/>
              <a:t>Thursday</a:t>
            </a:r>
            <a:r>
              <a:rPr lang="de-DE" sz="2000" dirty="0" smtClean="0"/>
              <a:t> 15 </a:t>
            </a:r>
            <a:r>
              <a:rPr lang="de-DE" sz="2000" dirty="0" err="1" smtClean="0"/>
              <a:t>July</a:t>
            </a:r>
            <a:r>
              <a:rPr lang="de-DE" sz="2000" dirty="0" smtClean="0"/>
              <a:t>, </a:t>
            </a:r>
            <a:r>
              <a:rPr lang="de-DE" sz="2000" dirty="0"/>
              <a:t>1-3 p.m., PM1</a:t>
            </a:r>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342900" indent="-342900" algn="just">
              <a:buFont typeface="Arial" panose="020B0604020202020204" pitchFamily="34" charset="0"/>
              <a:buChar char="•"/>
              <a:defRPr/>
            </a:pPr>
            <a:r>
              <a:rPr lang="de-DE" sz="2000" dirty="0" err="1" smtClean="0"/>
              <a:t>Tuesday</a:t>
            </a:r>
            <a:r>
              <a:rPr lang="de-DE" sz="2000" dirty="0" smtClean="0"/>
              <a:t> </a:t>
            </a:r>
            <a:r>
              <a:rPr lang="de-DE" sz="2000" dirty="0" smtClean="0"/>
              <a:t>20 </a:t>
            </a:r>
            <a:r>
              <a:rPr lang="de-DE" sz="2000" dirty="0" err="1" smtClean="0"/>
              <a:t>July</a:t>
            </a:r>
            <a:r>
              <a:rPr lang="de-DE" sz="2000" dirty="0" smtClean="0"/>
              <a:t>, </a:t>
            </a:r>
            <a:r>
              <a:rPr lang="de-DE" sz="2000" dirty="0" smtClean="0"/>
              <a:t>1-3 </a:t>
            </a:r>
            <a:r>
              <a:rPr lang="de-DE" sz="2000" dirty="0"/>
              <a:t>p.m., PM1</a:t>
            </a:r>
            <a:endParaRPr lang="de-DE" sz="2000" dirty="0" smtClean="0"/>
          </a:p>
          <a:p>
            <a:pPr marL="1085850" lvl="1" indent="-342900" algn="just">
              <a:buFont typeface="Arial" panose="020B0604020202020204" pitchFamily="34" charset="0"/>
              <a:buChar char="•"/>
              <a:defRPr/>
            </a:pPr>
            <a:r>
              <a:rPr lang="de-DE" sz="1800" dirty="0" smtClean="0"/>
              <a:t>Comments </a:t>
            </a:r>
            <a:r>
              <a:rPr lang="de-DE" sz="1800" dirty="0" err="1"/>
              <a:t>resolution</a:t>
            </a:r>
            <a:r>
              <a:rPr lang="de-DE" sz="1800" dirty="0"/>
              <a:t> </a:t>
            </a:r>
            <a:r>
              <a:rPr lang="de-DE" sz="1800" dirty="0" err="1"/>
              <a:t>against</a:t>
            </a:r>
            <a:r>
              <a:rPr lang="de-DE" sz="1800" dirty="0"/>
              <a:t> </a:t>
            </a:r>
            <a:r>
              <a:rPr lang="de-DE" sz="1800" dirty="0" smtClean="0"/>
              <a:t>D4.0</a:t>
            </a:r>
          </a:p>
          <a:p>
            <a:pPr marL="1085850" lvl="1" indent="-342900" algn="just">
              <a:buFont typeface="Arial" panose="020B0604020202020204" pitchFamily="34" charset="0"/>
              <a:buChar char="•"/>
              <a:defRPr/>
            </a:pPr>
            <a:r>
              <a:rPr lang="de-DE" sz="1800" dirty="0" smtClean="0"/>
              <a:t>Start </a:t>
            </a:r>
            <a:r>
              <a:rPr lang="de-DE" sz="1800" dirty="0" err="1" smtClean="0"/>
              <a:t>recirculation</a:t>
            </a:r>
            <a:r>
              <a:rPr lang="de-DE" sz="1800" dirty="0" smtClean="0"/>
              <a:t>, </a:t>
            </a:r>
            <a:r>
              <a:rPr lang="de-DE" sz="1800" dirty="0" err="1" smtClean="0"/>
              <a:t>if</a:t>
            </a:r>
            <a:r>
              <a:rPr lang="de-DE" sz="1800" dirty="0" smtClean="0"/>
              <a:t> </a:t>
            </a:r>
            <a:r>
              <a:rPr lang="de-DE" sz="1800" dirty="0" err="1" smtClean="0"/>
              <a:t>possible</a:t>
            </a:r>
            <a:endParaRPr lang="de-DE" sz="1800" dirty="0" smtClean="0"/>
          </a:p>
          <a:p>
            <a:pPr marL="1085850" lvl="1" indent="-342900" algn="just">
              <a:buFont typeface="Arial" panose="020B0604020202020204" pitchFamily="34" charset="0"/>
              <a:buChar char="•"/>
              <a:defRPr/>
            </a:pPr>
            <a:r>
              <a:rPr lang="de-DE" sz="1800" dirty="0" err="1" smtClean="0"/>
              <a:t>AoB</a:t>
            </a:r>
            <a:endParaRPr lang="de-DE" sz="1800" dirty="0" smtClean="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6</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7</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None/>
              <a:defRPr/>
            </a:pPr>
            <a:r>
              <a:rPr lang="de-DE" sz="3600" dirty="0" err="1"/>
              <a:t>Wednesday</a:t>
            </a:r>
            <a:r>
              <a:rPr lang="de-DE" sz="3600" dirty="0"/>
              <a:t>, </a:t>
            </a:r>
            <a:r>
              <a:rPr lang="de-DE" sz="3600" dirty="0" smtClean="0"/>
              <a:t>14 </a:t>
            </a:r>
            <a:r>
              <a:rPr lang="de-DE" sz="3600" dirty="0" err="1" smtClean="0"/>
              <a:t>July</a:t>
            </a:r>
            <a:r>
              <a:rPr lang="de-DE" sz="3600" dirty="0"/>
              <a:t>, 1-3 p.m., PM1</a:t>
            </a:r>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141108956"/>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r>
                        <a:rPr lang="de-DE" sz="1800" dirty="0" smtClean="0"/>
                        <a:t>, </a:t>
                      </a:r>
                      <a:r>
                        <a:rPr lang="de-DE" sz="1800" dirty="0" smtClean="0"/>
                        <a:t>May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err="1" smtClean="0"/>
                        <a:t>Planning</a:t>
                      </a:r>
                      <a:r>
                        <a:rPr lang="de-DE" sz="1800" dirty="0" smtClean="0"/>
                        <a:t> </a:t>
                      </a:r>
                      <a:r>
                        <a:rPr lang="de-DE" sz="1800" dirty="0" err="1" smtClean="0"/>
                        <a:t>of</a:t>
                      </a:r>
                      <a:r>
                        <a:rPr lang="de-DE" sz="1800" dirty="0" smtClean="0"/>
                        <a:t> CRG </a:t>
                      </a:r>
                      <a:r>
                        <a:rPr lang="de-DE" sz="1800" dirty="0" err="1" smtClean="0"/>
                        <a:t>telcos</a:t>
                      </a:r>
                      <a:endParaRPr lang="de-DE"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357275377"/>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the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800" dirty="0" smtClean="0"/>
                        <a:t>Preview on D5.0, </a:t>
                      </a:r>
                      <a:r>
                        <a:rPr lang="de-DE" sz="1800" dirty="0" err="1" smtClean="0"/>
                        <a:t>discuss</a:t>
                      </a:r>
                      <a:r>
                        <a:rPr lang="de-DE" sz="1800" dirty="0" smtClean="0"/>
                        <a:t> </a:t>
                      </a:r>
                      <a:r>
                        <a:rPr lang="de-DE" sz="1800" dirty="0" err="1" smtClean="0"/>
                        <a:t>main</a:t>
                      </a:r>
                      <a:r>
                        <a:rPr lang="de-DE" sz="1800" dirty="0" smtClean="0"/>
                        <a:t> open </a:t>
                      </a:r>
                      <a:r>
                        <a:rPr lang="de-DE" sz="1800" dirty="0" err="1" smtClean="0"/>
                        <a:t>topics</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719672053"/>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doc. </a:t>
            </a:r>
            <a:r>
              <a:rPr lang="en-GB" altLang="en-US" dirty="0" smtClean="0">
                <a:sym typeface="Wingdings" panose="05000000000000000000" pitchFamily="2" charset="2"/>
              </a:rPr>
              <a:t>15-21/0368r1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of the meeting minutes from </a:t>
            </a:r>
            <a:r>
              <a:rPr lang="en-GB" altLang="en-US" dirty="0" smtClean="0">
                <a:sym typeface="Wingdings" panose="05000000000000000000" pitchFamily="2" charset="2"/>
              </a:rPr>
              <a:t>May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15-21/0380r0 </a:t>
            </a:r>
            <a:r>
              <a:rPr lang="en-GB" altLang="en-US" dirty="0">
                <a:solidFill>
                  <a:srgbClr val="000000"/>
                </a:solidFill>
                <a:latin typeface="Times New Roman"/>
              </a:rPr>
              <a:t>and </a:t>
            </a: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a:solidFill>
                  <a:srgbClr val="000000"/>
                </a:solidFill>
                <a:latin typeface="Times New Roman"/>
              </a:rPr>
              <a:t>in </a:t>
            </a:r>
            <a:r>
              <a:rPr lang="en-GB" altLang="en-US" dirty="0" smtClean="0">
                <a:solidFill>
                  <a:srgbClr val="000000"/>
                </a:solidFill>
                <a:latin typeface="Times New Roman"/>
              </a:rPr>
              <a:t>docs. </a:t>
            </a:r>
            <a:r>
              <a:rPr lang="en-GB" altLang="en-US" dirty="0" smtClean="0">
                <a:solidFill>
                  <a:srgbClr val="000000"/>
                </a:solidFill>
                <a:latin typeface="Times New Roman"/>
              </a:rPr>
              <a:t>15-21/0379r0</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1068</Words>
  <Application>Microsoft Office PowerPoint</Application>
  <PresentationFormat>Bildschirmpräsentation (4:3)</PresentationFormat>
  <Paragraphs>219</Paragraphs>
  <Slides>14</Slides>
  <Notes>11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1"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July 2021 Meeting Agenda</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Plan for finalization of TG13 Spec</vt:lpstr>
      <vt:lpstr>TG Motion to reconfirm CRG</vt:lpstr>
      <vt:lpstr>TG13 Draft Status</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5674</cp:revision>
  <cp:lastPrinted>2014-11-04T15:04:57Z</cp:lastPrinted>
  <dcterms:created xsi:type="dcterms:W3CDTF">2007-04-17T18:10:23Z</dcterms:created>
  <dcterms:modified xsi:type="dcterms:W3CDTF">2021-07-14T17:16:01Z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