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3" r:id="rId2"/>
    <p:sldId id="274" r:id="rId3"/>
    <p:sldId id="273" r:id="rId4"/>
    <p:sldId id="275" r:id="rId5"/>
    <p:sldId id="270"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a:srgbClr val="00FF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Tree>
    <p:extLst>
      <p:ext uri="{BB962C8B-B14F-4D97-AF65-F5344CB8AC3E}">
        <p14:creationId xmlns:p14="http://schemas.microsoft.com/office/powerpoint/2010/main" val="7437652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802.15-21-0367-00-04aa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Motion for SA Ballot and CRG formation]</a:t>
            </a:r>
            <a:r>
              <a:rPr lang="en-US" altLang="ja-JP" sz="1600" dirty="0">
                <a:ea typeface="ＭＳ Ｐゴシック" charset="-128"/>
              </a:rPr>
              <a:t>	</a:t>
            </a:r>
          </a:p>
          <a:p>
            <a:r>
              <a:rPr lang="en-US" altLang="ja-JP" sz="1600" b="1" dirty="0">
                <a:ea typeface="ＭＳ Ｐゴシック" charset="-128"/>
              </a:rPr>
              <a:t>Date Submitted: [13</a:t>
            </a:r>
            <a:r>
              <a:rPr lang="en-US" altLang="ja-JP" sz="1600" b="1" baseline="30000" dirty="0">
                <a:ea typeface="ＭＳ Ｐゴシック" charset="-128"/>
              </a:rPr>
              <a:t>th</a:t>
            </a:r>
            <a:r>
              <a:rPr lang="en-US" altLang="ja-JP" sz="1600" b="1" dirty="0">
                <a:ea typeface="ＭＳ Ｐゴシック" charset="-128"/>
              </a:rPr>
              <a:t>  July,2021]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kuramochi722@dsn.lapis-semi.com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Motion text]</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[To enable voting for SA Letter Ballot and To request the formation of a Comment Resolution Group(CRG)]</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July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2" name="日付プレースホルダー 1">
            <a:extLst>
              <a:ext uri="{FF2B5EF4-FFF2-40B4-BE49-F238E27FC236}">
                <a16:creationId xmlns:a16="http://schemas.microsoft.com/office/drawing/2014/main" id="{31145374-EA17-4B0D-9B9C-75A515CF638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&lt;July,2021&gt;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None/>
              <a:defRPr/>
            </a:pPr>
            <a:r>
              <a:rPr lang="en-US" i="1" dirty="0" err="1"/>
              <a:t>Motion:Task</a:t>
            </a:r>
            <a:r>
              <a:rPr lang="en-US" i="1" dirty="0"/>
              <a:t> Group TG4aa requests 802.15WG to review and approve the CSD [15-20-0319-00-04aa], and the CA document [15-21-0083-08-04aa]; and requests unconditional approval from the EC to submit P802.15.4aa_D8 to Standards Association ballot.</a:t>
            </a:r>
            <a:endParaRPr lang="en-US" dirty="0"/>
          </a:p>
          <a:p>
            <a:pPr fontAlgn="auto">
              <a:spcAft>
                <a:spcPts val="0"/>
              </a:spcAft>
              <a:buFont typeface="Arial" pitchFamily="34" charset="0"/>
              <a:buNone/>
              <a:defRPr/>
            </a:pPr>
            <a:endParaRPr lang="en-US" i="1" kern="0" dirty="0"/>
          </a:p>
          <a:p>
            <a:pPr fontAlgn="auto">
              <a:spcAft>
                <a:spcPts val="0"/>
              </a:spcAft>
              <a:buNone/>
              <a:defRPr/>
            </a:pPr>
            <a:r>
              <a:rPr lang="en-US" kern="0" dirty="0"/>
              <a:t>Moved:</a:t>
            </a:r>
          </a:p>
          <a:p>
            <a:pPr fontAlgn="auto">
              <a:spcAft>
                <a:spcPts val="0"/>
              </a:spcAft>
              <a:buNone/>
              <a:defRPr/>
            </a:pPr>
            <a:r>
              <a:rPr lang="en-US" kern="0" dirty="0"/>
              <a:t>Seconded: ()</a:t>
            </a:r>
          </a:p>
          <a:p>
            <a:pPr fontAlgn="auto">
              <a:spcAft>
                <a:spcPts val="0"/>
              </a:spcAft>
              <a:buFont typeface="Arial" pitchFamily="34" charset="0"/>
              <a:buNone/>
              <a:defRPr/>
            </a:pPr>
            <a:r>
              <a:rPr lang="en-US" kern="0" dirty="0"/>
              <a:t>Approve   / Disapprove   / Abstain</a:t>
            </a:r>
          </a:p>
          <a:p>
            <a:pPr fontAlgn="auto">
              <a:spcAft>
                <a:spcPts val="0"/>
              </a:spcAft>
              <a:buFont typeface="Arial" pitchFamily="34" charset="0"/>
              <a:buNone/>
              <a:defRPr/>
            </a:pPr>
            <a:r>
              <a:rPr lang="en-US" kern="0" dirty="0">
                <a:solidFill>
                  <a:schemeClr val="bg1"/>
                </a:solidFill>
              </a:rPr>
              <a:t>Approved by unanimous consent</a:t>
            </a:r>
          </a:p>
          <a:p>
            <a:pPr fontAlgn="auto">
              <a:spcAft>
                <a:spcPts val="0"/>
              </a:spcAft>
              <a:buFont typeface="Arial" pitchFamily="34" charset="0"/>
              <a:buNone/>
              <a:defRPr/>
            </a:pPr>
            <a:endParaRPr lang="en-US"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764704"/>
            <a:ext cx="7772400" cy="454496"/>
          </a:xfrm>
          <a:prstGeom prst="rect">
            <a:avLst/>
          </a:prstGeom>
        </p:spPr>
        <p:txBody>
          <a:bodyPr rtlCol="0">
            <a:normAutofit fontScale="70000" lnSpcReduction="200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Standards Association ballot Initiation </a:t>
            </a:r>
          </a:p>
        </p:txBody>
      </p:sp>
    </p:spTree>
    <p:extLst>
      <p:ext uri="{BB962C8B-B14F-4D97-AF65-F5344CB8AC3E}">
        <p14:creationId xmlns:p14="http://schemas.microsoft.com/office/powerpoint/2010/main" val="1503086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3</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&lt;July,2021&gt;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925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None/>
              <a:defRPr/>
            </a:pPr>
            <a:r>
              <a:rPr lang="en-US" i="1" dirty="0"/>
              <a:t>Motion: 802.15 has reviewed and approves the CSD [15-20-0319-00-04aa], and the CA document [15-21-0083-08-04aa]; and requests unconditional approval from the EC to submit P802.15.4aa_D8 to Standards Association ballot.</a:t>
            </a:r>
            <a:endParaRPr lang="en-US" dirty="0"/>
          </a:p>
          <a:p>
            <a:pPr fontAlgn="auto">
              <a:spcAft>
                <a:spcPts val="0"/>
              </a:spcAft>
              <a:buFont typeface="Arial" pitchFamily="34" charset="0"/>
              <a:buNone/>
              <a:defRPr/>
            </a:pPr>
            <a:endParaRPr lang="en-US" i="1" kern="0" dirty="0"/>
          </a:p>
          <a:p>
            <a:pPr fontAlgn="auto">
              <a:spcAft>
                <a:spcPts val="0"/>
              </a:spcAft>
              <a:buNone/>
              <a:defRPr/>
            </a:pPr>
            <a:r>
              <a:rPr lang="en-US" kern="0" dirty="0" err="1"/>
              <a:t>Moved:Takashi</a:t>
            </a:r>
            <a:r>
              <a:rPr lang="en-US" kern="0" dirty="0"/>
              <a:t> </a:t>
            </a:r>
            <a:r>
              <a:rPr lang="en-US" kern="0" dirty="0" err="1"/>
              <a:t>Kuramochi</a:t>
            </a:r>
            <a:r>
              <a:rPr lang="en-US" kern="0" dirty="0"/>
              <a:t> (Lapis Technology)</a:t>
            </a:r>
          </a:p>
          <a:p>
            <a:pPr fontAlgn="auto">
              <a:spcAft>
                <a:spcPts val="0"/>
              </a:spcAft>
              <a:buFont typeface="Arial" pitchFamily="34" charset="0"/>
              <a:buNone/>
              <a:defRPr/>
            </a:pPr>
            <a:r>
              <a:rPr lang="en-US" kern="0" dirty="0"/>
              <a:t>Seconded: ()</a:t>
            </a:r>
          </a:p>
          <a:p>
            <a:pPr fontAlgn="auto">
              <a:spcAft>
                <a:spcPts val="0"/>
              </a:spcAft>
              <a:buFont typeface="Arial" pitchFamily="34" charset="0"/>
              <a:buNone/>
              <a:defRPr/>
            </a:pPr>
            <a:r>
              <a:rPr lang="en-US" kern="0" dirty="0"/>
              <a:t>Approve   / Disapprove   / Abstain</a:t>
            </a:r>
          </a:p>
          <a:p>
            <a:pPr fontAlgn="auto">
              <a:spcAft>
                <a:spcPts val="0"/>
              </a:spcAft>
              <a:buFont typeface="Arial" pitchFamily="34" charset="0"/>
              <a:buNone/>
              <a:defRPr/>
            </a:pPr>
            <a:r>
              <a:rPr lang="en-US" kern="0" dirty="0">
                <a:solidFill>
                  <a:schemeClr val="bg1"/>
                </a:solidFill>
              </a:rPr>
              <a:t>Approved by unanimous consent</a:t>
            </a:r>
          </a:p>
          <a:p>
            <a:pPr fontAlgn="auto">
              <a:spcAft>
                <a:spcPts val="0"/>
              </a:spcAft>
              <a:buFont typeface="Arial" pitchFamily="34" charset="0"/>
              <a:buNone/>
              <a:defRPr/>
            </a:pPr>
            <a:endParaRPr lang="en-US"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764704"/>
            <a:ext cx="7772400" cy="454496"/>
          </a:xfrm>
          <a:prstGeom prst="rect">
            <a:avLst/>
          </a:prstGeom>
        </p:spPr>
        <p:txBody>
          <a:bodyPr rtlCol="0">
            <a:normAutofit fontScale="70000" lnSpcReduction="200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Standards Association ballot Initiation </a:t>
            </a:r>
          </a:p>
        </p:txBody>
      </p:sp>
    </p:spTree>
    <p:extLst>
      <p:ext uri="{BB962C8B-B14F-4D97-AF65-F5344CB8AC3E}">
        <p14:creationId xmlns:p14="http://schemas.microsoft.com/office/powerpoint/2010/main" val="2208889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4</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&lt;July,2021&gt;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81609" y="1217613"/>
            <a:ext cx="8856984" cy="5257800"/>
          </a:xfrm>
          <a:prstGeom prst="rect">
            <a:avLst/>
          </a:prstGeom>
        </p:spPr>
        <p:txBody>
          <a:bodyPr rtlCol="0">
            <a:normAutofit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400" i="1" dirty="0"/>
              <a:t>Task Group TG4aa requests 802.15WG to</a:t>
            </a:r>
            <a:r>
              <a:rPr lang="en-US" sz="2200" i="1" kern="0" dirty="0"/>
              <a:t> approve the formation of a Comment Resolution Group (CRG) for the Standards Association balloting of the P802.15.4aa_D8 with the following membership: </a:t>
            </a:r>
            <a:r>
              <a:rPr lang="en-US" sz="2200" i="1" kern="0" dirty="0" err="1"/>
              <a:t>Kuramochi</a:t>
            </a:r>
            <a:r>
              <a:rPr lang="en-US" sz="2200" i="1" kern="0" dirty="0"/>
              <a:t>(Chair), Harada, Shah, Ruijter, and Fukui.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r>
              <a:rPr lang="en-US" sz="2200" kern="0" dirty="0"/>
              <a:t>Moved:</a:t>
            </a:r>
          </a:p>
          <a:p>
            <a:pPr fontAlgn="auto">
              <a:spcAft>
                <a:spcPts val="0"/>
              </a:spcAft>
              <a:buFont typeface="Arial" pitchFamily="34" charset="0"/>
              <a:buNone/>
              <a:defRPr/>
            </a:pPr>
            <a:r>
              <a:rPr lang="en-US" sz="2200" kern="0" dirty="0"/>
              <a:t>Seconded:  </a:t>
            </a:r>
          </a:p>
          <a:p>
            <a:pPr fontAlgn="auto">
              <a:spcAft>
                <a:spcPts val="0"/>
              </a:spcAft>
              <a:buFont typeface="Arial" pitchFamily="34" charset="0"/>
              <a:buNone/>
              <a:defRPr/>
            </a:pPr>
            <a:r>
              <a:rPr lang="en-US" sz="2400" kern="0" dirty="0"/>
              <a:t>Approve   / Disapprove   / Abstain </a:t>
            </a:r>
          </a:p>
          <a:p>
            <a:pPr fontAlgn="auto">
              <a:spcAft>
                <a:spcPts val="0"/>
              </a:spcAft>
              <a:buFont typeface="Arial" pitchFamily="34" charset="0"/>
              <a:buNone/>
              <a:defRPr/>
            </a:pPr>
            <a:r>
              <a:rPr lang="en-US" sz="2400" kern="0" dirty="0">
                <a:solidFill>
                  <a:schemeClr val="bg1"/>
                </a:solidFill>
              </a:rPr>
              <a:t> Approved by unanimous consent</a:t>
            </a:r>
          </a:p>
          <a:p>
            <a:pPr fontAlgn="auto">
              <a:spcAft>
                <a:spcPts val="0"/>
              </a:spcAft>
              <a:buFont typeface="Arial" pitchFamily="34" charset="0"/>
              <a:buNone/>
              <a:defRPr/>
            </a:pPr>
            <a:endParaRPr lang="en-US" sz="2200"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CRG formation</a:t>
            </a:r>
          </a:p>
        </p:txBody>
      </p:sp>
    </p:spTree>
    <p:extLst>
      <p:ext uri="{BB962C8B-B14F-4D97-AF65-F5344CB8AC3E}">
        <p14:creationId xmlns:p14="http://schemas.microsoft.com/office/powerpoint/2010/main" val="2851333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5</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&lt;July,2021&gt;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81609" y="1217613"/>
            <a:ext cx="8856984" cy="5257800"/>
          </a:xfrm>
          <a:prstGeom prst="rect">
            <a:avLst/>
          </a:prstGeom>
        </p:spPr>
        <p:txBody>
          <a:bodyPr rtlCol="0">
            <a:normAutofit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200" i="1" kern="0" dirty="0"/>
              <a:t>Move that 802.15 WG approve the formation of a Comment Resolution Group (CRG) for the Standards Association balloting of the P802.15.4aa_D8 with the following membership: </a:t>
            </a:r>
            <a:r>
              <a:rPr lang="en-US" sz="2200" i="1" kern="0" dirty="0" err="1"/>
              <a:t>Kuramochi</a:t>
            </a:r>
            <a:r>
              <a:rPr lang="en-US" sz="2200" i="1" kern="0" dirty="0"/>
              <a:t>(Chair), Harada, Shah, Ruijter, and Fukui.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r>
              <a:rPr lang="en-US" sz="2200" kern="0" dirty="0"/>
              <a:t>Moved:  Takashi </a:t>
            </a:r>
            <a:r>
              <a:rPr lang="en-US" sz="2200" kern="0" dirty="0" err="1"/>
              <a:t>Kuramochi</a:t>
            </a:r>
            <a:r>
              <a:rPr lang="en-US" sz="2200" kern="0" dirty="0"/>
              <a:t> (Lapis Technology)</a:t>
            </a:r>
          </a:p>
          <a:p>
            <a:pPr fontAlgn="auto">
              <a:spcAft>
                <a:spcPts val="0"/>
              </a:spcAft>
              <a:buFont typeface="Arial" pitchFamily="34" charset="0"/>
              <a:buNone/>
              <a:defRPr/>
            </a:pPr>
            <a:r>
              <a:rPr lang="en-US" sz="2200" kern="0" dirty="0"/>
              <a:t>Seconded:  </a:t>
            </a:r>
          </a:p>
          <a:p>
            <a:pPr fontAlgn="auto">
              <a:spcAft>
                <a:spcPts val="0"/>
              </a:spcAft>
              <a:buFont typeface="Arial" pitchFamily="34" charset="0"/>
              <a:buNone/>
              <a:defRPr/>
            </a:pPr>
            <a:r>
              <a:rPr lang="en-US" sz="2400" kern="0" dirty="0"/>
              <a:t>Approve   / Disapprove   / Abstain </a:t>
            </a:r>
          </a:p>
          <a:p>
            <a:pPr fontAlgn="auto">
              <a:spcAft>
                <a:spcPts val="0"/>
              </a:spcAft>
              <a:buFont typeface="Arial" pitchFamily="34" charset="0"/>
              <a:buNone/>
              <a:defRPr/>
            </a:pPr>
            <a:r>
              <a:rPr lang="en-US" sz="2400" kern="0" dirty="0">
                <a:solidFill>
                  <a:schemeClr val="bg1"/>
                </a:solidFill>
              </a:rPr>
              <a:t> Approved by unanimous consent</a:t>
            </a:r>
          </a:p>
          <a:p>
            <a:pPr fontAlgn="auto">
              <a:spcAft>
                <a:spcPts val="0"/>
              </a:spcAft>
              <a:buFont typeface="Arial" pitchFamily="34" charset="0"/>
              <a:buNone/>
              <a:defRPr/>
            </a:pPr>
            <a:endParaRPr lang="en-US" sz="2200"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CRG formation</a:t>
            </a:r>
          </a:p>
        </p:txBody>
      </p:sp>
    </p:spTree>
    <p:extLst>
      <p:ext uri="{BB962C8B-B14F-4D97-AF65-F5344CB8AC3E}">
        <p14:creationId xmlns:p14="http://schemas.microsoft.com/office/powerpoint/2010/main" val="434785562"/>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4594</TotalTime>
  <Words>497</Words>
  <Application>Microsoft Office PowerPoint</Application>
  <PresentationFormat>画面に合わせる (4:3)</PresentationFormat>
  <Paragraphs>55</Paragraphs>
  <Slides>5</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5</vt:i4>
      </vt:variant>
    </vt:vector>
  </HeadingPairs>
  <TitlesOfParts>
    <vt:vector size="8" baseType="lpstr">
      <vt:lpstr>Arial</vt:lpstr>
      <vt:lpstr>Times New Roman</vt:lpstr>
      <vt:lpstr>15-20-xxxx-00-jre0-ig-jre-call-for-contributions</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327</cp:revision>
  <cp:lastPrinted>1998-02-10T13:28:06Z</cp:lastPrinted>
  <dcterms:created xsi:type="dcterms:W3CDTF">2020-02-10T05:27:43Z</dcterms:created>
  <dcterms:modified xsi:type="dcterms:W3CDTF">2021-07-13T08:11:43Z</dcterms:modified>
</cp:coreProperties>
</file>