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6" r:id="rId17"/>
    <p:sldId id="311" r:id="rId18"/>
    <p:sldId id="329" r:id="rId19"/>
    <p:sldId id="365" r:id="rId20"/>
    <p:sldId id="387" r:id="rId21"/>
    <p:sldId id="388" r:id="rId22"/>
    <p:sldId id="389" r:id="rId23"/>
    <p:sldId id="393" r:id="rId24"/>
    <p:sldId id="394" r:id="rId25"/>
    <p:sldId id="385" r:id="rId26"/>
    <p:sldId id="308" r:id="rId27"/>
    <p:sldId id="390" r:id="rId28"/>
    <p:sldId id="391" r:id="rId29"/>
    <p:sldId id="392" r:id="rId30"/>
    <p:sldId id="395" r:id="rId31"/>
    <p:sldId id="396" r:id="rId32"/>
    <p:sldId id="397" r:id="rId33"/>
    <p:sldId id="398" r:id="rId34"/>
    <p:sldId id="399" r:id="rId35"/>
    <p:sldId id="400" r:id="rId36"/>
    <p:sldId id="377" r:id="rId37"/>
    <p:sldId id="401" r:id="rId38"/>
    <p:sldId id="381" r:id="rId39"/>
    <p:sldId id="403" r:id="rId40"/>
    <p:sldId id="404" r:id="rId41"/>
    <p:sldId id="405"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howGuides="1">
      <p:cViewPr varScale="1">
        <p:scale>
          <a:sx n="115" d="100"/>
          <a:sy n="115" d="100"/>
        </p:scale>
        <p:origin x="149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31</a:t>
            </a:fld>
            <a:endParaRPr kumimoji="1" lang="ja-JP" altLang="en-US" dirty="0"/>
          </a:p>
        </p:txBody>
      </p:sp>
    </p:spTree>
    <p:extLst>
      <p:ext uri="{BB962C8B-B14F-4D97-AF65-F5344CB8AC3E}">
        <p14:creationId xmlns:p14="http://schemas.microsoft.com/office/powerpoint/2010/main" val="14535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060249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36</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37</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40</a:t>
            </a:fld>
            <a:endParaRPr kumimoji="1" lang="ja-JP" altLang="en-US" dirty="0"/>
          </a:p>
        </p:txBody>
      </p:sp>
    </p:spTree>
    <p:extLst>
      <p:ext uri="{BB962C8B-B14F-4D97-AF65-F5344CB8AC3E}">
        <p14:creationId xmlns:p14="http://schemas.microsoft.com/office/powerpoint/2010/main" val="3888838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3464045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138457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1963749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154405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15-21-0366-06-04aa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a:t>
            </a:r>
            <a:r>
              <a:rPr lang="en-US" dirty="0" err="1"/>
              <a:t>Itron</a:t>
            </a:r>
            <a:r>
              <a:rPr lang="en-US" dirty="0"/>
              <a:t>)</a:t>
            </a:r>
          </a:p>
          <a:p>
            <a:r>
              <a:rPr lang="en-US" dirty="0"/>
              <a:t>Second: Hiroshi Harada(Kyoto University)</a:t>
            </a:r>
            <a:endParaRPr lang="en-001" dirty="0"/>
          </a:p>
          <a:p>
            <a:pPr marL="0" indent="0">
              <a:buNone/>
            </a:pPr>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a:t>
            </a:r>
            <a:r>
              <a:rPr lang="en-US" sz="3600" dirty="0">
                <a:solidFill>
                  <a:srgbClr val="FF0000"/>
                </a:solidFill>
              </a:rPr>
              <a:t>1</a:t>
            </a:r>
            <a:r>
              <a:rPr lang="en-US" sz="3600" dirty="0"/>
              <a:t>-04aa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2556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solidFill>
                  <a:srgbClr val="0000FF"/>
                </a:solidFill>
              </a:rPr>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37194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r>
              <a:rPr lang="en-US" sz="2400" dirty="0"/>
              <a:t>EC package: ?</a:t>
            </a:r>
          </a:p>
          <a:p>
            <a:r>
              <a:rPr lang="en-US" sz="2400" dirty="0"/>
              <a:t>MEC review:?</a:t>
            </a: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1884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1</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3413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Still on going</a:t>
            </a:r>
          </a:p>
        </p:txBody>
      </p:sp>
    </p:spTree>
    <p:extLst>
      <p:ext uri="{BB962C8B-B14F-4D97-AF65-F5344CB8AC3E}">
        <p14:creationId xmlns:p14="http://schemas.microsoft.com/office/powerpoint/2010/main" val="368837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4059596942"/>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3103299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19</a:t>
            </a:r>
            <a:r>
              <a:rPr lang="en-US" baseline="30000" dirty="0"/>
              <a:t>th</a:t>
            </a:r>
            <a:r>
              <a:rPr lang="en-US" dirty="0"/>
              <a:t> July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Inform the status of the SA ballot preparation</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6571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05210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43374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736166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726498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solidFill>
                  <a:srgbClr val="0000FF"/>
                </a:solidFill>
              </a:rPr>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31899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a:xfrm>
            <a:off x="179512" y="1844675"/>
            <a:ext cx="7772400" cy="4114800"/>
          </a:xfrm>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solidFill>
                  <a:srgbClr val="0000FF"/>
                </a:solidFill>
              </a:rPr>
              <a:t>EC package: done 16</a:t>
            </a:r>
            <a:r>
              <a:rPr lang="en-US" sz="2400" baseline="30000" dirty="0">
                <a:solidFill>
                  <a:srgbClr val="0000FF"/>
                </a:solidFill>
              </a:rPr>
              <a:t>th</a:t>
            </a:r>
            <a:r>
              <a:rPr lang="en-US" sz="2400" dirty="0">
                <a:solidFill>
                  <a:srgbClr val="0000FF"/>
                </a:solidFill>
              </a:rPr>
              <a:t> July</a:t>
            </a:r>
          </a:p>
          <a:p>
            <a:r>
              <a:rPr lang="en-US" sz="2400" dirty="0">
                <a:solidFill>
                  <a:srgbClr val="0000FF"/>
                </a:solidFill>
              </a:rPr>
              <a:t>MEC review: Submission has been done 16</a:t>
            </a:r>
            <a:r>
              <a:rPr lang="en-US" sz="2400" baseline="30000" dirty="0">
                <a:solidFill>
                  <a:srgbClr val="0000FF"/>
                </a:solidFill>
              </a:rPr>
              <a:t>th</a:t>
            </a:r>
            <a:r>
              <a:rPr lang="en-US" sz="2400" dirty="0">
                <a:solidFill>
                  <a:srgbClr val="0000FF"/>
                </a:solidFill>
              </a:rPr>
              <a:t> July</a:t>
            </a:r>
            <a:br>
              <a:rPr lang="en-US" sz="2400" dirty="0">
                <a:solidFill>
                  <a:srgbClr val="0000FF"/>
                </a:solidFill>
              </a:rPr>
            </a:br>
            <a:r>
              <a:rPr lang="en-US" sz="2400" dirty="0">
                <a:solidFill>
                  <a:srgbClr val="0000FF"/>
                </a:solidFill>
              </a:rPr>
              <a:t>(will be closed on Sunday 15</a:t>
            </a:r>
            <a:r>
              <a:rPr lang="en-US" sz="2400" baseline="30000" dirty="0">
                <a:solidFill>
                  <a:srgbClr val="0000FF"/>
                </a:solidFill>
              </a:rPr>
              <a:t>th</a:t>
            </a:r>
            <a:r>
              <a:rPr lang="en-US" sz="2400" dirty="0">
                <a:solidFill>
                  <a:srgbClr val="0000FF"/>
                </a:solidFill>
              </a:rPr>
              <a:t> August)</a:t>
            </a:r>
          </a:p>
          <a:p>
            <a:r>
              <a:rPr lang="en-US" sz="2400" dirty="0"/>
              <a:t>Plans CRG meeting on 5</a:t>
            </a:r>
            <a:r>
              <a:rPr lang="en-US" sz="2400" baseline="30000" dirty="0"/>
              <a:t>th</a:t>
            </a:r>
            <a:r>
              <a:rPr lang="en-US" sz="2400" dirty="0"/>
              <a:t> August and 12</a:t>
            </a:r>
            <a:r>
              <a:rPr lang="en-US" sz="2400" baseline="30000" dirty="0"/>
              <a:t>th</a:t>
            </a:r>
            <a:r>
              <a:rPr lang="en-US" sz="2400" dirty="0"/>
              <a:t> August</a:t>
            </a:r>
            <a:br>
              <a:rPr lang="en-US" sz="2400" dirty="0"/>
            </a:br>
            <a:r>
              <a:rPr lang="en-US" sz="2400" dirty="0"/>
              <a:t>(if comments received on MEC review)</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endParaRPr lang="en-US" sz="2400" dirty="0">
              <a:solidFill>
                <a:srgbClr val="0000FF"/>
              </a:solidFill>
            </a:endParaRP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689840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a:t>
            </a:r>
            <a:r>
              <a:rPr lang="en-US" dirty="0">
                <a:solidFill>
                  <a:srgbClr val="FF0000"/>
                </a:solidFill>
              </a:rPr>
              <a:t>2</a:t>
            </a:r>
            <a:r>
              <a:rPr lang="en-US" dirty="0"/>
              <a:t>-04aa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714266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
        <p:nvSpPr>
          <p:cNvPr id="2" name="テキスト ボックス 1">
            <a:extLst>
              <a:ext uri="{FF2B5EF4-FFF2-40B4-BE49-F238E27FC236}">
                <a16:creationId xmlns:a16="http://schemas.microsoft.com/office/drawing/2014/main" id="{8A1A57BB-B051-4B7C-837A-C2E5160C3BC9}"/>
              </a:ext>
            </a:extLst>
          </p:cNvPr>
          <p:cNvSpPr txBox="1"/>
          <p:nvPr/>
        </p:nvSpPr>
        <p:spPr>
          <a:xfrm>
            <a:off x="539552" y="2060848"/>
            <a:ext cx="8071048" cy="646331"/>
          </a:xfrm>
          <a:prstGeom prst="rect">
            <a:avLst/>
          </a:prstGeom>
          <a:noFill/>
        </p:spPr>
        <p:txBody>
          <a:bodyPr wrap="square" rtlCol="0">
            <a:spAutoFit/>
          </a:bodyPr>
          <a:lstStyle/>
          <a:p>
            <a:r>
              <a:rPr lang="en-US" sz="3600" dirty="0"/>
              <a:t>Submit draft 08 on Friday 16</a:t>
            </a:r>
            <a:r>
              <a:rPr lang="en-US" sz="3600" baseline="30000" dirty="0"/>
              <a:t>th</a:t>
            </a:r>
            <a:r>
              <a:rPr lang="en-US" sz="3600" dirty="0"/>
              <a:t> July.</a:t>
            </a:r>
          </a:p>
        </p:txBody>
      </p:sp>
    </p:spTree>
    <p:extLst>
      <p:ext uri="{BB962C8B-B14F-4D97-AF65-F5344CB8AC3E}">
        <p14:creationId xmlns:p14="http://schemas.microsoft.com/office/powerpoint/2010/main" val="3604136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019161255"/>
              </p:ext>
            </p:extLst>
          </p:nvPr>
        </p:nvGraphicFramePr>
        <p:xfrm>
          <a:off x="524733" y="1124744"/>
          <a:ext cx="7090189" cy="5090160"/>
        </p:xfrm>
        <a:graphic>
          <a:graphicData uri="http://schemas.openxmlformats.org/drawingml/2006/table">
            <a:tbl>
              <a:tblPr firstRow="1" bandRow="1">
                <a:tableStyleId>{5940675A-B579-460E-94D1-54222C63F5DA}</a:tableStyleId>
              </a:tblPr>
              <a:tblGrid>
                <a:gridCol w="805177">
                  <a:extLst>
                    <a:ext uri="{9D8B030D-6E8A-4147-A177-3AD203B41FA5}">
                      <a16:colId xmlns:a16="http://schemas.microsoft.com/office/drawing/2014/main" val="2411820674"/>
                    </a:ext>
                  </a:extLst>
                </a:gridCol>
                <a:gridCol w="691352">
                  <a:extLst>
                    <a:ext uri="{9D8B030D-6E8A-4147-A177-3AD203B41FA5}">
                      <a16:colId xmlns:a16="http://schemas.microsoft.com/office/drawing/2014/main" val="20001"/>
                    </a:ext>
                  </a:extLst>
                </a:gridCol>
                <a:gridCol w="801781">
                  <a:extLst>
                    <a:ext uri="{9D8B030D-6E8A-4147-A177-3AD203B41FA5}">
                      <a16:colId xmlns:a16="http://schemas.microsoft.com/office/drawing/2014/main" val="20002"/>
                    </a:ext>
                  </a:extLst>
                </a:gridCol>
                <a:gridCol w="805177">
                  <a:extLst>
                    <a:ext uri="{9D8B030D-6E8A-4147-A177-3AD203B41FA5}">
                      <a16:colId xmlns:a16="http://schemas.microsoft.com/office/drawing/2014/main" val="20003"/>
                    </a:ext>
                  </a:extLst>
                </a:gridCol>
                <a:gridCol w="864324">
                  <a:extLst>
                    <a:ext uri="{9D8B030D-6E8A-4147-A177-3AD203B41FA5}">
                      <a16:colId xmlns:a16="http://schemas.microsoft.com/office/drawing/2014/main" val="20004"/>
                    </a:ext>
                  </a:extLst>
                </a:gridCol>
                <a:gridCol w="787807">
                  <a:extLst>
                    <a:ext uri="{9D8B030D-6E8A-4147-A177-3AD203B41FA5}">
                      <a16:colId xmlns:a16="http://schemas.microsoft.com/office/drawing/2014/main" val="20005"/>
                    </a:ext>
                  </a:extLst>
                </a:gridCol>
                <a:gridCol w="764697">
                  <a:extLst>
                    <a:ext uri="{9D8B030D-6E8A-4147-A177-3AD203B41FA5}">
                      <a16:colId xmlns:a16="http://schemas.microsoft.com/office/drawing/2014/main" val="20006"/>
                    </a:ext>
                  </a:extLst>
                </a:gridCol>
                <a:gridCol w="764697">
                  <a:extLst>
                    <a:ext uri="{9D8B030D-6E8A-4147-A177-3AD203B41FA5}">
                      <a16:colId xmlns:a16="http://schemas.microsoft.com/office/drawing/2014/main" val="3486563206"/>
                    </a:ext>
                  </a:extLst>
                </a:gridCol>
                <a:gridCol w="805177">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19</a:t>
                      </a: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22</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4283941837"/>
                  </a:ext>
                </a:extLst>
              </a:tr>
              <a:tr h="3158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26</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July </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3990167708"/>
                  </a:ext>
                </a:extLst>
              </a:tr>
              <a:tr h="201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2</a:t>
                      </a: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6</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147887600"/>
                  </a:ext>
                </a:extLst>
              </a:tr>
              <a:tr h="2396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32</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9</a:t>
                      </a:r>
                    </a:p>
                  </a:txBody>
                  <a:tcPr marT="60960" marB="6096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13</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036219739"/>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33</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16</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2119561995"/>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34</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23</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Aug</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671250367"/>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35</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 30</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Aug</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a:t>
                      </a: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671625903"/>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36</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6</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535713380"/>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37</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3267533533"/>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38</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20</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23</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254307874"/>
                  </a:ext>
                </a:extLst>
              </a:tr>
              <a:tr h="28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39</a:t>
                      </a:r>
                      <a:r>
                        <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rPr>
                        <a:t>th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3000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a:txBody>
                  <a:tcPr marT="60960" marB="60960">
                    <a:lnT w="12700" cap="flat" cmpd="sng" algn="ctr">
                      <a:solidFill>
                        <a:schemeClr val="tx1"/>
                      </a:solidFill>
                      <a:prstDash val="solid"/>
                      <a:round/>
                      <a:headEnd type="none" w="med" len="med"/>
                      <a:tailEnd type="none" w="med" len="med"/>
                    </a:lnT>
                    <a:solidFill>
                      <a:srgbClr val="0000FF"/>
                    </a:solid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 27</a:t>
                      </a:r>
                      <a:endParaRPr kumimoji="1" lang="ja-JP" altLang="en-US" sz="700" b="1" dirty="0">
                        <a:latin typeface="Meiryo UI" panose="020B0604030504040204" pitchFamily="50" charset="-128"/>
                        <a:ea typeface="Meiryo UI" panose="020B0604030504040204" pitchFamily="50" charset="-128"/>
                      </a:endParaRPr>
                    </a:p>
                  </a:txBody>
                  <a:tcPr marT="60960" marB="60960">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Sep</a:t>
                      </a:r>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extLst>
                  <a:ext uri="{0D108BD9-81ED-4DB2-BD59-A6C34878D82A}">
                    <a16:rowId xmlns:a16="http://schemas.microsoft.com/office/drawing/2014/main" val="1983537460"/>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1323882" y="2996952"/>
            <a:ext cx="3896190" cy="234843"/>
          </a:xfrm>
          <a:prstGeom prst="homePlate">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Plan CRG Meeting (if needed) </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345584" y="1759541"/>
            <a:ext cx="293838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July Plenary</a:t>
            </a:r>
            <a:endParaRPr kumimoji="0" lang="en-001" sz="100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US" altLang="ja-JP"/>
              <a:t>&lt;July,2021&gt;</a:t>
            </a:r>
            <a:endParaRPr lang="en-US" altLang="ja-JP" dirty="0"/>
          </a:p>
        </p:txBody>
      </p:sp>
      <p:sp>
        <p:nvSpPr>
          <p:cNvPr id="2" name="吹き出し: 四角形 1">
            <a:extLst>
              <a:ext uri="{FF2B5EF4-FFF2-40B4-BE49-F238E27FC236}">
                <a16:creationId xmlns:a16="http://schemas.microsoft.com/office/drawing/2014/main" id="{CE21B137-4B6B-46FA-A04D-8A892951BFE4}"/>
              </a:ext>
            </a:extLst>
          </p:cNvPr>
          <p:cNvSpPr/>
          <p:nvPr/>
        </p:nvSpPr>
        <p:spPr bwMode="auto">
          <a:xfrm>
            <a:off x="7110866" y="2510687"/>
            <a:ext cx="1008112" cy="432048"/>
          </a:xfrm>
          <a:prstGeom prst="wedgeRectCallout">
            <a:avLst>
              <a:gd name="adj1" fmla="val -89981"/>
              <a:gd name="adj2" fmla="val 7113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MEC close</a:t>
            </a:r>
          </a:p>
        </p:txBody>
      </p:sp>
      <p:sp>
        <p:nvSpPr>
          <p:cNvPr id="14" name="吹き出し: 四角形 13">
            <a:extLst>
              <a:ext uri="{FF2B5EF4-FFF2-40B4-BE49-F238E27FC236}">
                <a16:creationId xmlns:a16="http://schemas.microsoft.com/office/drawing/2014/main" id="{AC91746F-94D1-41D6-9153-6FC7336B1B2F}"/>
              </a:ext>
            </a:extLst>
          </p:cNvPr>
          <p:cNvSpPr/>
          <p:nvPr/>
        </p:nvSpPr>
        <p:spPr bwMode="auto">
          <a:xfrm>
            <a:off x="7119754" y="3126678"/>
            <a:ext cx="1008112" cy="432048"/>
          </a:xfrm>
          <a:prstGeom prst="wedgeRectCallout">
            <a:avLst>
              <a:gd name="adj1" fmla="val -582249"/>
              <a:gd name="adj2" fmla="val 5263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SA Ballot Open</a:t>
            </a:r>
          </a:p>
        </p:txBody>
      </p:sp>
      <p:sp>
        <p:nvSpPr>
          <p:cNvPr id="15" name="吹き出し: 四角形 14">
            <a:extLst>
              <a:ext uri="{FF2B5EF4-FFF2-40B4-BE49-F238E27FC236}">
                <a16:creationId xmlns:a16="http://schemas.microsoft.com/office/drawing/2014/main" id="{11D21156-1986-48B5-8587-8B4D5AB7914B}"/>
              </a:ext>
            </a:extLst>
          </p:cNvPr>
          <p:cNvSpPr/>
          <p:nvPr/>
        </p:nvSpPr>
        <p:spPr bwMode="auto">
          <a:xfrm>
            <a:off x="7110866" y="4585021"/>
            <a:ext cx="1008112" cy="432048"/>
          </a:xfrm>
          <a:prstGeom prst="wedgeRectCallout">
            <a:avLst>
              <a:gd name="adj1" fmla="val -420214"/>
              <a:gd name="adj2" fmla="val 834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SA Ballot close</a:t>
            </a:r>
          </a:p>
        </p:txBody>
      </p:sp>
      <p:sp>
        <p:nvSpPr>
          <p:cNvPr id="16" name="矢印: 五方向 15">
            <a:extLst>
              <a:ext uri="{FF2B5EF4-FFF2-40B4-BE49-F238E27FC236}">
                <a16:creationId xmlns:a16="http://schemas.microsoft.com/office/drawing/2014/main" id="{AB81F4C1-2C6D-41B9-9462-67FC395C2768}"/>
              </a:ext>
            </a:extLst>
          </p:cNvPr>
          <p:cNvSpPr/>
          <p:nvPr/>
        </p:nvSpPr>
        <p:spPr bwMode="auto">
          <a:xfrm>
            <a:off x="2043960" y="5229200"/>
            <a:ext cx="4760288"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September Interim</a:t>
            </a:r>
            <a:endParaRPr kumimoji="0" lang="en-001" sz="1000" b="0" i="0" u="none" strike="noStrike" cap="none" normalizeH="0" baseline="0" dirty="0">
              <a:ln>
                <a:noFill/>
              </a:ln>
              <a:solidFill>
                <a:schemeClr val="tx1"/>
              </a:solidFill>
              <a:effectLst/>
              <a:latin typeface="Times New Roman" pitchFamily="18" charset="0"/>
            </a:endParaRPr>
          </a:p>
        </p:txBody>
      </p:sp>
      <p:sp>
        <p:nvSpPr>
          <p:cNvPr id="17" name="矢印: 五方向 16">
            <a:extLst>
              <a:ext uri="{FF2B5EF4-FFF2-40B4-BE49-F238E27FC236}">
                <a16:creationId xmlns:a16="http://schemas.microsoft.com/office/drawing/2014/main" id="{5BA0DFBE-FF08-4A7F-A6A1-11DCED3043AF}"/>
              </a:ext>
            </a:extLst>
          </p:cNvPr>
          <p:cNvSpPr/>
          <p:nvPr/>
        </p:nvSpPr>
        <p:spPr bwMode="auto">
          <a:xfrm>
            <a:off x="1345584" y="5607539"/>
            <a:ext cx="3154408"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September Interim</a:t>
            </a:r>
            <a:endParaRPr kumimoji="0" lang="en-001" sz="1000" b="0" i="0" u="none" strike="noStrike" cap="none" normalizeH="0" baseline="0" dirty="0">
              <a:ln>
                <a:noFill/>
              </a:ln>
              <a:solidFill>
                <a:schemeClr val="tx1"/>
              </a:solidFill>
              <a:effectLst/>
              <a:latin typeface="Times New Roman" pitchFamily="18" charset="0"/>
            </a:endParaRPr>
          </a:p>
        </p:txBody>
      </p:sp>
      <p:sp>
        <p:nvSpPr>
          <p:cNvPr id="18" name="矢印: 五方向 17">
            <a:extLst>
              <a:ext uri="{FF2B5EF4-FFF2-40B4-BE49-F238E27FC236}">
                <a16:creationId xmlns:a16="http://schemas.microsoft.com/office/drawing/2014/main" id="{2A23A53B-05B6-4066-AB4A-390B4B7FFCD7}"/>
              </a:ext>
            </a:extLst>
          </p:cNvPr>
          <p:cNvSpPr/>
          <p:nvPr/>
        </p:nvSpPr>
        <p:spPr bwMode="auto">
          <a:xfrm>
            <a:off x="1323882" y="2591130"/>
            <a:ext cx="3896190" cy="234843"/>
          </a:xfrm>
          <a:prstGeom prst="homePlate">
            <a:avLst/>
          </a:prstGeom>
          <a:solidFill>
            <a:srgbClr val="00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Plan CRG Meeting (if needed) </a:t>
            </a:r>
            <a:endParaRPr kumimoji="0" lang="en-001" sz="105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808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37</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25672305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38</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5496" y="1700809"/>
            <a:ext cx="9108504"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CRG meeting will be held(if needed).</a:t>
            </a:r>
          </a:p>
          <a:p>
            <a:r>
              <a:rPr lang="en-US" sz="2800" dirty="0">
                <a:latin typeface="Meiryo UI" panose="020B0604030504040204" pitchFamily="50" charset="-128"/>
                <a:ea typeface="Meiryo UI" panose="020B0604030504040204" pitchFamily="50" charset="-128"/>
              </a:rPr>
              <a:t>(5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 or 12</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August)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Start SA Ballot (Targeting August 16</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 )</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30 days for SA ballot(End September 15</a:t>
            </a:r>
            <a:r>
              <a:rPr lang="en-US" sz="2800" baseline="30000" dirty="0">
                <a:latin typeface="Meiryo UI" panose="020B0604030504040204" pitchFamily="50" charset="-128"/>
                <a:ea typeface="Meiryo UI" panose="020B0604030504040204" pitchFamily="50" charset="-128"/>
              </a:rPr>
              <a:t>th</a:t>
            </a:r>
            <a:r>
              <a:rPr lang="en-US" sz="2800"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SA ballot results on September Interim</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814527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39</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8196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77858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t>Moved :Kunal Shah(ITRON)</a:t>
            </a:r>
          </a:p>
          <a:p>
            <a:pPr marL="0" indent="0">
              <a:buNone/>
            </a:pPr>
            <a:r>
              <a:rPr lang="en-US" sz="1800" dirty="0"/>
              <a:t>Second : Clint Powell(Facebook)</a:t>
            </a:r>
          </a:p>
          <a:p>
            <a:pPr marL="0" indent="0">
              <a:buNone/>
            </a:pPr>
            <a:r>
              <a:rPr lang="en-US" sz="1800" dirty="0"/>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5240</TotalTime>
  <Words>2541</Words>
  <Application>Microsoft Office PowerPoint</Application>
  <PresentationFormat>画面に合わせる (4:3)</PresentationFormat>
  <Paragraphs>640</Paragraphs>
  <Slides>41</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41</vt:i4>
      </vt:variant>
    </vt:vector>
  </HeadingPairs>
  <TitlesOfParts>
    <vt:vector size="4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Any other business?</vt:lpstr>
      <vt:lpstr>Attendance recap</vt:lpstr>
      <vt:lpstr>Recess TG4aa</vt:lpstr>
      <vt:lpstr>OPEN (Start of TG4aa session2)</vt:lpstr>
      <vt:lpstr>Attendance</vt:lpstr>
      <vt:lpstr>Agenda items for the weeks</vt:lpstr>
      <vt:lpstr>Current Status</vt:lpstr>
      <vt:lpstr>Review EC package</vt:lpstr>
      <vt:lpstr>About MEC review</vt:lpstr>
      <vt:lpstr>Plan for September Interim</vt:lpstr>
      <vt:lpstr>Next session on 19th July</vt:lpstr>
      <vt:lpstr>Any other business?</vt:lpstr>
      <vt:lpstr>Attendance recap</vt:lpstr>
      <vt:lpstr>Recess TG4aa</vt:lpstr>
      <vt:lpstr>OPEN (Start of TG4aa session3)</vt:lpstr>
      <vt:lpstr>Attendance</vt:lpstr>
      <vt:lpstr>Agenda items for the weeks</vt:lpstr>
      <vt:lpstr>Current Status</vt:lpstr>
      <vt:lpstr>Review EC package</vt:lpstr>
      <vt:lpstr>About MEC review</vt:lpstr>
      <vt:lpstr>Future meetings will be planned</vt:lpstr>
      <vt:lpstr>Plan for September Interim</vt:lpstr>
      <vt:lpstr>Discuss next step</vt:lpstr>
      <vt:lpstr>Any other business?</vt:lpstr>
      <vt:lpstr>Attendance recap</vt:lpstr>
      <vt:lpstr>Adjourn TG4aa (End of session3)</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415</cp:revision>
  <cp:lastPrinted>1998-02-10T13:28:06Z</cp:lastPrinted>
  <dcterms:created xsi:type="dcterms:W3CDTF">2020-02-10T05:27:43Z</dcterms:created>
  <dcterms:modified xsi:type="dcterms:W3CDTF">2021-07-19T21:20:42Z</dcterms:modified>
</cp:coreProperties>
</file>