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3" r:id="rId2"/>
    <p:sldId id="264" r:id="rId3"/>
    <p:sldId id="282" r:id="rId4"/>
    <p:sldId id="274" r:id="rId5"/>
    <p:sldId id="275" r:id="rId6"/>
    <p:sldId id="276" r:id="rId7"/>
    <p:sldId id="277" r:id="rId8"/>
    <p:sldId id="289" r:id="rId9"/>
    <p:sldId id="359" r:id="rId10"/>
    <p:sldId id="284" r:id="rId11"/>
    <p:sldId id="292" r:id="rId12"/>
    <p:sldId id="304" r:id="rId13"/>
    <p:sldId id="330" r:id="rId14"/>
    <p:sldId id="384" r:id="rId15"/>
    <p:sldId id="383" r:id="rId16"/>
    <p:sldId id="386" r:id="rId17"/>
    <p:sldId id="311" r:id="rId18"/>
    <p:sldId id="329" r:id="rId19"/>
    <p:sldId id="365" r:id="rId20"/>
    <p:sldId id="387" r:id="rId21"/>
    <p:sldId id="388" r:id="rId22"/>
    <p:sldId id="389" r:id="rId23"/>
    <p:sldId id="393" r:id="rId24"/>
    <p:sldId id="394" r:id="rId25"/>
    <p:sldId id="385" r:id="rId26"/>
    <p:sldId id="308" r:id="rId27"/>
    <p:sldId id="390" r:id="rId28"/>
    <p:sldId id="391" r:id="rId29"/>
    <p:sldId id="392" r:id="rId30"/>
    <p:sldId id="279" r:id="rId31"/>
    <p:sldId id="266"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FFFF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3464045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38457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1963749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154405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&lt;July,2021&gt;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15-21-0366-03-04aa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Plenary 2021 Virtual meeting Opening report]</a:t>
            </a:r>
            <a:r>
              <a:rPr lang="en-US" altLang="ja-JP" sz="1600" dirty="0">
                <a:ea typeface="ＭＳ Ｐゴシック" charset="-128"/>
              </a:rPr>
              <a:t>	</a:t>
            </a:r>
          </a:p>
          <a:p>
            <a:r>
              <a:rPr lang="en-US" altLang="ja-JP" sz="1600" b="1" dirty="0">
                <a:ea typeface="ＭＳ Ｐゴシック" charset="-128"/>
              </a:rPr>
              <a:t>Date Submitted: [13th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July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208912" cy="654968"/>
          </a:xfrm>
        </p:spPr>
        <p:txBody>
          <a:bodyPr/>
          <a:lstStyle/>
          <a:p>
            <a:r>
              <a:rPr lang="en-US" altLang="ja-JP" dirty="0"/>
              <a:t>Proposed agenda</a:t>
            </a:r>
            <a:r>
              <a:rPr kumimoji="1" lang="en-US" altLang="ja-JP" dirty="0"/>
              <a:t>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10</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Motion for SA ballot and CRG formation</a:t>
            </a:r>
          </a:p>
          <a:p>
            <a:pPr marL="0" indent="0">
              <a:buNone/>
            </a:pPr>
            <a:endParaRPr lang="en-US" altLang="ja-JP" dirty="0"/>
          </a:p>
          <a:p>
            <a:pPr>
              <a:buFont typeface="Wingdings" panose="05000000000000000000" pitchFamily="2" charset="2"/>
              <a:buChar char="q"/>
            </a:pPr>
            <a:r>
              <a:rPr lang="en-US" altLang="ja-JP" dirty="0"/>
              <a:t>Session1:</a:t>
            </a:r>
            <a:endParaRPr lang="en-US" dirty="0"/>
          </a:p>
          <a:p>
            <a:r>
              <a:rPr lang="en-US" dirty="0"/>
              <a:t>TG motion for SA ballot.</a:t>
            </a:r>
          </a:p>
          <a:p>
            <a:r>
              <a:rPr lang="en-US" dirty="0"/>
              <a:t>TG motion for CRG formation</a:t>
            </a:r>
          </a:p>
          <a:p>
            <a:r>
              <a:rPr lang="en-US" dirty="0"/>
              <a:t>Next Steps</a:t>
            </a:r>
          </a:p>
          <a:p>
            <a:endParaRPr lang="en-US" dirty="0"/>
          </a:p>
          <a:p>
            <a:pPr>
              <a:buFont typeface="Wingdings" panose="05000000000000000000" pitchFamily="2" charset="2"/>
              <a:buChar char="q"/>
            </a:pPr>
            <a:r>
              <a:rPr lang="en-US" altLang="ja-JP" dirty="0"/>
              <a:t>Session2 and 3:</a:t>
            </a:r>
          </a:p>
          <a:p>
            <a:pPr marL="0" indent="0">
              <a:buNone/>
            </a:pPr>
            <a:r>
              <a:rPr lang="en-US" altLang="ja-JP" dirty="0"/>
              <a:t>AOB</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13th Tuesday EV1(17:00-19:00)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altLang="ja-JP" sz="1200" dirty="0">
                <a:solidFill>
                  <a:srgbClr val="0000FF"/>
                </a:solidFill>
              </a:rPr>
              <a:t>Review and resolve WG ballot results and comments</a:t>
            </a:r>
          </a:p>
          <a:p>
            <a:pPr marL="800100" lvl="1" indent="-342900">
              <a:buFont typeface="+mj-lt"/>
              <a:buAutoNum type="arabicPeriod"/>
            </a:pPr>
            <a:r>
              <a:rPr lang="en-US" sz="1200" dirty="0">
                <a:solidFill>
                  <a:srgbClr val="0000FF"/>
                </a:solidFill>
              </a:rPr>
              <a:t>Next steps</a:t>
            </a:r>
          </a:p>
          <a:p>
            <a:pPr marL="800100" lvl="1" indent="-342900">
              <a:buFont typeface="+mj-lt"/>
              <a:buAutoNum type="arabicPeriod"/>
            </a:pPr>
            <a:r>
              <a:rPr lang="en-US" sz="1200" dirty="0">
                <a:solidFill>
                  <a:srgbClr val="0000FF"/>
                </a:solidFill>
              </a:rPr>
              <a:t>TG Motions for SA ballot and CRG formation</a:t>
            </a:r>
          </a:p>
          <a:p>
            <a:pPr marL="800100" lvl="1" indent="-342900">
              <a:buFont typeface="+mj-lt"/>
              <a:buAutoNum type="arabicPeriod"/>
            </a:pPr>
            <a:r>
              <a:rPr lang="en-US" sz="1200" dirty="0">
                <a:solidFill>
                  <a:srgbClr val="0000FF"/>
                </a:solidFill>
              </a:rPr>
              <a:t>Plan for September Interim(# of sessions)</a:t>
            </a:r>
          </a:p>
          <a:p>
            <a:pPr marL="800100" lvl="1" indent="-342900">
              <a:buFont typeface="+mj-lt"/>
              <a:buAutoNum type="arabicPeriod"/>
            </a:pPr>
            <a:r>
              <a:rPr lang="en-US" sz="1200" dirty="0">
                <a:solidFill>
                  <a:srgbClr val="0000FF"/>
                </a:solidFill>
              </a:rPr>
              <a:t>Any other business</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15-21-0315-00-04aa</a:t>
            </a:r>
            <a:br>
              <a:rPr lang="en-US" sz="2000" dirty="0"/>
            </a:br>
            <a:r>
              <a:rPr lang="en-US" sz="2000" dirty="0"/>
              <a:t>[CRG meeting]</a:t>
            </a:r>
            <a:br>
              <a:rPr lang="en-US" sz="2000" dirty="0"/>
            </a:br>
            <a:r>
              <a:rPr lang="en-US" sz="2000" dirty="0"/>
              <a:t>June 22</a:t>
            </a:r>
            <a:r>
              <a:rPr lang="en-US" sz="2000" baseline="30000" dirty="0"/>
              <a:t>nd</a:t>
            </a:r>
            <a:r>
              <a:rPr lang="en-US" sz="2000" dirty="0"/>
              <a:t> :    15-21-0336-01-04aa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&lt;July,2021&gt;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t>Approval of the last meeting minutes</a:t>
            </a:r>
          </a:p>
          <a:p>
            <a:r>
              <a:rPr lang="en-US" dirty="0"/>
              <a:t>Moved: Kunal Shah(</a:t>
            </a:r>
            <a:r>
              <a:rPr lang="en-US" dirty="0" err="1"/>
              <a:t>Itron</a:t>
            </a:r>
            <a:r>
              <a:rPr lang="en-US" dirty="0"/>
              <a:t>)</a:t>
            </a:r>
          </a:p>
          <a:p>
            <a:r>
              <a:rPr lang="en-US" dirty="0"/>
              <a:t>Second: Hiroshi Harada(Kyoto University)</a:t>
            </a:r>
            <a:endParaRPr lang="en-001" dirty="0"/>
          </a:p>
          <a:p>
            <a:pPr marL="0" indent="0">
              <a:buNone/>
            </a:pPr>
            <a:r>
              <a:rPr lang="en-US" dirty="0"/>
              <a:t>There is no discussion or objections.</a:t>
            </a:r>
          </a:p>
          <a:p>
            <a:pPr marL="0" indent="0">
              <a:buNone/>
            </a:pPr>
            <a:r>
              <a:rPr lang="en-US" dirty="0"/>
              <a:t>last meeting minutes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 results and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92345" y="1855382"/>
            <a:ext cx="544415" cy="544415"/>
          </a:xfrm>
          <a:prstGeom prst="rect">
            <a:avLst/>
          </a:prstGeom>
        </p:spPr>
      </p:pic>
      <p:sp>
        <p:nvSpPr>
          <p:cNvPr id="21" name="正方形/長方形 20">
            <a:extLst>
              <a:ext uri="{FF2B5EF4-FFF2-40B4-BE49-F238E27FC236}">
                <a16:creationId xmlns:a16="http://schemas.microsoft.com/office/drawing/2014/main" id="{82B9ED97-0B52-4F8B-824B-DEB5AA45C238}"/>
              </a:ext>
            </a:extLst>
          </p:cNvPr>
          <p:cNvSpPr/>
          <p:nvPr/>
        </p:nvSpPr>
        <p:spPr bwMode="auto">
          <a:xfrm>
            <a:off x="2411760" y="4293096"/>
            <a:ext cx="1419618" cy="414274"/>
          </a:xfrm>
          <a:prstGeom prst="rect">
            <a:avLst/>
          </a:prstGeom>
          <a:noFill/>
          <a:ln w="127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テキスト ボックス 21">
            <a:extLst>
              <a:ext uri="{FF2B5EF4-FFF2-40B4-BE49-F238E27FC236}">
                <a16:creationId xmlns:a16="http://schemas.microsoft.com/office/drawing/2014/main" id="{D9DDD1E3-5A78-4698-AB48-66132FCA6D0B}"/>
              </a:ext>
            </a:extLst>
          </p:cNvPr>
          <p:cNvSpPr txBox="1"/>
          <p:nvPr/>
        </p:nvSpPr>
        <p:spPr>
          <a:xfrm>
            <a:off x="4244826" y="1606265"/>
            <a:ext cx="1091751"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&lt;July,2021&gt;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There are two motions for</a:t>
            </a:r>
          </a:p>
          <a:p>
            <a:r>
              <a:rPr lang="en-US" sz="3600" dirty="0"/>
              <a:t>SA Letter Ballot and the formation of CRG.</a:t>
            </a:r>
          </a:p>
          <a:p>
            <a:r>
              <a:rPr lang="en-US" sz="3600" dirty="0"/>
              <a:t>DCN:15-21-0367-00-04aa</a:t>
            </a:r>
            <a:endParaRPr lang="en-001" sz="3600" dirty="0"/>
          </a:p>
        </p:txBody>
      </p:sp>
    </p:spTree>
    <p:extLst>
      <p:ext uri="{BB962C8B-B14F-4D97-AF65-F5344CB8AC3E}">
        <p14:creationId xmlns:p14="http://schemas.microsoft.com/office/powerpoint/2010/main" val="233742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81418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55837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dirty="0"/>
              <a:t>&lt;</a:t>
            </a:r>
            <a:r>
              <a:rPr lang="en-US" altLang="ja-JP" dirty="0"/>
              <a:t>July</a:t>
            </a:r>
            <a:r>
              <a:rPr lang="en-001" altLang="ja-JP" dirty="0"/>
              <a:t>,2021&gt;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July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July 13th/15th/19th,2021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12556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solidFill>
                  <a:srgbClr val="0000FF"/>
                </a:solidFill>
              </a:rPr>
              <a:t>15th Thursday EV1(17:00-19:00)</a:t>
            </a:r>
          </a:p>
          <a:p>
            <a:pPr marL="800100" lvl="1" indent="-342900">
              <a:buFont typeface="+mj-lt"/>
              <a:buAutoNum type="arabicPeriod"/>
            </a:pPr>
            <a:r>
              <a:rPr lang="en-US" sz="1200" dirty="0"/>
              <a:t>AOB</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AOB</a:t>
            </a:r>
            <a:endParaRPr lang="en-US" altLang="ja-JP" sz="110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37194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273A0E2-5148-4697-B5B7-5161F94609C4}"/>
              </a:ext>
            </a:extLst>
          </p:cNvPr>
          <p:cNvSpPr>
            <a:spLocks noGrp="1"/>
          </p:cNvSpPr>
          <p:nvPr>
            <p:ph idx="1"/>
          </p:nvPr>
        </p:nvSpPr>
        <p:spPr/>
        <p:txBody>
          <a:bodyPr/>
          <a:lstStyle/>
          <a:p>
            <a:r>
              <a:rPr lang="en-US" sz="2400" dirty="0"/>
              <a:t>Invitation of the SA ballot : done </a:t>
            </a:r>
            <a:br>
              <a:rPr lang="en-US" sz="2400" dirty="0"/>
            </a:br>
            <a:r>
              <a:rPr lang="en-US" sz="2400" dirty="0"/>
              <a:t>(will be closed on Friday13</a:t>
            </a:r>
            <a:r>
              <a:rPr lang="en-US" sz="2400" baseline="30000" dirty="0"/>
              <a:t>th</a:t>
            </a:r>
            <a:r>
              <a:rPr lang="en-US" sz="2400" dirty="0"/>
              <a:t> August)</a:t>
            </a:r>
          </a:p>
          <a:p>
            <a:r>
              <a:rPr lang="en-US" sz="2400" dirty="0"/>
              <a:t>Expect to start SA ballot on Monday 16</a:t>
            </a:r>
            <a:r>
              <a:rPr lang="en-US" sz="2400" baseline="30000" dirty="0"/>
              <a:t>th</a:t>
            </a:r>
            <a:r>
              <a:rPr lang="en-US" sz="2400" dirty="0"/>
              <a:t> August</a:t>
            </a:r>
            <a:br>
              <a:rPr lang="en-US" sz="2400" dirty="0"/>
            </a:br>
            <a:r>
              <a:rPr lang="en-US" sz="2400" dirty="0"/>
              <a:t>(will be closed on 15</a:t>
            </a:r>
            <a:r>
              <a:rPr lang="en-US" sz="2400" baseline="30000" dirty="0"/>
              <a:t>th</a:t>
            </a:r>
            <a:r>
              <a:rPr lang="en-US" sz="2400" dirty="0"/>
              <a:t> September)</a:t>
            </a:r>
          </a:p>
          <a:p>
            <a:r>
              <a:rPr lang="en-US" sz="2400" dirty="0"/>
              <a:t>EC package: ?</a:t>
            </a:r>
          </a:p>
          <a:p>
            <a:r>
              <a:rPr lang="en-US" sz="2400" dirty="0"/>
              <a:t>MEC review:?</a:t>
            </a:r>
          </a:p>
        </p:txBody>
      </p:sp>
      <p:sp>
        <p:nvSpPr>
          <p:cNvPr id="3" name="タイトル 2">
            <a:extLst>
              <a:ext uri="{FF2B5EF4-FFF2-40B4-BE49-F238E27FC236}">
                <a16:creationId xmlns:a16="http://schemas.microsoft.com/office/drawing/2014/main" id="{2DBEB512-ECC7-46CB-BCCB-8F26C676F4C8}"/>
              </a:ext>
            </a:extLst>
          </p:cNvPr>
          <p:cNvSpPr>
            <a:spLocks noGrp="1"/>
          </p:cNvSpPr>
          <p:nvPr>
            <p:ph type="title"/>
          </p:nvPr>
        </p:nvSpPr>
        <p:spPr/>
        <p:txBody>
          <a:bodyPr/>
          <a:lstStyle/>
          <a:p>
            <a:r>
              <a:rPr lang="en-US" dirty="0"/>
              <a:t>Current Status</a:t>
            </a:r>
          </a:p>
        </p:txBody>
      </p:sp>
      <p:sp>
        <p:nvSpPr>
          <p:cNvPr id="4" name="スライド番号プレースホルダー 3">
            <a:extLst>
              <a:ext uri="{FF2B5EF4-FFF2-40B4-BE49-F238E27FC236}">
                <a16:creationId xmlns:a16="http://schemas.microsoft.com/office/drawing/2014/main" id="{679AAFD5-B158-4AD2-9306-81592B08500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5" name="フッター プレースホルダー 4">
            <a:extLst>
              <a:ext uri="{FF2B5EF4-FFF2-40B4-BE49-F238E27FC236}">
                <a16:creationId xmlns:a16="http://schemas.microsoft.com/office/drawing/2014/main" id="{B89F000E-2EF0-40E2-8514-30F202222DCA}"/>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60EE05FD-347D-4A98-9A63-50F54768270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018849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1254752-1518-494A-B8AF-3585DE0E6520}"/>
              </a:ext>
            </a:extLst>
          </p:cNvPr>
          <p:cNvSpPr>
            <a:spLocks noGrp="1"/>
          </p:cNvSpPr>
          <p:nvPr>
            <p:ph idx="1"/>
          </p:nvPr>
        </p:nvSpPr>
        <p:spPr/>
        <p:txBody>
          <a:bodyPr/>
          <a:lstStyle/>
          <a:p>
            <a:r>
              <a:rPr lang="en-US" dirty="0"/>
              <a:t>15-21-0383-00-04aa</a:t>
            </a:r>
          </a:p>
        </p:txBody>
      </p:sp>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Review EC package</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34133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E3B3606-0786-4972-93F1-64202040BEE7}"/>
              </a:ext>
            </a:extLst>
          </p:cNvPr>
          <p:cNvSpPr>
            <a:spLocks noGrp="1"/>
          </p:cNvSpPr>
          <p:nvPr>
            <p:ph type="title"/>
          </p:nvPr>
        </p:nvSpPr>
        <p:spPr/>
        <p:txBody>
          <a:bodyPr/>
          <a:lstStyle/>
          <a:p>
            <a:r>
              <a:rPr lang="en-US" dirty="0"/>
              <a:t>About MEC review</a:t>
            </a:r>
          </a:p>
        </p:txBody>
      </p:sp>
      <p:sp>
        <p:nvSpPr>
          <p:cNvPr id="4" name="スライド番号プレースホルダー 3">
            <a:extLst>
              <a:ext uri="{FF2B5EF4-FFF2-40B4-BE49-F238E27FC236}">
                <a16:creationId xmlns:a16="http://schemas.microsoft.com/office/drawing/2014/main" id="{8CAD4A7A-E656-4F9D-B434-C9FE9B6F2BE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24</a:t>
            </a:fld>
            <a:endParaRPr lang="en-US" altLang="ja-JP" dirty="0"/>
          </a:p>
        </p:txBody>
      </p:sp>
      <p:sp>
        <p:nvSpPr>
          <p:cNvPr id="5" name="フッター プレースホルダー 4">
            <a:extLst>
              <a:ext uri="{FF2B5EF4-FFF2-40B4-BE49-F238E27FC236}">
                <a16:creationId xmlns:a16="http://schemas.microsoft.com/office/drawing/2014/main" id="{8223B936-DC9E-4F14-9FC5-7677D78978D6}"/>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D38D0D85-6231-4F8A-83A8-064513C07689}"/>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68837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4059596942"/>
              </p:ext>
            </p:extLst>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3103299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session on 19</a:t>
            </a:r>
            <a:r>
              <a:rPr lang="en-US" baseline="30000" dirty="0"/>
              <a:t>th</a:t>
            </a:r>
            <a:r>
              <a:rPr lang="en-US" dirty="0"/>
              <a:t> July</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43508"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Inform the status of the SA ballot preparation</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dirty="0"/>
              <a:t>&lt;</a:t>
            </a:r>
            <a:r>
              <a:rPr lang="en-US" altLang="ja-JP" dirty="0"/>
              <a:t>July</a:t>
            </a:r>
            <a:r>
              <a:rPr lang="en-001" altLang="ja-JP" dirty="0"/>
              <a:t>,2021&gt;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6571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0521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TG4aa</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1">
                    <a:lumMod val="95000"/>
                  </a:schemeClr>
                </a:solidFill>
              </a:rPr>
              <a:t>Moved :Kunal Shah(ITRON)</a:t>
            </a:r>
          </a:p>
          <a:p>
            <a:pPr marL="0" indent="0">
              <a:buNone/>
            </a:pPr>
            <a:r>
              <a:rPr lang="en-US" sz="1800" dirty="0">
                <a:solidFill>
                  <a:schemeClr val="bg1">
                    <a:lumMod val="95000"/>
                  </a:schemeClr>
                </a:solidFill>
              </a:rPr>
              <a:t>Second : Clint Powell(Facebook)</a:t>
            </a:r>
          </a:p>
          <a:p>
            <a:pPr marL="0" indent="0">
              <a:buNone/>
            </a:pPr>
            <a:r>
              <a:rPr lang="en-US" sz="1800" dirty="0">
                <a:solidFill>
                  <a:schemeClr val="bg1">
                    <a:lumMod val="95000"/>
                  </a:schemeClr>
                </a:solidFill>
              </a:rPr>
              <a:t> There is no discussion or objections. Adjourn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43374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30</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295718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66901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&lt;July,2021&gt;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In July plenary, Attendance will be counted session based. Each session gives you 6% of attendance.</a:t>
            </a:r>
          </a:p>
          <a:p>
            <a:r>
              <a:rPr lang="en-US" sz="1400" dirty="0">
                <a:solidFill>
                  <a:srgbClr val="FF0000"/>
                </a:solidFill>
              </a:rPr>
              <a:t>In order to get voting right, you need to get at least 12 sessions during July Plenary.</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793817941"/>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54813439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5101</TotalTime>
  <Words>1863</Words>
  <Application>Microsoft Office PowerPoint</Application>
  <PresentationFormat>画面に合わせる (4:3)</PresentationFormat>
  <Paragraphs>402</Paragraphs>
  <Slides>31</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July Plenary Virtual Meeting  Opening report  on July 13th/15th/19th,2021</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July Plenary</vt:lpstr>
      <vt:lpstr>Proposed agenda for TG4aa meetings</vt:lpstr>
      <vt:lpstr>Agenda items for the weeks</vt:lpstr>
      <vt:lpstr>Approval of  the last meeting minutes [May Interim] May 11-19th : 15-21-0315-00-04aa [CRG meeting] June 22nd :    15-21-0336-01-04aa </vt:lpstr>
      <vt:lpstr>Review and resolve WG ballot results and comments</vt:lpstr>
      <vt:lpstr>Next steps</vt:lpstr>
      <vt:lpstr>TG Motion</vt:lpstr>
      <vt:lpstr>Any other business?</vt:lpstr>
      <vt:lpstr>Attendance recap</vt:lpstr>
      <vt:lpstr>Recess TG4aa</vt:lpstr>
      <vt:lpstr>OPEN (Start of TG4aa session2)</vt:lpstr>
      <vt:lpstr>Attendance</vt:lpstr>
      <vt:lpstr>Agenda items for the weeks</vt:lpstr>
      <vt:lpstr>Current Status</vt:lpstr>
      <vt:lpstr>Review EC package</vt:lpstr>
      <vt:lpstr>About MEC review</vt:lpstr>
      <vt:lpstr>Plan for September Interim</vt:lpstr>
      <vt:lpstr>Next session on 19th July</vt:lpstr>
      <vt:lpstr>Any other business?</vt:lpstr>
      <vt:lpstr>Attendance recap</vt:lpstr>
      <vt:lpstr>Recess TG4aa</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401</cp:revision>
  <cp:lastPrinted>1998-02-10T13:28:06Z</cp:lastPrinted>
  <dcterms:created xsi:type="dcterms:W3CDTF">2020-02-10T05:27:43Z</dcterms:created>
  <dcterms:modified xsi:type="dcterms:W3CDTF">2021-07-15T20:51:19Z</dcterms:modified>
</cp:coreProperties>
</file>