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3" r:id="rId2"/>
    <p:sldId id="264" r:id="rId3"/>
    <p:sldId id="282" r:id="rId4"/>
    <p:sldId id="274" r:id="rId5"/>
    <p:sldId id="275" r:id="rId6"/>
    <p:sldId id="276" r:id="rId7"/>
    <p:sldId id="277" r:id="rId8"/>
    <p:sldId id="289" r:id="rId9"/>
    <p:sldId id="359" r:id="rId10"/>
    <p:sldId id="284" r:id="rId11"/>
    <p:sldId id="292" r:id="rId12"/>
    <p:sldId id="304" r:id="rId13"/>
    <p:sldId id="330" r:id="rId14"/>
    <p:sldId id="384" r:id="rId15"/>
    <p:sldId id="383" r:id="rId16"/>
    <p:sldId id="385" r:id="rId17"/>
    <p:sldId id="386" r:id="rId18"/>
    <p:sldId id="311" r:id="rId19"/>
    <p:sldId id="329" r:id="rId20"/>
    <p:sldId id="279" r:id="rId21"/>
    <p:sldId id="266"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00FFFF"/>
    <a:srgbClr val="0000FF"/>
    <a:srgbClr val="FFFF00"/>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11</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16</a:t>
            </a:fld>
            <a:endParaRPr kumimoji="1" lang="ja-JP" altLang="en-US" dirty="0"/>
          </a:p>
        </p:txBody>
      </p:sp>
    </p:spTree>
    <p:extLst>
      <p:ext uri="{BB962C8B-B14F-4D97-AF65-F5344CB8AC3E}">
        <p14:creationId xmlns:p14="http://schemas.microsoft.com/office/powerpoint/2010/main" val="29385724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18</a:t>
            </a:fld>
            <a:endParaRPr kumimoji="1" lang="ja-JP" altLang="en-US" dirty="0"/>
          </a:p>
        </p:txBody>
      </p:sp>
    </p:spTree>
    <p:extLst>
      <p:ext uri="{BB962C8B-B14F-4D97-AF65-F5344CB8AC3E}">
        <p14:creationId xmlns:p14="http://schemas.microsoft.com/office/powerpoint/2010/main" val="2483042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9158855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&lt;July,2021&gt;</a:t>
            </a:r>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15-21-0366-02-04aa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sv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July Plenary 2021 Virtual meeting Opening report]</a:t>
            </a:r>
            <a:r>
              <a:rPr lang="en-US" altLang="ja-JP" sz="1600" dirty="0">
                <a:ea typeface="ＭＳ Ｐゴシック" charset="-128"/>
              </a:rPr>
              <a:t>	</a:t>
            </a:r>
          </a:p>
          <a:p>
            <a:r>
              <a:rPr lang="en-US" altLang="ja-JP" sz="1600" b="1" dirty="0">
                <a:ea typeface="ＭＳ Ｐゴシック" charset="-128"/>
              </a:rPr>
              <a:t>Date Submitted: [13th  July,2021]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July Plenary Teleconference,2021]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July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B41BDADF-65D9-4184-8398-C4755796770A}"/>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85800"/>
            <a:ext cx="8208912" cy="654968"/>
          </a:xfrm>
        </p:spPr>
        <p:txBody>
          <a:bodyPr/>
          <a:lstStyle/>
          <a:p>
            <a:r>
              <a:rPr lang="en-US" altLang="ja-JP" dirty="0"/>
              <a:t>Proposed agenda</a:t>
            </a:r>
            <a:r>
              <a:rPr kumimoji="1" lang="en-US" altLang="ja-JP" dirty="0"/>
              <a:t> for TG4aa meetings</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10</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483432"/>
            <a:ext cx="8784976" cy="3891136"/>
          </a:xfrm>
        </p:spPr>
        <p:txBody>
          <a:bodyPr/>
          <a:lstStyle/>
          <a:p>
            <a:pPr marL="0" indent="0">
              <a:buNone/>
            </a:pPr>
            <a:r>
              <a:rPr lang="en-US" altLang="ja-JP" dirty="0"/>
              <a:t>Target: TG Motion for SA ballot and CRG formation</a:t>
            </a:r>
          </a:p>
          <a:p>
            <a:pPr marL="0" indent="0">
              <a:buNone/>
            </a:pPr>
            <a:endParaRPr lang="en-US" altLang="ja-JP" dirty="0"/>
          </a:p>
          <a:p>
            <a:pPr>
              <a:buFont typeface="Wingdings" panose="05000000000000000000" pitchFamily="2" charset="2"/>
              <a:buChar char="q"/>
            </a:pPr>
            <a:r>
              <a:rPr lang="en-US" altLang="ja-JP" dirty="0"/>
              <a:t>Session1:</a:t>
            </a:r>
            <a:endParaRPr lang="en-US" dirty="0"/>
          </a:p>
          <a:p>
            <a:r>
              <a:rPr lang="en-US" dirty="0"/>
              <a:t>TG motion for SA ballot.</a:t>
            </a:r>
          </a:p>
          <a:p>
            <a:r>
              <a:rPr lang="en-US" dirty="0"/>
              <a:t>TG motion for CRG formation</a:t>
            </a:r>
          </a:p>
          <a:p>
            <a:r>
              <a:rPr lang="en-US" dirty="0"/>
              <a:t>Next Steps</a:t>
            </a:r>
          </a:p>
          <a:p>
            <a:endParaRPr lang="en-US" dirty="0"/>
          </a:p>
          <a:p>
            <a:pPr>
              <a:buFont typeface="Wingdings" panose="05000000000000000000" pitchFamily="2" charset="2"/>
              <a:buChar char="q"/>
            </a:pPr>
            <a:r>
              <a:rPr lang="en-US" altLang="ja-JP" dirty="0"/>
              <a:t>Session2 and 3:</a:t>
            </a:r>
          </a:p>
          <a:p>
            <a:pPr marL="0" indent="0">
              <a:buNone/>
            </a:pPr>
            <a:r>
              <a:rPr lang="en-US" altLang="ja-JP" dirty="0"/>
              <a:t>AOB</a:t>
            </a:r>
          </a:p>
          <a:p>
            <a:endParaRPr lang="en-US" altLang="ja-JP" dirty="0"/>
          </a:p>
          <a:p>
            <a:pPr marL="0" indent="0">
              <a:buNone/>
            </a:pPr>
            <a:endParaRPr lang="en-US" altLang="ja-JP" dirty="0"/>
          </a:p>
        </p:txBody>
      </p:sp>
      <p:sp>
        <p:nvSpPr>
          <p:cNvPr id="3" name="日付プレースホルダー 2">
            <a:extLst>
              <a:ext uri="{FF2B5EF4-FFF2-40B4-BE49-F238E27FC236}">
                <a16:creationId xmlns:a16="http://schemas.microsoft.com/office/drawing/2014/main" id="{28954104-9CAB-4AF3-9CB6-65A1B998E9B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569724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solidFill>
                  <a:srgbClr val="0000FF"/>
                </a:solidFill>
              </a:rPr>
              <a:t>13th Tuesday EV1(17:00-19:00)</a:t>
            </a:r>
          </a:p>
          <a:p>
            <a:pPr marL="800100" lvl="1" indent="-342900">
              <a:buFont typeface="+mj-lt"/>
              <a:buAutoNum type="arabicPeriod"/>
            </a:pPr>
            <a:r>
              <a:rPr lang="en-US" sz="1200" dirty="0">
                <a:solidFill>
                  <a:srgbClr val="0000FF"/>
                </a:solidFill>
              </a:rPr>
              <a:t>OPEN/Patent Policy</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Approval of the Agenda</a:t>
            </a:r>
          </a:p>
          <a:p>
            <a:pPr marL="800100" lvl="1" indent="-342900">
              <a:buFont typeface="+mj-lt"/>
              <a:buAutoNum type="arabicPeriod"/>
            </a:pPr>
            <a:r>
              <a:rPr lang="en-US" sz="1200" dirty="0">
                <a:solidFill>
                  <a:srgbClr val="0000FF"/>
                </a:solidFill>
              </a:rPr>
              <a:t>Approval of  the last meeting minutes</a:t>
            </a:r>
          </a:p>
          <a:p>
            <a:pPr marL="800100" lvl="1" indent="-342900">
              <a:buFont typeface="+mj-lt"/>
              <a:buAutoNum type="arabicPeriod"/>
            </a:pPr>
            <a:r>
              <a:rPr lang="en-US" altLang="ja-JP" sz="1200" dirty="0">
                <a:solidFill>
                  <a:srgbClr val="0000FF"/>
                </a:solidFill>
              </a:rPr>
              <a:t>Review and resolve WG ballot results and comments</a:t>
            </a:r>
          </a:p>
          <a:p>
            <a:pPr marL="800100" lvl="1" indent="-342900">
              <a:buFont typeface="+mj-lt"/>
              <a:buAutoNum type="arabicPeriod"/>
            </a:pPr>
            <a:r>
              <a:rPr lang="en-US" sz="1200" dirty="0">
                <a:solidFill>
                  <a:srgbClr val="0000FF"/>
                </a:solidFill>
              </a:rPr>
              <a:t>Next steps</a:t>
            </a:r>
          </a:p>
          <a:p>
            <a:pPr marL="800100" lvl="1" indent="-342900">
              <a:buFont typeface="+mj-lt"/>
              <a:buAutoNum type="arabicPeriod"/>
            </a:pPr>
            <a:r>
              <a:rPr lang="en-US" sz="1200" dirty="0">
                <a:solidFill>
                  <a:srgbClr val="0000FF"/>
                </a:solidFill>
              </a:rPr>
              <a:t>TG Motions for SA ballot and CRG formation</a:t>
            </a:r>
          </a:p>
          <a:p>
            <a:pPr marL="800100" lvl="1" indent="-342900">
              <a:buFont typeface="+mj-lt"/>
              <a:buAutoNum type="arabicPeriod"/>
            </a:pPr>
            <a:r>
              <a:rPr lang="en-US" sz="1200" dirty="0">
                <a:solidFill>
                  <a:srgbClr val="0000FF"/>
                </a:solidFill>
              </a:rPr>
              <a:t>Plan for September Interim(# of sessions)</a:t>
            </a:r>
          </a:p>
          <a:p>
            <a:pPr marL="800100" lvl="1" indent="-342900">
              <a:buFont typeface="+mj-lt"/>
              <a:buAutoNum type="arabicPeriod"/>
            </a:pPr>
            <a:r>
              <a:rPr lang="en-US" sz="1200" dirty="0">
                <a:solidFill>
                  <a:srgbClr val="0000FF"/>
                </a:solidFill>
              </a:rPr>
              <a:t>Any other business</a:t>
            </a:r>
          </a:p>
          <a:p>
            <a:pPr marL="800100" lvl="1" indent="-342900">
              <a:buFont typeface="+mj-lt"/>
              <a:buAutoNum type="arabicPeriod"/>
            </a:pPr>
            <a:r>
              <a:rPr lang="en-US" sz="1200" dirty="0">
                <a:solidFill>
                  <a:srgbClr val="0000FF"/>
                </a:solidFill>
              </a:rPr>
              <a:t>Attendance recap</a:t>
            </a:r>
          </a:p>
          <a:p>
            <a:pPr marL="800100" lvl="1" indent="-342900">
              <a:buFont typeface="+mj-lt"/>
              <a:buAutoNum type="arabicPeriod"/>
            </a:pPr>
            <a:r>
              <a:rPr lang="en-US" sz="1200" dirty="0">
                <a:solidFill>
                  <a:srgbClr val="0000FF"/>
                </a:solidFill>
              </a:rPr>
              <a:t>Adjourn TG4aa JRE</a:t>
            </a:r>
          </a:p>
          <a:p>
            <a:pPr marL="800100" lvl="1" indent="-342900">
              <a:buFont typeface="+mj-lt"/>
              <a:buAutoNum type="arabicPeriod"/>
            </a:pPr>
            <a:endParaRPr lang="en-US" altLang="ja-JP" sz="1200" dirty="0"/>
          </a:p>
          <a:p>
            <a:r>
              <a:rPr lang="en-US" altLang="ja-JP" sz="1800" dirty="0"/>
              <a:t>15th Thursday EV1(17:00-19:00)</a:t>
            </a:r>
          </a:p>
          <a:p>
            <a:pPr marL="800100" lvl="1" indent="-342900">
              <a:buFont typeface="+mj-lt"/>
              <a:buAutoNum type="arabicPeriod"/>
            </a:pPr>
            <a:r>
              <a:rPr lang="en-US" sz="1200" dirty="0"/>
              <a:t>AOB</a:t>
            </a:r>
            <a:endParaRPr lang="en-US" altLang="ja-JP" sz="1200" dirty="0"/>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11</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t>19th Monday EV1(17:00-19:00)</a:t>
            </a:r>
          </a:p>
          <a:p>
            <a:pPr marL="800100" lvl="1" indent="-342900">
              <a:buFont typeface="+mj-lt"/>
              <a:buAutoNum type="arabicPeriod"/>
            </a:pPr>
            <a:r>
              <a:rPr lang="en-US" sz="1100" dirty="0"/>
              <a:t>AOB</a:t>
            </a:r>
            <a:endParaRPr lang="en-US" altLang="ja-JP" sz="110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566815" y="4320059"/>
            <a:ext cx="4896544" cy="2000548"/>
          </a:xfrm>
          <a:prstGeom prst="rect">
            <a:avLst/>
          </a:prstGeom>
          <a:noFill/>
        </p:spPr>
        <p:txBody>
          <a:bodyPr wrap="square" rtlCol="0">
            <a:spAutoFit/>
          </a:bodyPr>
          <a:lstStyle/>
          <a:p>
            <a:pPr marL="0" indent="0">
              <a:buNone/>
            </a:pPr>
            <a:r>
              <a:rPr lang="en-US" sz="1600" dirty="0"/>
              <a:t>Approval of the Agenda</a:t>
            </a:r>
          </a:p>
          <a:p>
            <a:pPr marL="0" indent="0">
              <a:buNone/>
            </a:pPr>
            <a:r>
              <a:rPr lang="en-US" sz="1600" dirty="0"/>
              <a:t>Moved: Kunal Shah(</a:t>
            </a:r>
            <a:r>
              <a:rPr lang="en-US" sz="1600" dirty="0" err="1"/>
              <a:t>Itron</a:t>
            </a:r>
            <a:r>
              <a:rPr lang="en-US" sz="1600" dirty="0"/>
              <a:t>)</a:t>
            </a:r>
          </a:p>
          <a:p>
            <a:pPr marL="0" indent="0">
              <a:buNone/>
            </a:pPr>
            <a:r>
              <a:rPr lang="en-US" sz="1600" dirty="0"/>
              <a:t>Second: Hiroshi Harada(Kyoto University)</a:t>
            </a:r>
            <a:endParaRPr lang="en-001" sz="1600" dirty="0"/>
          </a:p>
          <a:p>
            <a:pPr marL="0" indent="0">
              <a:buNone/>
            </a:pPr>
            <a:r>
              <a:rPr lang="en-US" sz="1600" dirty="0"/>
              <a:t>There is no discussion or objections.</a:t>
            </a:r>
          </a:p>
          <a:p>
            <a:pPr marL="0" indent="0">
              <a:buNone/>
            </a:pPr>
            <a:r>
              <a:rPr lang="en-US" sz="1600" dirty="0"/>
              <a:t>Agenda is approved  unanimous consent.</a:t>
            </a:r>
          </a:p>
          <a:p>
            <a:pPr marL="0" indent="0">
              <a:buNone/>
            </a:pPr>
            <a:endParaRPr lang="en-US" dirty="0">
              <a:solidFill>
                <a:schemeClr val="bg1">
                  <a:lumMod val="95000"/>
                </a:schemeClr>
              </a:solidFill>
            </a:endParaRPr>
          </a:p>
          <a:p>
            <a:endParaRPr lang="en-US" sz="1600" dirty="0">
              <a:solidFill>
                <a:schemeClr val="bg1">
                  <a:lumMod val="95000"/>
                </a:schemeClr>
              </a:solidFill>
            </a:endParaRPr>
          </a:p>
          <a:p>
            <a:endParaRPr lang="en-001" sz="1600" dirty="0">
              <a:solidFill>
                <a:schemeClr val="bg1">
                  <a:lumMod val="95000"/>
                </a:schemeClr>
              </a:solidFill>
            </a:endParaRPr>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460842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2130425"/>
            <a:ext cx="7772400" cy="2810743"/>
          </a:xfrm>
        </p:spPr>
        <p:txBody>
          <a:bodyPr/>
          <a:lstStyle/>
          <a:p>
            <a:pPr algn="l"/>
            <a:r>
              <a:rPr lang="en-US" dirty="0"/>
              <a:t>Approval of  the last meeting minutes</a:t>
            </a:r>
            <a:br>
              <a:rPr lang="en-US" dirty="0"/>
            </a:br>
            <a:r>
              <a:rPr lang="en-US" sz="2000" dirty="0"/>
              <a:t>[May Interim]</a:t>
            </a:r>
            <a:br>
              <a:rPr lang="en-US" sz="2000" dirty="0"/>
            </a:br>
            <a:r>
              <a:rPr lang="en-US" sz="2000" dirty="0"/>
              <a:t>May 11-19</a:t>
            </a:r>
            <a:r>
              <a:rPr lang="en-US" sz="2000" baseline="30000" dirty="0"/>
              <a:t>th</a:t>
            </a:r>
            <a:r>
              <a:rPr lang="en-US" sz="2000" dirty="0"/>
              <a:t> : 15-21-0315-00-04aa</a:t>
            </a:r>
            <a:br>
              <a:rPr lang="en-US" sz="2000" dirty="0"/>
            </a:br>
            <a:r>
              <a:rPr lang="en-US" sz="2000" dirty="0"/>
              <a:t>[CRG meeting]</a:t>
            </a:r>
            <a:br>
              <a:rPr lang="en-US" sz="2000" dirty="0"/>
            </a:br>
            <a:r>
              <a:rPr lang="en-US" sz="2000" dirty="0"/>
              <a:t>June 22</a:t>
            </a:r>
            <a:r>
              <a:rPr lang="en-US" sz="2000" baseline="30000" dirty="0"/>
              <a:t>nd</a:t>
            </a:r>
            <a:r>
              <a:rPr lang="en-US" sz="2000" dirty="0"/>
              <a:t> :    15-21-0336-01-04aa</a:t>
            </a:r>
            <a:br>
              <a:rPr lang="en-US" sz="2000" dirty="0"/>
            </a:br>
            <a:endParaRPr lang="en-US" sz="20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855E7CB1-D065-4202-9C9D-28155DEA52BD}"/>
              </a:ext>
            </a:extLst>
          </p:cNvPr>
          <p:cNvSpPr>
            <a:spLocks noGrp="1"/>
          </p:cNvSpPr>
          <p:nvPr>
            <p:ph type="dt" sz="half" idx="2"/>
          </p:nvPr>
        </p:nvSpPr>
        <p:spPr/>
        <p:txBody>
          <a:bodyPr/>
          <a:lstStyle/>
          <a:p>
            <a:r>
              <a:rPr lang="en-US" altLang="ja-JP"/>
              <a:t>&lt;July,2021&gt;</a:t>
            </a:r>
            <a:endParaRPr lang="en-US" altLang="ja-JP" dirty="0"/>
          </a:p>
        </p:txBody>
      </p:sp>
      <p:sp>
        <p:nvSpPr>
          <p:cNvPr id="8" name="テキスト ボックス 7">
            <a:extLst>
              <a:ext uri="{FF2B5EF4-FFF2-40B4-BE49-F238E27FC236}">
                <a16:creationId xmlns:a16="http://schemas.microsoft.com/office/drawing/2014/main" id="{A863C9C3-C14C-434E-91E8-3A6A2225FC25}"/>
              </a:ext>
            </a:extLst>
          </p:cNvPr>
          <p:cNvSpPr txBox="1"/>
          <p:nvPr/>
        </p:nvSpPr>
        <p:spPr>
          <a:xfrm>
            <a:off x="4875212" y="4365104"/>
            <a:ext cx="3735387" cy="1546577"/>
          </a:xfrm>
          <a:prstGeom prst="rect">
            <a:avLst/>
          </a:prstGeom>
          <a:noFill/>
        </p:spPr>
        <p:txBody>
          <a:bodyPr wrap="square" rtlCol="0">
            <a:spAutoFit/>
          </a:bodyPr>
          <a:lstStyle/>
          <a:p>
            <a:pPr marL="0" indent="0">
              <a:buNone/>
            </a:pPr>
            <a:r>
              <a:rPr lang="en-US" dirty="0"/>
              <a:t>Approval of the last meeting minutes</a:t>
            </a:r>
          </a:p>
          <a:p>
            <a:r>
              <a:rPr lang="en-US" dirty="0"/>
              <a:t>Moved: Kunal Shah(</a:t>
            </a:r>
            <a:r>
              <a:rPr lang="en-US" dirty="0" err="1"/>
              <a:t>Itron</a:t>
            </a:r>
            <a:r>
              <a:rPr lang="en-US" dirty="0"/>
              <a:t>)</a:t>
            </a:r>
          </a:p>
          <a:p>
            <a:r>
              <a:rPr lang="en-US" dirty="0"/>
              <a:t>Second: Hiroshi Harada(Kyoto University)</a:t>
            </a:r>
            <a:endParaRPr lang="en-001" dirty="0"/>
          </a:p>
          <a:p>
            <a:pPr marL="0" indent="0">
              <a:buNone/>
            </a:pPr>
            <a:r>
              <a:rPr lang="en-US" dirty="0"/>
              <a:t>There is no discussion or objections.</a:t>
            </a:r>
          </a:p>
          <a:p>
            <a:pPr marL="0" indent="0">
              <a:buNone/>
            </a:pPr>
            <a:r>
              <a:rPr lang="en-US" dirty="0"/>
              <a:t>last meeting minutes is approved  unanimous consent.</a:t>
            </a:r>
          </a:p>
          <a:p>
            <a:pPr marL="0" indent="0">
              <a:buNone/>
            </a:pPr>
            <a:endParaRPr lang="en-US" sz="1050" dirty="0"/>
          </a:p>
          <a:p>
            <a:endParaRPr lang="en-US" dirty="0"/>
          </a:p>
          <a:p>
            <a:endParaRPr lang="en-001" dirty="0"/>
          </a:p>
        </p:txBody>
      </p:sp>
    </p:spTree>
    <p:extLst>
      <p:ext uri="{BB962C8B-B14F-4D97-AF65-F5344CB8AC3E}">
        <p14:creationId xmlns:p14="http://schemas.microsoft.com/office/powerpoint/2010/main" val="3325626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Review and resolve WG ballot results and comments</a:t>
            </a:r>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Results of LB186 (P802.15.4aa-D08), Japanese Rate Extension amendment to IEEE 802.15.4-2020.</a:t>
            </a:r>
          </a:p>
          <a:p>
            <a:endParaRPr lang="en-US" dirty="0"/>
          </a:p>
          <a:p>
            <a:r>
              <a:rPr lang="en-US" sz="1600" dirty="0"/>
              <a:t>#LB183,LB185 and  LB186 Aggregate Tally is as shown below.</a:t>
            </a:r>
          </a:p>
          <a:p>
            <a:r>
              <a:rPr lang="en-US" sz="1600" dirty="0"/>
              <a:t>WG Voting membership: 93</a:t>
            </a:r>
          </a:p>
          <a:p>
            <a:r>
              <a:rPr lang="en-US" sz="1600" dirty="0"/>
              <a:t>Responses: 65</a:t>
            </a:r>
          </a:p>
          <a:p>
            <a:r>
              <a:rPr lang="en-US" sz="1600" dirty="0"/>
              <a:t>YES: 59</a:t>
            </a:r>
          </a:p>
          <a:p>
            <a:r>
              <a:rPr lang="en-US" sz="1600" dirty="0"/>
              <a:t>ABSTAIN: 6</a:t>
            </a:r>
          </a:p>
          <a:p>
            <a:r>
              <a:rPr lang="en-US" sz="1600" b="1" dirty="0">
                <a:highlight>
                  <a:srgbClr val="FFFF00"/>
                </a:highlight>
              </a:rPr>
              <a:t>NO: 0</a:t>
            </a:r>
          </a:p>
          <a:p>
            <a:r>
              <a:rPr lang="en-US" sz="1600" dirty="0"/>
              <a:t>Response ratio:70%</a:t>
            </a:r>
          </a:p>
          <a:p>
            <a:r>
              <a:rPr lang="en-US" sz="1600" b="1" dirty="0">
                <a:highlight>
                  <a:srgbClr val="FFFF00"/>
                </a:highlight>
              </a:rPr>
              <a:t>Approve ratio:100%</a:t>
            </a:r>
          </a:p>
          <a:p>
            <a:r>
              <a:rPr lang="en-US" sz="1600" dirty="0"/>
              <a:t>Abstain ratio:9%</a:t>
            </a:r>
          </a:p>
          <a:p>
            <a:r>
              <a:rPr lang="en-US" sz="1600" b="1" dirty="0">
                <a:highlight>
                  <a:srgbClr val="FFFF00"/>
                </a:highlight>
              </a:rPr>
              <a:t>There were no additional comments on the ballot 186.</a:t>
            </a:r>
          </a:p>
          <a:p>
            <a:endParaRPr lang="en-US" b="1" dirty="0"/>
          </a:p>
          <a:p>
            <a:pPr marL="0" indent="0">
              <a:buNone/>
            </a:pPr>
            <a:endParaRPr lang="en-US" dirty="0"/>
          </a:p>
          <a:p>
            <a:pPr marL="0" indent="0">
              <a:buNone/>
            </a:pPr>
            <a:endParaRPr lang="en-US"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13</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955274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504053"/>
          </a:xfrm>
        </p:spPr>
        <p:txBody>
          <a:bodyPr/>
          <a:lstStyle/>
          <a:p>
            <a:r>
              <a:rPr lang="en-US" dirty="0"/>
              <a:t>Next steps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14</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US" altLang="ja-JP"/>
              <a:t>&lt;July,2021&gt;</a:t>
            </a:r>
            <a:endParaRPr lang="en-US" altLang="ja-JP" dirty="0"/>
          </a:p>
        </p:txBody>
      </p:sp>
      <p:pic>
        <p:nvPicPr>
          <p:cNvPr id="5" name="図 4">
            <a:extLst>
              <a:ext uri="{FF2B5EF4-FFF2-40B4-BE49-F238E27FC236}">
                <a16:creationId xmlns:a16="http://schemas.microsoft.com/office/drawing/2014/main" id="{3AA7E418-AE4C-434B-9664-29936CF4D05E}"/>
              </a:ext>
            </a:extLst>
          </p:cNvPr>
          <p:cNvPicPr>
            <a:picLocks noChangeAspect="1"/>
          </p:cNvPicPr>
          <p:nvPr/>
        </p:nvPicPr>
        <p:blipFill>
          <a:blip r:embed="rId2"/>
          <a:stretch>
            <a:fillRect/>
          </a:stretch>
        </p:blipFill>
        <p:spPr>
          <a:xfrm>
            <a:off x="0" y="1772815"/>
            <a:ext cx="4479449" cy="3384377"/>
          </a:xfrm>
          <a:prstGeom prst="rect">
            <a:avLst/>
          </a:prstGeom>
        </p:spPr>
      </p:pic>
      <p:pic>
        <p:nvPicPr>
          <p:cNvPr id="6" name="図 5">
            <a:extLst>
              <a:ext uri="{FF2B5EF4-FFF2-40B4-BE49-F238E27FC236}">
                <a16:creationId xmlns:a16="http://schemas.microsoft.com/office/drawing/2014/main" id="{C725E4AB-E4CB-44A1-854C-08140916FF44}"/>
              </a:ext>
            </a:extLst>
          </p:cNvPr>
          <p:cNvPicPr>
            <a:picLocks noChangeAspect="1"/>
          </p:cNvPicPr>
          <p:nvPr/>
        </p:nvPicPr>
        <p:blipFill>
          <a:blip r:embed="rId3"/>
          <a:stretch>
            <a:fillRect/>
          </a:stretch>
        </p:blipFill>
        <p:spPr>
          <a:xfrm>
            <a:off x="4479449" y="1700809"/>
            <a:ext cx="4601257" cy="3456384"/>
          </a:xfrm>
          <a:prstGeom prst="rect">
            <a:avLst/>
          </a:prstGeom>
        </p:spPr>
      </p:pic>
      <p:cxnSp>
        <p:nvCxnSpPr>
          <p:cNvPr id="10" name="直線コネクタ 9">
            <a:extLst>
              <a:ext uri="{FF2B5EF4-FFF2-40B4-BE49-F238E27FC236}">
                <a16:creationId xmlns:a16="http://schemas.microsoft.com/office/drawing/2014/main" id="{F4062B2C-A2D3-43E2-B31D-8CB0BFDB3EC1}"/>
              </a:ext>
            </a:extLst>
          </p:cNvPr>
          <p:cNvCxnSpPr/>
          <p:nvPr/>
        </p:nvCxnSpPr>
        <p:spPr bwMode="auto">
          <a:xfrm>
            <a:off x="2339752" y="4797152"/>
            <a:ext cx="2232248" cy="0"/>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ADE44277-2ACF-43B6-A420-EEEF48C2FCB7}"/>
              </a:ext>
            </a:extLst>
          </p:cNvPr>
          <p:cNvCxnSpPr/>
          <p:nvPr/>
        </p:nvCxnSpPr>
        <p:spPr bwMode="auto">
          <a:xfrm flipV="1">
            <a:off x="4572000" y="2366635"/>
            <a:ext cx="0" cy="243051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3">
            <a:extLst>
              <a:ext uri="{FF2B5EF4-FFF2-40B4-BE49-F238E27FC236}">
                <a16:creationId xmlns:a16="http://schemas.microsoft.com/office/drawing/2014/main" id="{D2B2CCFE-4B8D-431B-828C-B57F2D8439E3}"/>
              </a:ext>
            </a:extLst>
          </p:cNvPr>
          <p:cNvCxnSpPr/>
          <p:nvPr/>
        </p:nvCxnSpPr>
        <p:spPr bwMode="auto">
          <a:xfrm>
            <a:off x="4566638" y="2371398"/>
            <a:ext cx="648072" cy="0"/>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正方形/長方形 15">
            <a:extLst>
              <a:ext uri="{FF2B5EF4-FFF2-40B4-BE49-F238E27FC236}">
                <a16:creationId xmlns:a16="http://schemas.microsoft.com/office/drawing/2014/main" id="{C2822DF3-FEFA-4EBF-A05D-B0C64933BDF5}"/>
              </a:ext>
            </a:extLst>
          </p:cNvPr>
          <p:cNvSpPr/>
          <p:nvPr/>
        </p:nvSpPr>
        <p:spPr bwMode="auto">
          <a:xfrm>
            <a:off x="0" y="1700808"/>
            <a:ext cx="9080704"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正方形/長方形 16">
            <a:extLst>
              <a:ext uri="{FF2B5EF4-FFF2-40B4-BE49-F238E27FC236}">
                <a16:creationId xmlns:a16="http://schemas.microsoft.com/office/drawing/2014/main" id="{571D9F72-DAD1-4EFF-AE46-14EE8C9ED5E7}"/>
              </a:ext>
            </a:extLst>
          </p:cNvPr>
          <p:cNvSpPr/>
          <p:nvPr/>
        </p:nvSpPr>
        <p:spPr bwMode="auto">
          <a:xfrm flipH="1">
            <a:off x="4211961" y="4827031"/>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正方形/長方形 17">
            <a:extLst>
              <a:ext uri="{FF2B5EF4-FFF2-40B4-BE49-F238E27FC236}">
                <a16:creationId xmlns:a16="http://schemas.microsoft.com/office/drawing/2014/main" id="{EB6962B0-A87F-454E-A81E-DF068477242D}"/>
              </a:ext>
            </a:extLst>
          </p:cNvPr>
          <p:cNvSpPr/>
          <p:nvPr/>
        </p:nvSpPr>
        <p:spPr bwMode="auto">
          <a:xfrm flipH="1">
            <a:off x="8825154" y="4827031"/>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20" name="グラフィックス 19" descr="走る">
            <a:extLst>
              <a:ext uri="{FF2B5EF4-FFF2-40B4-BE49-F238E27FC236}">
                <a16:creationId xmlns:a16="http://schemas.microsoft.com/office/drawing/2014/main" id="{2D466788-1694-454E-8A23-D2FF88A9C27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392345" y="1855382"/>
            <a:ext cx="544415" cy="544415"/>
          </a:xfrm>
          <a:prstGeom prst="rect">
            <a:avLst/>
          </a:prstGeom>
        </p:spPr>
      </p:pic>
      <p:sp>
        <p:nvSpPr>
          <p:cNvPr id="21" name="正方形/長方形 20">
            <a:extLst>
              <a:ext uri="{FF2B5EF4-FFF2-40B4-BE49-F238E27FC236}">
                <a16:creationId xmlns:a16="http://schemas.microsoft.com/office/drawing/2014/main" id="{82B9ED97-0B52-4F8B-824B-DEB5AA45C238}"/>
              </a:ext>
            </a:extLst>
          </p:cNvPr>
          <p:cNvSpPr/>
          <p:nvPr/>
        </p:nvSpPr>
        <p:spPr bwMode="auto">
          <a:xfrm>
            <a:off x="2411760" y="4293096"/>
            <a:ext cx="1419618" cy="414274"/>
          </a:xfrm>
          <a:prstGeom prst="rect">
            <a:avLst/>
          </a:prstGeom>
          <a:noFill/>
          <a:ln w="127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テキスト ボックス 21">
            <a:extLst>
              <a:ext uri="{FF2B5EF4-FFF2-40B4-BE49-F238E27FC236}">
                <a16:creationId xmlns:a16="http://schemas.microsoft.com/office/drawing/2014/main" id="{D9DDD1E3-5A78-4698-AB48-66132FCA6D0B}"/>
              </a:ext>
            </a:extLst>
          </p:cNvPr>
          <p:cNvSpPr txBox="1"/>
          <p:nvPr/>
        </p:nvSpPr>
        <p:spPr>
          <a:xfrm>
            <a:off x="4244826" y="1606265"/>
            <a:ext cx="1091751" cy="276999"/>
          </a:xfrm>
          <a:prstGeom prst="rect">
            <a:avLst/>
          </a:prstGeom>
          <a:noFill/>
        </p:spPr>
        <p:txBody>
          <a:bodyPr wrap="square" rtlCol="0">
            <a:spAutoFit/>
          </a:bodyPr>
          <a:lstStyle/>
          <a:p>
            <a:r>
              <a:rPr lang="en-US" dirty="0"/>
              <a:t>We are here!</a:t>
            </a:r>
          </a:p>
        </p:txBody>
      </p:sp>
    </p:spTree>
    <p:extLst>
      <p:ext uri="{BB962C8B-B14F-4D97-AF65-F5344CB8AC3E}">
        <p14:creationId xmlns:p14="http://schemas.microsoft.com/office/powerpoint/2010/main" val="2247296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15</a:t>
            </a:fld>
            <a:endParaRPr lang="en-US" altLang="ja-JP"/>
          </a:p>
        </p:txBody>
      </p:sp>
      <p:sp>
        <p:nvSpPr>
          <p:cNvPr id="3" name="日付プレースホルダー 2">
            <a:extLst>
              <a:ext uri="{FF2B5EF4-FFF2-40B4-BE49-F238E27FC236}">
                <a16:creationId xmlns:a16="http://schemas.microsoft.com/office/drawing/2014/main" id="{4264A223-C6CE-4895-A1A1-B4755BDC66F6}"/>
              </a:ext>
            </a:extLst>
          </p:cNvPr>
          <p:cNvSpPr>
            <a:spLocks noGrp="1"/>
          </p:cNvSpPr>
          <p:nvPr>
            <p:ph type="dt" sz="half" idx="2"/>
          </p:nvPr>
        </p:nvSpPr>
        <p:spPr/>
        <p:txBody>
          <a:bodyPr/>
          <a:lstStyle/>
          <a:p>
            <a:r>
              <a:rPr lang="en-US" altLang="ja-JP"/>
              <a:t>&lt;July,2021&gt;</a:t>
            </a:r>
            <a:endParaRPr lang="en-US" altLang="ja-JP" dirty="0"/>
          </a:p>
        </p:txBody>
      </p:sp>
      <p:sp>
        <p:nvSpPr>
          <p:cNvPr id="7" name="テキスト ボックス 6">
            <a:extLst>
              <a:ext uri="{FF2B5EF4-FFF2-40B4-BE49-F238E27FC236}">
                <a16:creationId xmlns:a16="http://schemas.microsoft.com/office/drawing/2014/main" id="{1BCF4A5E-F0CF-44AE-9133-F8C73A946687}"/>
              </a:ext>
            </a:extLst>
          </p:cNvPr>
          <p:cNvSpPr txBox="1"/>
          <p:nvPr/>
        </p:nvSpPr>
        <p:spPr>
          <a:xfrm>
            <a:off x="438566" y="2924944"/>
            <a:ext cx="8453914" cy="1754326"/>
          </a:xfrm>
          <a:prstGeom prst="rect">
            <a:avLst/>
          </a:prstGeom>
          <a:noFill/>
        </p:spPr>
        <p:txBody>
          <a:bodyPr wrap="square" rtlCol="0">
            <a:spAutoFit/>
          </a:bodyPr>
          <a:lstStyle/>
          <a:p>
            <a:r>
              <a:rPr lang="en-US" sz="3600" dirty="0"/>
              <a:t>There are two motions for</a:t>
            </a:r>
          </a:p>
          <a:p>
            <a:r>
              <a:rPr lang="en-US" sz="3600" dirty="0"/>
              <a:t>SA Letter Ballot and the formation of CRG.</a:t>
            </a:r>
          </a:p>
          <a:p>
            <a:r>
              <a:rPr lang="en-US" sz="3600" dirty="0"/>
              <a:t>DCN:15-21-0367-00-04aa</a:t>
            </a:r>
            <a:endParaRPr lang="en-001" sz="3600" dirty="0"/>
          </a:p>
        </p:txBody>
      </p:sp>
    </p:spTree>
    <p:extLst>
      <p:ext uri="{BB962C8B-B14F-4D97-AF65-F5344CB8AC3E}">
        <p14:creationId xmlns:p14="http://schemas.microsoft.com/office/powerpoint/2010/main" val="2337425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16</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Plan for September Interim</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3991238095"/>
              </p:ext>
            </p:extLst>
          </p:nvPr>
        </p:nvGraphicFramePr>
        <p:xfrm>
          <a:off x="395537" y="1463378"/>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13</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14</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15</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16</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17</a:t>
                      </a:r>
                      <a:r>
                        <a:rPr kumimoji="1" lang="en-US" altLang="ja-JP" sz="1100" baseline="30000" dirty="0"/>
                        <a:t>th</a:t>
                      </a:r>
                      <a:r>
                        <a:rPr kumimoji="1" lang="en-US" altLang="ja-JP" sz="1100" dirty="0"/>
                        <a:t> Sep</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Opening</a:t>
                      </a:r>
                      <a:endParaRPr kumimoji="1" lang="en-US" altLang="ja-JP"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2675875199"/>
              </p:ext>
            </p:extLst>
          </p:nvPr>
        </p:nvGraphicFramePr>
        <p:xfrm>
          <a:off x="395537" y="3284984"/>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20</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21</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22</a:t>
                      </a:r>
                      <a:r>
                        <a:rPr kumimoji="1" lang="en-US" altLang="ja-JP" sz="1100" baseline="30000" dirty="0"/>
                        <a:t>nd</a:t>
                      </a:r>
                      <a:r>
                        <a:rPr kumimoji="1" lang="en-US" altLang="ja-JP" sz="1100" dirty="0"/>
                        <a:t> Sep</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23</a:t>
                      </a:r>
                      <a:r>
                        <a:rPr kumimoji="1" lang="en-US" altLang="ja-JP" sz="1100" baseline="30000" dirty="0"/>
                        <a:t>rd</a:t>
                      </a:r>
                      <a:r>
                        <a:rPr kumimoji="1" lang="en-US" altLang="ja-JP" sz="1100" dirty="0"/>
                        <a:t> Sep</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24</a:t>
                      </a:r>
                      <a:r>
                        <a:rPr kumimoji="1" lang="en-US" altLang="ja-JP" sz="1100" baseline="30000" dirty="0"/>
                        <a:t>th</a:t>
                      </a:r>
                      <a:r>
                        <a:rPr kumimoji="1" lang="en-US" altLang="ja-JP" sz="1100" dirty="0"/>
                        <a:t> Sep</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Closing</a:t>
                      </a: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&lt;July,2021&gt;</a:t>
            </a:r>
            <a:endParaRPr lang="en-US" altLang="ja-JP" dirty="0"/>
          </a:p>
        </p:txBody>
      </p:sp>
      <p:sp>
        <p:nvSpPr>
          <p:cNvPr id="9" name="テキスト ボックス 8">
            <a:extLst>
              <a:ext uri="{FF2B5EF4-FFF2-40B4-BE49-F238E27FC236}">
                <a16:creationId xmlns:a16="http://schemas.microsoft.com/office/drawing/2014/main" id="{A957004C-0403-4A63-AC22-B6488CC9BF69}"/>
              </a:ext>
            </a:extLst>
          </p:cNvPr>
          <p:cNvSpPr txBox="1"/>
          <p:nvPr/>
        </p:nvSpPr>
        <p:spPr>
          <a:xfrm>
            <a:off x="899592" y="5007104"/>
            <a:ext cx="7344816" cy="707886"/>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Review &amp; resolve comments on SA ballot.</a:t>
            </a:r>
          </a:p>
        </p:txBody>
      </p:sp>
    </p:spTree>
    <p:extLst>
      <p:ext uri="{BB962C8B-B14F-4D97-AF65-F5344CB8AC3E}">
        <p14:creationId xmlns:p14="http://schemas.microsoft.com/office/powerpoint/2010/main" val="19200361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17</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48C6E8-9552-4D55-810C-4E602E577DE6}"/>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8141892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379942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 TG4aa</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19</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テキスト ボックス 5">
            <a:extLst>
              <a:ext uri="{FF2B5EF4-FFF2-40B4-BE49-F238E27FC236}">
                <a16:creationId xmlns:a16="http://schemas.microsoft.com/office/drawing/2014/main" id="{5ECEBB43-BB3C-4FE3-82B6-C5FEF2D1D7F6}"/>
              </a:ext>
            </a:extLst>
          </p:cNvPr>
          <p:cNvSpPr txBox="1"/>
          <p:nvPr/>
        </p:nvSpPr>
        <p:spPr>
          <a:xfrm>
            <a:off x="1116372" y="5013176"/>
            <a:ext cx="5903900" cy="1200329"/>
          </a:xfrm>
          <a:prstGeom prst="rect">
            <a:avLst/>
          </a:prstGeom>
          <a:solidFill>
            <a:schemeClr val="bg1"/>
          </a:solidFill>
        </p:spPr>
        <p:txBody>
          <a:bodyPr wrap="square" rtlCol="0">
            <a:spAutoFit/>
          </a:bodyPr>
          <a:lstStyle/>
          <a:p>
            <a:pPr marL="0" indent="0">
              <a:buNone/>
            </a:pPr>
            <a:r>
              <a:rPr lang="en-US" sz="1800" dirty="0">
                <a:solidFill>
                  <a:schemeClr val="bg1">
                    <a:lumMod val="95000"/>
                  </a:schemeClr>
                </a:solidFill>
              </a:rPr>
              <a:t>Moved :Kunal Shah(ITRON)</a:t>
            </a:r>
          </a:p>
          <a:p>
            <a:pPr marL="0" indent="0">
              <a:buNone/>
            </a:pPr>
            <a:r>
              <a:rPr lang="en-US" sz="1800" dirty="0">
                <a:solidFill>
                  <a:schemeClr val="bg1">
                    <a:lumMod val="95000"/>
                  </a:schemeClr>
                </a:solidFill>
              </a:rPr>
              <a:t>Second : Clint Powell(Facebook)</a:t>
            </a:r>
          </a:p>
          <a:p>
            <a:pPr marL="0" indent="0">
              <a:buNone/>
            </a:pPr>
            <a:r>
              <a:rPr lang="en-US" sz="1800" dirty="0">
                <a:solidFill>
                  <a:schemeClr val="bg1">
                    <a:lumMod val="95000"/>
                  </a:schemeClr>
                </a:solidFill>
              </a:rPr>
              <a:t> There is no discussion or objections. Adjourn is approved  unanimous consent.</a:t>
            </a:r>
          </a:p>
        </p:txBody>
      </p:sp>
      <p:sp>
        <p:nvSpPr>
          <p:cNvPr id="2" name="日付プレースホルダー 1">
            <a:extLst>
              <a:ext uri="{FF2B5EF4-FFF2-40B4-BE49-F238E27FC236}">
                <a16:creationId xmlns:a16="http://schemas.microsoft.com/office/drawing/2014/main" id="{CE885E74-EDE0-4CB1-B922-7EB3178E1D5E}"/>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558374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July Plenary</a:t>
            </a:r>
            <a:br>
              <a:rPr lang="en-US" altLang="ja-JP" dirty="0"/>
            </a:br>
            <a:r>
              <a:rPr lang="en-US" altLang="ja-JP" dirty="0"/>
              <a:t>Virtual Meeting </a:t>
            </a:r>
            <a:br>
              <a:rPr lang="en-US" altLang="ja-JP" dirty="0"/>
            </a:br>
            <a:r>
              <a:rPr lang="en-US" altLang="ja-JP" dirty="0"/>
              <a:t>Opening report </a:t>
            </a:r>
            <a:br>
              <a:rPr lang="en-US" altLang="ja-JP" dirty="0"/>
            </a:br>
            <a:r>
              <a:rPr lang="en-US" altLang="ja-JP" dirty="0"/>
              <a:t>on</a:t>
            </a:r>
            <a:br>
              <a:rPr lang="en-US" altLang="ja-JP" dirty="0"/>
            </a:br>
            <a:r>
              <a:rPr lang="en-US" altLang="ja-JP" dirty="0"/>
              <a:t>July 13th/15th/19th,2021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7AC8F4A8-3A62-4BC3-A65D-7FE5903D45F3}"/>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20</a:t>
            </a:fld>
            <a:endParaRPr lang="en-US" altLang="ja-JP"/>
          </a:p>
        </p:txBody>
      </p:sp>
      <p:sp>
        <p:nvSpPr>
          <p:cNvPr id="9" name="Rectangle 5">
            <a:extLst>
              <a:ext uri="{FF2B5EF4-FFF2-40B4-BE49-F238E27FC236}">
                <a16:creationId xmlns:a16="http://schemas.microsoft.com/office/drawing/2014/main" id="{C1DD57A4-25AB-45CE-8626-E566A55A9934}"/>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DE8F25E8-FC7F-4455-A704-50CE6A2D4C28}"/>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2957189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a:t>Reference</a:t>
            </a:r>
            <a:endParaRPr kumimoji="1" lang="ja-JP" altLang="en-US" sz="28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21</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TG4aa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“TG4aa” JRE group.</a:t>
            </a:r>
            <a:br>
              <a:rPr lang="en-GB" sz="1400" dirty="0"/>
            </a:br>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kuramochi722@lapis-tech.com</a:t>
            </a:r>
            <a:br>
              <a:rPr lang="en-GB" sz="1400" dirty="0"/>
            </a:br>
            <a:endParaRPr lang="en-GB" sz="1400" dirty="0"/>
          </a:p>
          <a:p>
            <a:r>
              <a:rPr lang="en-US" sz="1400" dirty="0"/>
              <a:t>The draft objectives of the group</a:t>
            </a:r>
            <a:r>
              <a:rPr lang="en-GB" sz="1400" dirty="0"/>
              <a:t>  is available  at SC WNG session in January 2020:</a:t>
            </a:r>
          </a:p>
          <a:p>
            <a:pPr marL="0" indent="0">
              <a:buNone/>
            </a:pPr>
            <a:r>
              <a:rPr lang="en-GB" sz="1400" dirty="0"/>
              <a:t>        </a:t>
            </a:r>
            <a:r>
              <a:rPr lang="en-GB" sz="1400" dirty="0">
                <a:hlinkClick r:id="rId7"/>
              </a:rPr>
              <a:t>https://mentor.ieee.org/802.15/documents</a:t>
            </a:r>
            <a:endParaRPr lang="en-GB" sz="1400" dirty="0"/>
          </a:p>
          <a:p>
            <a:pPr marL="0" indent="0">
              <a:buNone/>
            </a:pPr>
            <a:endParaRPr lang="en-GB" sz="1400" dirty="0"/>
          </a:p>
          <a:p>
            <a:endParaRPr lang="en-GB" sz="1400" dirty="0"/>
          </a:p>
          <a:p>
            <a:endParaRPr lang="de-DE" sz="1400" dirty="0"/>
          </a:p>
        </p:txBody>
      </p:sp>
      <p:sp>
        <p:nvSpPr>
          <p:cNvPr id="10" name="Rectangle 5">
            <a:extLst>
              <a:ext uri="{FF2B5EF4-FFF2-40B4-BE49-F238E27FC236}">
                <a16:creationId xmlns:a16="http://schemas.microsoft.com/office/drawing/2014/main" id="{E58B2CCE-8C0E-4E38-83FB-F4C6FF7D50A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C010855C-4B0E-4576-ADE2-276AB985845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669010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Hiroshi Harada(Kyoto University)</a:t>
            </a:r>
          </a:p>
          <a:p>
            <a:pPr lvl="1"/>
            <a:r>
              <a:rPr lang="en-US" altLang="ja-JP" dirty="0"/>
              <a:t>Vice-Chair: Kunal Shah(ITRON) </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BA475B7F-A95F-43B1-AD81-324B4ACFD34E}"/>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9718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FDC0766-37C4-42DD-AD80-083BD286E906}"/>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5026647-2AEC-4630-AAF5-7EB14CDBB8CA}"/>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32DAFAC8-95FE-4B67-933E-4C76D4C7C654}"/>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D7A1184B-3F3C-487B-9507-9AA2C90AC924}"/>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US" altLang="ja-JP"/>
              <a:t>&lt;July,2021&gt;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594589" cy="523220"/>
          </a:xfrm>
          <a:prstGeom prst="rect">
            <a:avLst/>
          </a:prstGeom>
          <a:solidFill>
            <a:srgbClr val="FFFF00"/>
          </a:solidFill>
        </p:spPr>
        <p:txBody>
          <a:bodyPr wrap="square" rtlCol="0">
            <a:spAutoFit/>
          </a:bodyPr>
          <a:lstStyle/>
          <a:p>
            <a:r>
              <a:rPr lang="en-US" sz="1400" dirty="0">
                <a:solidFill>
                  <a:srgbClr val="FF0000"/>
                </a:solidFill>
              </a:rPr>
              <a:t>Important Note: In July plenary, Attendance will be counted session based. Each session gives you 6% of attendance.</a:t>
            </a:r>
          </a:p>
          <a:p>
            <a:r>
              <a:rPr lang="en-US" sz="1400" dirty="0">
                <a:solidFill>
                  <a:srgbClr val="FF0000"/>
                </a:solidFill>
              </a:rPr>
              <a:t>In order to get voting right, you need to get at least 12 sessions during July Plenary.</a:t>
            </a:r>
            <a:endParaRPr lang="en-001" sz="1400" dirty="0">
              <a:solidFill>
                <a:srgbClr val="FF0000"/>
              </a:solidFill>
            </a:endParaRPr>
          </a:p>
        </p:txBody>
      </p:sp>
    </p:spTree>
    <p:extLst>
      <p:ext uri="{BB962C8B-B14F-4D97-AF65-F5344CB8AC3E}">
        <p14:creationId xmlns:p14="http://schemas.microsoft.com/office/powerpoint/2010/main" val="308675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July Plenary</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1793817941"/>
              </p:ext>
            </p:extLst>
          </p:nvPr>
        </p:nvGraphicFramePr>
        <p:xfrm>
          <a:off x="395537" y="1762706"/>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13</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14</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15</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16</a:t>
                      </a:r>
                      <a:r>
                        <a:rPr kumimoji="1" lang="en-US" altLang="ja-JP" sz="1600" baseline="30000" dirty="0"/>
                        <a:t>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1548134394"/>
              </p:ext>
            </p:extLst>
          </p:nvPr>
        </p:nvGraphicFramePr>
        <p:xfrm>
          <a:off x="395537" y="4122758"/>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19</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20</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21</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22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23</a:t>
                      </a:r>
                      <a:r>
                        <a:rPr kumimoji="1" lang="en-US" altLang="ja-JP" sz="1600" baseline="30000" dirty="0"/>
                        <a:t>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557356733"/>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5072</TotalTime>
  <Words>1438</Words>
  <Application>Microsoft Office PowerPoint</Application>
  <PresentationFormat>画面に合わせる (4:3)</PresentationFormat>
  <Paragraphs>308</Paragraphs>
  <Slides>21</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21</vt:i4>
      </vt:variant>
    </vt:vector>
  </HeadingPairs>
  <TitlesOfParts>
    <vt:vector size="28" baseType="lpstr">
      <vt:lpstr>Meiryo UI</vt:lpstr>
      <vt:lpstr>Monotype Sorts</vt:lpstr>
      <vt:lpstr>Arial</vt:lpstr>
      <vt:lpstr>Calibri</vt:lpstr>
      <vt:lpstr>Times New Roman</vt:lpstr>
      <vt:lpstr>Wingdings</vt:lpstr>
      <vt:lpstr>15-20-xxxx-00-jre0-ig-jre-call-for-contributions</vt:lpstr>
      <vt:lpstr>PowerPoint プレゼンテーション</vt:lpstr>
      <vt:lpstr>IEEE 802.15 TG4aa JRE July Plenary Virtual Meeting  Opening report  on July 13th/15th/19th,2021</vt:lpstr>
      <vt:lpstr>Administrative Items</vt:lpstr>
      <vt:lpstr>Participants have a duty to inform the IEEE</vt:lpstr>
      <vt:lpstr>Ways to inform IEEE</vt:lpstr>
      <vt:lpstr>Other guidelines for IEEE WG meetings</vt:lpstr>
      <vt:lpstr>Patent-related information</vt:lpstr>
      <vt:lpstr>Attendance</vt:lpstr>
      <vt:lpstr>TG4aa JRE sessions in July Plenary</vt:lpstr>
      <vt:lpstr>Proposed agenda for TG4aa meetings</vt:lpstr>
      <vt:lpstr>Agenda items for the weeks</vt:lpstr>
      <vt:lpstr>Approval of  the last meeting minutes [May Interim] May 11-19th : 15-21-0315-00-04aa [CRG meeting] June 22nd :    15-21-0336-01-04aa </vt:lpstr>
      <vt:lpstr>Review and resolve WG ballot results and comments</vt:lpstr>
      <vt:lpstr>Next steps</vt:lpstr>
      <vt:lpstr>TG Motion</vt:lpstr>
      <vt:lpstr>Plan for September Interim</vt:lpstr>
      <vt:lpstr>Any other business?</vt:lpstr>
      <vt:lpstr>Attendance recap</vt:lpstr>
      <vt:lpstr>Recess TG4aa</vt:lpstr>
      <vt:lpstr>Contacts</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398</cp:revision>
  <cp:lastPrinted>1998-02-10T13:28:06Z</cp:lastPrinted>
  <dcterms:created xsi:type="dcterms:W3CDTF">2020-02-10T05:27:43Z</dcterms:created>
  <dcterms:modified xsi:type="dcterms:W3CDTF">2021-07-14T05:18:44Z</dcterms:modified>
</cp:coreProperties>
</file>