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30" r:id="rId14"/>
    <p:sldId id="384" r:id="rId15"/>
    <p:sldId id="383" r:id="rId16"/>
    <p:sldId id="385" r:id="rId17"/>
    <p:sldId id="386" r:id="rId18"/>
    <p:sldId id="311" r:id="rId19"/>
    <p:sldId id="329" r:id="rId20"/>
    <p:sldId id="279" r:id="rId21"/>
    <p:sldId id="2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FFFF"/>
    <a:srgbClr val="0000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howGuides="1">
      <p:cViewPr varScale="1">
        <p:scale>
          <a:sx n="73" d="100"/>
          <a:sy n="73" d="100"/>
        </p:scale>
        <p:origin x="1296" y="60"/>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2938572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&lt;July,2021&gt;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a:t>
            </a:r>
            <a:r>
              <a:rPr lang="en-US" altLang="ja-JP" sz="1400" b="1">
                <a:latin typeface="+mn-lt"/>
                <a:ea typeface="ＭＳ Ｐゴシック" charset="-128"/>
              </a:rPr>
              <a:t>15-21-0366-01-04aa</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Plenary 2021 Virtual meeting Opening report]</a:t>
            </a:r>
            <a:r>
              <a:rPr lang="en-US" altLang="ja-JP" sz="1600" dirty="0">
                <a:ea typeface="ＭＳ Ｐゴシック" charset="-128"/>
              </a:rPr>
              <a:t>	</a:t>
            </a:r>
          </a:p>
          <a:p>
            <a:r>
              <a:rPr lang="en-US" altLang="ja-JP" sz="1600" b="1" dirty="0">
                <a:ea typeface="ＭＳ Ｐゴシック" charset="-128"/>
              </a:rPr>
              <a:t>Date Submitted: [13th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July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TG motion for SA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 and 3:</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13th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ballot and CRG formation</a:t>
            </a:r>
          </a:p>
          <a:p>
            <a:pPr marL="800100" lvl="1" indent="-342900">
              <a:buFont typeface="+mj-lt"/>
              <a:buAutoNum type="arabicPeriod"/>
            </a:pPr>
            <a:r>
              <a:rPr lang="en-US" sz="1200" dirty="0">
                <a:solidFill>
                  <a:srgbClr val="0000FF"/>
                </a:solidFill>
              </a:rPr>
              <a:t>Plan for September Interim(#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3923928" y="4365104"/>
            <a:ext cx="4896544" cy="2000548"/>
          </a:xfrm>
          <a:prstGeom prst="rect">
            <a:avLst/>
          </a:prstGeom>
          <a:noFill/>
        </p:spPr>
        <p:txBody>
          <a:bodyPr wrap="square" rtlCol="0">
            <a:spAutoFit/>
          </a:bodyPr>
          <a:lstStyle/>
          <a:p>
            <a:pPr marL="0" indent="0">
              <a:buNone/>
            </a:pPr>
            <a:r>
              <a:rPr lang="en-US" sz="1600" dirty="0">
                <a:solidFill>
                  <a:schemeClr val="bg1">
                    <a:lumMod val="95000"/>
                  </a:schemeClr>
                </a:solidFill>
              </a:rPr>
              <a:t>Approval of the Agenda</a:t>
            </a:r>
          </a:p>
          <a:p>
            <a:pPr marL="0" indent="0">
              <a:buNone/>
            </a:pPr>
            <a:r>
              <a:rPr lang="en-US" sz="1600" dirty="0">
                <a:solidFill>
                  <a:schemeClr val="bg1">
                    <a:lumMod val="95000"/>
                  </a:schemeClr>
                </a:solidFill>
              </a:rPr>
              <a:t>Moved: Kunal Shah(</a:t>
            </a:r>
            <a:r>
              <a:rPr lang="en-US" sz="1600" dirty="0" err="1">
                <a:solidFill>
                  <a:schemeClr val="bg1">
                    <a:lumMod val="95000"/>
                  </a:schemeClr>
                </a:solidFill>
              </a:rPr>
              <a:t>Itron</a:t>
            </a:r>
            <a:r>
              <a:rPr lang="en-US" sz="1600" dirty="0">
                <a:solidFill>
                  <a:schemeClr val="bg1">
                    <a:lumMod val="95000"/>
                  </a:schemeClr>
                </a:solidFill>
              </a:rPr>
              <a:t>)</a:t>
            </a:r>
          </a:p>
          <a:p>
            <a:pPr marL="0" indent="0">
              <a:buNone/>
            </a:pPr>
            <a:r>
              <a:rPr lang="en-US" sz="1600" dirty="0">
                <a:solidFill>
                  <a:schemeClr val="bg1">
                    <a:lumMod val="95000"/>
                  </a:schemeClr>
                </a:solidFill>
              </a:rPr>
              <a:t>Second: Hiroshi Harada(Kyoto University)</a:t>
            </a:r>
            <a:endParaRPr lang="en-001" sz="1600" dirty="0">
              <a:solidFill>
                <a:schemeClr val="bg1">
                  <a:lumMod val="95000"/>
                </a:schemeClr>
              </a:solidFill>
            </a:endParaRPr>
          </a:p>
          <a:p>
            <a:pPr marL="0" indent="0">
              <a:buNone/>
            </a:pPr>
            <a:r>
              <a:rPr lang="en-US" sz="1600" dirty="0">
                <a:solidFill>
                  <a:schemeClr val="bg1">
                    <a:lumMod val="95000"/>
                  </a:schemeClr>
                </a:solidFill>
              </a:rPr>
              <a:t>There is no discussion or objections.</a:t>
            </a:r>
          </a:p>
          <a:p>
            <a:pPr marL="0" indent="0">
              <a:buNone/>
            </a:pPr>
            <a:r>
              <a:rPr lang="en-US" sz="1600" dirty="0">
                <a:solidFill>
                  <a:schemeClr val="bg1">
                    <a:lumMod val="95000"/>
                  </a:schemeClr>
                </a:solidFill>
              </a:rPr>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15-21-0315-00-04aa</a:t>
            </a:r>
            <a:br>
              <a:rPr lang="en-US" sz="2000" dirty="0"/>
            </a:br>
            <a:r>
              <a:rPr lang="en-US" sz="2000" dirty="0"/>
              <a:t>[CRG meeting]</a:t>
            </a:r>
            <a:br>
              <a:rPr lang="en-US" sz="2000" dirty="0"/>
            </a:br>
            <a:r>
              <a:rPr lang="en-US" sz="2000" dirty="0"/>
              <a:t>June 22</a:t>
            </a:r>
            <a:r>
              <a:rPr lang="en-US" sz="2000" baseline="30000" dirty="0"/>
              <a:t>nd</a:t>
            </a:r>
            <a:r>
              <a:rPr lang="en-US" sz="2000" dirty="0"/>
              <a:t> :    15-21-0336-01-04aa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&lt;July,2021&gt;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solidFill>
                  <a:schemeClr val="bg1">
                    <a:lumMod val="95000"/>
                  </a:schemeClr>
                </a:solidFill>
              </a:rPr>
              <a:t>Approval of the last meeting minutes</a:t>
            </a:r>
          </a:p>
          <a:p>
            <a:r>
              <a:rPr lang="en-US" dirty="0">
                <a:solidFill>
                  <a:schemeClr val="bg1">
                    <a:lumMod val="95000"/>
                  </a:schemeClr>
                </a:solidFill>
              </a:rPr>
              <a:t>Moved: Hiroshi Harada(Kyoto University)</a:t>
            </a:r>
            <a:endParaRPr lang="en-001" dirty="0">
              <a:solidFill>
                <a:schemeClr val="bg1">
                  <a:lumMod val="95000"/>
                </a:schemeClr>
              </a:solidFill>
            </a:endParaRPr>
          </a:p>
          <a:p>
            <a:r>
              <a:rPr lang="en-US" dirty="0">
                <a:solidFill>
                  <a:schemeClr val="bg1">
                    <a:lumMod val="95000"/>
                  </a:schemeClr>
                </a:solidFill>
              </a:rPr>
              <a:t>Second: Kunal Shah(</a:t>
            </a:r>
            <a:r>
              <a:rPr lang="en-US" dirty="0" err="1">
                <a:solidFill>
                  <a:schemeClr val="bg1">
                    <a:lumMod val="95000"/>
                  </a:schemeClr>
                </a:solidFill>
              </a:rPr>
              <a:t>Itron</a:t>
            </a:r>
            <a:r>
              <a:rPr lang="en-US" dirty="0">
                <a:solidFill>
                  <a:schemeClr val="bg1">
                    <a:lumMod val="95000"/>
                  </a:schemeClr>
                </a:solidFill>
              </a:rPr>
              <a:t>)</a:t>
            </a:r>
          </a:p>
          <a:p>
            <a:pPr marL="0" indent="0">
              <a:buNone/>
            </a:pPr>
            <a:r>
              <a:rPr lang="en-US" dirty="0">
                <a:solidFill>
                  <a:schemeClr val="bg1">
                    <a:lumMod val="95000"/>
                  </a:schemeClr>
                </a:solidFill>
              </a:rPr>
              <a:t>There is no discussion or objections.</a:t>
            </a:r>
          </a:p>
          <a:p>
            <a:pPr marL="0" indent="0">
              <a:buNone/>
            </a:pPr>
            <a:r>
              <a:rPr lang="en-US" dirty="0">
                <a:solidFill>
                  <a:schemeClr val="bg1">
                    <a:lumMod val="95000"/>
                  </a:schemeClr>
                </a:solidFill>
              </a:rPr>
              <a:t>last meeting minutes is approved  unanimous consent.</a:t>
            </a:r>
          </a:p>
          <a:p>
            <a:pPr marL="0" indent="0">
              <a:buNone/>
            </a:pPr>
            <a:endParaRPr lang="en-US" sz="1050" dirty="0">
              <a:solidFill>
                <a:schemeClr val="bg1">
                  <a:lumMod val="95000"/>
                </a:schemeClr>
              </a:solidFill>
            </a:endParaRPr>
          </a:p>
          <a:p>
            <a:endParaRPr lang="en-US" dirty="0">
              <a:solidFill>
                <a:schemeClr val="bg1">
                  <a:lumMod val="95000"/>
                </a:schemeClr>
              </a:solidFill>
            </a:endParaRPr>
          </a:p>
          <a:p>
            <a:endParaRPr lang="en-001" dirty="0">
              <a:solidFill>
                <a:schemeClr val="bg1">
                  <a:lumMod val="95000"/>
                </a:schemeClr>
              </a:solidFill>
            </a:endParaRPr>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92345" y="1855382"/>
            <a:ext cx="544415" cy="544415"/>
          </a:xfrm>
          <a:prstGeom prst="rect">
            <a:avLst/>
          </a:prstGeom>
        </p:spPr>
      </p:pic>
      <p:sp>
        <p:nvSpPr>
          <p:cNvPr id="21" name="正方形/長方形 20">
            <a:extLst>
              <a:ext uri="{FF2B5EF4-FFF2-40B4-BE49-F238E27FC236}">
                <a16:creationId xmlns:a16="http://schemas.microsoft.com/office/drawing/2014/main" id="{82B9ED97-0B52-4F8B-824B-DEB5AA45C238}"/>
              </a:ext>
            </a:extLst>
          </p:cNvPr>
          <p:cNvSpPr/>
          <p:nvPr/>
        </p:nvSpPr>
        <p:spPr bwMode="auto">
          <a:xfrm>
            <a:off x="2411760" y="4293096"/>
            <a:ext cx="1419618" cy="414274"/>
          </a:xfrm>
          <a:prstGeom prst="rect">
            <a:avLst/>
          </a:prstGeom>
          <a:noFill/>
          <a:ln w="127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D9DDD1E3-5A78-4698-AB48-66132FCA6D0B}"/>
              </a:ext>
            </a:extLst>
          </p:cNvPr>
          <p:cNvSpPr txBox="1"/>
          <p:nvPr/>
        </p:nvSpPr>
        <p:spPr>
          <a:xfrm>
            <a:off x="4244826" y="1606265"/>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&lt;July,2021&gt;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There are two motions for</a:t>
            </a:r>
          </a:p>
          <a:p>
            <a:r>
              <a:rPr lang="en-US" sz="3600" dirty="0"/>
              <a:t>SA Letter Ballot and the formation of CRG.</a:t>
            </a:r>
          </a:p>
          <a:p>
            <a:r>
              <a:rPr lang="en-US" sz="3600" dirty="0"/>
              <a:t>DCN:15-21-0367-00-04aa</a:t>
            </a:r>
            <a:endParaRPr lang="en-001" sz="3600" dirty="0"/>
          </a:p>
        </p:txBody>
      </p:sp>
    </p:spTree>
    <p:extLst>
      <p:ext uri="{BB962C8B-B14F-4D97-AF65-F5344CB8AC3E}">
        <p14:creationId xmlns:p14="http://schemas.microsoft.com/office/powerpoint/2010/main" val="233742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16</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395153197"/>
              </p:ext>
            </p:extLst>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6</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7</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8</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9</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10</a:t>
                      </a:r>
                      <a:r>
                        <a:rPr kumimoji="1" lang="en-US" altLang="ja-JP" sz="1100" baseline="30000" dirty="0"/>
                        <a:t>h</a:t>
                      </a:r>
                      <a:r>
                        <a:rPr kumimoji="1" lang="en-US" altLang="ja-JP" sz="1100" dirty="0"/>
                        <a:t> July</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2383258"/>
              </p:ext>
            </p:extLst>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July</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1323439"/>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the SA ballot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TG motion for Recirculation ballot.</a:t>
            </a:r>
          </a:p>
        </p:txBody>
      </p:sp>
    </p:spTree>
    <p:extLst>
      <p:ext uri="{BB962C8B-B14F-4D97-AF65-F5344CB8AC3E}">
        <p14:creationId xmlns:p14="http://schemas.microsoft.com/office/powerpoint/2010/main" val="1920036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5837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July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July 13th/15th/19th,2021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295718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21</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669010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793817941"/>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54813439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4967</TotalTime>
  <Words>1448</Words>
  <Application>Microsoft Office PowerPoint</Application>
  <PresentationFormat>画面に合わせる (4:3)</PresentationFormat>
  <Paragraphs>310</Paragraphs>
  <Slides>21</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July Plenary Virtual Meeting  Opening report  on July 13th/15th/19th,2021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July Plenary</vt:lpstr>
      <vt:lpstr>Proposed agenda for TG4aa meetings</vt:lpstr>
      <vt:lpstr>Agenda items for the weeks</vt:lpstr>
      <vt:lpstr>Approval of  the last meeting minutes [May Interim] May 11-19th : 15-21-0315-00-04aa [CRG meeting] June 22nd :    15-21-0336-01-04aa </vt:lpstr>
      <vt:lpstr>Review and resolve WG ballot results and comments</vt:lpstr>
      <vt:lpstr>Next steps</vt:lpstr>
      <vt:lpstr>TG Motion</vt:lpstr>
      <vt:lpstr>Plan for September Interim</vt:lpstr>
      <vt:lpstr>Any other business?</vt:lpstr>
      <vt:lpstr>Attendance recap</vt:lpstr>
      <vt:lpstr>Adjourn TG4aa (End of session)</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388</cp:revision>
  <cp:lastPrinted>1998-02-10T13:28:06Z</cp:lastPrinted>
  <dcterms:created xsi:type="dcterms:W3CDTF">2020-02-10T05:27:43Z</dcterms:created>
  <dcterms:modified xsi:type="dcterms:W3CDTF">2021-07-13T20:33:12Z</dcterms:modified>
</cp:coreProperties>
</file>