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4"/>
  </p:notesMasterIdLst>
  <p:sldIdLst>
    <p:sldId id="256" r:id="rId2"/>
    <p:sldId id="294" r:id="rId3"/>
    <p:sldId id="295" r:id="rId4"/>
    <p:sldId id="303" r:id="rId5"/>
    <p:sldId id="296" r:id="rId6"/>
    <p:sldId id="297" r:id="rId7"/>
    <p:sldId id="298" r:id="rId8"/>
    <p:sldId id="304" r:id="rId9"/>
    <p:sldId id="302" r:id="rId10"/>
    <p:sldId id="299" r:id="rId11"/>
    <p:sldId id="300" r:id="rId12"/>
    <p:sldId id="305" r:id="rId13"/>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65" d="100"/>
          <a:sy n="65" d="100"/>
        </p:scale>
        <p:origin x="872"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24" name="Google Shape;24;p2"/>
          <p:cNvSpPr txBox="1">
            <a:spLocks noGrp="1"/>
          </p:cNvSpPr>
          <p:nvPr>
            <p:ph type="ftr" idx="11"/>
          </p:nvPr>
        </p:nvSpPr>
        <p:spPr>
          <a:xfrm>
            <a:off x="5486400" y="6388913"/>
            <a:ext cx="3124200" cy="382587"/>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30" name="Google Shape;30;p3"/>
          <p:cNvSpPr txBox="1">
            <a:spLocks noGrp="1"/>
          </p:cNvSpPr>
          <p:nvPr>
            <p:ph type="ftr" idx="11"/>
          </p:nvPr>
        </p:nvSpPr>
        <p:spPr>
          <a:xfrm>
            <a:off x="5486400" y="6388914"/>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36" name="Google Shape;36;p4"/>
          <p:cNvSpPr txBox="1">
            <a:spLocks noGrp="1"/>
          </p:cNvSpPr>
          <p:nvPr>
            <p:ph type="ftr" idx="11"/>
          </p:nvPr>
        </p:nvSpPr>
        <p:spPr>
          <a:xfrm>
            <a:off x="5486400" y="6388914"/>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16" name="Google Shape;16;p1"/>
          <p:cNvSpPr txBox="1">
            <a:spLocks noGrp="1"/>
          </p:cNvSpPr>
          <p:nvPr>
            <p:ph type="ftr" idx="11"/>
          </p:nvPr>
        </p:nvSpPr>
        <p:spPr>
          <a:xfrm>
            <a:off x="5486400" y="6376089"/>
            <a:ext cx="3124200" cy="39635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P802.15-21-0365-01-06a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52759"/>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5/dcn/21/15-21-0259-03-006a-ieee-802-15-6a-par-draf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1/15-21-0260-02-006a-ieee-802-15-6a-csd-draft.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altLang="ja-JP" sz="1400" b="1" i="0" u="none" strike="noStrike" cap="none">
                <a:solidFill>
                  <a:schemeClr val="dk1"/>
                </a:solidFill>
                <a:latin typeface="Times New Roman"/>
                <a:ea typeface="Times New Roman"/>
                <a:cs typeface="Times New Roman"/>
                <a:sym typeface="Times New Roman"/>
              </a:rPr>
              <a:t>July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M. Hernandez(YRP-IAI), T. Kobayashi(YNU), M. Kim(YRP-IAI), R. Kohno (YNU/YRP-IAI)</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SG15.6a Response for Comments from 802.3 for 15.6a PAR</a:t>
            </a:r>
            <a:r>
              <a:rPr lang="en-US" sz="1600" b="0" i="0" u="none" strike="noStrike" cap="none" dirty="0">
                <a:solidFill>
                  <a:schemeClr val="dk2"/>
                </a:solidFill>
                <a:latin typeface="Times New Roman"/>
                <a:ea typeface="Times New Roman"/>
                <a:cs typeface="Times New Roman"/>
                <a:sym typeface="Times New Roman"/>
              </a:rPr>
              <a:t>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July 15th, 2021 </a:t>
            </a:r>
            <a:endParaRPr lang="en-US"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Marco Hernandez2, </a:t>
            </a:r>
            <a:r>
              <a:rPr lang="en-US" sz="1600" dirty="0">
                <a:solidFill>
                  <a:schemeClr val="dk2"/>
                </a:solidFill>
                <a:latin typeface="Times New Roman"/>
                <a:ea typeface="Times New Roman"/>
                <a:cs typeface="Times New Roman"/>
                <a:sym typeface="Times New Roman"/>
              </a:rPr>
              <a:t>Takumi Kobayashi1, Minsoo Kim</a:t>
            </a:r>
            <a:r>
              <a:rPr lang="en-US" sz="1600" dirty="0">
                <a:solidFill>
                  <a:schemeClr val="dk1"/>
                </a:solidFill>
                <a:latin typeface="Times New Roman"/>
                <a:ea typeface="Times New Roman"/>
                <a:cs typeface="Times New Roman"/>
                <a:sym typeface="Times New Roman"/>
              </a:rPr>
              <a:t>2, Ryuji Kohno,1&amp;2</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 [1;Yokohama National University(YNU), 2;YRP International Alliance Institute(YRP-IAI)]                                  </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Address [1; 79-5 Tokiwadai, Hodogaya-ku, Yokohama, 240-8501 Japan</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               2; YRP1 </a:t>
            </a:r>
            <a:r>
              <a:rPr lang="en-US" sz="1600" dirty="0" err="1">
                <a:solidFill>
                  <a:schemeClr val="dk2"/>
                </a:solidFill>
                <a:latin typeface="Times New Roman"/>
                <a:ea typeface="Times New Roman"/>
                <a:cs typeface="Times New Roman"/>
                <a:sym typeface="Times New Roman"/>
              </a:rPr>
              <a:t>Blg</a:t>
            </a:r>
            <a:r>
              <a:rPr lang="en-US" sz="1600" dirty="0">
                <a:solidFill>
                  <a:schemeClr val="dk2"/>
                </a:solidFill>
                <a:latin typeface="Times New Roman"/>
                <a:ea typeface="Times New Roman"/>
                <a:cs typeface="Times New Roman"/>
                <a:sym typeface="Times New Roman"/>
              </a:rPr>
              <a:t>., 3-4 </a:t>
            </a:r>
            <a:r>
              <a:rPr lang="en-US" sz="1600" dirty="0" err="1">
                <a:solidFill>
                  <a:schemeClr val="dk2"/>
                </a:solidFill>
                <a:latin typeface="Times New Roman"/>
                <a:ea typeface="Times New Roman"/>
                <a:cs typeface="Times New Roman"/>
                <a:sym typeface="Times New Roman"/>
              </a:rPr>
              <a:t>HikarinoOka</a:t>
            </a:r>
            <a:r>
              <a:rPr lang="en-US" sz="1600" dirty="0">
                <a:solidFill>
                  <a:schemeClr val="dk2"/>
                </a:solidFill>
                <a:latin typeface="Times New Roman"/>
                <a:ea typeface="Times New Roman"/>
                <a:cs typeface="Times New Roman"/>
                <a:sym typeface="Times New Roman"/>
              </a:rPr>
              <a:t>, Yokosuka-City, Kanagawa, 239-0847 Japan]</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Voice:[+81-90-5408-0611], FAX: [+81-45-383-5528], </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Email:[1: kohno@ynu.ac.jp,  2: kohno@yrp-iai.jp] </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sz="1200" b="0" i="0" u="none" strike="noStrike" cap="none" dirty="0">
              <a:solidFill>
                <a:schemeClr val="dk2"/>
              </a:solidFill>
              <a:latin typeface="Times New Roman"/>
              <a:ea typeface="Times New Roman"/>
              <a:cs typeface="Times New Roman"/>
              <a:sym typeface="Times New Roman"/>
            </a:endParaRPr>
          </a:p>
          <a:p>
            <a:pPr marL="0" marR="0" lvl="0" indent="0" algn="l" rtl="0">
              <a:spcBef>
                <a:spcPts val="120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Abstract:</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74AA-F653-4C79-B33E-E0ABC0519969}"/>
              </a:ext>
            </a:extLst>
          </p:cNvPr>
          <p:cNvSpPr>
            <a:spLocks noGrp="1"/>
          </p:cNvSpPr>
          <p:nvPr>
            <p:ph type="title"/>
          </p:nvPr>
        </p:nvSpPr>
        <p:spPr/>
        <p:txBody>
          <a:bodyPr/>
          <a:lstStyle/>
          <a:p>
            <a:r>
              <a:rPr lang="en-US" dirty="0"/>
              <a:t>Draft P802.15.6a (4)</a:t>
            </a:r>
          </a:p>
        </p:txBody>
      </p:sp>
      <p:sp>
        <p:nvSpPr>
          <p:cNvPr id="3" name="Text Placeholder 2">
            <a:extLst>
              <a:ext uri="{FF2B5EF4-FFF2-40B4-BE49-F238E27FC236}">
                <a16:creationId xmlns:a16="http://schemas.microsoft.com/office/drawing/2014/main" id="{902509B8-A7C4-4FC3-BF9E-942A40D6A417}"/>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endParaRPr lang="en-US" dirty="0"/>
          </a:p>
        </p:txBody>
      </p:sp>
      <p:sp>
        <p:nvSpPr>
          <p:cNvPr id="4" name="Date Placeholder 3">
            <a:extLst>
              <a:ext uri="{FF2B5EF4-FFF2-40B4-BE49-F238E27FC236}">
                <a16:creationId xmlns:a16="http://schemas.microsoft.com/office/drawing/2014/main" id="{8B9BFA34-46DA-4E0F-861E-7EBA5D426B08}"/>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E3DE7380-E23E-411D-9032-65F4E7A3D114}"/>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E6C8A348-6489-4215-BB7E-5FDC201D2A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Tree>
    <p:extLst>
      <p:ext uri="{BB962C8B-B14F-4D97-AF65-F5344CB8AC3E}">
        <p14:creationId xmlns:p14="http://schemas.microsoft.com/office/powerpoint/2010/main" val="301142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BC1-F1A6-4E4D-8957-1F63D537B77A}"/>
              </a:ext>
            </a:extLst>
          </p:cNvPr>
          <p:cNvSpPr>
            <a:spLocks noGrp="1"/>
          </p:cNvSpPr>
          <p:nvPr>
            <p:ph type="title"/>
          </p:nvPr>
        </p:nvSpPr>
        <p:spPr/>
        <p:txBody>
          <a:bodyPr/>
          <a:lstStyle/>
          <a:p>
            <a:r>
              <a:rPr lang="en-US" kern="1200" dirty="0">
                <a:solidFill>
                  <a:schemeClr val="tx1"/>
                </a:solidFill>
              </a:rPr>
              <a:t>Draft P802.15.6a (5)</a:t>
            </a:r>
            <a:endParaRPr lang="en-US" dirty="0"/>
          </a:p>
        </p:txBody>
      </p:sp>
      <p:sp>
        <p:nvSpPr>
          <p:cNvPr id="3" name="Text Placeholder 2">
            <a:extLst>
              <a:ext uri="{FF2B5EF4-FFF2-40B4-BE49-F238E27FC236}">
                <a16:creationId xmlns:a16="http://schemas.microsoft.com/office/drawing/2014/main" id="{F5D1279B-B04D-43A0-BB9C-31CBD9BB30E2}"/>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a – It is not clear what is meant by “interact”, does this mean that the body area network of a passenger would bridge into the vehicle body network?  Or, is the interaction only referring to radio interference?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Response(5) – </a:t>
            </a:r>
            <a:r>
              <a:rPr lang="en-US" sz="1800" dirty="0">
                <a:solidFill>
                  <a:srgbClr val="FF0000"/>
                </a:solidFill>
                <a:latin typeface="Helvetica" pitchFamily="2" charset="0"/>
              </a:rPr>
              <a:t>Interaction between HBAN and VBAN. </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b – Our participants that have attended some of your meetings do not see planned participation from individuals affiliated with automotive OEMs and suppliers – please provide.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Response(6) – </a:t>
            </a:r>
            <a:r>
              <a:rPr lang="en-US" sz="1800" dirty="0">
                <a:solidFill>
                  <a:srgbClr val="FF0000"/>
                </a:solidFill>
                <a:latin typeface="Helvetica" pitchFamily="2" charset="0"/>
              </a:rPr>
              <a:t>Tier 1: Denso, Bosch, </a:t>
            </a:r>
            <a:r>
              <a:rPr lang="en-US" sz="1800" dirty="0" err="1">
                <a:solidFill>
                  <a:srgbClr val="FF0000"/>
                </a:solidFill>
                <a:latin typeface="Helvetica" pitchFamily="2" charset="0"/>
              </a:rPr>
              <a:t>Mahle</a:t>
            </a:r>
            <a:r>
              <a:rPr lang="en-US" sz="1800" dirty="0">
                <a:solidFill>
                  <a:srgbClr val="FF0000"/>
                </a:solidFill>
                <a:latin typeface="Helvetica" pitchFamily="2" charset="0"/>
              </a:rPr>
              <a:t>. Tier 2: Infineon, NXP, Qorvo. Car manufacturer: Nissan, VW, Ford.</a:t>
            </a:r>
          </a:p>
          <a:p>
            <a:endParaRPr lang="en-US" dirty="0"/>
          </a:p>
        </p:txBody>
      </p:sp>
      <p:sp>
        <p:nvSpPr>
          <p:cNvPr id="4" name="Date Placeholder 3">
            <a:extLst>
              <a:ext uri="{FF2B5EF4-FFF2-40B4-BE49-F238E27FC236}">
                <a16:creationId xmlns:a16="http://schemas.microsoft.com/office/drawing/2014/main" id="{201085EB-3380-40E8-9279-BDB10C89A226}"/>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A3649B50-978F-46C0-951F-D57CB95011C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1CB1C07F-49D9-4726-B0BD-F02D5E234D9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Tree>
    <p:extLst>
      <p:ext uri="{BB962C8B-B14F-4D97-AF65-F5344CB8AC3E}">
        <p14:creationId xmlns:p14="http://schemas.microsoft.com/office/powerpoint/2010/main" val="342789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a:xfrm>
            <a:off x="685800" y="685800"/>
            <a:ext cx="7772400" cy="749710"/>
          </a:xfrm>
        </p:spPr>
        <p:txBody>
          <a:bodyPr/>
          <a:lstStyle/>
          <a:p>
            <a:r>
              <a:rPr lang="en-US" dirty="0"/>
              <a:t>Continue</a:t>
            </a:r>
          </a:p>
        </p:txBody>
      </p:sp>
      <p:sp>
        <p:nvSpPr>
          <p:cNvPr id="3" name="Text Placeholder 2">
            <a:extLst>
              <a:ext uri="{FF2B5EF4-FFF2-40B4-BE49-F238E27FC236}">
                <a16:creationId xmlns:a16="http://schemas.microsoft.com/office/drawing/2014/main" id="{46D5E188-96A4-4777-8305-ED9E819E156A}"/>
              </a:ext>
            </a:extLst>
          </p:cNvPr>
          <p:cNvSpPr>
            <a:spLocks noGrp="1"/>
          </p:cNvSpPr>
          <p:nvPr>
            <p:ph type="body" idx="1"/>
          </p:nvPr>
        </p:nvSpPr>
        <p:spPr>
          <a:xfrm>
            <a:off x="685800" y="1435510"/>
            <a:ext cx="7772400" cy="714347"/>
          </a:xfrm>
        </p:spPr>
        <p:txBody>
          <a:bodyPr/>
          <a:lstStyle/>
          <a:p>
            <a:pPr lvl="0">
              <a:buClr>
                <a:srgbClr val="000000"/>
              </a:buClr>
            </a:pPr>
            <a:r>
              <a:rPr lang="en-US" sz="1800" dirty="0">
                <a:solidFill>
                  <a:srgbClr val="000000"/>
                </a:solidFill>
                <a:latin typeface="Helvetica" panose="020B0604020202020204" pitchFamily="34" charset="0"/>
                <a:cs typeface="Helvetica" panose="020B0604020202020204" pitchFamily="34" charset="0"/>
              </a:rPr>
              <a:t>Response(5): </a:t>
            </a:r>
            <a:r>
              <a:rPr kumimoji="0" lang="en-US" altLang="ja-JP" sz="1800" b="0" i="0" u="none" strike="noStrike" kern="0" cap="none" spc="0" normalizeH="0" baseline="0" noProof="0" dirty="0">
                <a:ln>
                  <a:noFill/>
                </a:ln>
                <a:solidFill>
                  <a:srgbClr val="FF0000"/>
                </a:solidFill>
                <a:effectLst/>
                <a:uLnTx/>
                <a:uFillTx/>
                <a:latin typeface="Helvetica" pitchFamily="2" charset="0"/>
                <a:cs typeface="Arial"/>
                <a:sym typeface="Arial"/>
              </a:rPr>
              <a:t>Interaction between HBAN and VBAN. </a:t>
            </a:r>
            <a:endParaRPr lang="en-US" sz="1800" dirty="0">
              <a:solidFill>
                <a:srgbClr val="FF0000"/>
              </a:solidFill>
              <a:latin typeface="Helvetica" panose="020B0604020202020204" pitchFamily="34" charset="0"/>
              <a:cs typeface="Helvetica" panose="020B0604020202020204" pitchFamily="34" charset="0"/>
            </a:endParaRP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9" name="テキスト ボックス 8">
            <a:extLst>
              <a:ext uri="{FF2B5EF4-FFF2-40B4-BE49-F238E27FC236}">
                <a16:creationId xmlns:a16="http://schemas.microsoft.com/office/drawing/2014/main" id="{4A92B3C2-6824-4617-8113-1BFF2C3156B6}"/>
              </a:ext>
            </a:extLst>
          </p:cNvPr>
          <p:cNvSpPr txBox="1"/>
          <p:nvPr/>
        </p:nvSpPr>
        <p:spPr>
          <a:xfrm>
            <a:off x="924232" y="2703927"/>
            <a:ext cx="7325033" cy="2062103"/>
          </a:xfrm>
          <a:prstGeom prst="rect">
            <a:avLst/>
          </a:prstGeom>
          <a:noFill/>
        </p:spPr>
        <p:txBody>
          <a:bodyPr wrap="square">
            <a:spAutoFit/>
          </a:bodyPr>
          <a:lstStyle/>
          <a:p>
            <a:pPr marL="285750" indent="-285750">
              <a:buFont typeface="Wingdings" panose="05000000000000000000" pitchFamily="2" charset="2"/>
              <a:buChar char="l"/>
            </a:pPr>
            <a:r>
              <a:rPr lang="en-US" altLang="ja-JP" sz="1600" dirty="0">
                <a:latin typeface="Helvetica" pitchFamily="2" charset="0"/>
              </a:rPr>
              <a:t>Response(5) – </a:t>
            </a:r>
            <a:r>
              <a:rPr lang="en-US" altLang="ja-JP" sz="1600" dirty="0">
                <a:solidFill>
                  <a:srgbClr val="0000FF"/>
                </a:solidFill>
                <a:latin typeface="Helvetica" pitchFamily="2" charset="0"/>
              </a:rPr>
              <a:t>We consider the case when a HBAN coordinator talks to another VBAN coordinator as this is a target use case. An example uses case is about a senior car driver, monitoring health (HBAN) and safety for preventing car incidents (VBAN). That is what we mean by  “interact”.  A HBAN coordinator can communicate with a VBAN coordinator as they are part of the same 15.6a design. </a:t>
            </a:r>
          </a:p>
          <a:p>
            <a:pPr marL="285750" indent="-285750">
              <a:buFont typeface="Wingdings" panose="05000000000000000000" pitchFamily="2" charset="2"/>
              <a:buChar char="l"/>
            </a:pPr>
            <a:r>
              <a:rPr lang="en-US" altLang="ja-JP" sz="1600" dirty="0">
                <a:solidFill>
                  <a:srgbClr val="0000FF"/>
                </a:solidFill>
                <a:latin typeface="Helvetica" pitchFamily="2" charset="0"/>
              </a:rPr>
              <a:t>The example use case is in the paragraph  1.2.1 a) of the CSD document under Review tab, Tracking, All Markup. We were told to delete it.</a:t>
            </a:r>
            <a:endParaRPr lang="ja-JP" altLang="en-US" sz="1600" dirty="0"/>
          </a:p>
        </p:txBody>
      </p:sp>
      <p:sp>
        <p:nvSpPr>
          <p:cNvPr id="10" name="矢印: 下 9">
            <a:extLst>
              <a:ext uri="{FF2B5EF4-FFF2-40B4-BE49-F238E27FC236}">
                <a16:creationId xmlns:a16="http://schemas.microsoft.com/office/drawing/2014/main" id="{7D87EBED-B004-42FA-80D3-C433A919A985}"/>
              </a:ext>
            </a:extLst>
          </p:cNvPr>
          <p:cNvSpPr/>
          <p:nvPr/>
        </p:nvSpPr>
        <p:spPr>
          <a:xfrm>
            <a:off x="4241032" y="2054018"/>
            <a:ext cx="1046264" cy="44757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6767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843-58D5-4F47-9304-7465E6F5C466}"/>
              </a:ext>
            </a:extLst>
          </p:cNvPr>
          <p:cNvSpPr>
            <a:spLocks noGrp="1"/>
          </p:cNvSpPr>
          <p:nvPr>
            <p:ph type="title"/>
          </p:nvPr>
        </p:nvSpPr>
        <p:spPr/>
        <p:txBody>
          <a:bodyPr/>
          <a:lstStyle/>
          <a:p>
            <a:r>
              <a:rPr lang="en-US" kern="1200" dirty="0">
                <a:solidFill>
                  <a:schemeClr val="tx1"/>
                </a:solidFill>
              </a:rPr>
              <a:t>Draft P802.15.6a (1)</a:t>
            </a:r>
            <a:endParaRPr lang="en-US" sz="3400" dirty="0"/>
          </a:p>
        </p:txBody>
      </p:sp>
      <p:sp>
        <p:nvSpPr>
          <p:cNvPr id="3" name="Text Placeholder 2">
            <a:extLst>
              <a:ext uri="{FF2B5EF4-FFF2-40B4-BE49-F238E27FC236}">
                <a16:creationId xmlns:a16="http://schemas.microsoft.com/office/drawing/2014/main" id="{4E0E2FD5-B9BD-4E99-B5C8-28C65D92DE12}"/>
              </a:ext>
            </a:extLst>
          </p:cNvPr>
          <p:cNvSpPr>
            <a:spLocks noGrp="1"/>
          </p:cNvSpPr>
          <p:nvPr>
            <p:ph type="body" idx="1"/>
          </p:nvPr>
        </p:nvSpPr>
        <p:spPr>
          <a:xfrm>
            <a:off x="685800" y="1848035"/>
            <a:ext cx="7772400" cy="4114800"/>
          </a:xfrm>
        </p:spPr>
        <p:txBody>
          <a:bodyPr/>
          <a:lstStyle/>
          <a:p>
            <a:pPr marL="0" lvl="0" indent="0">
              <a:spcBef>
                <a:spcPts val="0"/>
              </a:spcBef>
              <a:spcAft>
                <a:spcPts val="450"/>
              </a:spcAft>
              <a:buClr>
                <a:srgbClr val="000000"/>
              </a:buClr>
              <a:buNone/>
            </a:pPr>
            <a:r>
              <a:rPr lang="en-US" sz="1800" b="1" dirty="0">
                <a:solidFill>
                  <a:srgbClr val="000000"/>
                </a:solidFill>
                <a:latin typeface="Helvetica" pitchFamily="2" charset="0"/>
              </a:rPr>
              <a:t>Amendment: Dependable Human and Vehicle Body Area Networks,</a:t>
            </a:r>
          </a:p>
          <a:p>
            <a:pPr marL="0" lvl="0" indent="0">
              <a:spcBef>
                <a:spcPts val="0"/>
              </a:spcBef>
              <a:spcAft>
                <a:spcPts val="450"/>
              </a:spcAft>
              <a:buClr>
                <a:srgbClr val="000000"/>
              </a:buClr>
              <a:buNone/>
            </a:pP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PAR</a:t>
            </a:r>
            <a:endParaRPr lang="en-US" sz="1800" dirty="0">
              <a:solidFill>
                <a:srgbClr val="000000"/>
              </a:solidFill>
              <a:latin typeface="Helvetica" pitchFamily="2" charset="0"/>
            </a:endParaRPr>
          </a:p>
          <a:p>
            <a:pPr lvl="0">
              <a:spcBef>
                <a:spcPts val="0"/>
              </a:spcBef>
              <a:spcAft>
                <a:spcPts val="450"/>
              </a:spcAft>
              <a:buClr>
                <a:srgbClr val="000000"/>
              </a:buClr>
            </a:pPr>
            <a:r>
              <a:rPr lang="en-US" sz="1800" dirty="0">
                <a:solidFill>
                  <a:srgbClr val="000000"/>
                </a:solidFill>
                <a:latin typeface="Helvetica" pitchFamily="2" charset="0"/>
              </a:rPr>
              <a:t>General – We believe the two topics should not be in a single project because the environmental, regulatory, and other concerns are so different.  The scope of the project does not fit within the scope of the standard.</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0000FF"/>
                </a:solidFill>
                <a:latin typeface="Helvetica" pitchFamily="2" charset="0"/>
              </a:rPr>
              <a:t>See next slide (1).</a:t>
            </a:r>
          </a:p>
          <a:p>
            <a:pPr lvl="0">
              <a:spcBef>
                <a:spcPts val="0"/>
              </a:spcBef>
              <a:spcAft>
                <a:spcPts val="450"/>
              </a:spcAft>
              <a:buClr>
                <a:srgbClr val="000000"/>
              </a:buClr>
            </a:pPr>
            <a:r>
              <a:rPr lang="en-US" sz="1800" dirty="0">
                <a:solidFill>
                  <a:srgbClr val="000000"/>
                </a:solidFill>
                <a:latin typeface="Helvetica" pitchFamily="2" charset="0"/>
              </a:rPr>
              <a:t>General – We struggled to understand the scope of this PAR!  Is our understanding correct that this project is to permit use of 802.15.6 BANs within the automotive environment?  This is the only conclusion we could come to that made sense to the comment ad hoc.  If not, then we would ask IEEE 802.3 to direct its Chair to oppose this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a:t>
            </a:r>
            <a:r>
              <a:rPr lang="en-US" sz="1800" dirty="0">
                <a:solidFill>
                  <a:srgbClr val="0000FF"/>
                </a:solidFill>
                <a:latin typeface="Helvetica" pitchFamily="2" charset="0"/>
              </a:rPr>
              <a:t> See next slide (2).</a:t>
            </a:r>
          </a:p>
        </p:txBody>
      </p:sp>
      <p:sp>
        <p:nvSpPr>
          <p:cNvPr id="4" name="Date Placeholder 3">
            <a:extLst>
              <a:ext uri="{FF2B5EF4-FFF2-40B4-BE49-F238E27FC236}">
                <a16:creationId xmlns:a16="http://schemas.microsoft.com/office/drawing/2014/main" id="{EFC9512C-7FDA-4DF6-A849-0962BC06039C}"/>
              </a:ext>
            </a:extLst>
          </p:cNvPr>
          <p:cNvSpPr>
            <a:spLocks noGrp="1"/>
          </p:cNvSpPr>
          <p:nvPr>
            <p:ph type="dt" idx="10"/>
          </p:nvPr>
        </p:nvSpPr>
        <p:spPr>
          <a:xfrm>
            <a:off x="685800" y="457200"/>
            <a:ext cx="1600200" cy="215900"/>
          </a:xfrm>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C026A764-89DC-4036-BE0E-0E4C28EA8840}"/>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5DA1E91-5CFC-45FC-9A79-1E16541754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870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44B-634C-4434-9F18-7AD879897772}"/>
              </a:ext>
            </a:extLst>
          </p:cNvPr>
          <p:cNvSpPr>
            <a:spLocks noGrp="1"/>
          </p:cNvSpPr>
          <p:nvPr>
            <p:ph type="title"/>
          </p:nvPr>
        </p:nvSpPr>
        <p:spPr>
          <a:xfrm>
            <a:off x="685800" y="685800"/>
            <a:ext cx="7772400" cy="447573"/>
          </a:xfrm>
        </p:spPr>
        <p:txBody>
          <a:bodyPr/>
          <a:lstStyle/>
          <a:p>
            <a:r>
              <a:rPr lang="en-US" sz="3400" dirty="0"/>
              <a:t>Continue</a:t>
            </a:r>
          </a:p>
        </p:txBody>
      </p:sp>
      <p:sp>
        <p:nvSpPr>
          <p:cNvPr id="3" name="Text Placeholder 2">
            <a:extLst>
              <a:ext uri="{FF2B5EF4-FFF2-40B4-BE49-F238E27FC236}">
                <a16:creationId xmlns:a16="http://schemas.microsoft.com/office/drawing/2014/main" id="{13E94288-D5F7-4083-86B4-72842952B640}"/>
              </a:ext>
            </a:extLst>
          </p:cNvPr>
          <p:cNvSpPr>
            <a:spLocks noGrp="1"/>
          </p:cNvSpPr>
          <p:nvPr>
            <p:ph type="body" idx="1"/>
          </p:nvPr>
        </p:nvSpPr>
        <p:spPr>
          <a:xfrm>
            <a:off x="723900" y="1044883"/>
            <a:ext cx="7772400" cy="2681504"/>
          </a:xfrm>
        </p:spPr>
        <p:txBody>
          <a:bodyPr/>
          <a:lstStyle/>
          <a:p>
            <a:pPr lvl="0">
              <a:buClr>
                <a:srgbClr val="000000"/>
              </a:buClr>
            </a:pPr>
            <a:r>
              <a:rPr lang="en-US" sz="1600" dirty="0">
                <a:solidFill>
                  <a:srgbClr val="000000"/>
                </a:solidFill>
                <a:latin typeface="Helvetica" pitchFamily="2" charset="0"/>
              </a:rPr>
              <a:t>Response (1):</a:t>
            </a:r>
            <a:r>
              <a:rPr lang="en-US" sz="1600" dirty="0">
                <a:solidFill>
                  <a:srgbClr val="969696"/>
                </a:solidFill>
                <a:latin typeface="Helvetica" pitchFamily="2" charset="0"/>
              </a:rPr>
              <a:t> </a:t>
            </a:r>
            <a:r>
              <a:rPr lang="en-US" sz="1600" dirty="0">
                <a:solidFill>
                  <a:srgbClr val="FF0000"/>
                </a:solidFill>
                <a:latin typeface="Helvetica" pitchFamily="2" charset="0"/>
              </a:rPr>
              <a:t>The PAR of 15.6 Std Wireless BAN is not constrained to humans. The project amendment, 15.6a,  intends to extend 15.6 Std WBAN with a vehicle BAN, while supporting higher dependability to human BAN. Therefore, the scope of the project fits the scope of 15.6 Std within one project. Moreover, the target use case is a human wearing a BAN sitting in a vehicle or standing nearby a vehicle,  interacting with a VBAN. Both human BAN and vehicle BAN must comply with adequate performance in  environments and regulations for human and vehicle safe usage, due to the nature of the wireless medium. We do not see it as an impediment, but a challenge to solve. We consider we have the experience to do it. </a:t>
            </a:r>
          </a:p>
          <a:p>
            <a:pPr lvl="1"/>
            <a:endParaRPr lang="en-US" sz="1800" dirty="0">
              <a:latin typeface="+mn-lt"/>
            </a:endParaRPr>
          </a:p>
        </p:txBody>
      </p:sp>
      <p:sp>
        <p:nvSpPr>
          <p:cNvPr id="4" name="Date Placeholder 3">
            <a:extLst>
              <a:ext uri="{FF2B5EF4-FFF2-40B4-BE49-F238E27FC236}">
                <a16:creationId xmlns:a16="http://schemas.microsoft.com/office/drawing/2014/main" id="{36CE9186-B4F9-4EE7-BCEA-A90E1EF22C97}"/>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F8F97B5A-1FD3-4B96-8C65-EB82C186EAE5}"/>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0E94BE0-5077-49E4-82D8-21256488F7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8" name="Content Placeholder 2">
            <a:extLst>
              <a:ext uri="{FF2B5EF4-FFF2-40B4-BE49-F238E27FC236}">
                <a16:creationId xmlns:a16="http://schemas.microsoft.com/office/drawing/2014/main" id="{2463588B-C4DF-4B8D-AC8E-D1EA2E584006}"/>
              </a:ext>
            </a:extLst>
          </p:cNvPr>
          <p:cNvSpPr txBox="1">
            <a:spLocks/>
          </p:cNvSpPr>
          <p:nvPr/>
        </p:nvSpPr>
        <p:spPr>
          <a:xfrm>
            <a:off x="764461" y="4053130"/>
            <a:ext cx="7838766" cy="2685089"/>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sz="1600" b="0" i="0" u="none" strike="noStrike" kern="0" cap="none" spc="0" normalizeH="0" baseline="0" noProof="0" dirty="0">
                <a:ln>
                  <a:noFill/>
                </a:ln>
                <a:solidFill>
                  <a:srgbClr val="000000"/>
                </a:solidFill>
                <a:effectLst/>
                <a:uLnTx/>
                <a:uFillTx/>
                <a:latin typeface="Helvetica" pitchFamily="2" charset="0"/>
                <a:ea typeface="+mn-ea"/>
                <a:cs typeface="Arial"/>
                <a:sym typeface="Arial"/>
              </a:rPr>
              <a:t>Response (1):</a:t>
            </a:r>
            <a:r>
              <a:rPr kumimoji="0" lang="en-US" sz="1600" b="0" i="0" u="none" strike="noStrike" kern="0" cap="none" spc="0" normalizeH="0" baseline="0" noProof="0" dirty="0">
                <a:ln>
                  <a:noFill/>
                </a:ln>
                <a:solidFill>
                  <a:srgbClr val="969696"/>
                </a:solidFill>
                <a:effectLst/>
                <a:uLnTx/>
                <a:uFillTx/>
                <a:latin typeface="Helvetica" pitchFamily="2" charset="0"/>
                <a:ea typeface="+mn-ea"/>
                <a:cs typeface="Arial"/>
                <a:sym typeface="Arial"/>
              </a:rPr>
              <a:t> </a:t>
            </a:r>
            <a:r>
              <a:rPr kumimoji="0" lang="en-US" sz="1600" b="0" i="0" u="none" strike="noStrike" kern="0" cap="none" spc="0" normalizeH="0" baseline="0" noProof="0" dirty="0">
                <a:ln>
                  <a:noFill/>
                </a:ln>
                <a:solidFill>
                  <a:srgbClr val="0000FF"/>
                </a:solidFill>
                <a:effectLst/>
                <a:uLnTx/>
                <a:uFillTx/>
                <a:latin typeface="Helvetica" pitchFamily="2" charset="0"/>
                <a:ea typeface="+mn-ea"/>
                <a:cs typeface="Arial"/>
                <a:sym typeface="Arial"/>
              </a:rPr>
              <a:t>The PAR of 15.6 Std Wireless BAN is not constrained to humans. The project amendment, 15.6a,  intends to extend 15.6 Std WBAN with a vehicle BAN, while supporting higher dependability to human BAN. Therefore, the scope of the project fits the scope of 15.6 Std within one project. </a:t>
            </a:r>
          </a:p>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sz="1600" b="0" i="0" u="none" strike="noStrike" kern="0" cap="none" spc="0" normalizeH="0" baseline="0" noProof="0" dirty="0">
                <a:ln>
                  <a:noFill/>
                </a:ln>
                <a:solidFill>
                  <a:srgbClr val="0000FF"/>
                </a:solidFill>
                <a:effectLst/>
                <a:uLnTx/>
                <a:uFillTx/>
                <a:latin typeface="Helvetica" pitchFamily="2" charset="0"/>
                <a:ea typeface="+mn-ea"/>
                <a:cs typeface="Arial"/>
                <a:sym typeface="Arial"/>
              </a:rPr>
              <a:t>A target use case is a human wearing a BAN sitting in a vehicle or standing nearby a vehicle, communicating with a VBAN. Due to the nature of the wireless medium, both human BAN and vehicle BAN must comply with adequate performance in the shared environment  and regulations for human and vehicle safe usage.  </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矢印: 下 8">
            <a:extLst>
              <a:ext uri="{FF2B5EF4-FFF2-40B4-BE49-F238E27FC236}">
                <a16:creationId xmlns:a16="http://schemas.microsoft.com/office/drawing/2014/main" id="{7B10AD0E-6B13-44C0-A86B-A2A71F6D39C5}"/>
              </a:ext>
            </a:extLst>
          </p:cNvPr>
          <p:cNvSpPr/>
          <p:nvPr/>
        </p:nvSpPr>
        <p:spPr>
          <a:xfrm>
            <a:off x="4341813" y="3647766"/>
            <a:ext cx="1046264" cy="44757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07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a:xfrm>
            <a:off x="685800" y="685800"/>
            <a:ext cx="7772400" cy="749710"/>
          </a:xfrm>
        </p:spPr>
        <p:txBody>
          <a:bodyPr/>
          <a:lstStyle/>
          <a:p>
            <a:r>
              <a:rPr lang="en-US" dirty="0"/>
              <a:t>Continue</a:t>
            </a: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Content Placeholder 2">
            <a:extLst>
              <a:ext uri="{FF2B5EF4-FFF2-40B4-BE49-F238E27FC236}">
                <a16:creationId xmlns:a16="http://schemas.microsoft.com/office/drawing/2014/main" id="{CEE1E59F-CAC1-4F2A-B27A-C20ABF1B467F}"/>
              </a:ext>
            </a:extLst>
          </p:cNvPr>
          <p:cNvSpPr txBox="1">
            <a:spLocks/>
          </p:cNvSpPr>
          <p:nvPr/>
        </p:nvSpPr>
        <p:spPr>
          <a:xfrm>
            <a:off x="715296" y="2865383"/>
            <a:ext cx="7895304" cy="2984089"/>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sz="16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Response (2) – </a:t>
            </a:r>
            <a:r>
              <a:rPr kumimoji="0" lang="en-US" sz="1600" b="0" i="0" u="none" strike="noStrike" kern="0" cap="none" spc="0" normalizeH="0" baseline="0" noProof="0" dirty="0">
                <a:ln>
                  <a:noFill/>
                </a:ln>
                <a:solidFill>
                  <a:srgbClr val="0000FF"/>
                </a:solidFill>
                <a:effectLst/>
                <a:uLnTx/>
                <a:uFillTx/>
                <a:latin typeface="Helvetica" panose="020B0604020202020204" pitchFamily="34" charset="0"/>
                <a:ea typeface="+mn-ea"/>
                <a:cs typeface="Helvetica" panose="020B0604020202020204" pitchFamily="34" charset="0"/>
                <a:sym typeface="Arial"/>
              </a:rPr>
              <a:t>15.6a aims to extend the operation of 15.6 WBAN to a vehicle. The scope of Std 802.15.6 is not constrained to humans. A BAN can be constructed around a vehicle (VBAN). In particular, we target the use case of a HBAN with higher dependability operating in a vehicle or nearby a vehicle, which supports a VBAN. </a:t>
            </a:r>
          </a:p>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sz="1600" b="0" i="0" u="none" strike="noStrike" kern="0" cap="none" spc="0" normalizeH="0" baseline="0" noProof="0" dirty="0">
                <a:ln>
                  <a:noFill/>
                </a:ln>
                <a:solidFill>
                  <a:srgbClr val="0000FF"/>
                </a:solidFill>
                <a:effectLst/>
                <a:uLnTx/>
                <a:uFillTx/>
                <a:latin typeface="Helvetica" panose="020B0604020202020204" pitchFamily="34" charset="0"/>
                <a:ea typeface="+mn-ea"/>
                <a:cs typeface="Helvetica" panose="020B0604020202020204" pitchFamily="34" charset="0"/>
                <a:sym typeface="Arial"/>
              </a:rPr>
              <a:t>Obviously, the HBAN and VBAN may be designed separately, but that is not the intention. Due to the nature of the wireless medium, when a HBAN is in a vehicle or nearby a vehicle and such vehicle supports a VBAN, both share the same environment, frequency band, potential interference, etc. Hence, the idea is to design one 15.6a network that supports both HBAN and VBAN, such that when they operate close to each other, we can control how they operate</a:t>
            </a:r>
            <a:r>
              <a:rPr kumimoji="0" lang="en-US" sz="1600" b="0" i="0" u="none" strike="noStrike" kern="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Arial"/>
              </a:rPr>
              <a:t>.  </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テキスト ボックス 12">
            <a:extLst>
              <a:ext uri="{FF2B5EF4-FFF2-40B4-BE49-F238E27FC236}">
                <a16:creationId xmlns:a16="http://schemas.microsoft.com/office/drawing/2014/main" id="{A7DA39EB-45F8-4E7B-9152-7255145008EE}"/>
              </a:ext>
            </a:extLst>
          </p:cNvPr>
          <p:cNvSpPr txBox="1"/>
          <p:nvPr/>
        </p:nvSpPr>
        <p:spPr>
          <a:xfrm>
            <a:off x="715295" y="1543136"/>
            <a:ext cx="6098459" cy="369332"/>
          </a:xfrm>
          <a:prstGeom prst="rect">
            <a:avLst/>
          </a:prstGeom>
          <a:noFill/>
        </p:spPr>
        <p:txBody>
          <a:bodyPr wrap="square">
            <a:spAutoFit/>
          </a:bodyPr>
          <a:lstStyle/>
          <a:p>
            <a:pPr marL="285750" indent="-285750">
              <a:buFont typeface="Wingdings" panose="05000000000000000000" pitchFamily="2" charset="2"/>
              <a:buChar char="l"/>
            </a:pPr>
            <a:r>
              <a:rPr kumimoji="0" lang="en-US" altLang="ja-JP" sz="16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Response (2) – </a:t>
            </a:r>
            <a:r>
              <a:rPr kumimoji="0" lang="en-US" altLang="ja-JP" sz="1800" b="0" i="0" u="none" strike="noStrike" kern="0" cap="none" spc="0" normalizeH="0" baseline="0" noProof="0" dirty="0">
                <a:ln>
                  <a:noFill/>
                </a:ln>
                <a:solidFill>
                  <a:srgbClr val="FF0000"/>
                </a:solidFill>
                <a:effectLst/>
                <a:uLnTx/>
                <a:uFillTx/>
                <a:latin typeface="Helvetica" pitchFamily="2" charset="0"/>
                <a:cs typeface="Arial"/>
                <a:sym typeface="Arial"/>
              </a:rPr>
              <a:t>Your conclusion is correct. </a:t>
            </a:r>
            <a:endParaRPr lang="ja-JP" altLang="en-US" sz="1600" dirty="0"/>
          </a:p>
        </p:txBody>
      </p:sp>
      <p:sp>
        <p:nvSpPr>
          <p:cNvPr id="14" name="矢印: 下 13">
            <a:extLst>
              <a:ext uri="{FF2B5EF4-FFF2-40B4-BE49-F238E27FC236}">
                <a16:creationId xmlns:a16="http://schemas.microsoft.com/office/drawing/2014/main" id="{555C5988-8F18-4E05-9702-40166C60C526}"/>
              </a:ext>
            </a:extLst>
          </p:cNvPr>
          <p:cNvSpPr/>
          <p:nvPr/>
        </p:nvSpPr>
        <p:spPr>
          <a:xfrm>
            <a:off x="4241032" y="2142506"/>
            <a:ext cx="1046264" cy="44757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688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42A-D572-4DE5-950E-3BCF032C25F5}"/>
              </a:ext>
            </a:extLst>
          </p:cNvPr>
          <p:cNvSpPr>
            <a:spLocks noGrp="1"/>
          </p:cNvSpPr>
          <p:nvPr>
            <p:ph type="title"/>
          </p:nvPr>
        </p:nvSpPr>
        <p:spPr/>
        <p:txBody>
          <a:bodyPr/>
          <a:lstStyle/>
          <a:p>
            <a:r>
              <a:rPr lang="en-US" dirty="0"/>
              <a:t>Draft P802.15.6a (2)</a:t>
            </a:r>
          </a:p>
        </p:txBody>
      </p:sp>
      <p:sp>
        <p:nvSpPr>
          <p:cNvPr id="3" name="Text Placeholder 2">
            <a:extLst>
              <a:ext uri="{FF2B5EF4-FFF2-40B4-BE49-F238E27FC236}">
                <a16:creationId xmlns:a16="http://schemas.microsoft.com/office/drawing/2014/main" id="{1F738E47-CED4-4328-863F-407C3716A511}"/>
              </a:ext>
            </a:extLst>
          </p:cNvPr>
          <p:cNvSpPr>
            <a:spLocks noGrp="1"/>
          </p:cNvSpPr>
          <p:nvPr>
            <p:ph type="body" idx="1"/>
          </p:nvPr>
        </p:nvSpPr>
        <p:spPr>
          <a:xfrm>
            <a:off x="723900" y="1626093"/>
            <a:ext cx="7772400" cy="4114800"/>
          </a:xfrm>
        </p:spPr>
        <p:txBody>
          <a:bodyPr/>
          <a:lstStyle/>
          <a:p>
            <a:pPr lvl="0">
              <a:spcBef>
                <a:spcPts val="0"/>
              </a:spcBef>
              <a:spcAft>
                <a:spcPts val="450"/>
              </a:spcAft>
              <a:buClr>
                <a:srgbClr val="000000"/>
              </a:buClr>
            </a:pPr>
            <a:r>
              <a:rPr lang="en-US" sz="1800" dirty="0">
                <a:solidFill>
                  <a:srgbClr val="000000"/>
                </a:solidFill>
                <a:latin typeface="Helvetica" pitchFamily="2" charset="0"/>
              </a:rPr>
              <a:t>3.1 — Why does the WG name not agree with what is listed on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http://ieee802.org</a:t>
            </a:r>
            <a:r>
              <a:rPr lang="en-US" sz="1800" dirty="0">
                <a:solidFill>
                  <a:srgbClr val="000000"/>
                </a:solidFill>
                <a:latin typeface="Helvetica" pitchFamily="2" charset="0"/>
              </a:rPr>
              <a:t>? Did the WG change its name without approval of the EC, or is the EC page wrong?   (The draft PAR WG name does agree with the WG name in </a:t>
            </a:r>
            <a:r>
              <a:rPr lang="en-US" sz="1800" dirty="0" err="1">
                <a:solidFill>
                  <a:srgbClr val="000000"/>
                </a:solidFill>
                <a:latin typeface="Helvetica" pitchFamily="2" charset="0"/>
              </a:rPr>
              <a:t>myProject</a:t>
            </a:r>
            <a:r>
              <a:rPr lang="en-US" sz="1800" dirty="0">
                <a:solidFill>
                  <a:srgbClr val="000000"/>
                </a:solidFill>
                <a:latin typeface="Helvetica" pitchFamily="2" charset="0"/>
              </a:rPr>
              <a: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Response(3) – </a:t>
            </a:r>
            <a:r>
              <a:rPr lang="en-US" sz="1800" dirty="0">
                <a:solidFill>
                  <a:srgbClr val="0000FF"/>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5.4 — The mix of text for medical and auto is very awkward and deserves a better change than the new second paragraph. Perhaps:  "Additionally this standard provides enhanced dependability that is required for some medical use cases.  This includes remote medical healthcare, therapy and other monitoring that can enhance quality of life (QoL) in various population segments.”</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a:t>
            </a:r>
            <a:r>
              <a:rPr lang="en-US" sz="1800" dirty="0">
                <a:solidFill>
                  <a:srgbClr val="FF0000"/>
                </a:solidFill>
                <a:latin typeface="Helvetica" pitchFamily="2" charset="0"/>
              </a:rPr>
              <a:t>Thank you for the feedback; we will revise the text.</a:t>
            </a:r>
            <a:endParaRPr lang="en-US"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2FD770B7-7390-4530-A442-19137ADE4998}"/>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80D2B7C-D020-4821-AF7D-DCCEFC2A711C}"/>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2DE88EB7-4C7F-43D9-A259-461B366D60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Tree>
    <p:extLst>
      <p:ext uri="{BB962C8B-B14F-4D97-AF65-F5344CB8AC3E}">
        <p14:creationId xmlns:p14="http://schemas.microsoft.com/office/powerpoint/2010/main" val="222079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a:xfrm>
            <a:off x="685800" y="685800"/>
            <a:ext cx="7772400" cy="749710"/>
          </a:xfrm>
        </p:spPr>
        <p:txBody>
          <a:bodyPr/>
          <a:lstStyle/>
          <a:p>
            <a:r>
              <a:rPr lang="en-US" dirty="0"/>
              <a:t>Continue</a:t>
            </a:r>
          </a:p>
        </p:txBody>
      </p:sp>
      <p:sp>
        <p:nvSpPr>
          <p:cNvPr id="3" name="Text Placeholder 2">
            <a:extLst>
              <a:ext uri="{FF2B5EF4-FFF2-40B4-BE49-F238E27FC236}">
                <a16:creationId xmlns:a16="http://schemas.microsoft.com/office/drawing/2014/main" id="{46D5E188-96A4-4777-8305-ED9E819E156A}"/>
              </a:ext>
            </a:extLst>
          </p:cNvPr>
          <p:cNvSpPr>
            <a:spLocks noGrp="1"/>
          </p:cNvSpPr>
          <p:nvPr>
            <p:ph type="body" idx="1"/>
          </p:nvPr>
        </p:nvSpPr>
        <p:spPr>
          <a:xfrm>
            <a:off x="685800" y="1435510"/>
            <a:ext cx="7772400" cy="1705897"/>
          </a:xfrm>
        </p:spPr>
        <p:txBody>
          <a:bodyPr/>
          <a:lstStyle/>
          <a:p>
            <a:pPr lvl="0">
              <a:buClr>
                <a:srgbClr val="000000"/>
              </a:buClr>
            </a:pPr>
            <a:r>
              <a:rPr lang="en-US" sz="1800" dirty="0">
                <a:solidFill>
                  <a:srgbClr val="000000"/>
                </a:solidFill>
                <a:latin typeface="Helvetica" panose="020B0604020202020204" pitchFamily="34" charset="0"/>
                <a:cs typeface="Helvetica" panose="020B0604020202020204" pitchFamily="34" charset="0"/>
              </a:rPr>
              <a:t>Response(3)-  </a:t>
            </a:r>
            <a:r>
              <a:rPr lang="en-US" sz="1800" dirty="0">
                <a:solidFill>
                  <a:srgbClr val="FF0000"/>
                </a:solidFill>
                <a:latin typeface="Helvetica" panose="020B0604020202020204" pitchFamily="34" charset="0"/>
                <a:cs typeface="Helvetica" panose="020B0604020202020204" pitchFamily="34" charset="0"/>
              </a:rPr>
              <a:t>If the question is why 802.15 is named Wireless Specialty Networks (WSN) Working Group in the </a:t>
            </a:r>
            <a:r>
              <a:rPr lang="en-US" sz="1800" dirty="0" err="1">
                <a:solidFill>
                  <a:srgbClr val="FF0000"/>
                </a:solidFill>
                <a:latin typeface="Helvetica" panose="020B0604020202020204" pitchFamily="34" charset="0"/>
                <a:cs typeface="Helvetica" panose="020B0604020202020204" pitchFamily="34" charset="0"/>
              </a:rPr>
              <a:t>MyProject</a:t>
            </a:r>
            <a:r>
              <a:rPr lang="en-US" sz="1800" dirty="0">
                <a:solidFill>
                  <a:srgbClr val="FF0000"/>
                </a:solidFill>
                <a:latin typeface="Helvetica" panose="020B0604020202020204" pitchFamily="34" charset="0"/>
                <a:cs typeface="Helvetica" panose="020B0604020202020204" pitchFamily="34" charset="0"/>
              </a:rPr>
              <a:t> website and named Wireless Personal Area Network (WPAN) Working Group in the EC website, such question will be forwarded to the 802.15 Chair, as P802.15.6a does not manage such web sites. </a:t>
            </a: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9" name="テキスト ボックス 8">
            <a:extLst>
              <a:ext uri="{FF2B5EF4-FFF2-40B4-BE49-F238E27FC236}">
                <a16:creationId xmlns:a16="http://schemas.microsoft.com/office/drawing/2014/main" id="{4A92B3C2-6824-4617-8113-1BFF2C3156B6}"/>
              </a:ext>
            </a:extLst>
          </p:cNvPr>
          <p:cNvSpPr txBox="1"/>
          <p:nvPr/>
        </p:nvSpPr>
        <p:spPr>
          <a:xfrm>
            <a:off x="924232" y="4001785"/>
            <a:ext cx="7325033" cy="830997"/>
          </a:xfrm>
          <a:prstGeom prst="rect">
            <a:avLst/>
          </a:prstGeom>
          <a:noFill/>
        </p:spPr>
        <p:txBody>
          <a:bodyPr wrap="square">
            <a:spAutoFit/>
          </a:bodyPr>
          <a:lstStyle/>
          <a:p>
            <a:pPr marL="285750" indent="-285750">
              <a:buFont typeface="Wingdings" panose="05000000000000000000" pitchFamily="2" charset="2"/>
              <a:buChar char="l"/>
            </a:pPr>
            <a:r>
              <a:rPr lang="en-US" altLang="ja-JP" sz="1600" dirty="0">
                <a:latin typeface="Helvetica" pitchFamily="2" charset="0"/>
              </a:rPr>
              <a:t>Response(3) – </a:t>
            </a:r>
            <a:r>
              <a:rPr lang="en-US" altLang="ja-JP" sz="1600" dirty="0">
                <a:solidFill>
                  <a:srgbClr val="0000FF"/>
                </a:solidFill>
                <a:latin typeface="Helvetica" pitchFamily="2" charset="0"/>
              </a:rPr>
              <a:t>The 802.15 WG Chair will contact the 802 EC Secretary </a:t>
            </a:r>
            <a:r>
              <a:rPr lang="en-US" altLang="ja-JP" sz="1600" dirty="0" err="1">
                <a:solidFill>
                  <a:srgbClr val="0000FF"/>
                </a:solidFill>
                <a:latin typeface="Helvetica" pitchFamily="2" charset="0"/>
              </a:rPr>
              <a:t>w.r.t.</a:t>
            </a:r>
            <a:r>
              <a:rPr lang="en-US" altLang="ja-JP" sz="1600" dirty="0">
                <a:solidFill>
                  <a:srgbClr val="0000FF"/>
                </a:solidFill>
                <a:latin typeface="Helvetica" pitchFamily="2" charset="0"/>
              </a:rPr>
              <a:t> updating the multiple places still using the old WG name and to update it with the new WG name - “Wireless Specialty Networks”.</a:t>
            </a:r>
            <a:endParaRPr lang="ja-JP" altLang="en-US" sz="1600" dirty="0"/>
          </a:p>
        </p:txBody>
      </p:sp>
      <p:sp>
        <p:nvSpPr>
          <p:cNvPr id="10" name="矢印: 下 9">
            <a:extLst>
              <a:ext uri="{FF2B5EF4-FFF2-40B4-BE49-F238E27FC236}">
                <a16:creationId xmlns:a16="http://schemas.microsoft.com/office/drawing/2014/main" id="{7D87EBED-B004-42FA-80D3-C433A919A985}"/>
              </a:ext>
            </a:extLst>
          </p:cNvPr>
          <p:cNvSpPr/>
          <p:nvPr/>
        </p:nvSpPr>
        <p:spPr>
          <a:xfrm>
            <a:off x="4241032" y="3351876"/>
            <a:ext cx="1046264" cy="44757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2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E297-31E4-4D82-95F7-A9F3A203E016}"/>
              </a:ext>
            </a:extLst>
          </p:cNvPr>
          <p:cNvSpPr>
            <a:spLocks noGrp="1"/>
          </p:cNvSpPr>
          <p:nvPr>
            <p:ph type="title"/>
          </p:nvPr>
        </p:nvSpPr>
        <p:spPr/>
        <p:txBody>
          <a:bodyPr/>
          <a:lstStyle/>
          <a:p>
            <a:r>
              <a:rPr lang="en-US" kern="1200" dirty="0">
                <a:solidFill>
                  <a:schemeClr val="tx1"/>
                </a:solidFill>
              </a:rPr>
              <a:t>Draft P802.15.6a (3)</a:t>
            </a:r>
            <a:endParaRPr lang="en-US" dirty="0"/>
          </a:p>
        </p:txBody>
      </p:sp>
      <p:sp>
        <p:nvSpPr>
          <p:cNvPr id="3" name="Text Placeholder 2">
            <a:extLst>
              <a:ext uri="{FF2B5EF4-FFF2-40B4-BE49-F238E27FC236}">
                <a16:creationId xmlns:a16="http://schemas.microsoft.com/office/drawing/2014/main" id="{E30D6D1C-D6D5-4EBA-8A22-6B99C00F9286}"/>
              </a:ext>
            </a:extLst>
          </p:cNvPr>
          <p:cNvSpPr>
            <a:spLocks noGrp="1"/>
          </p:cNvSpPr>
          <p:nvPr>
            <p:ph type="body" idx="1"/>
          </p:nvPr>
        </p:nvSpPr>
        <p:spPr/>
        <p:txBody>
          <a:bodyPr/>
          <a:lstStyle/>
          <a:p>
            <a:pPr marL="0" lvl="0" indent="0">
              <a:spcBef>
                <a:spcPts val="0"/>
              </a:spcBef>
              <a:spcAft>
                <a:spcPts val="450"/>
              </a:spcAft>
              <a:buClr>
                <a:srgbClr val="000000"/>
              </a:buClr>
              <a:buNone/>
            </a:pPr>
            <a:r>
              <a:rPr lang="en-US" sz="1800" dirty="0">
                <a:solidFill>
                  <a:srgbClr val="000000"/>
                </a:solidFill>
                <a:latin typeface="Helvetica" pitchFamily="2" charset="0"/>
              </a:rPr>
              <a:t>CSD: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https://mentor.ieee.org/802.15/dcn/21/15-21-0260-02-006a-ieee-802-15-6a-csd-draft.docx</a:t>
            </a:r>
            <a:endParaRPr lang="en-US" sz="1800" dirty="0">
              <a:solidFill>
                <a:srgbClr val="000000"/>
              </a:solidFill>
              <a:latin typeface="Helvetica" pitchFamily="2" charset="0"/>
            </a:endParaRP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General – If contrary to our assumption, the project is to specify two different networks (human body versus auto), and honest CSD responses were given, the responses for auto and human body would be entirely disjoint and would not fit within a single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Response(4) – </a:t>
            </a:r>
            <a:r>
              <a:rPr lang="en-US" sz="1800" dirty="0">
                <a:solidFill>
                  <a:srgbClr val="0000FF"/>
                </a:solidFill>
                <a:latin typeface="Helvetica" pitchFamily="2" charset="0"/>
              </a:rPr>
              <a:t>See next slide</a:t>
            </a:r>
          </a:p>
          <a:p>
            <a:pPr marL="25400" indent="0">
              <a:buNone/>
            </a:pPr>
            <a:endParaRPr lang="en-US" dirty="0"/>
          </a:p>
        </p:txBody>
      </p:sp>
      <p:sp>
        <p:nvSpPr>
          <p:cNvPr id="4" name="Date Placeholder 3">
            <a:extLst>
              <a:ext uri="{FF2B5EF4-FFF2-40B4-BE49-F238E27FC236}">
                <a16:creationId xmlns:a16="http://schemas.microsoft.com/office/drawing/2014/main" id="{D762F121-4B8E-4829-957D-C42958A88CC4}"/>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3CE3FCAF-2479-4095-972C-B1B46B8265BC}"/>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381EC0C-7115-4752-957D-35497000141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Tree>
    <p:extLst>
      <p:ext uri="{BB962C8B-B14F-4D97-AF65-F5344CB8AC3E}">
        <p14:creationId xmlns:p14="http://schemas.microsoft.com/office/powerpoint/2010/main" val="47574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a:xfrm>
            <a:off x="685800" y="685800"/>
            <a:ext cx="7772400" cy="444910"/>
          </a:xfrm>
        </p:spPr>
        <p:txBody>
          <a:bodyPr/>
          <a:lstStyle/>
          <a:p>
            <a:r>
              <a:rPr lang="en-US" dirty="0"/>
              <a:t>Continue</a:t>
            </a:r>
          </a:p>
        </p:txBody>
      </p:sp>
      <p:sp>
        <p:nvSpPr>
          <p:cNvPr id="3" name="Text Placeholder 2">
            <a:extLst>
              <a:ext uri="{FF2B5EF4-FFF2-40B4-BE49-F238E27FC236}">
                <a16:creationId xmlns:a16="http://schemas.microsoft.com/office/drawing/2014/main" id="{46D5E188-96A4-4777-8305-ED9E819E156A}"/>
              </a:ext>
            </a:extLst>
          </p:cNvPr>
          <p:cNvSpPr>
            <a:spLocks noGrp="1"/>
          </p:cNvSpPr>
          <p:nvPr>
            <p:ph type="body" idx="1"/>
          </p:nvPr>
        </p:nvSpPr>
        <p:spPr>
          <a:xfrm>
            <a:off x="685800" y="1000011"/>
            <a:ext cx="7772400" cy="1705897"/>
          </a:xfrm>
        </p:spPr>
        <p:txBody>
          <a:bodyPr/>
          <a:lstStyle/>
          <a:p>
            <a:pPr lvl="0">
              <a:buClr>
                <a:srgbClr val="000000"/>
              </a:buClr>
            </a:pPr>
            <a:r>
              <a:rPr kumimoji="0" lang="en-US" altLang="ja-JP" sz="1800" b="0" i="0" u="none" strike="noStrike" kern="0" cap="none" spc="0" normalizeH="0" baseline="0" noProof="0" dirty="0">
                <a:ln>
                  <a:noFill/>
                </a:ln>
                <a:solidFill>
                  <a:srgbClr val="000000"/>
                </a:solidFill>
                <a:effectLst/>
                <a:uLnTx/>
                <a:uFillTx/>
                <a:latin typeface="Helvetica" pitchFamily="2" charset="0"/>
                <a:cs typeface="Arial"/>
                <a:sym typeface="Arial"/>
              </a:rPr>
              <a:t>Response(4) – </a:t>
            </a:r>
            <a:r>
              <a:rPr kumimoji="0" lang="en-US" altLang="ja-JP" sz="1800" b="0" i="0" u="none" strike="noStrike" kern="0" cap="none" spc="0" normalizeH="0" baseline="0" noProof="0" dirty="0">
                <a:ln>
                  <a:noFill/>
                </a:ln>
                <a:solidFill>
                  <a:srgbClr val="FF0000"/>
                </a:solidFill>
                <a:effectLst/>
                <a:uLnTx/>
                <a:uFillTx/>
                <a:latin typeface="Helvetica" pitchFamily="2" charset="0"/>
                <a:cs typeface="Arial"/>
                <a:sym typeface="Arial"/>
              </a:rPr>
              <a:t>The project intends to specify one extension of 15.6 WBAN with 2 use cases HBAN and VBAN sharing the same wireless medium in a vehicle or nearby a vehicle. Your assumption of 2 disjoint wireless networks is incorrect.</a:t>
            </a:r>
            <a:r>
              <a:rPr lang="en-US" sz="1800" dirty="0">
                <a:solidFill>
                  <a:srgbClr val="FF0000"/>
                </a:solidFill>
                <a:latin typeface="Helvetica" panose="020B0604020202020204" pitchFamily="34" charset="0"/>
                <a:cs typeface="Helvetica" panose="020B0604020202020204" pitchFamily="34" charset="0"/>
              </a:rPr>
              <a:t>. </a:t>
            </a: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9" name="テキスト ボックス 8">
            <a:extLst>
              <a:ext uri="{FF2B5EF4-FFF2-40B4-BE49-F238E27FC236}">
                <a16:creationId xmlns:a16="http://schemas.microsoft.com/office/drawing/2014/main" id="{4A92B3C2-6824-4617-8113-1BFF2C3156B6}"/>
              </a:ext>
            </a:extLst>
          </p:cNvPr>
          <p:cNvSpPr txBox="1"/>
          <p:nvPr/>
        </p:nvSpPr>
        <p:spPr>
          <a:xfrm>
            <a:off x="868924" y="2755880"/>
            <a:ext cx="7663018" cy="3416320"/>
          </a:xfrm>
          <a:prstGeom prst="rect">
            <a:avLst/>
          </a:prstGeom>
          <a:noFill/>
        </p:spPr>
        <p:txBody>
          <a:bodyPr wrap="square">
            <a:spAutoFit/>
          </a:bodyPr>
          <a:lstStyle/>
          <a:p>
            <a:pPr marL="285750" indent="-285750">
              <a:buFont typeface="Wingdings" panose="05000000000000000000" pitchFamily="2" charset="2"/>
              <a:buChar char="l"/>
            </a:pPr>
            <a:r>
              <a:rPr lang="en-US" altLang="ja-JP" sz="1600" dirty="0">
                <a:latin typeface="Helvetica" pitchFamily="2" charset="0"/>
              </a:rPr>
              <a:t>Response(4) – </a:t>
            </a:r>
            <a:r>
              <a:rPr kumimoji="0" lang="en-US" altLang="ja-JP" sz="1800" b="0" i="0" u="none" strike="noStrike" kern="0" cap="none" spc="0" normalizeH="0" baseline="0" noProof="0" dirty="0">
                <a:ln>
                  <a:noFill/>
                </a:ln>
                <a:solidFill>
                  <a:srgbClr val="0000FF"/>
                </a:solidFill>
                <a:effectLst/>
                <a:uLnTx/>
                <a:uFillTx/>
                <a:latin typeface="Helvetica" pitchFamily="2" charset="0"/>
                <a:ea typeface="+mn-ea"/>
                <a:cs typeface="Arial"/>
                <a:sym typeface="Arial"/>
              </a:rPr>
              <a:t>The project intends to specify one extension of 15.6 WBAN with 2 use cases HBAN and VBAN sharing the same wireless medium in a vehicle or nearby a vehicle. Your assumption of 2 disjoint wireless networks is incorrect. </a:t>
            </a:r>
          </a:p>
          <a:p>
            <a:pPr marL="285750" indent="-285750">
              <a:buFont typeface="Wingdings" panose="05000000000000000000" pitchFamily="2" charset="2"/>
              <a:buChar char="l"/>
            </a:pPr>
            <a:r>
              <a:rPr lang="en-US" altLang="ja-JP" sz="1800" dirty="0">
                <a:solidFill>
                  <a:srgbClr val="0000FF"/>
                </a:solidFill>
                <a:latin typeface="Helvetica" pitchFamily="2" charset="0"/>
                <a:ea typeface="+mn-ea"/>
              </a:rPr>
              <a:t> In other words, there is one 15.6a wireless network with 2 use cases:     </a:t>
            </a:r>
          </a:p>
          <a:p>
            <a:r>
              <a:rPr lang="en-US" altLang="ja-JP" sz="1800" dirty="0">
                <a:solidFill>
                  <a:srgbClr val="0000FF"/>
                </a:solidFill>
                <a:latin typeface="Helvetica" pitchFamily="2" charset="0"/>
                <a:ea typeface="+mn-ea"/>
              </a:rPr>
              <a:t>     human BAN and vehicle BAN. The anchor point of design is the case     </a:t>
            </a:r>
          </a:p>
          <a:p>
            <a:r>
              <a:rPr lang="en-US" altLang="ja-JP" sz="1800" dirty="0">
                <a:solidFill>
                  <a:srgbClr val="0000FF"/>
                </a:solidFill>
                <a:latin typeface="Helvetica" pitchFamily="2" charset="0"/>
                <a:ea typeface="+mn-ea"/>
              </a:rPr>
              <a:t>     when HBAN and VBAN share the same wireless medium, i.e., a     </a:t>
            </a:r>
          </a:p>
          <a:p>
            <a:r>
              <a:rPr lang="en-US" altLang="ja-JP" sz="1800" dirty="0">
                <a:solidFill>
                  <a:srgbClr val="0000FF"/>
                </a:solidFill>
                <a:latin typeface="Helvetica" pitchFamily="2" charset="0"/>
                <a:ea typeface="+mn-ea"/>
              </a:rPr>
              <a:t>     human in a vehicle or nearby a vehicle. HBAN and VBAN share the </a:t>
            </a:r>
          </a:p>
          <a:p>
            <a:r>
              <a:rPr lang="en-US" altLang="ja-JP" sz="1800" dirty="0">
                <a:solidFill>
                  <a:srgbClr val="0000FF"/>
                </a:solidFill>
                <a:latin typeface="Helvetica" pitchFamily="2" charset="0"/>
                <a:ea typeface="+mn-ea"/>
              </a:rPr>
              <a:t>     same frequency band, the same access control, the same </a:t>
            </a:r>
          </a:p>
          <a:p>
            <a:r>
              <a:rPr lang="en-US" altLang="ja-JP" sz="1800" dirty="0">
                <a:solidFill>
                  <a:srgbClr val="0000FF"/>
                </a:solidFill>
                <a:latin typeface="Helvetica" pitchFamily="2" charset="0"/>
                <a:ea typeface="+mn-ea"/>
              </a:rPr>
              <a:t>     environment as in the specification of Std 802.15.6, the coordinator on </a:t>
            </a:r>
          </a:p>
          <a:p>
            <a:r>
              <a:rPr lang="en-US" altLang="ja-JP" sz="1800" dirty="0">
                <a:solidFill>
                  <a:srgbClr val="0000FF"/>
                </a:solidFill>
                <a:latin typeface="Helvetica" pitchFamily="2" charset="0"/>
                <a:ea typeface="+mn-ea"/>
              </a:rPr>
              <a:t>     a BAN can communicate to an external access point. </a:t>
            </a:r>
          </a:p>
          <a:p>
            <a:pPr marL="285750" indent="-285750">
              <a:buFont typeface="Wingdings" panose="05000000000000000000" pitchFamily="2" charset="2"/>
              <a:buChar char="l"/>
            </a:pPr>
            <a:r>
              <a:rPr lang="en-US" altLang="ja-JP" sz="1800" dirty="0">
                <a:solidFill>
                  <a:srgbClr val="0000FF"/>
                </a:solidFill>
                <a:latin typeface="Helvetica" pitchFamily="2" charset="0"/>
                <a:ea typeface="+mn-ea"/>
              </a:rPr>
              <a:t> As a byproduct, 15.6a HBAN and VBAN may work separately. </a:t>
            </a:r>
            <a:endParaRPr lang="ja-JP" altLang="en-US" sz="1600" dirty="0"/>
          </a:p>
        </p:txBody>
      </p:sp>
      <p:sp>
        <p:nvSpPr>
          <p:cNvPr id="10" name="矢印: 下 9">
            <a:extLst>
              <a:ext uri="{FF2B5EF4-FFF2-40B4-BE49-F238E27FC236}">
                <a16:creationId xmlns:a16="http://schemas.microsoft.com/office/drawing/2014/main" id="{7D87EBED-B004-42FA-80D3-C433A919A985}"/>
              </a:ext>
            </a:extLst>
          </p:cNvPr>
          <p:cNvSpPr/>
          <p:nvPr/>
        </p:nvSpPr>
        <p:spPr>
          <a:xfrm>
            <a:off x="4341813" y="2258335"/>
            <a:ext cx="1046264" cy="44757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6784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41157D-9162-440A-B5C2-EB53B65BF381}"/>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9E5C9B96-DB94-4C1A-B032-04D848D0AB5D}"/>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1696E82-3910-47A4-AE5B-68CBF096FA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pic>
        <p:nvPicPr>
          <p:cNvPr id="7" name="Picture 6">
            <a:extLst>
              <a:ext uri="{FF2B5EF4-FFF2-40B4-BE49-F238E27FC236}">
                <a16:creationId xmlns:a16="http://schemas.microsoft.com/office/drawing/2014/main" id="{EE3F6786-9BBB-4598-AA37-04D20CF1FB58}"/>
              </a:ext>
            </a:extLst>
          </p:cNvPr>
          <p:cNvPicPr>
            <a:picLocks noChangeAspect="1"/>
          </p:cNvPicPr>
          <p:nvPr/>
        </p:nvPicPr>
        <p:blipFill>
          <a:blip r:embed="rId2"/>
          <a:stretch>
            <a:fillRect/>
          </a:stretch>
        </p:blipFill>
        <p:spPr>
          <a:xfrm>
            <a:off x="1384931" y="2079580"/>
            <a:ext cx="6115762" cy="3335571"/>
          </a:xfrm>
          <a:prstGeom prst="rect">
            <a:avLst/>
          </a:prstGeom>
        </p:spPr>
      </p:pic>
      <p:sp>
        <p:nvSpPr>
          <p:cNvPr id="8" name="TextBox 7">
            <a:extLst>
              <a:ext uri="{FF2B5EF4-FFF2-40B4-BE49-F238E27FC236}">
                <a16:creationId xmlns:a16="http://schemas.microsoft.com/office/drawing/2014/main" id="{27DFF31C-94F7-4217-8097-F8C6B78FFE72}"/>
              </a:ext>
            </a:extLst>
          </p:cNvPr>
          <p:cNvSpPr txBox="1"/>
          <p:nvPr/>
        </p:nvSpPr>
        <p:spPr>
          <a:xfrm>
            <a:off x="2689935" y="2283767"/>
            <a:ext cx="627095" cy="338554"/>
          </a:xfrm>
          <a:prstGeom prst="rect">
            <a:avLst/>
          </a:prstGeom>
          <a:noFill/>
        </p:spPr>
        <p:txBody>
          <a:bodyPr wrap="none" rtlCol="0">
            <a:spAutoFit/>
          </a:bodyPr>
          <a:lstStyle/>
          <a:p>
            <a:r>
              <a:rPr lang="en-US" sz="1600" b="1" dirty="0">
                <a:solidFill>
                  <a:srgbClr val="FFFF00"/>
                </a:solidFill>
              </a:rPr>
              <a:t>BAN</a:t>
            </a:r>
            <a:endParaRPr lang="en-US" b="1" dirty="0">
              <a:solidFill>
                <a:srgbClr val="FFFF00"/>
              </a:solidFill>
            </a:endParaRPr>
          </a:p>
        </p:txBody>
      </p:sp>
      <p:sp>
        <p:nvSpPr>
          <p:cNvPr id="9" name="TextBox 8">
            <a:extLst>
              <a:ext uri="{FF2B5EF4-FFF2-40B4-BE49-F238E27FC236}">
                <a16:creationId xmlns:a16="http://schemas.microsoft.com/office/drawing/2014/main" id="{57F0AE4D-0AD3-4E42-A0D4-D5B86A33B37D}"/>
              </a:ext>
            </a:extLst>
          </p:cNvPr>
          <p:cNvSpPr txBox="1"/>
          <p:nvPr/>
        </p:nvSpPr>
        <p:spPr>
          <a:xfrm>
            <a:off x="4674266" y="2669951"/>
            <a:ext cx="763351" cy="338554"/>
          </a:xfrm>
          <a:prstGeom prst="rect">
            <a:avLst/>
          </a:prstGeom>
          <a:noFill/>
        </p:spPr>
        <p:txBody>
          <a:bodyPr wrap="none" rtlCol="0">
            <a:spAutoFit/>
          </a:bodyPr>
          <a:lstStyle/>
          <a:p>
            <a:r>
              <a:rPr lang="en-US" sz="1600" b="1" dirty="0">
                <a:solidFill>
                  <a:srgbClr val="FF0000"/>
                </a:solidFill>
              </a:rPr>
              <a:t>VBAN</a:t>
            </a:r>
          </a:p>
        </p:txBody>
      </p:sp>
      <p:cxnSp>
        <p:nvCxnSpPr>
          <p:cNvPr id="10" name="Connector: Elbow 9">
            <a:extLst>
              <a:ext uri="{FF2B5EF4-FFF2-40B4-BE49-F238E27FC236}">
                <a16:creationId xmlns:a16="http://schemas.microsoft.com/office/drawing/2014/main" id="{F7A6DF4B-479B-43C5-88FB-CE915107EDF7}"/>
              </a:ext>
            </a:extLst>
          </p:cNvPr>
          <p:cNvCxnSpPr/>
          <p:nvPr/>
        </p:nvCxnSpPr>
        <p:spPr>
          <a:xfrm>
            <a:off x="2858610" y="3320990"/>
            <a:ext cx="79899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0BD5B20-6B6B-4367-9357-8B48CEFFC8A1}"/>
              </a:ext>
            </a:extLst>
          </p:cNvPr>
          <p:cNvCxnSpPr/>
          <p:nvPr/>
        </p:nvCxnSpPr>
        <p:spPr>
          <a:xfrm flipV="1">
            <a:off x="2968471" y="3011032"/>
            <a:ext cx="1781083" cy="186431"/>
          </a:xfrm>
          <a:prstGeom prst="bentConnector3">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B08A2-0137-463E-8968-18AD4F01EC92}"/>
              </a:ext>
            </a:extLst>
          </p:cNvPr>
          <p:cNvSpPr txBox="1"/>
          <p:nvPr/>
        </p:nvSpPr>
        <p:spPr>
          <a:xfrm>
            <a:off x="3092121" y="1192727"/>
            <a:ext cx="2701381" cy="461665"/>
          </a:xfrm>
          <a:prstGeom prst="rect">
            <a:avLst/>
          </a:prstGeom>
          <a:noFill/>
        </p:spPr>
        <p:txBody>
          <a:bodyPr wrap="none" rtlCol="0">
            <a:spAutoFit/>
          </a:bodyPr>
          <a:lstStyle/>
          <a:p>
            <a:r>
              <a:rPr lang="en-US" sz="2400" dirty="0"/>
              <a:t>Example use case</a:t>
            </a:r>
          </a:p>
        </p:txBody>
      </p:sp>
    </p:spTree>
    <p:extLst>
      <p:ext uri="{BB962C8B-B14F-4D97-AF65-F5344CB8AC3E}">
        <p14:creationId xmlns:p14="http://schemas.microsoft.com/office/powerpoint/2010/main" val="4022295047"/>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5813</TotalTime>
  <Words>2065</Words>
  <Application>Microsoft Office PowerPoint</Application>
  <PresentationFormat>画面に合わせる (4:3)</PresentationFormat>
  <Paragraphs>115</Paragraphs>
  <Slides>12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Arial</vt:lpstr>
      <vt:lpstr>Calibri</vt:lpstr>
      <vt:lpstr>Helvetica</vt:lpstr>
      <vt:lpstr>Times New Roman</vt:lpstr>
      <vt:lpstr>Wingdings</vt:lpstr>
      <vt:lpstr>Default Design</vt:lpstr>
      <vt:lpstr>PowerPoint プレゼンテーション</vt:lpstr>
      <vt:lpstr>Draft P802.15.6a (1)</vt:lpstr>
      <vt:lpstr>Continue</vt:lpstr>
      <vt:lpstr>Continue</vt:lpstr>
      <vt:lpstr>Draft P802.15.6a (2)</vt:lpstr>
      <vt:lpstr>Continue</vt:lpstr>
      <vt:lpstr>Draft P802.15.6a (3)</vt:lpstr>
      <vt:lpstr>Continue</vt:lpstr>
      <vt:lpstr>PowerPoint プレゼンテーション</vt:lpstr>
      <vt:lpstr>Draft P802.15.6a (4)</vt:lpstr>
      <vt:lpstr>Draft P802.15.6a (5)</vt:lpstr>
      <vt:lpstr>Continue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Kohno Ryuji</cp:lastModifiedBy>
  <cp:revision>265</cp:revision>
  <dcterms:modified xsi:type="dcterms:W3CDTF">2021-07-15T10:18:12Z</dcterms:modified>
</cp:coreProperties>
</file>