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Lst>
  <p:notesMasterIdLst>
    <p:notesMasterId r:id="rId11"/>
  </p:notesMasterIdLst>
  <p:sldIdLst>
    <p:sldId id="256" r:id="rId2"/>
    <p:sldId id="294" r:id="rId3"/>
    <p:sldId id="295" r:id="rId4"/>
    <p:sldId id="296" r:id="rId5"/>
    <p:sldId id="297" r:id="rId6"/>
    <p:sldId id="298" r:id="rId7"/>
    <p:sldId id="302" r:id="rId8"/>
    <p:sldId id="299" r:id="rId9"/>
    <p:sldId id="300" r:id="rId10"/>
  </p:sldIdLst>
  <p:sldSz cx="9144000" cy="6858000" type="screen4x3"/>
  <p:notesSz cx="9280525" cy="6934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o Hernandez" initials="MH" lastIdx="0" clrIdx="0">
    <p:extLst>
      <p:ext uri="{19B8F6BF-5375-455C-9EA6-DF929625EA0E}">
        <p15:presenceInfo xmlns:p15="http://schemas.microsoft.com/office/powerpoint/2012/main" userId="1b6a26482b85777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268" autoAdjust="0"/>
  </p:normalViewPr>
  <p:slideViewPr>
    <p:cSldViewPr snapToGrid="0">
      <p:cViewPr varScale="1">
        <p:scale>
          <a:sx n="52" d="100"/>
          <a:sy n="52" d="100"/>
        </p:scale>
        <p:origin x="1252"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4640263" y="17463"/>
            <a:ext cx="3767137" cy="214312"/>
          </a:xfrm>
          <a:prstGeom prst="rect">
            <a:avLst/>
          </a:prstGeom>
          <a:noFill/>
          <a:ln>
            <a:noFill/>
          </a:ln>
        </p:spPr>
        <p:txBody>
          <a:bodyPr spcFirstLastPara="1" wrap="square" lIns="91425" tIns="91425" rIns="91425" bIns="91425" anchor="b" anchorCtr="0">
            <a:noAutofit/>
          </a:bodyPr>
          <a:lstStyle>
            <a:lvl1pPr marL="0" marR="0" lvl="0" indent="0" algn="r"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endParaRPr dirty="0"/>
          </a:p>
        </p:txBody>
      </p:sp>
      <p:sp>
        <p:nvSpPr>
          <p:cNvPr id="4" name="Google Shape;4;n"/>
          <p:cNvSpPr txBox="1">
            <a:spLocks noGrp="1"/>
          </p:cNvSpPr>
          <p:nvPr>
            <p:ph type="dt" idx="10"/>
          </p:nvPr>
        </p:nvSpPr>
        <p:spPr>
          <a:xfrm>
            <a:off x="874713" y="17463"/>
            <a:ext cx="3663950" cy="214312"/>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endParaRPr dirty="0"/>
          </a:p>
        </p:txBody>
      </p:sp>
      <p:sp>
        <p:nvSpPr>
          <p:cNvPr id="5" name="Google Shape;5;n"/>
          <p:cNvSpPr>
            <a:spLocks noGrp="1" noRot="1" noChangeAspect="1"/>
          </p:cNvSpPr>
          <p:nvPr>
            <p:ph type="sldImg" idx="3"/>
          </p:nvPr>
        </p:nvSpPr>
        <p:spPr>
          <a:xfrm>
            <a:off x="2911475" y="523875"/>
            <a:ext cx="3457575" cy="2592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
            <a:headEnd type="none" w="sm" len="sm"/>
            <a:tailEnd type="none" w="sm" len="sm"/>
          </a:ln>
        </p:spPr>
      </p:sp>
      <p:sp>
        <p:nvSpPr>
          <p:cNvPr id="6" name="Google Shape;6;n"/>
          <p:cNvSpPr txBox="1">
            <a:spLocks noGrp="1"/>
          </p:cNvSpPr>
          <p:nvPr>
            <p:ph type="body" idx="1"/>
          </p:nvPr>
        </p:nvSpPr>
        <p:spPr>
          <a:xfrm>
            <a:off x="1236663" y="3294063"/>
            <a:ext cx="6807200" cy="3121025"/>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5048250" y="6713538"/>
            <a:ext cx="3359150" cy="18415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457200" marR="0" lvl="4"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endParaRPr dirty="0"/>
          </a:p>
        </p:txBody>
      </p:sp>
      <p:sp>
        <p:nvSpPr>
          <p:cNvPr id="8" name="Google Shape;8;n"/>
          <p:cNvSpPr txBox="1">
            <a:spLocks noGrp="1"/>
          </p:cNvSpPr>
          <p:nvPr>
            <p:ph type="sldNum" idx="12"/>
          </p:nvPr>
        </p:nvSpPr>
        <p:spPr>
          <a:xfrm>
            <a:off x="3925888" y="6713538"/>
            <a:ext cx="1073150" cy="18415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dirty="0">
              <a:solidFill>
                <a:schemeClr val="dk1"/>
              </a:solidFill>
              <a:latin typeface="Times New Roman"/>
              <a:ea typeface="Times New Roman"/>
              <a:cs typeface="Times New Roman"/>
              <a:sym typeface="Times New Roman"/>
            </a:endParaRPr>
          </a:p>
        </p:txBody>
      </p:sp>
      <p:sp>
        <p:nvSpPr>
          <p:cNvPr id="9" name="Google Shape;9;n"/>
          <p:cNvSpPr/>
          <p:nvPr/>
        </p:nvSpPr>
        <p:spPr>
          <a:xfrm>
            <a:off x="968375" y="6713538"/>
            <a:ext cx="952500" cy="18415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Submission</a:t>
            </a:r>
            <a:endParaRPr dirty="0"/>
          </a:p>
        </p:txBody>
      </p:sp>
      <p:cxnSp>
        <p:nvCxnSpPr>
          <p:cNvPr id="10" name="Google Shape;10;n"/>
          <p:cNvCxnSpPr/>
          <p:nvPr/>
        </p:nvCxnSpPr>
        <p:spPr>
          <a:xfrm>
            <a:off x="968375" y="6711950"/>
            <a:ext cx="7343775" cy="0"/>
          </a:xfrm>
          <a:prstGeom prst="straightConnector1">
            <a:avLst/>
          </a:prstGeom>
          <a:noFill/>
          <a:ln w="12700" cap="flat" cmpd="sng">
            <a:solidFill>
              <a:schemeClr val="dk1"/>
            </a:solidFill>
            <a:prstDash val="solid"/>
            <a:round/>
            <a:headEnd type="none" w="sm" len="sm"/>
            <a:tailEnd type="none" w="sm" len="sm"/>
          </a:ln>
        </p:spPr>
      </p:cxnSp>
      <p:cxnSp>
        <p:nvCxnSpPr>
          <p:cNvPr id="11" name="Google Shape;11;n"/>
          <p:cNvCxnSpPr/>
          <p:nvPr/>
        </p:nvCxnSpPr>
        <p:spPr>
          <a:xfrm>
            <a:off x="866775" y="222250"/>
            <a:ext cx="7546975" cy="0"/>
          </a:xfrm>
          <a:prstGeom prst="straightConnector1">
            <a:avLst/>
          </a:prstGeom>
          <a:noFill/>
          <a:ln w="12700" cap="flat" cmpd="sng">
            <a:solidFill>
              <a:schemeClr val="dk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2911475" y="523875"/>
            <a:ext cx="3457575" cy="25923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4:notes"/>
          <p:cNvSpPr txBox="1">
            <a:spLocks noGrp="1"/>
          </p:cNvSpPr>
          <p:nvPr>
            <p:ph type="body" idx="1"/>
          </p:nvPr>
        </p:nvSpPr>
        <p:spPr>
          <a:xfrm>
            <a:off x="1236663" y="3294063"/>
            <a:ext cx="6807200" cy="3121025"/>
          </a:xfrm>
          <a:prstGeom prst="rect">
            <a:avLst/>
          </a:prstGeom>
          <a:noFill/>
          <a:ln>
            <a:noFill/>
          </a:ln>
        </p:spPr>
        <p:txBody>
          <a:bodyPr spcFirstLastPara="1" wrap="square" lIns="93650" tIns="46025" rIns="93650" bIns="4602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Times New Roman"/>
              <a:ea typeface="Times New Roman"/>
              <a:cs typeface="Times New Roman"/>
              <a:sym typeface="Times New Roman"/>
            </a:endParaRPr>
          </a:p>
        </p:txBody>
      </p:sp>
      <p:sp>
        <p:nvSpPr>
          <p:cNvPr id="169" name="Google Shape;169;p4:notes"/>
          <p:cNvSpPr txBox="1">
            <a:spLocks noGrp="1"/>
          </p:cNvSpPr>
          <p:nvPr>
            <p:ph type="dt" idx="10"/>
          </p:nvPr>
        </p:nvSpPr>
        <p:spPr>
          <a:xfrm>
            <a:off x="874713" y="17463"/>
            <a:ext cx="3663950" cy="214312"/>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US" sz="1400" b="1" i="0" u="none" strike="noStrike" cap="none" dirty="0">
                <a:solidFill>
                  <a:schemeClr val="dk1"/>
                </a:solidFill>
                <a:latin typeface="Times New Roman"/>
                <a:ea typeface="Times New Roman"/>
                <a:cs typeface="Times New Roman"/>
                <a:sym typeface="Times New Roman"/>
              </a:rPr>
              <a:t>&lt;month year&gt;</a:t>
            </a:r>
            <a:endParaRPr dirty="0"/>
          </a:p>
        </p:txBody>
      </p:sp>
      <p:sp>
        <p:nvSpPr>
          <p:cNvPr id="170" name="Google Shape;170;p4:notes"/>
          <p:cNvSpPr txBox="1">
            <a:spLocks noGrp="1"/>
          </p:cNvSpPr>
          <p:nvPr>
            <p:ph type="ftr" idx="11"/>
          </p:nvPr>
        </p:nvSpPr>
        <p:spPr>
          <a:xfrm>
            <a:off x="5048250" y="6713538"/>
            <a:ext cx="3359150" cy="184150"/>
          </a:xfrm>
          <a:prstGeom prst="rect">
            <a:avLst/>
          </a:prstGeom>
          <a:noFill/>
          <a:ln>
            <a:noFill/>
          </a:ln>
        </p:spPr>
        <p:txBody>
          <a:bodyPr spcFirstLastPara="1" wrap="square" lIns="0" tIns="0" rIns="0" bIns="0" anchor="t" anchorCtr="0">
            <a:noAutofit/>
          </a:bodyPr>
          <a:lstStyle/>
          <a:p>
            <a:pPr marL="457200" marR="0" lvl="4" indent="0" algn="r"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&lt;author&gt;, &lt;company&gt;</a:t>
            </a:r>
            <a:endParaRPr dirty="0"/>
          </a:p>
        </p:txBody>
      </p:sp>
      <p:sp>
        <p:nvSpPr>
          <p:cNvPr id="171" name="Google Shape;171;p4:notes"/>
          <p:cNvSpPr txBox="1">
            <a:spLocks noGrp="1"/>
          </p:cNvSpPr>
          <p:nvPr>
            <p:ph type="sldNum" idx="12"/>
          </p:nvPr>
        </p:nvSpPr>
        <p:spPr>
          <a:xfrm>
            <a:off x="3925888" y="6713538"/>
            <a:ext cx="1073150" cy="18415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a:solidFill>
                  <a:schemeClr val="dk1"/>
                </a:solidFill>
                <a:latin typeface="Times New Roman"/>
                <a:ea typeface="Times New Roman"/>
                <a:cs typeface="Times New Roman"/>
                <a:sym typeface="Times New Roman"/>
              </a:rPr>
              <a:t>1</a:t>
            </a:fld>
            <a:endParaRPr sz="1200" b="0" i="0" u="none" strike="noStrike" cap="none" dirty="0">
              <a:solidFill>
                <a:schemeClr val="dk1"/>
              </a:solidFill>
              <a:latin typeface="Times New Roman"/>
              <a:ea typeface="Times New Roman"/>
              <a:cs typeface="Times New Roman"/>
              <a:sym typeface="Times New Roman"/>
            </a:endParaRPr>
          </a:p>
        </p:txBody>
      </p:sp>
      <p:sp>
        <p:nvSpPr>
          <p:cNvPr id="172" name="Google Shape;172;p4:notes"/>
          <p:cNvSpPr txBox="1">
            <a:spLocks noGrp="1"/>
          </p:cNvSpPr>
          <p:nvPr>
            <p:ph type="hdr" idx="3"/>
          </p:nvPr>
        </p:nvSpPr>
        <p:spPr>
          <a:xfrm>
            <a:off x="4640263" y="17463"/>
            <a:ext cx="3767137" cy="214312"/>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r>
              <a:rPr lang="en-US" sz="1400" b="1" i="0" u="none" strike="noStrike" cap="none" dirty="0">
                <a:solidFill>
                  <a:schemeClr val="dk1"/>
                </a:solidFill>
                <a:latin typeface="Times New Roman"/>
                <a:ea typeface="Times New Roman"/>
                <a:cs typeface="Times New Roman"/>
                <a:sym typeface="Times New Roman"/>
              </a:rPr>
              <a:t>&lt;doc.: IEEE 802.15-doc&gt;</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2021</a:t>
            </a:r>
            <a:endParaRPr dirty="0"/>
          </a:p>
        </p:txBody>
      </p:sp>
      <p:sp>
        <p:nvSpPr>
          <p:cNvPr id="24" name="Google Shape;24;p2"/>
          <p:cNvSpPr txBox="1">
            <a:spLocks noGrp="1"/>
          </p:cNvSpPr>
          <p:nvPr>
            <p:ph type="ftr" idx="11"/>
          </p:nvPr>
        </p:nvSpPr>
        <p:spPr>
          <a:xfrm>
            <a:off x="5486400" y="6388913"/>
            <a:ext cx="3124200" cy="382587"/>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a:t>M. Hernandez(YRP-IAI), T. Kobayashi(YNU), M. Kim(YRP-IAI), R. Kohno (YNU/YRP-IAI)</a:t>
            </a:r>
            <a:endParaRPr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rot="5400000">
            <a:off x="4781551" y="2419350"/>
            <a:ext cx="5410200" cy="1943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7" name="Google Shape;87;p12"/>
          <p:cNvSpPr txBox="1">
            <a:spLocks noGrp="1"/>
          </p:cNvSpPr>
          <p:nvPr>
            <p:ph type="body" idx="1"/>
          </p:nvPr>
        </p:nvSpPr>
        <p:spPr>
          <a:xfrm rot="5400000">
            <a:off x="819151" y="552450"/>
            <a:ext cx="5410200" cy="56769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1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2021</a:t>
            </a:r>
            <a:endParaRPr dirty="0"/>
          </a:p>
        </p:txBody>
      </p:sp>
      <p:sp>
        <p:nvSpPr>
          <p:cNvPr id="89" name="Google Shape;89;p12"/>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M. Hernandez(YRP-IAI), T. Kobayashi(YNU), M. Kim(YRP-IAI), R. Kohno (YNU/YRP-IAI)</a:t>
            </a:r>
            <a:endParaRPr dirty="0"/>
          </a:p>
        </p:txBody>
      </p:sp>
      <p:sp>
        <p:nvSpPr>
          <p:cNvPr id="90" name="Google Shape;90;p1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28" name="Google Shape;28;p3"/>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 name="Google Shape;29;p3"/>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2021</a:t>
            </a:r>
            <a:endParaRPr dirty="0"/>
          </a:p>
        </p:txBody>
      </p:sp>
      <p:sp>
        <p:nvSpPr>
          <p:cNvPr id="30" name="Google Shape;30;p3"/>
          <p:cNvSpPr txBox="1">
            <a:spLocks noGrp="1"/>
          </p:cNvSpPr>
          <p:nvPr>
            <p:ph type="ftr" idx="11"/>
          </p:nvPr>
        </p:nvSpPr>
        <p:spPr>
          <a:xfrm>
            <a:off x="5486400" y="6388914"/>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a:t>M. Hernandez(YRP-IAI), T. Kobayashi(YNU), M. Kim(YRP-IAI), R. Kohno (YNU/YRP-IAI)</a:t>
            </a:r>
            <a:endParaRPr dirty="0"/>
          </a:p>
        </p:txBody>
      </p:sp>
      <p:sp>
        <p:nvSpPr>
          <p:cNvPr id="31" name="Google Shape;31;p3"/>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2"/>
        <p:cNvGrpSpPr/>
        <p:nvPr/>
      </p:nvGrpSpPr>
      <p:grpSpPr>
        <a:xfrm>
          <a:off x="0" y="0"/>
          <a:ext cx="0" cy="0"/>
          <a:chOff x="0" y="0"/>
          <a:chExt cx="0" cy="0"/>
        </a:xfrm>
      </p:grpSpPr>
      <p:sp>
        <p:nvSpPr>
          <p:cNvPr id="33" name="Google Shape;33;p4"/>
          <p:cNvSpPr txBox="1">
            <a:spLocks noGrp="1"/>
          </p:cNvSpPr>
          <p:nvPr>
            <p:ph type="ctrTitle"/>
          </p:nvPr>
        </p:nvSpPr>
        <p:spPr>
          <a:xfrm>
            <a:off x="685800" y="2130426"/>
            <a:ext cx="7772400" cy="14700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34" name="Google Shape;34;p4"/>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457200" marR="0" lvl="1" indent="0" algn="ctr"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914400" marR="0" lvl="2" indent="0"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286000" marR="0" lvl="5"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35" name="Google Shape;35;p4"/>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2021</a:t>
            </a:r>
            <a:endParaRPr dirty="0"/>
          </a:p>
        </p:txBody>
      </p:sp>
      <p:sp>
        <p:nvSpPr>
          <p:cNvPr id="36" name="Google Shape;36;p4"/>
          <p:cNvSpPr txBox="1">
            <a:spLocks noGrp="1"/>
          </p:cNvSpPr>
          <p:nvPr>
            <p:ph type="ftr" idx="11"/>
          </p:nvPr>
        </p:nvSpPr>
        <p:spPr>
          <a:xfrm>
            <a:off x="5486400" y="6388914"/>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M. Hernandez(YRP-IAI), T. Kobayashi(YNU), M. Kim(YRP-IAI), R. Kohno (YNU/YRP-IAI)</a:t>
            </a:r>
            <a:endParaRPr dirty="0"/>
          </a:p>
        </p:txBody>
      </p:sp>
      <p:sp>
        <p:nvSpPr>
          <p:cNvPr id="37" name="Google Shape;37;p4"/>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4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0" name="Google Shape;40;p5"/>
          <p:cNvSpPr txBox="1">
            <a:spLocks noGrp="1"/>
          </p:cNvSpPr>
          <p:nvPr>
            <p:ph type="body" idx="1"/>
          </p:nvPr>
        </p:nvSpPr>
        <p:spPr>
          <a:xfrm>
            <a:off x="722313" y="2906714"/>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chemeClr val="dk1"/>
              </a:buClr>
              <a:buSzPts val="32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2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24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9pPr>
          </a:lstStyle>
          <a:p>
            <a:endParaRPr/>
          </a:p>
        </p:txBody>
      </p:sp>
      <p:sp>
        <p:nvSpPr>
          <p:cNvPr id="41" name="Google Shape;41;p5"/>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2021</a:t>
            </a:r>
            <a:endParaRPr dirty="0"/>
          </a:p>
        </p:txBody>
      </p:sp>
      <p:sp>
        <p:nvSpPr>
          <p:cNvPr id="42" name="Google Shape;42;p5"/>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M. Hernandez(YRP-IAI), T. Kobayashi(YNU), M. Kim(YRP-IAI), R. Kohno (YNU/YRP-IAI)</a:t>
            </a:r>
            <a:endParaRPr dirty="0"/>
          </a:p>
        </p:txBody>
      </p:sp>
      <p:sp>
        <p:nvSpPr>
          <p:cNvPr id="43" name="Google Shape;43;p5"/>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6" name="Google Shape;46;p6"/>
          <p:cNvSpPr txBox="1">
            <a:spLocks noGrp="1"/>
          </p:cNvSpPr>
          <p:nvPr>
            <p:ph type="body" idx="1"/>
          </p:nvPr>
        </p:nvSpPr>
        <p:spPr>
          <a:xfrm>
            <a:off x="6858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7" name="Google Shape;47;p6"/>
          <p:cNvSpPr txBox="1">
            <a:spLocks noGrp="1"/>
          </p:cNvSpPr>
          <p:nvPr>
            <p:ph type="body" idx="2"/>
          </p:nvPr>
        </p:nvSpPr>
        <p:spPr>
          <a:xfrm>
            <a:off x="46482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8" name="Google Shape;48;p6"/>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2021</a:t>
            </a:r>
            <a:endParaRPr dirty="0"/>
          </a:p>
        </p:txBody>
      </p:sp>
      <p:sp>
        <p:nvSpPr>
          <p:cNvPr id="49" name="Google Shape;49;p6"/>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M. Hernandez(YRP-IAI), T. Kobayashi(YNU), M. Kim(YRP-IAI), R. Kohno (YNU/YRP-IAI)</a:t>
            </a:r>
            <a:endParaRPr dirty="0"/>
          </a:p>
        </p:txBody>
      </p:sp>
      <p:sp>
        <p:nvSpPr>
          <p:cNvPr id="50" name="Google Shape;50;p6"/>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53" name="Google Shape;53;p7"/>
          <p:cNvSpPr txBox="1">
            <a:spLocks noGrp="1"/>
          </p:cNvSpPr>
          <p:nvPr>
            <p:ph type="body" idx="1"/>
          </p:nvPr>
        </p:nvSpPr>
        <p:spPr>
          <a:xfrm>
            <a:off x="457201"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4" name="Google Shape;54;p7"/>
          <p:cNvSpPr txBox="1">
            <a:spLocks noGrp="1"/>
          </p:cNvSpPr>
          <p:nvPr>
            <p:ph type="body" idx="2"/>
          </p:nvPr>
        </p:nvSpPr>
        <p:spPr>
          <a:xfrm>
            <a:off x="457201"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5" name="Google Shape;55;p7"/>
          <p:cNvSpPr txBox="1">
            <a:spLocks noGrp="1"/>
          </p:cNvSpPr>
          <p:nvPr>
            <p:ph type="body" idx="3"/>
          </p:nvPr>
        </p:nvSpPr>
        <p:spPr>
          <a:xfrm>
            <a:off x="4645026"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6" name="Google Shape;56;p7"/>
          <p:cNvSpPr txBox="1">
            <a:spLocks noGrp="1"/>
          </p:cNvSpPr>
          <p:nvPr>
            <p:ph type="body" idx="4"/>
          </p:nvPr>
        </p:nvSpPr>
        <p:spPr>
          <a:xfrm>
            <a:off x="4645026"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7" name="Google Shape;57;p7"/>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2021</a:t>
            </a:r>
            <a:endParaRPr dirty="0"/>
          </a:p>
        </p:txBody>
      </p:sp>
      <p:sp>
        <p:nvSpPr>
          <p:cNvPr id="58" name="Google Shape;58;p7"/>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M. Hernandez(YRP-IAI), T. Kobayashi(YNU), M. Kim(YRP-IAI), R. Kohno (YNU/YRP-IAI)</a:t>
            </a:r>
            <a:endParaRPr dirty="0"/>
          </a:p>
        </p:txBody>
      </p:sp>
      <p:sp>
        <p:nvSpPr>
          <p:cNvPr id="59" name="Google Shape;59;p7"/>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a:off x="457201" y="273050"/>
            <a:ext cx="3008313"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67" name="Google Shape;67;p9"/>
          <p:cNvSpPr txBox="1">
            <a:spLocks noGrp="1"/>
          </p:cNvSpPr>
          <p:nvPr>
            <p:ph type="body" idx="1"/>
          </p:nvPr>
        </p:nvSpPr>
        <p:spPr>
          <a:xfrm>
            <a:off x="3575050" y="273051"/>
            <a:ext cx="5111751" cy="585311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 name="Google Shape;68;p9"/>
          <p:cNvSpPr txBox="1">
            <a:spLocks noGrp="1"/>
          </p:cNvSpPr>
          <p:nvPr>
            <p:ph type="body" idx="2"/>
          </p:nvPr>
        </p:nvSpPr>
        <p:spPr>
          <a:xfrm>
            <a:off x="457201" y="1435101"/>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69" name="Google Shape;69;p9"/>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2021</a:t>
            </a:r>
            <a:endParaRPr dirty="0"/>
          </a:p>
        </p:txBody>
      </p:sp>
      <p:sp>
        <p:nvSpPr>
          <p:cNvPr id="70" name="Google Shape;70;p9"/>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M. Hernandez(YRP-IAI), T. Kobayashi(YNU), M. Kim(YRP-IAI), R. Kohno (YNU/YRP-IAI)</a:t>
            </a:r>
            <a:endParaRPr dirty="0"/>
          </a:p>
        </p:txBody>
      </p:sp>
      <p:sp>
        <p:nvSpPr>
          <p:cNvPr id="71" name="Google Shape;71;p9"/>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10"/>
          <p:cNvSpPr txBox="1">
            <a:spLocks noGrp="1"/>
          </p:cNvSpPr>
          <p:nvPr>
            <p:ph type="title"/>
          </p:nvPr>
        </p:nvSpPr>
        <p:spPr>
          <a:xfrm>
            <a:off x="1792288" y="4800601"/>
            <a:ext cx="5486400" cy="566738"/>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74" name="Google Shape;74;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75" name="Google Shape;75;p10"/>
          <p:cNvSpPr txBox="1">
            <a:spLocks noGrp="1"/>
          </p:cNvSpPr>
          <p:nvPr>
            <p:ph type="body" idx="1"/>
          </p:nvPr>
        </p:nvSpPr>
        <p:spPr>
          <a:xfrm>
            <a:off x="1792288" y="5367339"/>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76" name="Google Shape;76;p10"/>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2021</a:t>
            </a:r>
            <a:endParaRPr dirty="0"/>
          </a:p>
        </p:txBody>
      </p:sp>
      <p:sp>
        <p:nvSpPr>
          <p:cNvPr id="77" name="Google Shape;77;p10"/>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M. Hernandez(YRP-IAI), T. Kobayashi(YNU), M. Kim(YRP-IAI), R. Kohno (YNU/YRP-IAI)</a:t>
            </a:r>
            <a:endParaRPr dirty="0"/>
          </a:p>
        </p:txBody>
      </p:sp>
      <p:sp>
        <p:nvSpPr>
          <p:cNvPr id="78" name="Google Shape;78;p10"/>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1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1" name="Google Shape;81;p11"/>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11"/>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2021</a:t>
            </a:r>
            <a:endParaRPr dirty="0"/>
          </a:p>
        </p:txBody>
      </p:sp>
      <p:sp>
        <p:nvSpPr>
          <p:cNvPr id="83" name="Google Shape;83;p11"/>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M. Hernandez(YRP-IAI), T. Kobayashi(YNU), M. Kim(YRP-IAI), R. Kohno (YNU/YRP-IAI)</a:t>
            </a:r>
            <a:endParaRPr dirty="0"/>
          </a:p>
        </p:txBody>
      </p:sp>
      <p:sp>
        <p:nvSpPr>
          <p:cNvPr id="84" name="Google Shape;84;p1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
        <p:cNvGrpSpPr/>
        <p:nvPr/>
      </p:nvGrpSpPr>
      <p:grpSpPr>
        <a:xfrm>
          <a:off x="0" y="0"/>
          <a:ext cx="0" cy="0"/>
          <a:chOff x="0" y="0"/>
          <a:chExt cx="0" cy="0"/>
        </a:xfrm>
      </p:grpSpPr>
      <p:sp>
        <p:nvSpPr>
          <p:cNvPr id="13" name="Google Shape;13;p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dirty="0"/>
          </a:p>
        </p:txBody>
      </p:sp>
      <p:sp>
        <p:nvSpPr>
          <p:cNvPr id="14" name="Google Shape;14;p1"/>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 name="Google Shape;15;p1"/>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2021</a:t>
            </a:r>
            <a:endParaRPr dirty="0"/>
          </a:p>
        </p:txBody>
      </p:sp>
      <p:sp>
        <p:nvSpPr>
          <p:cNvPr id="16" name="Google Shape;16;p1"/>
          <p:cNvSpPr txBox="1">
            <a:spLocks noGrp="1"/>
          </p:cNvSpPr>
          <p:nvPr>
            <p:ph type="ftr" idx="11"/>
          </p:nvPr>
        </p:nvSpPr>
        <p:spPr>
          <a:xfrm>
            <a:off x="5486400" y="6376089"/>
            <a:ext cx="3124200" cy="396359"/>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a:t>M. Hernandez(YRP-IAI), T. Kobayashi(YNU), M. Kim(YRP-IAI), R. Kohno (YNU/YRP-IAI)</a:t>
            </a:r>
            <a:endParaRPr dirty="0"/>
          </a:p>
        </p:txBody>
      </p:sp>
      <p:sp>
        <p:nvSpPr>
          <p:cNvPr id="17" name="Google Shape;17;p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18" name="Google Shape;18;p1"/>
          <p:cNvSpPr/>
          <p:nvPr/>
        </p:nvSpPr>
        <p:spPr>
          <a:xfrm>
            <a:off x="3657600" y="393700"/>
            <a:ext cx="4800600" cy="215900"/>
          </a:xfrm>
          <a:prstGeom prst="rect">
            <a:avLst/>
          </a:prstGeom>
          <a:noFill/>
          <a:ln>
            <a:noFill/>
          </a:ln>
        </p:spPr>
        <p:txBody>
          <a:bodyPr spcFirstLastPara="1" wrap="square" lIns="0" tIns="0" rIns="0" bIns="0" anchor="b" anchorCtr="0">
            <a:noAutofit/>
          </a:bodyPr>
          <a:lstStyle/>
          <a:p>
            <a:pPr marL="1828800" marR="0" lvl="4" indent="0" algn="r" rtl="0">
              <a:spcBef>
                <a:spcPts val="0"/>
              </a:spcBef>
              <a:spcAft>
                <a:spcPts val="0"/>
              </a:spcAft>
              <a:buNone/>
            </a:pPr>
            <a:r>
              <a:rPr lang="en-US" sz="1400" b="1" i="0" u="none" strike="noStrike" cap="none" dirty="0">
                <a:solidFill>
                  <a:schemeClr val="dk1"/>
                </a:solidFill>
                <a:latin typeface="Times New Roman"/>
                <a:ea typeface="Times New Roman"/>
                <a:cs typeface="Times New Roman"/>
                <a:sym typeface="Times New Roman"/>
              </a:rPr>
              <a:t>Doc: IEEE P802.15-21-0365-00-06a</a:t>
            </a:r>
            <a:endParaRPr sz="1400" b="1" i="0" u="none" strike="noStrike" cap="none" dirty="0">
              <a:solidFill>
                <a:schemeClr val="dk1"/>
              </a:solidFill>
              <a:latin typeface="Times New Roman"/>
              <a:ea typeface="Times New Roman"/>
              <a:cs typeface="Times New Roman"/>
              <a:sym typeface="Times New Roman"/>
            </a:endParaRPr>
          </a:p>
        </p:txBody>
      </p:sp>
      <p:cxnSp>
        <p:nvCxnSpPr>
          <p:cNvPr id="19" name="Google Shape;19;p1"/>
          <p:cNvCxnSpPr/>
          <p:nvPr/>
        </p:nvCxnSpPr>
        <p:spPr>
          <a:xfrm>
            <a:off x="685800" y="609600"/>
            <a:ext cx="7772400" cy="0"/>
          </a:xfrm>
          <a:prstGeom prst="straightConnector1">
            <a:avLst/>
          </a:prstGeom>
          <a:noFill/>
          <a:ln w="12700" cap="flat" cmpd="sng">
            <a:solidFill>
              <a:schemeClr val="dk1"/>
            </a:solidFill>
            <a:prstDash val="solid"/>
            <a:round/>
            <a:headEnd type="none" w="sm" len="sm"/>
            <a:tailEnd type="none" w="sm" len="sm"/>
          </a:ln>
        </p:spPr>
      </p:cxnSp>
      <p:sp>
        <p:nvSpPr>
          <p:cNvPr id="20" name="Google Shape;20;p1"/>
          <p:cNvSpPr/>
          <p:nvPr/>
        </p:nvSpPr>
        <p:spPr>
          <a:xfrm>
            <a:off x="685800" y="6475413"/>
            <a:ext cx="711200" cy="18415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Submission</a:t>
            </a:r>
            <a:endParaRPr dirty="0"/>
          </a:p>
        </p:txBody>
      </p:sp>
      <p:cxnSp>
        <p:nvCxnSpPr>
          <p:cNvPr id="21" name="Google Shape;21;p1"/>
          <p:cNvCxnSpPr/>
          <p:nvPr/>
        </p:nvCxnSpPr>
        <p:spPr>
          <a:xfrm>
            <a:off x="685800" y="6452759"/>
            <a:ext cx="7848600" cy="0"/>
          </a:xfrm>
          <a:prstGeom prst="straightConnector1">
            <a:avLst/>
          </a:prstGeom>
          <a:noFill/>
          <a:ln w="12700" cap="flat" cmpd="sng">
            <a:solidFill>
              <a:schemeClr val="dk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mentor.ieee.org/802.15/dcn/21/15-21-0259-03-006a-ieee-802-15-6a-par-draft.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ieee802.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mentor.ieee.org/802.15/dcn/21/15-21-0260-02-006a-ieee-802-15-6a-csd-draft.doc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5"/>
          <p:cNvSpPr txBox="1">
            <a:spLocks noGrp="1"/>
          </p:cNvSpPr>
          <p:nvPr>
            <p:ph type="dt" idx="10"/>
          </p:nvPr>
        </p:nvSpPr>
        <p:spPr>
          <a:xfrm>
            <a:off x="685800" y="377825"/>
            <a:ext cx="1600200" cy="2159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Clr>
                <a:schemeClr val="dk1"/>
              </a:buClr>
              <a:buFont typeface="Times New Roman"/>
              <a:buNone/>
            </a:pPr>
            <a:r>
              <a:rPr lang="en-US" altLang="ja-JP" sz="1400" b="1" i="0" u="none" strike="noStrike" cap="none">
                <a:solidFill>
                  <a:schemeClr val="dk1"/>
                </a:solidFill>
                <a:latin typeface="Times New Roman"/>
                <a:ea typeface="Times New Roman"/>
                <a:cs typeface="Times New Roman"/>
                <a:sym typeface="Times New Roman"/>
              </a:rPr>
              <a:t>July 2021</a:t>
            </a:r>
            <a:endParaRPr dirty="0"/>
          </a:p>
        </p:txBody>
      </p:sp>
      <p:sp>
        <p:nvSpPr>
          <p:cNvPr id="175" name="Google Shape;175;p25"/>
          <p:cNvSpPr txBox="1">
            <a:spLocks noGrp="1"/>
          </p:cNvSpPr>
          <p:nvPr>
            <p:ph type="ftr" idx="11"/>
          </p:nvPr>
        </p:nvSpPr>
        <p:spPr>
          <a:xfrm>
            <a:off x="5486400" y="6475413"/>
            <a:ext cx="3124200" cy="18415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Clr>
                <a:schemeClr val="dk1"/>
              </a:buClr>
              <a:buFont typeface="Times New Roman"/>
              <a:buNone/>
            </a:pPr>
            <a:r>
              <a:rPr lang="en-US" sz="1200" b="0" i="0" u="none" strike="noStrike" cap="none" dirty="0">
                <a:solidFill>
                  <a:schemeClr val="dk1"/>
                </a:solidFill>
                <a:latin typeface="Times New Roman"/>
                <a:ea typeface="Times New Roman"/>
                <a:cs typeface="Times New Roman"/>
                <a:sym typeface="Times New Roman"/>
              </a:rPr>
              <a:t>M. Hernandez(YRP-IAI), T. Kobayashi(YNU), M. Kim(YRP-IAI), R. Kohno (YNU/YRP-IAI)</a:t>
            </a:r>
            <a:endParaRPr dirty="0"/>
          </a:p>
        </p:txBody>
      </p:sp>
      <p:sp>
        <p:nvSpPr>
          <p:cNvPr id="176" name="Google Shape;176;p25"/>
          <p:cNvSpPr txBox="1">
            <a:spLocks noGrp="1"/>
          </p:cNvSpPr>
          <p:nvPr>
            <p:ph type="sldNum" idx="12"/>
          </p:nvPr>
        </p:nvSpPr>
        <p:spPr>
          <a:xfrm>
            <a:off x="4394200" y="6475413"/>
            <a:ext cx="431800" cy="18415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Font typeface="Times New Roman"/>
              <a:buNone/>
            </a:pPr>
            <a:r>
              <a:rPr lang="en-US" sz="1200" b="0" i="0" u="none" strike="noStrike" cap="none" dirty="0">
                <a:solidFill>
                  <a:schemeClr val="dk1"/>
                </a:solidFill>
                <a:latin typeface="Times New Roman"/>
                <a:ea typeface="Times New Roman"/>
                <a:cs typeface="Times New Roman"/>
                <a:sym typeface="Times New Roman"/>
              </a:rPr>
              <a:t>Slide </a:t>
            </a:r>
            <a:fld id="{00000000-1234-1234-1234-123412341234}" type="slidenum">
              <a:rPr lang="en-US" sz="1200" b="0" i="0" u="none" strike="noStrike" cap="none">
                <a:solidFill>
                  <a:schemeClr val="dk1"/>
                </a:solidFill>
                <a:latin typeface="Times New Roman"/>
                <a:ea typeface="Times New Roman"/>
                <a:cs typeface="Times New Roman"/>
                <a:sym typeface="Times New Roman"/>
              </a:rPr>
              <a:t>1</a:t>
            </a:fld>
            <a:endParaRPr sz="1200" b="0" i="0" u="none" strike="noStrike" cap="none" dirty="0">
              <a:solidFill>
                <a:schemeClr val="dk1"/>
              </a:solidFill>
              <a:latin typeface="Times New Roman"/>
              <a:ea typeface="Times New Roman"/>
              <a:cs typeface="Times New Roman"/>
              <a:sym typeface="Times New Roman"/>
            </a:endParaRPr>
          </a:p>
        </p:txBody>
      </p:sp>
      <p:sp>
        <p:nvSpPr>
          <p:cNvPr id="177" name="Google Shape;177;p25"/>
          <p:cNvSpPr/>
          <p:nvPr/>
        </p:nvSpPr>
        <p:spPr>
          <a:xfrm>
            <a:off x="152400" y="609600"/>
            <a:ext cx="8991600" cy="477043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2"/>
              </a:buClr>
              <a:buFont typeface="Times New Roman"/>
              <a:buNone/>
            </a:pPr>
            <a:endParaRPr lang="en-US" sz="1800" b="1" i="0" u="sng" strike="noStrike" cap="none" dirty="0">
              <a:solidFill>
                <a:schemeClr val="dk2"/>
              </a:solidFill>
              <a:latin typeface="Times New Roman"/>
              <a:ea typeface="Times New Roman"/>
              <a:cs typeface="Times New Roman"/>
              <a:sym typeface="Times New Roman"/>
            </a:endParaRPr>
          </a:p>
          <a:p>
            <a:pPr lvl="0" algn="ctr">
              <a:buClr>
                <a:schemeClr val="dk2"/>
              </a:buClr>
            </a:pPr>
            <a:r>
              <a:rPr lang="en-US" sz="1800" b="1" i="0" u="sng" strike="noStrike" cap="none" dirty="0">
                <a:solidFill>
                  <a:schemeClr val="dk2"/>
                </a:solidFill>
                <a:latin typeface="Times New Roman"/>
                <a:ea typeface="Times New Roman"/>
                <a:cs typeface="Times New Roman"/>
                <a:sym typeface="Times New Roman"/>
              </a:rPr>
              <a:t>Project: </a:t>
            </a:r>
            <a:r>
              <a:rPr lang="en-US" sz="1800" b="1" u="sng" dirty="0">
                <a:solidFill>
                  <a:schemeClr val="dk2"/>
                </a:solidFill>
                <a:latin typeface="Times New Roman"/>
                <a:ea typeface="Times New Roman"/>
                <a:cs typeface="Times New Roman"/>
                <a:sym typeface="Times New Roman"/>
              </a:rPr>
              <a:t>P802.15 Working Group for Wireless Specialty Networks</a:t>
            </a:r>
            <a:endParaRPr sz="1600" b="1" i="0" u="none" strike="noStrike" cap="none" dirty="0">
              <a:solidFill>
                <a:schemeClr val="dk2"/>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Font typeface="Arial"/>
              <a:buNone/>
            </a:pPr>
            <a:endParaRPr sz="1600" b="0" i="0" u="none" strike="noStrike" cap="none" dirty="0">
              <a:solidFill>
                <a:schemeClr val="dk2"/>
              </a:solidFill>
              <a:latin typeface="Times New Roman"/>
              <a:ea typeface="Times New Roman"/>
              <a:cs typeface="Times New Roman"/>
              <a:sym typeface="Times New Roman"/>
            </a:endParaRPr>
          </a:p>
          <a:p>
            <a:pPr marL="0" marR="0" lvl="0" indent="0" algn="l" rtl="0">
              <a:spcBef>
                <a:spcPts val="0"/>
              </a:spcBef>
              <a:spcAft>
                <a:spcPts val="0"/>
              </a:spcAft>
              <a:buClr>
                <a:schemeClr val="dk2"/>
              </a:buClr>
              <a:buFont typeface="Times New Roman"/>
              <a:buNone/>
            </a:pPr>
            <a:r>
              <a:rPr lang="en-US" sz="1600" b="1" i="0" u="none" strike="noStrike" cap="none" dirty="0">
                <a:solidFill>
                  <a:schemeClr val="dk2"/>
                </a:solidFill>
                <a:latin typeface="Times New Roman"/>
                <a:ea typeface="Times New Roman"/>
                <a:cs typeface="Times New Roman"/>
                <a:sym typeface="Times New Roman"/>
              </a:rPr>
              <a:t>Submission Title:</a:t>
            </a:r>
            <a:r>
              <a:rPr lang="en-US" sz="1600" b="0" i="0" u="none" strike="noStrike" cap="none" dirty="0">
                <a:solidFill>
                  <a:schemeClr val="dk2"/>
                </a:solidFill>
                <a:latin typeface="Times New Roman"/>
                <a:ea typeface="Times New Roman"/>
                <a:cs typeface="Times New Roman"/>
                <a:sym typeface="Times New Roman"/>
              </a:rPr>
              <a:t> </a:t>
            </a:r>
            <a:r>
              <a:rPr lang="en-US" sz="1600" dirty="0">
                <a:solidFill>
                  <a:schemeClr val="dk2"/>
                </a:solidFill>
                <a:latin typeface="Times New Roman"/>
                <a:ea typeface="Times New Roman"/>
                <a:cs typeface="Times New Roman"/>
                <a:sym typeface="Times New Roman"/>
              </a:rPr>
              <a:t>SG15.6a Response for Comments from 802.3 for 15.6a PAR</a:t>
            </a:r>
            <a:r>
              <a:rPr lang="en-US" sz="1600" b="0" i="0" u="none" strike="noStrike" cap="none" dirty="0">
                <a:solidFill>
                  <a:schemeClr val="dk2"/>
                </a:solidFill>
                <a:latin typeface="Times New Roman"/>
                <a:ea typeface="Times New Roman"/>
                <a:cs typeface="Times New Roman"/>
                <a:sym typeface="Times New Roman"/>
              </a:rPr>
              <a:t>	</a:t>
            </a:r>
            <a:endParaRPr lang="en-US" dirty="0"/>
          </a:p>
          <a:p>
            <a:pPr marL="0" marR="0" lvl="0" indent="0" algn="l" rtl="0">
              <a:spcBef>
                <a:spcPts val="0"/>
              </a:spcBef>
              <a:spcAft>
                <a:spcPts val="0"/>
              </a:spcAft>
              <a:buClr>
                <a:schemeClr val="dk2"/>
              </a:buClr>
              <a:buFont typeface="Times New Roman"/>
              <a:buNone/>
            </a:pPr>
            <a:r>
              <a:rPr lang="en-US" sz="1600" b="1" i="0" u="none" strike="noStrike" cap="none" dirty="0">
                <a:solidFill>
                  <a:schemeClr val="dk2"/>
                </a:solidFill>
                <a:latin typeface="Times New Roman"/>
                <a:ea typeface="Times New Roman"/>
                <a:cs typeface="Times New Roman"/>
                <a:sym typeface="Times New Roman"/>
              </a:rPr>
              <a:t>Date Submitted: </a:t>
            </a:r>
            <a:r>
              <a:rPr lang="en-US" sz="1600" b="0" i="0" u="none" strike="noStrike" cap="none" dirty="0">
                <a:solidFill>
                  <a:schemeClr val="dk2"/>
                </a:solidFill>
                <a:latin typeface="Times New Roman"/>
                <a:ea typeface="Times New Roman"/>
                <a:cs typeface="Times New Roman"/>
                <a:sym typeface="Times New Roman"/>
              </a:rPr>
              <a:t> July 14th, 2021 </a:t>
            </a:r>
            <a:endParaRPr lang="en-US" dirty="0"/>
          </a:p>
          <a:p>
            <a:pPr lvl="0">
              <a:buClr>
                <a:schemeClr val="dk2"/>
              </a:buClr>
            </a:pPr>
            <a:r>
              <a:rPr lang="en-US" sz="1600" b="1" i="0" u="none" strike="noStrike" cap="none" dirty="0">
                <a:solidFill>
                  <a:schemeClr val="dk2"/>
                </a:solidFill>
                <a:latin typeface="Times New Roman"/>
                <a:ea typeface="Times New Roman"/>
                <a:cs typeface="Times New Roman"/>
                <a:sym typeface="Times New Roman"/>
              </a:rPr>
              <a:t>Source:</a:t>
            </a:r>
            <a:r>
              <a:rPr lang="en-US" sz="1600" b="0" i="0" u="none" strike="noStrike" cap="none" dirty="0">
                <a:solidFill>
                  <a:schemeClr val="dk2"/>
                </a:solidFill>
                <a:latin typeface="Times New Roman"/>
                <a:ea typeface="Times New Roman"/>
                <a:cs typeface="Times New Roman"/>
                <a:sym typeface="Times New Roman"/>
              </a:rPr>
              <a:t>  Marco Hernandez2, </a:t>
            </a:r>
            <a:r>
              <a:rPr lang="en-US" sz="1600" dirty="0">
                <a:solidFill>
                  <a:schemeClr val="dk2"/>
                </a:solidFill>
                <a:latin typeface="Times New Roman"/>
                <a:ea typeface="Times New Roman"/>
                <a:cs typeface="Times New Roman"/>
                <a:sym typeface="Times New Roman"/>
              </a:rPr>
              <a:t>Takumi Kobayashi1, Minsoo Kim</a:t>
            </a:r>
            <a:r>
              <a:rPr lang="en-US" sz="1600" dirty="0">
                <a:solidFill>
                  <a:schemeClr val="dk1"/>
                </a:solidFill>
                <a:latin typeface="Times New Roman"/>
                <a:ea typeface="Times New Roman"/>
                <a:cs typeface="Times New Roman"/>
                <a:sym typeface="Times New Roman"/>
              </a:rPr>
              <a:t>2, Ryuji Kohno,1&amp;2</a:t>
            </a:r>
            <a:endParaRPr dirty="0"/>
          </a:p>
          <a:p>
            <a:pPr marL="0" marR="0" lvl="0" indent="0" algn="l" rtl="0">
              <a:spcBef>
                <a:spcPts val="0"/>
              </a:spcBef>
              <a:spcAft>
                <a:spcPts val="0"/>
              </a:spcAft>
              <a:buClr>
                <a:schemeClr val="dk2"/>
              </a:buClr>
              <a:buFont typeface="Times New Roman"/>
              <a:buNone/>
            </a:pPr>
            <a:r>
              <a:rPr lang="en-US" sz="1600" b="1" i="0" u="none" strike="noStrike" cap="none" dirty="0">
                <a:solidFill>
                  <a:schemeClr val="dk2"/>
                </a:solidFill>
                <a:latin typeface="Times New Roman"/>
                <a:ea typeface="Times New Roman"/>
                <a:cs typeface="Times New Roman"/>
                <a:sym typeface="Times New Roman"/>
              </a:rPr>
              <a:t>Company:</a:t>
            </a:r>
            <a:r>
              <a:rPr lang="en-US" sz="1600" b="0" i="0" u="none" strike="noStrike" cap="none" dirty="0">
                <a:solidFill>
                  <a:schemeClr val="dk2"/>
                </a:solidFill>
                <a:latin typeface="Times New Roman"/>
                <a:ea typeface="Times New Roman"/>
                <a:cs typeface="Times New Roman"/>
                <a:sym typeface="Times New Roman"/>
              </a:rPr>
              <a:t> </a:t>
            </a:r>
            <a:r>
              <a:rPr lang="en-US" sz="1600" dirty="0">
                <a:solidFill>
                  <a:schemeClr val="dk2"/>
                </a:solidFill>
                <a:latin typeface="Times New Roman"/>
                <a:ea typeface="Times New Roman"/>
                <a:cs typeface="Times New Roman"/>
                <a:sym typeface="Times New Roman"/>
              </a:rPr>
              <a:t>] [1;Yokohama National University(YNU), 2;YRP International Alliance Institute(YRP-IAI)]                                  </a:t>
            </a:r>
          </a:p>
          <a:p>
            <a:pPr marL="0" marR="0" lvl="0" indent="0" algn="l" rtl="0">
              <a:spcBef>
                <a:spcPts val="0"/>
              </a:spcBef>
              <a:spcAft>
                <a:spcPts val="0"/>
              </a:spcAft>
              <a:buClr>
                <a:schemeClr val="dk2"/>
              </a:buClr>
              <a:buFont typeface="Times New Roman"/>
              <a:buNone/>
            </a:pPr>
            <a:r>
              <a:rPr lang="en-US" sz="1600" dirty="0">
                <a:solidFill>
                  <a:schemeClr val="dk2"/>
                </a:solidFill>
                <a:latin typeface="Times New Roman"/>
                <a:ea typeface="Times New Roman"/>
                <a:cs typeface="Times New Roman"/>
                <a:sym typeface="Times New Roman"/>
              </a:rPr>
              <a:t>Address [1; 79-5 Tokiwadai, Hodogaya-ku, Yokohama, 240-8501 Japan</a:t>
            </a:r>
          </a:p>
          <a:p>
            <a:pPr marL="0" marR="0" lvl="0" indent="0" algn="l" rtl="0">
              <a:spcBef>
                <a:spcPts val="0"/>
              </a:spcBef>
              <a:spcAft>
                <a:spcPts val="0"/>
              </a:spcAft>
              <a:buClr>
                <a:schemeClr val="dk2"/>
              </a:buClr>
              <a:buFont typeface="Times New Roman"/>
              <a:buNone/>
            </a:pPr>
            <a:r>
              <a:rPr lang="en-US" sz="1600" dirty="0">
                <a:solidFill>
                  <a:schemeClr val="dk2"/>
                </a:solidFill>
                <a:latin typeface="Times New Roman"/>
                <a:ea typeface="Times New Roman"/>
                <a:cs typeface="Times New Roman"/>
                <a:sym typeface="Times New Roman"/>
              </a:rPr>
              <a:t>               2; YRP1 </a:t>
            </a:r>
            <a:r>
              <a:rPr lang="en-US" sz="1600" dirty="0" err="1">
                <a:solidFill>
                  <a:schemeClr val="dk2"/>
                </a:solidFill>
                <a:latin typeface="Times New Roman"/>
                <a:ea typeface="Times New Roman"/>
                <a:cs typeface="Times New Roman"/>
                <a:sym typeface="Times New Roman"/>
              </a:rPr>
              <a:t>Blg</a:t>
            </a:r>
            <a:r>
              <a:rPr lang="en-US" sz="1600" dirty="0">
                <a:solidFill>
                  <a:schemeClr val="dk2"/>
                </a:solidFill>
                <a:latin typeface="Times New Roman"/>
                <a:ea typeface="Times New Roman"/>
                <a:cs typeface="Times New Roman"/>
                <a:sym typeface="Times New Roman"/>
              </a:rPr>
              <a:t>., 3-4 </a:t>
            </a:r>
            <a:r>
              <a:rPr lang="en-US" sz="1600" dirty="0" err="1">
                <a:solidFill>
                  <a:schemeClr val="dk2"/>
                </a:solidFill>
                <a:latin typeface="Times New Roman"/>
                <a:ea typeface="Times New Roman"/>
                <a:cs typeface="Times New Roman"/>
                <a:sym typeface="Times New Roman"/>
              </a:rPr>
              <a:t>HikarinoOka</a:t>
            </a:r>
            <a:r>
              <a:rPr lang="en-US" sz="1600" dirty="0">
                <a:solidFill>
                  <a:schemeClr val="dk2"/>
                </a:solidFill>
                <a:latin typeface="Times New Roman"/>
                <a:ea typeface="Times New Roman"/>
                <a:cs typeface="Times New Roman"/>
                <a:sym typeface="Times New Roman"/>
              </a:rPr>
              <a:t>, Yokosuka-City, Kanagawa, 239-0847 Japan]</a:t>
            </a:r>
          </a:p>
          <a:p>
            <a:pPr marL="0" marR="0" lvl="0" indent="0" algn="l" rtl="0">
              <a:spcBef>
                <a:spcPts val="0"/>
              </a:spcBef>
              <a:spcAft>
                <a:spcPts val="0"/>
              </a:spcAft>
              <a:buClr>
                <a:schemeClr val="dk2"/>
              </a:buClr>
              <a:buFont typeface="Times New Roman"/>
              <a:buNone/>
            </a:pPr>
            <a:r>
              <a:rPr lang="en-US" sz="1600" dirty="0">
                <a:solidFill>
                  <a:schemeClr val="dk2"/>
                </a:solidFill>
                <a:latin typeface="Times New Roman"/>
                <a:ea typeface="Times New Roman"/>
                <a:cs typeface="Times New Roman"/>
                <a:sym typeface="Times New Roman"/>
              </a:rPr>
              <a:t>Voice:[+81-90-5408-0611], FAX: [+81-45-383-5528], </a:t>
            </a:r>
          </a:p>
          <a:p>
            <a:pPr marL="0" marR="0" lvl="0" indent="0" algn="l" rtl="0">
              <a:spcBef>
                <a:spcPts val="0"/>
              </a:spcBef>
              <a:spcAft>
                <a:spcPts val="0"/>
              </a:spcAft>
              <a:buClr>
                <a:schemeClr val="dk2"/>
              </a:buClr>
              <a:buFont typeface="Times New Roman"/>
              <a:buNone/>
            </a:pPr>
            <a:r>
              <a:rPr lang="en-US" sz="1600" dirty="0">
                <a:solidFill>
                  <a:schemeClr val="dk2"/>
                </a:solidFill>
                <a:latin typeface="Times New Roman"/>
                <a:ea typeface="Times New Roman"/>
                <a:cs typeface="Times New Roman"/>
                <a:sym typeface="Times New Roman"/>
              </a:rPr>
              <a:t>Email:[1: kohno@ynu.ac.jp,  2: kohno@yrp-iai.jp] </a:t>
            </a:r>
            <a:r>
              <a:rPr lang="en-US" sz="1600" b="0" i="0" u="none" strike="noStrike" cap="none" dirty="0">
                <a:solidFill>
                  <a:schemeClr val="dk2"/>
                </a:solidFill>
                <a:latin typeface="Times New Roman"/>
                <a:ea typeface="Times New Roman"/>
                <a:cs typeface="Times New Roman"/>
                <a:sym typeface="Times New Roman"/>
              </a:rPr>
              <a:t>	</a:t>
            </a:r>
            <a:endParaRPr dirty="0"/>
          </a:p>
          <a:p>
            <a:pPr lvl="0">
              <a:spcBef>
                <a:spcPts val="600"/>
              </a:spcBef>
              <a:buClr>
                <a:schemeClr val="dk2"/>
              </a:buClr>
            </a:pPr>
            <a:r>
              <a:rPr lang="en-US" sz="1600" b="1" i="0" u="none" strike="noStrike" cap="none" dirty="0">
                <a:solidFill>
                  <a:schemeClr val="dk2"/>
                </a:solidFill>
                <a:latin typeface="Times New Roman"/>
                <a:ea typeface="Times New Roman"/>
                <a:cs typeface="Times New Roman"/>
                <a:sym typeface="Times New Roman"/>
              </a:rPr>
              <a:t>Re:</a:t>
            </a:r>
            <a:r>
              <a:rPr lang="en-US" sz="1600" b="0" i="0" u="none" strike="noStrike" cap="none" dirty="0">
                <a:solidFill>
                  <a:schemeClr val="dk2"/>
                </a:solidFill>
                <a:latin typeface="Times New Roman"/>
                <a:ea typeface="Times New Roman"/>
                <a:cs typeface="Times New Roman"/>
                <a:sym typeface="Times New Roman"/>
              </a:rPr>
              <a:t> </a:t>
            </a:r>
            <a:r>
              <a:rPr lang="en-US" sz="1600" dirty="0">
                <a:solidFill>
                  <a:schemeClr val="dk1"/>
                </a:solidFill>
                <a:latin typeface="Times New Roman"/>
                <a:ea typeface="Times New Roman"/>
                <a:cs typeface="Times New Roman"/>
                <a:sym typeface="Times New Roman"/>
              </a:rPr>
              <a:t>In response to call for technical contributions </a:t>
            </a:r>
            <a:endParaRPr sz="1200" b="0" i="0" u="none" strike="noStrike" cap="none" dirty="0">
              <a:solidFill>
                <a:schemeClr val="dk2"/>
              </a:solidFill>
              <a:latin typeface="Times New Roman"/>
              <a:ea typeface="Times New Roman"/>
              <a:cs typeface="Times New Roman"/>
              <a:sym typeface="Times New Roman"/>
            </a:endParaRPr>
          </a:p>
          <a:p>
            <a:pPr marL="0" marR="0" lvl="0" indent="0" algn="l" rtl="0">
              <a:spcBef>
                <a:spcPts val="1200"/>
              </a:spcBef>
              <a:spcAft>
                <a:spcPts val="0"/>
              </a:spcAft>
              <a:buClr>
                <a:schemeClr val="dk2"/>
              </a:buClr>
              <a:buFont typeface="Times New Roman"/>
              <a:buNone/>
            </a:pPr>
            <a:r>
              <a:rPr lang="en-US" sz="1600" b="1" i="0" u="none" strike="noStrike" cap="none" dirty="0">
                <a:solidFill>
                  <a:schemeClr val="dk2"/>
                </a:solidFill>
                <a:latin typeface="Times New Roman"/>
                <a:ea typeface="Times New Roman"/>
                <a:cs typeface="Times New Roman"/>
                <a:sym typeface="Times New Roman"/>
              </a:rPr>
              <a:t>Abstract:</a:t>
            </a:r>
            <a:endParaRPr dirty="0"/>
          </a:p>
          <a:p>
            <a:pPr lvl="0">
              <a:spcBef>
                <a:spcPts val="1200"/>
              </a:spcBef>
              <a:buClr>
                <a:schemeClr val="dk2"/>
              </a:buClr>
            </a:pPr>
            <a:r>
              <a:rPr lang="en-US" sz="1600" b="1" i="0" u="none" strike="noStrike" cap="none" dirty="0">
                <a:solidFill>
                  <a:schemeClr val="dk2"/>
                </a:solidFill>
                <a:latin typeface="Times New Roman"/>
                <a:ea typeface="Times New Roman"/>
                <a:cs typeface="Times New Roman"/>
                <a:sym typeface="Times New Roman"/>
              </a:rPr>
              <a:t>Purpose:</a:t>
            </a:r>
            <a:r>
              <a:rPr lang="en-US" sz="1600" dirty="0">
                <a:solidFill>
                  <a:schemeClr val="dk2"/>
                </a:solidFill>
                <a:latin typeface="Times New Roman"/>
                <a:ea typeface="Times New Roman"/>
                <a:cs typeface="Times New Roman"/>
                <a:sym typeface="Times New Roman"/>
              </a:rPr>
              <a:t> </a:t>
            </a:r>
            <a:r>
              <a:rPr lang="en-US" sz="1600" dirty="0">
                <a:solidFill>
                  <a:schemeClr val="dk1"/>
                </a:solidFill>
                <a:latin typeface="Times New Roman"/>
                <a:ea typeface="Times New Roman"/>
                <a:cs typeface="Times New Roman"/>
                <a:sym typeface="Times New Roman"/>
              </a:rPr>
              <a:t>In response to call for technical contributions </a:t>
            </a:r>
            <a:endParaRPr dirty="0"/>
          </a:p>
          <a:p>
            <a:pPr lvl="0">
              <a:spcBef>
                <a:spcPts val="600"/>
              </a:spcBef>
              <a:buClr>
                <a:schemeClr val="dk2"/>
              </a:buClr>
            </a:pPr>
            <a:r>
              <a:rPr lang="en-US" sz="1600" b="1" i="0" u="none" strike="noStrike" cap="none" dirty="0">
                <a:solidFill>
                  <a:schemeClr val="dk2"/>
                </a:solidFill>
                <a:latin typeface="Times New Roman"/>
                <a:ea typeface="Times New Roman"/>
                <a:cs typeface="Times New Roman"/>
                <a:sym typeface="Times New Roman"/>
              </a:rPr>
              <a:t>Notice:</a:t>
            </a:r>
            <a:r>
              <a:rPr lang="en-US" sz="1600" b="0" i="0" u="none" strike="noStrike" cap="none" dirty="0">
                <a:solidFill>
                  <a:schemeClr val="dk2"/>
                </a:solidFill>
                <a:latin typeface="Times New Roman"/>
                <a:ea typeface="Times New Roman"/>
                <a:cs typeface="Times New Roman"/>
                <a:sym typeface="Times New Roman"/>
              </a:rPr>
              <a:t>	This document has been prepared to assist </a:t>
            </a:r>
            <a:r>
              <a:rPr lang="en-US" sz="1600" dirty="0">
                <a:solidFill>
                  <a:schemeClr val="dk1"/>
                </a:solidFill>
                <a:latin typeface="Times New Roman"/>
                <a:ea typeface="Times New Roman"/>
                <a:cs typeface="Times New Roman"/>
                <a:sym typeface="Times New Roman"/>
              </a:rPr>
              <a:t>P802.15.6a</a:t>
            </a:r>
            <a:r>
              <a:rPr lang="en-US" sz="1600" b="0" i="0" u="none" strike="noStrike" cap="none" dirty="0">
                <a:solidFill>
                  <a:schemeClr val="dk2"/>
                </a:solidFill>
                <a:latin typeface="Times New Roman"/>
                <a:ea typeface="Times New Roman"/>
                <a:cs typeface="Times New Roman"/>
                <a:sym typeface="Times New Roman"/>
              </a:rPr>
              <a:t>.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dirty="0"/>
          </a:p>
          <a:p>
            <a:pPr lvl="0">
              <a:buClr>
                <a:schemeClr val="dk2"/>
              </a:buClr>
            </a:pPr>
            <a:r>
              <a:rPr lang="en-US" sz="1600" b="1" i="0" u="none" strike="noStrike" cap="none" dirty="0">
                <a:solidFill>
                  <a:schemeClr val="dk2"/>
                </a:solidFill>
                <a:latin typeface="Times New Roman"/>
                <a:ea typeface="Times New Roman"/>
                <a:cs typeface="Times New Roman"/>
                <a:sym typeface="Times New Roman"/>
              </a:rPr>
              <a:t>Release:</a:t>
            </a:r>
            <a:r>
              <a:rPr lang="en-US" sz="1600" b="0" i="0" u="none" strike="noStrike" cap="none" dirty="0">
                <a:solidFill>
                  <a:schemeClr val="dk2"/>
                </a:solidFill>
                <a:latin typeface="Times New Roman"/>
                <a:ea typeface="Times New Roman"/>
                <a:cs typeface="Times New Roman"/>
                <a:sym typeface="Times New Roman"/>
              </a:rPr>
              <a:t>	The contributor acknowledges and accepts that this contribution becomes the property of IEEE and may be made publicly available by </a:t>
            </a:r>
            <a:r>
              <a:rPr lang="en-US" sz="1600" dirty="0">
                <a:solidFill>
                  <a:schemeClr val="dk1"/>
                </a:solidFill>
                <a:latin typeface="Times New Roman"/>
                <a:ea typeface="Times New Roman"/>
                <a:cs typeface="Times New Roman"/>
                <a:sym typeface="Times New Roman"/>
              </a:rPr>
              <a:t>P802.15.6a</a:t>
            </a:r>
            <a:r>
              <a:rPr lang="en-US" sz="1600" b="0" i="0" u="none" strike="noStrike" cap="none" dirty="0">
                <a:solidFill>
                  <a:schemeClr val="dk2"/>
                </a:solidFill>
                <a:latin typeface="Times New Roman"/>
                <a:ea typeface="Times New Roman"/>
                <a:cs typeface="Times New Roman"/>
                <a:sym typeface="Times New Roman"/>
              </a:rPr>
              <a:t>.	</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60843-58D5-4F47-9304-7465E6F5C466}"/>
              </a:ext>
            </a:extLst>
          </p:cNvPr>
          <p:cNvSpPr>
            <a:spLocks noGrp="1"/>
          </p:cNvSpPr>
          <p:nvPr>
            <p:ph type="title"/>
          </p:nvPr>
        </p:nvSpPr>
        <p:spPr/>
        <p:txBody>
          <a:bodyPr/>
          <a:lstStyle/>
          <a:p>
            <a:r>
              <a:rPr lang="en-US" kern="1200" dirty="0">
                <a:solidFill>
                  <a:schemeClr val="tx1"/>
                </a:solidFill>
              </a:rPr>
              <a:t>Draft P802.15.6a (1)</a:t>
            </a:r>
            <a:endParaRPr lang="en-US" sz="3400" dirty="0"/>
          </a:p>
        </p:txBody>
      </p:sp>
      <p:sp>
        <p:nvSpPr>
          <p:cNvPr id="3" name="Text Placeholder 2">
            <a:extLst>
              <a:ext uri="{FF2B5EF4-FFF2-40B4-BE49-F238E27FC236}">
                <a16:creationId xmlns:a16="http://schemas.microsoft.com/office/drawing/2014/main" id="{4E0E2FD5-B9BD-4E99-B5C8-28C65D92DE12}"/>
              </a:ext>
            </a:extLst>
          </p:cNvPr>
          <p:cNvSpPr>
            <a:spLocks noGrp="1"/>
          </p:cNvSpPr>
          <p:nvPr>
            <p:ph type="body" idx="1"/>
          </p:nvPr>
        </p:nvSpPr>
        <p:spPr>
          <a:xfrm>
            <a:off x="685800" y="1848035"/>
            <a:ext cx="7772400" cy="4114800"/>
          </a:xfrm>
        </p:spPr>
        <p:txBody>
          <a:bodyPr/>
          <a:lstStyle/>
          <a:p>
            <a:pPr marL="0" lvl="0" indent="0">
              <a:spcBef>
                <a:spcPts val="0"/>
              </a:spcBef>
              <a:spcAft>
                <a:spcPts val="450"/>
              </a:spcAft>
              <a:buClr>
                <a:srgbClr val="000000"/>
              </a:buClr>
              <a:buNone/>
            </a:pPr>
            <a:r>
              <a:rPr lang="en-US" sz="1800" b="1" dirty="0">
                <a:solidFill>
                  <a:srgbClr val="000000"/>
                </a:solidFill>
                <a:latin typeface="Helvetica" pitchFamily="2" charset="0"/>
              </a:rPr>
              <a:t>Amendment: Dependable Human and Vehicle Body Area Networks,</a:t>
            </a:r>
          </a:p>
          <a:p>
            <a:pPr marL="0" lvl="0" indent="0">
              <a:spcBef>
                <a:spcPts val="0"/>
              </a:spcBef>
              <a:spcAft>
                <a:spcPts val="450"/>
              </a:spcAft>
              <a:buClr>
                <a:srgbClr val="000000"/>
              </a:buClr>
              <a:buNone/>
            </a:pPr>
            <a:r>
              <a:rPr lang="en-US" sz="1800" dirty="0">
                <a:solidFill>
                  <a:srgbClr val="000000"/>
                </a:solidFill>
                <a:latin typeface="Helvetica" pitchFamily="2" charset="0"/>
                <a:hlinkClick r:id="rId2">
                  <a:extLst>
                    <a:ext uri="{A12FA001-AC4F-418D-AE19-62706E023703}">
                      <ahyp:hlinkClr xmlns:ahyp="http://schemas.microsoft.com/office/drawing/2018/hyperlinkcolor" val="tx"/>
                    </a:ext>
                  </a:extLst>
                </a:hlinkClick>
              </a:rPr>
              <a:t>PAR</a:t>
            </a:r>
            <a:endParaRPr lang="en-US" sz="1800" dirty="0">
              <a:solidFill>
                <a:srgbClr val="000000"/>
              </a:solidFill>
              <a:latin typeface="Helvetica" pitchFamily="2" charset="0"/>
            </a:endParaRPr>
          </a:p>
          <a:p>
            <a:pPr lvl="0">
              <a:spcBef>
                <a:spcPts val="0"/>
              </a:spcBef>
              <a:spcAft>
                <a:spcPts val="450"/>
              </a:spcAft>
              <a:buClr>
                <a:srgbClr val="000000"/>
              </a:buClr>
            </a:pPr>
            <a:r>
              <a:rPr lang="en-US" sz="1800" dirty="0">
                <a:solidFill>
                  <a:srgbClr val="000000"/>
                </a:solidFill>
                <a:latin typeface="Helvetica" pitchFamily="2" charset="0"/>
              </a:rPr>
              <a:t>General – We believe the two topics should not be in a single project because the environmental, regulatory, and other concerns are so different.  The scope of the project does not fit within the scope of the standard.</a:t>
            </a:r>
          </a:p>
          <a:p>
            <a:pPr lvl="0">
              <a:spcBef>
                <a:spcPts val="0"/>
              </a:spcBef>
              <a:spcAft>
                <a:spcPts val="450"/>
              </a:spcAft>
              <a:buClr>
                <a:srgbClr val="000000"/>
              </a:buClr>
              <a:buFont typeface="Wingdings" pitchFamily="2" charset="2"/>
              <a:buChar char="Ø"/>
            </a:pPr>
            <a:r>
              <a:rPr lang="en-US" sz="1800" dirty="0">
                <a:solidFill>
                  <a:srgbClr val="000000"/>
                </a:solidFill>
                <a:latin typeface="Helvetica" pitchFamily="2" charset="0"/>
              </a:rPr>
              <a:t>Response – </a:t>
            </a:r>
            <a:r>
              <a:rPr lang="en-US" sz="1800" dirty="0">
                <a:solidFill>
                  <a:srgbClr val="FF0000"/>
                </a:solidFill>
                <a:latin typeface="Helvetica" pitchFamily="2" charset="0"/>
              </a:rPr>
              <a:t>See next slide.</a:t>
            </a:r>
          </a:p>
          <a:p>
            <a:pPr lvl="0">
              <a:spcBef>
                <a:spcPts val="0"/>
              </a:spcBef>
              <a:spcAft>
                <a:spcPts val="450"/>
              </a:spcAft>
              <a:buClr>
                <a:srgbClr val="000000"/>
              </a:buClr>
            </a:pPr>
            <a:r>
              <a:rPr lang="en-US" sz="1800" dirty="0">
                <a:solidFill>
                  <a:srgbClr val="000000"/>
                </a:solidFill>
                <a:latin typeface="Helvetica" pitchFamily="2" charset="0"/>
              </a:rPr>
              <a:t>General – We struggled to understand the scope of this PAR!  Is our understanding correct that this project is to permit use of 802.15.6 BANs within the automotive environment?  This is the only conclusion we could come to that made sense to the comment ad hoc.  If not, then we would ask IEEE 802.3 to direct its Chair to oppose this project.</a:t>
            </a:r>
          </a:p>
          <a:p>
            <a:pPr lvl="0">
              <a:spcBef>
                <a:spcPts val="0"/>
              </a:spcBef>
              <a:spcAft>
                <a:spcPts val="450"/>
              </a:spcAft>
              <a:buClr>
                <a:srgbClr val="000000"/>
              </a:buClr>
              <a:buFont typeface="Wingdings" pitchFamily="2" charset="2"/>
              <a:buChar char="Ø"/>
            </a:pPr>
            <a:r>
              <a:rPr lang="en-US" sz="1800" dirty="0">
                <a:solidFill>
                  <a:srgbClr val="000000"/>
                </a:solidFill>
                <a:latin typeface="Helvetica" pitchFamily="2" charset="0"/>
              </a:rPr>
              <a:t>Response – </a:t>
            </a:r>
            <a:r>
              <a:rPr lang="en-US" sz="1800" dirty="0">
                <a:solidFill>
                  <a:srgbClr val="FF0000"/>
                </a:solidFill>
                <a:latin typeface="Helvetica" pitchFamily="2" charset="0"/>
              </a:rPr>
              <a:t>Your conclusion is correct. </a:t>
            </a:r>
          </a:p>
        </p:txBody>
      </p:sp>
      <p:sp>
        <p:nvSpPr>
          <p:cNvPr id="4" name="Date Placeholder 3">
            <a:extLst>
              <a:ext uri="{FF2B5EF4-FFF2-40B4-BE49-F238E27FC236}">
                <a16:creationId xmlns:a16="http://schemas.microsoft.com/office/drawing/2014/main" id="{EFC9512C-7FDA-4DF6-A849-0962BC06039C}"/>
              </a:ext>
            </a:extLst>
          </p:cNvPr>
          <p:cNvSpPr>
            <a:spLocks noGrp="1"/>
          </p:cNvSpPr>
          <p:nvPr>
            <p:ph type="dt" idx="10"/>
          </p:nvPr>
        </p:nvSpPr>
        <p:spPr>
          <a:xfrm>
            <a:off x="685800" y="457200"/>
            <a:ext cx="1600200" cy="215900"/>
          </a:xfrm>
        </p:spPr>
        <p:txBody>
          <a:bodyPr/>
          <a:lstStyle/>
          <a:p>
            <a:r>
              <a:rPr lang="en-US" altLang="ja-JP"/>
              <a:t>July 2021</a:t>
            </a:r>
            <a:endParaRPr lang="en-US" dirty="0"/>
          </a:p>
        </p:txBody>
      </p:sp>
      <p:sp>
        <p:nvSpPr>
          <p:cNvPr id="5" name="Footer Placeholder 4">
            <a:extLst>
              <a:ext uri="{FF2B5EF4-FFF2-40B4-BE49-F238E27FC236}">
                <a16:creationId xmlns:a16="http://schemas.microsoft.com/office/drawing/2014/main" id="{C026A764-89DC-4036-BE0E-0E4C28EA8840}"/>
              </a:ext>
            </a:extLst>
          </p:cNvPr>
          <p:cNvSpPr>
            <a:spLocks noGrp="1"/>
          </p:cNvSpPr>
          <p:nvPr>
            <p:ph type="ftr" idx="11"/>
          </p:nvPr>
        </p:nvSpPr>
        <p:spPr/>
        <p:txBody>
          <a:bodyPr/>
          <a:lstStyle/>
          <a:p>
            <a:r>
              <a:rPr lang="en-US"/>
              <a:t>M. Hernandez(YRP-IAI), T. Kobayashi(YNU), M. Kim(YRP-IAI), R. Kohno (YNU/YRP-IAI)</a:t>
            </a:r>
            <a:endParaRPr lang="en-US" dirty="0"/>
          </a:p>
        </p:txBody>
      </p:sp>
      <p:sp>
        <p:nvSpPr>
          <p:cNvPr id="6" name="Slide Number Placeholder 5">
            <a:extLst>
              <a:ext uri="{FF2B5EF4-FFF2-40B4-BE49-F238E27FC236}">
                <a16:creationId xmlns:a16="http://schemas.microsoft.com/office/drawing/2014/main" id="{55DA1E91-5CFC-45FC-9A79-1E165417548A}"/>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a:t>
            </a:fld>
            <a:endParaRPr dirty="0"/>
          </a:p>
        </p:txBody>
      </p:sp>
    </p:spTree>
    <p:extLst>
      <p:ext uri="{BB962C8B-B14F-4D97-AF65-F5344CB8AC3E}">
        <p14:creationId xmlns:p14="http://schemas.microsoft.com/office/powerpoint/2010/main" val="3870312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B044B-634C-4434-9F18-7AD879897772}"/>
              </a:ext>
            </a:extLst>
          </p:cNvPr>
          <p:cNvSpPr>
            <a:spLocks noGrp="1"/>
          </p:cNvSpPr>
          <p:nvPr>
            <p:ph type="title"/>
          </p:nvPr>
        </p:nvSpPr>
        <p:spPr/>
        <p:txBody>
          <a:bodyPr/>
          <a:lstStyle/>
          <a:p>
            <a:r>
              <a:rPr lang="en-US" sz="3400" dirty="0"/>
              <a:t>Continue</a:t>
            </a:r>
          </a:p>
        </p:txBody>
      </p:sp>
      <p:sp>
        <p:nvSpPr>
          <p:cNvPr id="3" name="Text Placeholder 2">
            <a:extLst>
              <a:ext uri="{FF2B5EF4-FFF2-40B4-BE49-F238E27FC236}">
                <a16:creationId xmlns:a16="http://schemas.microsoft.com/office/drawing/2014/main" id="{13E94288-D5F7-4083-86B4-72842952B640}"/>
              </a:ext>
            </a:extLst>
          </p:cNvPr>
          <p:cNvSpPr>
            <a:spLocks noGrp="1"/>
          </p:cNvSpPr>
          <p:nvPr>
            <p:ph type="body" idx="1"/>
          </p:nvPr>
        </p:nvSpPr>
        <p:spPr/>
        <p:txBody>
          <a:bodyPr/>
          <a:lstStyle/>
          <a:p>
            <a:pPr lvl="0">
              <a:buClr>
                <a:srgbClr val="000000"/>
              </a:buClr>
            </a:pPr>
            <a:r>
              <a:rPr lang="en-US" sz="1800" dirty="0">
                <a:solidFill>
                  <a:srgbClr val="000000"/>
                </a:solidFill>
                <a:latin typeface="Helvetica" pitchFamily="2" charset="0"/>
              </a:rPr>
              <a:t>Response:</a:t>
            </a:r>
            <a:r>
              <a:rPr lang="en-US" sz="1800" dirty="0">
                <a:solidFill>
                  <a:srgbClr val="969696"/>
                </a:solidFill>
                <a:latin typeface="Helvetica" pitchFamily="2" charset="0"/>
              </a:rPr>
              <a:t> </a:t>
            </a:r>
            <a:r>
              <a:rPr lang="en-US" sz="1800" dirty="0">
                <a:solidFill>
                  <a:srgbClr val="FF0000"/>
                </a:solidFill>
                <a:latin typeface="Helvetica" pitchFamily="2" charset="0"/>
              </a:rPr>
              <a:t>The PAR of 15.6 Std Wireless BAN is not constrained to humans. The project amendment, 15.6a,  intends to extend 15.6 Std WBAN with a vehicle BAN, while supporting higher dependability to human BAN. Therefore, the scope of the project fits the scope of 15.6 Std within one project. Moreover, the target use case is a human wearing a BAN sitting in a vehicle or standing nearby a vehicle,  interacting with a VBAN. Both human BAN and vehicle BAN must comply with adequate performance in  environments and regulations for human and vehicle safe usage, due to the nature of the wireless medium. We do not see it as an impediment, but a challenge to solve. We consider we have the experience to do it. </a:t>
            </a:r>
          </a:p>
          <a:p>
            <a:pPr lvl="1"/>
            <a:endParaRPr lang="en-US" sz="2000" dirty="0">
              <a:latin typeface="+mn-lt"/>
            </a:endParaRPr>
          </a:p>
        </p:txBody>
      </p:sp>
      <p:sp>
        <p:nvSpPr>
          <p:cNvPr id="4" name="Date Placeholder 3">
            <a:extLst>
              <a:ext uri="{FF2B5EF4-FFF2-40B4-BE49-F238E27FC236}">
                <a16:creationId xmlns:a16="http://schemas.microsoft.com/office/drawing/2014/main" id="{36CE9186-B4F9-4EE7-BCEA-A90E1EF22C97}"/>
              </a:ext>
            </a:extLst>
          </p:cNvPr>
          <p:cNvSpPr>
            <a:spLocks noGrp="1"/>
          </p:cNvSpPr>
          <p:nvPr>
            <p:ph type="dt" idx="10"/>
          </p:nvPr>
        </p:nvSpPr>
        <p:spPr/>
        <p:txBody>
          <a:bodyPr/>
          <a:lstStyle/>
          <a:p>
            <a:r>
              <a:rPr lang="en-US" altLang="ja-JP"/>
              <a:t>July 2021</a:t>
            </a:r>
            <a:endParaRPr lang="en-US" dirty="0"/>
          </a:p>
        </p:txBody>
      </p:sp>
      <p:sp>
        <p:nvSpPr>
          <p:cNvPr id="5" name="Footer Placeholder 4">
            <a:extLst>
              <a:ext uri="{FF2B5EF4-FFF2-40B4-BE49-F238E27FC236}">
                <a16:creationId xmlns:a16="http://schemas.microsoft.com/office/drawing/2014/main" id="{F8F97B5A-1FD3-4B96-8C65-EB82C186EAE5}"/>
              </a:ext>
            </a:extLst>
          </p:cNvPr>
          <p:cNvSpPr>
            <a:spLocks noGrp="1"/>
          </p:cNvSpPr>
          <p:nvPr>
            <p:ph type="ftr" idx="11"/>
          </p:nvPr>
        </p:nvSpPr>
        <p:spPr/>
        <p:txBody>
          <a:bodyPr/>
          <a:lstStyle/>
          <a:p>
            <a:r>
              <a:rPr lang="en-US"/>
              <a:t>M. Hernandez(YRP-IAI), T. Kobayashi(YNU), M. Kim(YRP-IAI), R. Kohno (YNU/YRP-IAI)</a:t>
            </a:r>
            <a:endParaRPr lang="en-US" dirty="0"/>
          </a:p>
        </p:txBody>
      </p:sp>
      <p:sp>
        <p:nvSpPr>
          <p:cNvPr id="6" name="Slide Number Placeholder 5">
            <a:extLst>
              <a:ext uri="{FF2B5EF4-FFF2-40B4-BE49-F238E27FC236}">
                <a16:creationId xmlns:a16="http://schemas.microsoft.com/office/drawing/2014/main" id="{50E94BE0-5077-49E4-82D8-21256488F7AA}"/>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a:t>
            </a:fld>
            <a:endParaRPr dirty="0"/>
          </a:p>
        </p:txBody>
      </p:sp>
    </p:spTree>
    <p:extLst>
      <p:ext uri="{BB962C8B-B14F-4D97-AF65-F5344CB8AC3E}">
        <p14:creationId xmlns:p14="http://schemas.microsoft.com/office/powerpoint/2010/main" val="3810777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D642A-D572-4DE5-950E-3BCF032C25F5}"/>
              </a:ext>
            </a:extLst>
          </p:cNvPr>
          <p:cNvSpPr>
            <a:spLocks noGrp="1"/>
          </p:cNvSpPr>
          <p:nvPr>
            <p:ph type="title"/>
          </p:nvPr>
        </p:nvSpPr>
        <p:spPr/>
        <p:txBody>
          <a:bodyPr/>
          <a:lstStyle/>
          <a:p>
            <a:r>
              <a:rPr lang="en-US" dirty="0"/>
              <a:t>Draft P802.15.6a (2)</a:t>
            </a:r>
          </a:p>
        </p:txBody>
      </p:sp>
      <p:sp>
        <p:nvSpPr>
          <p:cNvPr id="3" name="Text Placeholder 2">
            <a:extLst>
              <a:ext uri="{FF2B5EF4-FFF2-40B4-BE49-F238E27FC236}">
                <a16:creationId xmlns:a16="http://schemas.microsoft.com/office/drawing/2014/main" id="{1F738E47-CED4-4328-863F-407C3716A511}"/>
              </a:ext>
            </a:extLst>
          </p:cNvPr>
          <p:cNvSpPr>
            <a:spLocks noGrp="1"/>
          </p:cNvSpPr>
          <p:nvPr>
            <p:ph type="body" idx="1"/>
          </p:nvPr>
        </p:nvSpPr>
        <p:spPr>
          <a:xfrm>
            <a:off x="723900" y="1626093"/>
            <a:ext cx="7772400" cy="4114800"/>
          </a:xfrm>
        </p:spPr>
        <p:txBody>
          <a:bodyPr/>
          <a:lstStyle/>
          <a:p>
            <a:pPr lvl="0">
              <a:spcBef>
                <a:spcPts val="0"/>
              </a:spcBef>
              <a:spcAft>
                <a:spcPts val="450"/>
              </a:spcAft>
              <a:buClr>
                <a:srgbClr val="000000"/>
              </a:buClr>
            </a:pPr>
            <a:r>
              <a:rPr lang="en-US" sz="1800" dirty="0">
                <a:solidFill>
                  <a:srgbClr val="000000"/>
                </a:solidFill>
                <a:latin typeface="Helvetica" pitchFamily="2" charset="0"/>
              </a:rPr>
              <a:t>3.1 — Why does the WG name not agree with what is listed on </a:t>
            </a:r>
            <a:r>
              <a:rPr lang="en-US" sz="1800" dirty="0">
                <a:solidFill>
                  <a:srgbClr val="000000"/>
                </a:solidFill>
                <a:latin typeface="Helvetica" pitchFamily="2" charset="0"/>
                <a:hlinkClick r:id="rId2">
                  <a:extLst>
                    <a:ext uri="{A12FA001-AC4F-418D-AE19-62706E023703}">
                      <ahyp:hlinkClr xmlns:ahyp="http://schemas.microsoft.com/office/drawing/2018/hyperlinkcolor" val="tx"/>
                    </a:ext>
                  </a:extLst>
                </a:hlinkClick>
              </a:rPr>
              <a:t>http://ieee802.org</a:t>
            </a:r>
            <a:r>
              <a:rPr lang="en-US" sz="1800" dirty="0">
                <a:solidFill>
                  <a:srgbClr val="000000"/>
                </a:solidFill>
                <a:latin typeface="Helvetica" pitchFamily="2" charset="0"/>
              </a:rPr>
              <a:t>? Did the WG change its name without approval of the EC, or is the EC page wrong?   (The draft PAR WG name does agree with the WG name in </a:t>
            </a:r>
            <a:r>
              <a:rPr lang="en-US" sz="1800" dirty="0" err="1">
                <a:solidFill>
                  <a:srgbClr val="000000"/>
                </a:solidFill>
                <a:latin typeface="Helvetica" pitchFamily="2" charset="0"/>
              </a:rPr>
              <a:t>myProject</a:t>
            </a:r>
            <a:r>
              <a:rPr lang="en-US" sz="1800" dirty="0">
                <a:solidFill>
                  <a:srgbClr val="000000"/>
                </a:solidFill>
                <a:latin typeface="Helvetica" pitchFamily="2" charset="0"/>
              </a:rPr>
              <a:t>.)</a:t>
            </a:r>
          </a:p>
          <a:p>
            <a:pPr lvl="0">
              <a:spcBef>
                <a:spcPts val="0"/>
              </a:spcBef>
              <a:spcAft>
                <a:spcPts val="450"/>
              </a:spcAft>
              <a:buClr>
                <a:srgbClr val="000000"/>
              </a:buClr>
              <a:buFont typeface="Wingdings" pitchFamily="2" charset="2"/>
              <a:buChar char="Ø"/>
            </a:pPr>
            <a:r>
              <a:rPr lang="en-US" sz="1800" dirty="0">
                <a:solidFill>
                  <a:srgbClr val="000000"/>
                </a:solidFill>
                <a:latin typeface="Helvetica" pitchFamily="2" charset="0"/>
              </a:rPr>
              <a:t>Response – </a:t>
            </a:r>
            <a:r>
              <a:rPr lang="en-US" sz="1800" dirty="0">
                <a:solidFill>
                  <a:srgbClr val="FF0000"/>
                </a:solidFill>
                <a:latin typeface="Helvetica" pitchFamily="2" charset="0"/>
              </a:rPr>
              <a:t>See next slide </a:t>
            </a:r>
          </a:p>
          <a:p>
            <a:pPr lvl="0">
              <a:spcBef>
                <a:spcPts val="0"/>
              </a:spcBef>
              <a:spcAft>
                <a:spcPts val="450"/>
              </a:spcAft>
              <a:buClr>
                <a:srgbClr val="000000"/>
              </a:buClr>
            </a:pPr>
            <a:r>
              <a:rPr lang="en-US" sz="1800" dirty="0">
                <a:solidFill>
                  <a:srgbClr val="000000"/>
                </a:solidFill>
                <a:latin typeface="Helvetica" pitchFamily="2" charset="0"/>
              </a:rPr>
              <a:t>5.4 — The mix of text for medical and auto is very awkward and deserves a better change than the new second paragraph. Perhaps:  "Additionally this standard provides enhanced dependability that is required for some medical use cases.  This includes remote medical healthcare, therapy and other monitoring that can enhance quality of life (QoL) in various population segments.”</a:t>
            </a:r>
          </a:p>
          <a:p>
            <a:pPr lvl="0">
              <a:spcBef>
                <a:spcPts val="0"/>
              </a:spcBef>
              <a:spcAft>
                <a:spcPts val="450"/>
              </a:spcAft>
              <a:buClr>
                <a:srgbClr val="000000"/>
              </a:buClr>
              <a:buFont typeface="Wingdings" pitchFamily="2" charset="2"/>
              <a:buChar char="Ø"/>
            </a:pPr>
            <a:r>
              <a:rPr lang="en-US" sz="1800" dirty="0">
                <a:solidFill>
                  <a:srgbClr val="000000"/>
                </a:solidFill>
                <a:latin typeface="Helvetica" pitchFamily="2" charset="0"/>
              </a:rPr>
              <a:t>Response – </a:t>
            </a:r>
            <a:r>
              <a:rPr lang="en-US" sz="1800" dirty="0">
                <a:solidFill>
                  <a:srgbClr val="FF0000"/>
                </a:solidFill>
                <a:latin typeface="Helvetica" pitchFamily="2" charset="0"/>
              </a:rPr>
              <a:t>Thank you for the feedback; we will revise the text.</a:t>
            </a:r>
            <a:endParaRPr lang="en-US" dirty="0">
              <a:solidFill>
                <a:srgbClr val="FF0000"/>
              </a:solidFill>
              <a:latin typeface="Helvetica" pitchFamily="2" charset="0"/>
            </a:endParaRPr>
          </a:p>
          <a:p>
            <a:endParaRPr lang="en-US" dirty="0"/>
          </a:p>
        </p:txBody>
      </p:sp>
      <p:sp>
        <p:nvSpPr>
          <p:cNvPr id="4" name="Date Placeholder 3">
            <a:extLst>
              <a:ext uri="{FF2B5EF4-FFF2-40B4-BE49-F238E27FC236}">
                <a16:creationId xmlns:a16="http://schemas.microsoft.com/office/drawing/2014/main" id="{2FD770B7-7390-4530-A442-19137ADE4998}"/>
              </a:ext>
            </a:extLst>
          </p:cNvPr>
          <p:cNvSpPr>
            <a:spLocks noGrp="1"/>
          </p:cNvSpPr>
          <p:nvPr>
            <p:ph type="dt" idx="10"/>
          </p:nvPr>
        </p:nvSpPr>
        <p:spPr/>
        <p:txBody>
          <a:bodyPr/>
          <a:lstStyle/>
          <a:p>
            <a:r>
              <a:rPr lang="en-US" altLang="ja-JP"/>
              <a:t>July 2021</a:t>
            </a:r>
            <a:endParaRPr lang="en-US" dirty="0"/>
          </a:p>
        </p:txBody>
      </p:sp>
      <p:sp>
        <p:nvSpPr>
          <p:cNvPr id="5" name="Footer Placeholder 4">
            <a:extLst>
              <a:ext uri="{FF2B5EF4-FFF2-40B4-BE49-F238E27FC236}">
                <a16:creationId xmlns:a16="http://schemas.microsoft.com/office/drawing/2014/main" id="{480D2B7C-D020-4821-AF7D-DCCEFC2A711C}"/>
              </a:ext>
            </a:extLst>
          </p:cNvPr>
          <p:cNvSpPr>
            <a:spLocks noGrp="1"/>
          </p:cNvSpPr>
          <p:nvPr>
            <p:ph type="ftr" idx="11"/>
          </p:nvPr>
        </p:nvSpPr>
        <p:spPr/>
        <p:txBody>
          <a:bodyPr/>
          <a:lstStyle/>
          <a:p>
            <a:r>
              <a:rPr lang="en-US"/>
              <a:t>M. Hernandez(YRP-IAI), T. Kobayashi(YNU), M. Kim(YRP-IAI), R. Kohno (YNU/YRP-IAI)</a:t>
            </a:r>
            <a:endParaRPr lang="en-US" dirty="0"/>
          </a:p>
        </p:txBody>
      </p:sp>
      <p:sp>
        <p:nvSpPr>
          <p:cNvPr id="6" name="Slide Number Placeholder 5">
            <a:extLst>
              <a:ext uri="{FF2B5EF4-FFF2-40B4-BE49-F238E27FC236}">
                <a16:creationId xmlns:a16="http://schemas.microsoft.com/office/drawing/2014/main" id="{2DE88EB7-4C7F-43D9-A259-461B366D6089}"/>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4</a:t>
            </a:fld>
            <a:endParaRPr dirty="0"/>
          </a:p>
        </p:txBody>
      </p:sp>
    </p:spTree>
    <p:extLst>
      <p:ext uri="{BB962C8B-B14F-4D97-AF65-F5344CB8AC3E}">
        <p14:creationId xmlns:p14="http://schemas.microsoft.com/office/powerpoint/2010/main" val="2220795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94DA2-D56C-4363-897C-CC6BA998CC05}"/>
              </a:ext>
            </a:extLst>
          </p:cNvPr>
          <p:cNvSpPr>
            <a:spLocks noGrp="1"/>
          </p:cNvSpPr>
          <p:nvPr>
            <p:ph type="title"/>
          </p:nvPr>
        </p:nvSpPr>
        <p:spPr/>
        <p:txBody>
          <a:bodyPr/>
          <a:lstStyle/>
          <a:p>
            <a:r>
              <a:rPr lang="en-US" dirty="0"/>
              <a:t>Continue</a:t>
            </a:r>
          </a:p>
        </p:txBody>
      </p:sp>
      <p:sp>
        <p:nvSpPr>
          <p:cNvPr id="3" name="Text Placeholder 2">
            <a:extLst>
              <a:ext uri="{FF2B5EF4-FFF2-40B4-BE49-F238E27FC236}">
                <a16:creationId xmlns:a16="http://schemas.microsoft.com/office/drawing/2014/main" id="{46D5E188-96A4-4777-8305-ED9E819E156A}"/>
              </a:ext>
            </a:extLst>
          </p:cNvPr>
          <p:cNvSpPr>
            <a:spLocks noGrp="1"/>
          </p:cNvSpPr>
          <p:nvPr>
            <p:ph type="body" idx="1"/>
          </p:nvPr>
        </p:nvSpPr>
        <p:spPr/>
        <p:txBody>
          <a:bodyPr/>
          <a:lstStyle/>
          <a:p>
            <a:pPr lvl="0">
              <a:buClr>
                <a:srgbClr val="000000"/>
              </a:buClr>
            </a:pPr>
            <a:r>
              <a:rPr lang="en-US" sz="1800" dirty="0">
                <a:solidFill>
                  <a:srgbClr val="000000"/>
                </a:solidFill>
                <a:latin typeface="Helvetica" panose="020B0604020202020204" pitchFamily="34" charset="0"/>
                <a:cs typeface="Helvetica" panose="020B0604020202020204" pitchFamily="34" charset="0"/>
              </a:rPr>
              <a:t>Response: </a:t>
            </a:r>
            <a:r>
              <a:rPr lang="en-US" sz="1800" dirty="0">
                <a:solidFill>
                  <a:srgbClr val="FF0000"/>
                </a:solidFill>
                <a:latin typeface="Helvetica" panose="020B0604020202020204" pitchFamily="34" charset="0"/>
                <a:cs typeface="Helvetica" panose="020B0604020202020204" pitchFamily="34" charset="0"/>
              </a:rPr>
              <a:t>If the question is why 802.15 is named Wireless Specialty Networks (WSN) Working Group in the </a:t>
            </a:r>
            <a:r>
              <a:rPr lang="en-US" sz="1800" dirty="0" err="1">
                <a:solidFill>
                  <a:srgbClr val="FF0000"/>
                </a:solidFill>
                <a:latin typeface="Helvetica" panose="020B0604020202020204" pitchFamily="34" charset="0"/>
                <a:cs typeface="Helvetica" panose="020B0604020202020204" pitchFamily="34" charset="0"/>
              </a:rPr>
              <a:t>MyProject</a:t>
            </a:r>
            <a:r>
              <a:rPr lang="en-US" sz="1800" dirty="0">
                <a:solidFill>
                  <a:srgbClr val="FF0000"/>
                </a:solidFill>
                <a:latin typeface="Helvetica" panose="020B0604020202020204" pitchFamily="34" charset="0"/>
                <a:cs typeface="Helvetica" panose="020B0604020202020204" pitchFamily="34" charset="0"/>
              </a:rPr>
              <a:t> website and named Wireless Personal Area Network (WPAN) Working Group in the EC website, such question will be forwarded to the 802.15 Chair, as P802.15.6a does not manage such web sites. </a:t>
            </a:r>
          </a:p>
        </p:txBody>
      </p:sp>
      <p:sp>
        <p:nvSpPr>
          <p:cNvPr id="4" name="Date Placeholder 3">
            <a:extLst>
              <a:ext uri="{FF2B5EF4-FFF2-40B4-BE49-F238E27FC236}">
                <a16:creationId xmlns:a16="http://schemas.microsoft.com/office/drawing/2014/main" id="{4915EBCE-E3C5-43E7-98A6-BEAE2684346E}"/>
              </a:ext>
            </a:extLst>
          </p:cNvPr>
          <p:cNvSpPr>
            <a:spLocks noGrp="1"/>
          </p:cNvSpPr>
          <p:nvPr>
            <p:ph type="dt" idx="10"/>
          </p:nvPr>
        </p:nvSpPr>
        <p:spPr/>
        <p:txBody>
          <a:bodyPr/>
          <a:lstStyle/>
          <a:p>
            <a:r>
              <a:rPr lang="en-US" altLang="ja-JP"/>
              <a:t>July 2021</a:t>
            </a:r>
            <a:endParaRPr lang="en-US" dirty="0"/>
          </a:p>
        </p:txBody>
      </p:sp>
      <p:sp>
        <p:nvSpPr>
          <p:cNvPr id="5" name="Footer Placeholder 4">
            <a:extLst>
              <a:ext uri="{FF2B5EF4-FFF2-40B4-BE49-F238E27FC236}">
                <a16:creationId xmlns:a16="http://schemas.microsoft.com/office/drawing/2014/main" id="{45D0A94A-D0B2-4F7D-B029-455D65AD9A68}"/>
              </a:ext>
            </a:extLst>
          </p:cNvPr>
          <p:cNvSpPr>
            <a:spLocks noGrp="1"/>
          </p:cNvSpPr>
          <p:nvPr>
            <p:ph type="ftr" idx="11"/>
          </p:nvPr>
        </p:nvSpPr>
        <p:spPr/>
        <p:txBody>
          <a:bodyPr/>
          <a:lstStyle/>
          <a:p>
            <a:r>
              <a:rPr lang="en-US"/>
              <a:t>M. Hernandez(YRP-IAI), T. Kobayashi(YNU), M. Kim(YRP-IAI), R. Kohno (YNU/YRP-IAI)</a:t>
            </a:r>
            <a:endParaRPr lang="en-US" dirty="0"/>
          </a:p>
        </p:txBody>
      </p:sp>
      <p:sp>
        <p:nvSpPr>
          <p:cNvPr id="6" name="Slide Number Placeholder 5">
            <a:extLst>
              <a:ext uri="{FF2B5EF4-FFF2-40B4-BE49-F238E27FC236}">
                <a16:creationId xmlns:a16="http://schemas.microsoft.com/office/drawing/2014/main" id="{AD33508B-E771-402B-B38F-57BCA66DCF93}"/>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5</a:t>
            </a:fld>
            <a:endParaRPr dirty="0"/>
          </a:p>
        </p:txBody>
      </p:sp>
    </p:spTree>
    <p:extLst>
      <p:ext uri="{BB962C8B-B14F-4D97-AF65-F5344CB8AC3E}">
        <p14:creationId xmlns:p14="http://schemas.microsoft.com/office/powerpoint/2010/main" val="393285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7E297-31E4-4D82-95F7-A9F3A203E016}"/>
              </a:ext>
            </a:extLst>
          </p:cNvPr>
          <p:cNvSpPr>
            <a:spLocks noGrp="1"/>
          </p:cNvSpPr>
          <p:nvPr>
            <p:ph type="title"/>
          </p:nvPr>
        </p:nvSpPr>
        <p:spPr/>
        <p:txBody>
          <a:bodyPr/>
          <a:lstStyle/>
          <a:p>
            <a:r>
              <a:rPr lang="en-US" kern="1200" dirty="0">
                <a:solidFill>
                  <a:schemeClr val="tx1"/>
                </a:solidFill>
              </a:rPr>
              <a:t>Draft P802.15.6a (3)</a:t>
            </a:r>
            <a:endParaRPr lang="en-US" dirty="0"/>
          </a:p>
        </p:txBody>
      </p:sp>
      <p:sp>
        <p:nvSpPr>
          <p:cNvPr id="3" name="Text Placeholder 2">
            <a:extLst>
              <a:ext uri="{FF2B5EF4-FFF2-40B4-BE49-F238E27FC236}">
                <a16:creationId xmlns:a16="http://schemas.microsoft.com/office/drawing/2014/main" id="{E30D6D1C-D6D5-4EBA-8A22-6B99C00F9286}"/>
              </a:ext>
            </a:extLst>
          </p:cNvPr>
          <p:cNvSpPr>
            <a:spLocks noGrp="1"/>
          </p:cNvSpPr>
          <p:nvPr>
            <p:ph type="body" idx="1"/>
          </p:nvPr>
        </p:nvSpPr>
        <p:spPr/>
        <p:txBody>
          <a:bodyPr/>
          <a:lstStyle/>
          <a:p>
            <a:pPr marL="0" lvl="0" indent="0">
              <a:spcBef>
                <a:spcPts val="0"/>
              </a:spcBef>
              <a:spcAft>
                <a:spcPts val="450"/>
              </a:spcAft>
              <a:buClr>
                <a:srgbClr val="000000"/>
              </a:buClr>
              <a:buNone/>
            </a:pPr>
            <a:r>
              <a:rPr lang="en-US" sz="1800" dirty="0">
                <a:solidFill>
                  <a:srgbClr val="000000"/>
                </a:solidFill>
                <a:latin typeface="Helvetica" pitchFamily="2" charset="0"/>
              </a:rPr>
              <a:t>CSD: </a:t>
            </a:r>
            <a:r>
              <a:rPr lang="en-US" sz="1800" dirty="0">
                <a:solidFill>
                  <a:srgbClr val="000000"/>
                </a:solidFill>
                <a:latin typeface="Helvetica" pitchFamily="2" charset="0"/>
                <a:hlinkClick r:id="rId2">
                  <a:extLst>
                    <a:ext uri="{A12FA001-AC4F-418D-AE19-62706E023703}">
                      <ahyp:hlinkClr xmlns:ahyp="http://schemas.microsoft.com/office/drawing/2018/hyperlinkcolor" val="tx"/>
                    </a:ext>
                  </a:extLst>
                </a:hlinkClick>
              </a:rPr>
              <a:t>https://mentor.ieee.org/802.15/dcn/21/15-21-0260-02-006a-ieee-802-15-6a-csd-draft.docx</a:t>
            </a:r>
            <a:endParaRPr lang="en-US" sz="1800" dirty="0">
              <a:solidFill>
                <a:srgbClr val="000000"/>
              </a:solidFill>
              <a:latin typeface="Helvetica" pitchFamily="2" charset="0"/>
            </a:endParaRPr>
          </a:p>
          <a:p>
            <a:pPr lvl="0">
              <a:spcBef>
                <a:spcPts val="0"/>
              </a:spcBef>
              <a:spcAft>
                <a:spcPts val="450"/>
              </a:spcAft>
              <a:buClr>
                <a:srgbClr val="000000"/>
              </a:buClr>
              <a:buFont typeface="Arial" panose="020B0604020202020204" pitchFamily="34" charset="0"/>
              <a:buChar char="•"/>
            </a:pPr>
            <a:r>
              <a:rPr lang="en-US" sz="1800" dirty="0">
                <a:solidFill>
                  <a:srgbClr val="000000"/>
                </a:solidFill>
                <a:latin typeface="Helvetica" pitchFamily="2" charset="0"/>
              </a:rPr>
              <a:t>General – If contrary to our assumption, the project is to specify two different networks (human body versus auto), and honest CSD responses were given, the responses for auto and human body would be entirely disjoint and would not fit within a single project.</a:t>
            </a:r>
          </a:p>
          <a:p>
            <a:pPr lvl="0">
              <a:spcBef>
                <a:spcPts val="0"/>
              </a:spcBef>
              <a:spcAft>
                <a:spcPts val="450"/>
              </a:spcAft>
              <a:buClr>
                <a:srgbClr val="000000"/>
              </a:buClr>
              <a:buFont typeface="Wingdings" pitchFamily="2" charset="2"/>
              <a:buChar char="Ø"/>
            </a:pPr>
            <a:r>
              <a:rPr lang="en-US" sz="1800" dirty="0">
                <a:solidFill>
                  <a:srgbClr val="000000"/>
                </a:solidFill>
                <a:latin typeface="Helvetica" pitchFamily="2" charset="0"/>
              </a:rPr>
              <a:t>Response – </a:t>
            </a:r>
            <a:r>
              <a:rPr lang="en-US" sz="1800" dirty="0">
                <a:solidFill>
                  <a:srgbClr val="FF0000"/>
                </a:solidFill>
                <a:latin typeface="Helvetica" pitchFamily="2" charset="0"/>
              </a:rPr>
              <a:t>The project intends to specify one extension of 15.6 WBAN with 2 use cases HBAN and VBAN sharing the same wireless medium in a vehicle or nearby a vehicle. Your assumption of 2 disjoint wireless networks is incorrect. </a:t>
            </a:r>
          </a:p>
          <a:p>
            <a:pPr marL="25400" indent="0">
              <a:buNone/>
            </a:pPr>
            <a:endParaRPr lang="en-US" dirty="0"/>
          </a:p>
        </p:txBody>
      </p:sp>
      <p:sp>
        <p:nvSpPr>
          <p:cNvPr id="4" name="Date Placeholder 3">
            <a:extLst>
              <a:ext uri="{FF2B5EF4-FFF2-40B4-BE49-F238E27FC236}">
                <a16:creationId xmlns:a16="http://schemas.microsoft.com/office/drawing/2014/main" id="{D762F121-4B8E-4829-957D-C42958A88CC4}"/>
              </a:ext>
            </a:extLst>
          </p:cNvPr>
          <p:cNvSpPr>
            <a:spLocks noGrp="1"/>
          </p:cNvSpPr>
          <p:nvPr>
            <p:ph type="dt" idx="10"/>
          </p:nvPr>
        </p:nvSpPr>
        <p:spPr/>
        <p:txBody>
          <a:bodyPr/>
          <a:lstStyle/>
          <a:p>
            <a:r>
              <a:rPr lang="en-US" altLang="ja-JP"/>
              <a:t>July 2021</a:t>
            </a:r>
            <a:endParaRPr lang="en-US" dirty="0"/>
          </a:p>
        </p:txBody>
      </p:sp>
      <p:sp>
        <p:nvSpPr>
          <p:cNvPr id="5" name="Footer Placeholder 4">
            <a:extLst>
              <a:ext uri="{FF2B5EF4-FFF2-40B4-BE49-F238E27FC236}">
                <a16:creationId xmlns:a16="http://schemas.microsoft.com/office/drawing/2014/main" id="{3CE3FCAF-2479-4095-972C-B1B46B8265BC}"/>
              </a:ext>
            </a:extLst>
          </p:cNvPr>
          <p:cNvSpPr>
            <a:spLocks noGrp="1"/>
          </p:cNvSpPr>
          <p:nvPr>
            <p:ph type="ftr" idx="11"/>
          </p:nvPr>
        </p:nvSpPr>
        <p:spPr/>
        <p:txBody>
          <a:bodyPr/>
          <a:lstStyle/>
          <a:p>
            <a:r>
              <a:rPr lang="en-US"/>
              <a:t>M. Hernandez(YRP-IAI), T. Kobayashi(YNU), M. Kim(YRP-IAI), R. Kohno (YNU/YRP-IAI)</a:t>
            </a:r>
            <a:endParaRPr lang="en-US" dirty="0"/>
          </a:p>
        </p:txBody>
      </p:sp>
      <p:sp>
        <p:nvSpPr>
          <p:cNvPr id="6" name="Slide Number Placeholder 5">
            <a:extLst>
              <a:ext uri="{FF2B5EF4-FFF2-40B4-BE49-F238E27FC236}">
                <a16:creationId xmlns:a16="http://schemas.microsoft.com/office/drawing/2014/main" id="{5381EC0C-7115-4752-957D-35497000141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6</a:t>
            </a:fld>
            <a:endParaRPr dirty="0"/>
          </a:p>
        </p:txBody>
      </p:sp>
    </p:spTree>
    <p:extLst>
      <p:ext uri="{BB962C8B-B14F-4D97-AF65-F5344CB8AC3E}">
        <p14:creationId xmlns:p14="http://schemas.microsoft.com/office/powerpoint/2010/main" val="475749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A41157D-9162-440A-B5C2-EB53B65BF381}"/>
              </a:ext>
            </a:extLst>
          </p:cNvPr>
          <p:cNvSpPr>
            <a:spLocks noGrp="1"/>
          </p:cNvSpPr>
          <p:nvPr>
            <p:ph type="dt" idx="10"/>
          </p:nvPr>
        </p:nvSpPr>
        <p:spPr/>
        <p:txBody>
          <a:bodyPr/>
          <a:lstStyle/>
          <a:p>
            <a:r>
              <a:rPr lang="en-US" altLang="ja-JP"/>
              <a:t>July 2021</a:t>
            </a:r>
            <a:endParaRPr lang="en-US" dirty="0"/>
          </a:p>
        </p:txBody>
      </p:sp>
      <p:sp>
        <p:nvSpPr>
          <p:cNvPr id="5" name="Footer Placeholder 4">
            <a:extLst>
              <a:ext uri="{FF2B5EF4-FFF2-40B4-BE49-F238E27FC236}">
                <a16:creationId xmlns:a16="http://schemas.microsoft.com/office/drawing/2014/main" id="{9E5C9B96-DB94-4C1A-B032-04D848D0AB5D}"/>
              </a:ext>
            </a:extLst>
          </p:cNvPr>
          <p:cNvSpPr>
            <a:spLocks noGrp="1"/>
          </p:cNvSpPr>
          <p:nvPr>
            <p:ph type="ftr" idx="11"/>
          </p:nvPr>
        </p:nvSpPr>
        <p:spPr/>
        <p:txBody>
          <a:bodyPr/>
          <a:lstStyle/>
          <a:p>
            <a:r>
              <a:rPr lang="en-US"/>
              <a:t>M. Hernandez(YRP-IAI), T. Kobayashi(YNU), M. Kim(YRP-IAI), R. Kohno (YNU/YRP-IAI)</a:t>
            </a:r>
            <a:endParaRPr lang="en-US" dirty="0"/>
          </a:p>
        </p:txBody>
      </p:sp>
      <p:sp>
        <p:nvSpPr>
          <p:cNvPr id="6" name="Slide Number Placeholder 5">
            <a:extLst>
              <a:ext uri="{FF2B5EF4-FFF2-40B4-BE49-F238E27FC236}">
                <a16:creationId xmlns:a16="http://schemas.microsoft.com/office/drawing/2014/main" id="{A1696E82-3910-47A4-AE5B-68CBF096FA6F}"/>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7</a:t>
            </a:fld>
            <a:endParaRPr dirty="0"/>
          </a:p>
        </p:txBody>
      </p:sp>
      <p:pic>
        <p:nvPicPr>
          <p:cNvPr id="7" name="Picture 6">
            <a:extLst>
              <a:ext uri="{FF2B5EF4-FFF2-40B4-BE49-F238E27FC236}">
                <a16:creationId xmlns:a16="http://schemas.microsoft.com/office/drawing/2014/main" id="{EE3F6786-9BBB-4598-AA37-04D20CF1FB58}"/>
              </a:ext>
            </a:extLst>
          </p:cNvPr>
          <p:cNvPicPr>
            <a:picLocks noChangeAspect="1"/>
          </p:cNvPicPr>
          <p:nvPr/>
        </p:nvPicPr>
        <p:blipFill>
          <a:blip r:embed="rId2"/>
          <a:stretch>
            <a:fillRect/>
          </a:stretch>
        </p:blipFill>
        <p:spPr>
          <a:xfrm>
            <a:off x="1384931" y="2079580"/>
            <a:ext cx="6115762" cy="3335571"/>
          </a:xfrm>
          <a:prstGeom prst="rect">
            <a:avLst/>
          </a:prstGeom>
        </p:spPr>
      </p:pic>
      <p:sp>
        <p:nvSpPr>
          <p:cNvPr id="8" name="TextBox 7">
            <a:extLst>
              <a:ext uri="{FF2B5EF4-FFF2-40B4-BE49-F238E27FC236}">
                <a16:creationId xmlns:a16="http://schemas.microsoft.com/office/drawing/2014/main" id="{27DFF31C-94F7-4217-8097-F8C6B78FFE72}"/>
              </a:ext>
            </a:extLst>
          </p:cNvPr>
          <p:cNvSpPr txBox="1"/>
          <p:nvPr/>
        </p:nvSpPr>
        <p:spPr>
          <a:xfrm>
            <a:off x="2689935" y="2283767"/>
            <a:ext cx="627095" cy="338554"/>
          </a:xfrm>
          <a:prstGeom prst="rect">
            <a:avLst/>
          </a:prstGeom>
          <a:noFill/>
        </p:spPr>
        <p:txBody>
          <a:bodyPr wrap="none" rtlCol="0">
            <a:spAutoFit/>
          </a:bodyPr>
          <a:lstStyle/>
          <a:p>
            <a:r>
              <a:rPr lang="en-US" sz="1600" b="1" dirty="0">
                <a:solidFill>
                  <a:srgbClr val="FFFF00"/>
                </a:solidFill>
              </a:rPr>
              <a:t>BAN</a:t>
            </a:r>
            <a:endParaRPr lang="en-US" b="1" dirty="0">
              <a:solidFill>
                <a:srgbClr val="FFFF00"/>
              </a:solidFill>
            </a:endParaRPr>
          </a:p>
        </p:txBody>
      </p:sp>
      <p:sp>
        <p:nvSpPr>
          <p:cNvPr id="9" name="TextBox 8">
            <a:extLst>
              <a:ext uri="{FF2B5EF4-FFF2-40B4-BE49-F238E27FC236}">
                <a16:creationId xmlns:a16="http://schemas.microsoft.com/office/drawing/2014/main" id="{57F0AE4D-0AD3-4E42-A0D4-D5B86A33B37D}"/>
              </a:ext>
            </a:extLst>
          </p:cNvPr>
          <p:cNvSpPr txBox="1"/>
          <p:nvPr/>
        </p:nvSpPr>
        <p:spPr>
          <a:xfrm>
            <a:off x="4674266" y="2669951"/>
            <a:ext cx="763351" cy="338554"/>
          </a:xfrm>
          <a:prstGeom prst="rect">
            <a:avLst/>
          </a:prstGeom>
          <a:noFill/>
        </p:spPr>
        <p:txBody>
          <a:bodyPr wrap="none" rtlCol="0">
            <a:spAutoFit/>
          </a:bodyPr>
          <a:lstStyle/>
          <a:p>
            <a:r>
              <a:rPr lang="en-US" sz="1600" b="1" dirty="0">
                <a:solidFill>
                  <a:srgbClr val="FF0000"/>
                </a:solidFill>
              </a:rPr>
              <a:t>VBAN</a:t>
            </a:r>
          </a:p>
        </p:txBody>
      </p:sp>
      <p:cxnSp>
        <p:nvCxnSpPr>
          <p:cNvPr id="10" name="Connector: Elbow 9">
            <a:extLst>
              <a:ext uri="{FF2B5EF4-FFF2-40B4-BE49-F238E27FC236}">
                <a16:creationId xmlns:a16="http://schemas.microsoft.com/office/drawing/2014/main" id="{F7A6DF4B-479B-43C5-88FB-CE915107EDF7}"/>
              </a:ext>
            </a:extLst>
          </p:cNvPr>
          <p:cNvCxnSpPr/>
          <p:nvPr/>
        </p:nvCxnSpPr>
        <p:spPr>
          <a:xfrm>
            <a:off x="2858610" y="3320990"/>
            <a:ext cx="798991" cy="127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E0BD5B20-6B6B-4367-9357-8B48CEFFC8A1}"/>
              </a:ext>
            </a:extLst>
          </p:cNvPr>
          <p:cNvCxnSpPr/>
          <p:nvPr/>
        </p:nvCxnSpPr>
        <p:spPr>
          <a:xfrm flipV="1">
            <a:off x="2968471" y="3011032"/>
            <a:ext cx="1781083" cy="186431"/>
          </a:xfrm>
          <a:prstGeom prst="bentConnector3">
            <a:avLst/>
          </a:prstGeom>
          <a:ln w="285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39B08A2-0137-463E-8968-18AD4F01EC92}"/>
              </a:ext>
            </a:extLst>
          </p:cNvPr>
          <p:cNvSpPr txBox="1"/>
          <p:nvPr/>
        </p:nvSpPr>
        <p:spPr>
          <a:xfrm>
            <a:off x="3092121" y="1192727"/>
            <a:ext cx="2701381" cy="461665"/>
          </a:xfrm>
          <a:prstGeom prst="rect">
            <a:avLst/>
          </a:prstGeom>
          <a:noFill/>
        </p:spPr>
        <p:txBody>
          <a:bodyPr wrap="none" rtlCol="0">
            <a:spAutoFit/>
          </a:bodyPr>
          <a:lstStyle/>
          <a:p>
            <a:r>
              <a:rPr lang="en-US" sz="2400" dirty="0"/>
              <a:t>Example use case</a:t>
            </a:r>
          </a:p>
        </p:txBody>
      </p:sp>
    </p:spTree>
    <p:extLst>
      <p:ext uri="{BB962C8B-B14F-4D97-AF65-F5344CB8AC3E}">
        <p14:creationId xmlns:p14="http://schemas.microsoft.com/office/powerpoint/2010/main" val="4022295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B74AA-F653-4C79-B33E-E0ABC0519969}"/>
              </a:ext>
            </a:extLst>
          </p:cNvPr>
          <p:cNvSpPr>
            <a:spLocks noGrp="1"/>
          </p:cNvSpPr>
          <p:nvPr>
            <p:ph type="title"/>
          </p:nvPr>
        </p:nvSpPr>
        <p:spPr/>
        <p:txBody>
          <a:bodyPr/>
          <a:lstStyle/>
          <a:p>
            <a:r>
              <a:rPr lang="en-US" dirty="0"/>
              <a:t>Draft P802.15.6a (4)</a:t>
            </a:r>
          </a:p>
        </p:txBody>
      </p:sp>
      <p:sp>
        <p:nvSpPr>
          <p:cNvPr id="3" name="Text Placeholder 2">
            <a:extLst>
              <a:ext uri="{FF2B5EF4-FFF2-40B4-BE49-F238E27FC236}">
                <a16:creationId xmlns:a16="http://schemas.microsoft.com/office/drawing/2014/main" id="{902509B8-A7C4-4FC3-BF9E-942A40D6A417}"/>
              </a:ext>
            </a:extLst>
          </p:cNvPr>
          <p:cNvSpPr>
            <a:spLocks noGrp="1"/>
          </p:cNvSpPr>
          <p:nvPr>
            <p:ph type="body" idx="1"/>
          </p:nvPr>
        </p:nvSpPr>
        <p:spPr/>
        <p:txBody>
          <a:bodyPr/>
          <a:lstStyle/>
          <a:p>
            <a:pPr lvl="0">
              <a:spcBef>
                <a:spcPts val="0"/>
              </a:spcBef>
              <a:spcAft>
                <a:spcPts val="450"/>
              </a:spcAft>
              <a:buClr>
                <a:srgbClr val="000000"/>
              </a:buClr>
              <a:buFont typeface="Arial" panose="020B0604020202020204" pitchFamily="34" charset="0"/>
              <a:buChar char="•"/>
            </a:pPr>
            <a:r>
              <a:rPr lang="en-US" sz="1800" dirty="0">
                <a:solidFill>
                  <a:srgbClr val="000000"/>
                </a:solidFill>
                <a:latin typeface="Helvetica" pitchFamily="2" charset="0"/>
              </a:rPr>
              <a:t>1.2.1, a — "IEEE 802.15.6-2012” should be "IEEE Std 802.15.6-2012”.  </a:t>
            </a:r>
          </a:p>
          <a:p>
            <a:pPr lvl="0">
              <a:spcBef>
                <a:spcPts val="0"/>
              </a:spcBef>
              <a:spcAft>
                <a:spcPts val="450"/>
              </a:spcAft>
              <a:buClr>
                <a:srgbClr val="000000"/>
              </a:buClr>
              <a:buFont typeface="Wingdings" pitchFamily="2" charset="2"/>
              <a:buChar char="Ø"/>
            </a:pPr>
            <a:r>
              <a:rPr lang="en-US" sz="1800" dirty="0">
                <a:solidFill>
                  <a:srgbClr val="000000"/>
                </a:solidFill>
                <a:latin typeface="Helvetica" pitchFamily="2" charset="0"/>
              </a:rPr>
              <a:t>Response – </a:t>
            </a:r>
            <a:r>
              <a:rPr lang="en-US" sz="1800" dirty="0">
                <a:solidFill>
                  <a:srgbClr val="FF0000"/>
                </a:solidFill>
                <a:latin typeface="Helvetica" pitchFamily="2" charset="0"/>
              </a:rPr>
              <a:t>Accepted.</a:t>
            </a:r>
          </a:p>
          <a:p>
            <a:pPr lvl="0">
              <a:spcBef>
                <a:spcPts val="0"/>
              </a:spcBef>
              <a:spcAft>
                <a:spcPts val="450"/>
              </a:spcAft>
              <a:buClr>
                <a:srgbClr val="000000"/>
              </a:buClr>
              <a:buFont typeface="Arial" panose="020B0604020202020204" pitchFamily="34" charset="0"/>
              <a:buChar char="•"/>
            </a:pPr>
            <a:r>
              <a:rPr lang="en-US" sz="1800" dirty="0">
                <a:solidFill>
                  <a:srgbClr val="000000"/>
                </a:solidFill>
                <a:latin typeface="Helvetica" pitchFamily="2" charset="0"/>
              </a:rPr>
              <a:t>1.2.1, a – Second paragraph “Enhancement to” should be "The enhancement of”.</a:t>
            </a:r>
          </a:p>
          <a:p>
            <a:pPr lvl="0">
              <a:spcBef>
                <a:spcPts val="0"/>
              </a:spcBef>
              <a:spcAft>
                <a:spcPts val="450"/>
              </a:spcAft>
              <a:buClr>
                <a:srgbClr val="000000"/>
              </a:buClr>
              <a:buFont typeface="Wingdings" pitchFamily="2" charset="2"/>
              <a:buChar char="Ø"/>
            </a:pPr>
            <a:r>
              <a:rPr lang="en-US" sz="1800" dirty="0">
                <a:solidFill>
                  <a:srgbClr val="000000"/>
                </a:solidFill>
                <a:latin typeface="Helvetica" pitchFamily="2" charset="0"/>
              </a:rPr>
              <a:t>Response – </a:t>
            </a:r>
            <a:r>
              <a:rPr lang="en-US" sz="1800" dirty="0">
                <a:solidFill>
                  <a:srgbClr val="FF0000"/>
                </a:solidFill>
                <a:latin typeface="Helvetica" pitchFamily="2" charset="0"/>
              </a:rPr>
              <a:t>Accepted.</a:t>
            </a:r>
          </a:p>
          <a:p>
            <a:pPr lvl="0">
              <a:spcBef>
                <a:spcPts val="0"/>
              </a:spcBef>
              <a:spcAft>
                <a:spcPts val="450"/>
              </a:spcAft>
              <a:buClr>
                <a:srgbClr val="000000"/>
              </a:buClr>
              <a:buFont typeface="Arial" panose="020B0604020202020204" pitchFamily="34" charset="0"/>
              <a:buChar char="•"/>
            </a:pPr>
            <a:r>
              <a:rPr lang="en-US" sz="1800" dirty="0">
                <a:solidFill>
                  <a:srgbClr val="000000"/>
                </a:solidFill>
                <a:latin typeface="Helvetica" pitchFamily="2" charset="0"/>
              </a:rPr>
              <a:t>1.2.4, a — "IEEE 802.15.6-2012” should be "IEEE Std 802.15.6-2012”.  </a:t>
            </a:r>
          </a:p>
          <a:p>
            <a:pPr lvl="0">
              <a:spcBef>
                <a:spcPts val="0"/>
              </a:spcBef>
              <a:spcAft>
                <a:spcPts val="450"/>
              </a:spcAft>
              <a:buClr>
                <a:srgbClr val="000000"/>
              </a:buClr>
              <a:buFont typeface="Wingdings" pitchFamily="2" charset="2"/>
              <a:buChar char="Ø"/>
            </a:pPr>
            <a:r>
              <a:rPr lang="en-US" sz="1800" dirty="0">
                <a:solidFill>
                  <a:srgbClr val="000000"/>
                </a:solidFill>
                <a:latin typeface="Helvetica" pitchFamily="2" charset="0"/>
              </a:rPr>
              <a:t>Response – </a:t>
            </a:r>
            <a:r>
              <a:rPr lang="en-US" sz="1800" dirty="0">
                <a:solidFill>
                  <a:srgbClr val="FF0000"/>
                </a:solidFill>
                <a:latin typeface="Helvetica" pitchFamily="2" charset="0"/>
              </a:rPr>
              <a:t>Accepted.</a:t>
            </a:r>
          </a:p>
          <a:p>
            <a:pPr lvl="0">
              <a:spcBef>
                <a:spcPts val="0"/>
              </a:spcBef>
              <a:spcAft>
                <a:spcPts val="450"/>
              </a:spcAft>
              <a:buClr>
                <a:srgbClr val="000000"/>
              </a:buClr>
              <a:buFont typeface="Arial" panose="020B0604020202020204" pitchFamily="34" charset="0"/>
              <a:buChar char="•"/>
            </a:pPr>
            <a:r>
              <a:rPr lang="en-US" sz="1800" dirty="0">
                <a:solidFill>
                  <a:srgbClr val="000000"/>
                </a:solidFill>
                <a:latin typeface="Helvetica" pitchFamily="2" charset="0"/>
              </a:rPr>
              <a:t>1.2.4, a – Second paragraph “Enhancement to” should be "The enhancement of”.</a:t>
            </a:r>
          </a:p>
          <a:p>
            <a:pPr lvl="0">
              <a:spcBef>
                <a:spcPts val="0"/>
              </a:spcBef>
              <a:spcAft>
                <a:spcPts val="450"/>
              </a:spcAft>
              <a:buClr>
                <a:srgbClr val="000000"/>
              </a:buClr>
              <a:buFont typeface="Wingdings" pitchFamily="2" charset="2"/>
              <a:buChar char="Ø"/>
            </a:pPr>
            <a:r>
              <a:rPr lang="en-US" sz="1800" dirty="0">
                <a:solidFill>
                  <a:srgbClr val="000000"/>
                </a:solidFill>
                <a:latin typeface="Helvetica" pitchFamily="2" charset="0"/>
              </a:rPr>
              <a:t>Response – </a:t>
            </a:r>
            <a:r>
              <a:rPr lang="en-US" sz="1800" dirty="0">
                <a:solidFill>
                  <a:srgbClr val="FF0000"/>
                </a:solidFill>
                <a:latin typeface="Helvetica" pitchFamily="2" charset="0"/>
              </a:rPr>
              <a:t>Accepted.</a:t>
            </a:r>
          </a:p>
          <a:p>
            <a:endParaRPr lang="en-US" dirty="0"/>
          </a:p>
        </p:txBody>
      </p:sp>
      <p:sp>
        <p:nvSpPr>
          <p:cNvPr id="4" name="Date Placeholder 3">
            <a:extLst>
              <a:ext uri="{FF2B5EF4-FFF2-40B4-BE49-F238E27FC236}">
                <a16:creationId xmlns:a16="http://schemas.microsoft.com/office/drawing/2014/main" id="{8B9BFA34-46DA-4E0F-861E-7EBA5D426B08}"/>
              </a:ext>
            </a:extLst>
          </p:cNvPr>
          <p:cNvSpPr>
            <a:spLocks noGrp="1"/>
          </p:cNvSpPr>
          <p:nvPr>
            <p:ph type="dt" idx="10"/>
          </p:nvPr>
        </p:nvSpPr>
        <p:spPr/>
        <p:txBody>
          <a:bodyPr/>
          <a:lstStyle/>
          <a:p>
            <a:r>
              <a:rPr lang="en-US" altLang="ja-JP"/>
              <a:t>July 2021</a:t>
            </a:r>
            <a:endParaRPr lang="en-US" dirty="0"/>
          </a:p>
        </p:txBody>
      </p:sp>
      <p:sp>
        <p:nvSpPr>
          <p:cNvPr id="5" name="Footer Placeholder 4">
            <a:extLst>
              <a:ext uri="{FF2B5EF4-FFF2-40B4-BE49-F238E27FC236}">
                <a16:creationId xmlns:a16="http://schemas.microsoft.com/office/drawing/2014/main" id="{E3DE7380-E23E-411D-9032-65F4E7A3D114}"/>
              </a:ext>
            </a:extLst>
          </p:cNvPr>
          <p:cNvSpPr>
            <a:spLocks noGrp="1"/>
          </p:cNvSpPr>
          <p:nvPr>
            <p:ph type="ftr" idx="11"/>
          </p:nvPr>
        </p:nvSpPr>
        <p:spPr/>
        <p:txBody>
          <a:bodyPr/>
          <a:lstStyle/>
          <a:p>
            <a:r>
              <a:rPr lang="en-US"/>
              <a:t>M. Hernandez(YRP-IAI), T. Kobayashi(YNU), M. Kim(YRP-IAI), R. Kohno (YNU/YRP-IAI)</a:t>
            </a:r>
            <a:endParaRPr lang="en-US" dirty="0"/>
          </a:p>
        </p:txBody>
      </p:sp>
      <p:sp>
        <p:nvSpPr>
          <p:cNvPr id="6" name="Slide Number Placeholder 5">
            <a:extLst>
              <a:ext uri="{FF2B5EF4-FFF2-40B4-BE49-F238E27FC236}">
                <a16:creationId xmlns:a16="http://schemas.microsoft.com/office/drawing/2014/main" id="{E6C8A348-6489-4215-BB7E-5FDC201D2A53}"/>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8</a:t>
            </a:fld>
            <a:endParaRPr dirty="0"/>
          </a:p>
        </p:txBody>
      </p:sp>
    </p:spTree>
    <p:extLst>
      <p:ext uri="{BB962C8B-B14F-4D97-AF65-F5344CB8AC3E}">
        <p14:creationId xmlns:p14="http://schemas.microsoft.com/office/powerpoint/2010/main" val="3011425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6EBC1-F1A6-4E4D-8957-1F63D537B77A}"/>
              </a:ext>
            </a:extLst>
          </p:cNvPr>
          <p:cNvSpPr>
            <a:spLocks noGrp="1"/>
          </p:cNvSpPr>
          <p:nvPr>
            <p:ph type="title"/>
          </p:nvPr>
        </p:nvSpPr>
        <p:spPr/>
        <p:txBody>
          <a:bodyPr/>
          <a:lstStyle/>
          <a:p>
            <a:r>
              <a:rPr lang="en-US" kern="1200" dirty="0">
                <a:solidFill>
                  <a:schemeClr val="tx1"/>
                </a:solidFill>
              </a:rPr>
              <a:t>Draft P802.15.6a (5)</a:t>
            </a:r>
            <a:endParaRPr lang="en-US" dirty="0"/>
          </a:p>
        </p:txBody>
      </p:sp>
      <p:sp>
        <p:nvSpPr>
          <p:cNvPr id="3" name="Text Placeholder 2">
            <a:extLst>
              <a:ext uri="{FF2B5EF4-FFF2-40B4-BE49-F238E27FC236}">
                <a16:creationId xmlns:a16="http://schemas.microsoft.com/office/drawing/2014/main" id="{F5D1279B-B04D-43A0-BB9C-31CBD9BB30E2}"/>
              </a:ext>
            </a:extLst>
          </p:cNvPr>
          <p:cNvSpPr>
            <a:spLocks noGrp="1"/>
          </p:cNvSpPr>
          <p:nvPr>
            <p:ph type="body" idx="1"/>
          </p:nvPr>
        </p:nvSpPr>
        <p:spPr/>
        <p:txBody>
          <a:bodyPr/>
          <a:lstStyle/>
          <a:p>
            <a:pPr lvl="0">
              <a:spcBef>
                <a:spcPts val="0"/>
              </a:spcBef>
              <a:spcAft>
                <a:spcPts val="450"/>
              </a:spcAft>
              <a:buClr>
                <a:srgbClr val="000000"/>
              </a:buClr>
              <a:buFont typeface="Arial" panose="020B0604020202020204" pitchFamily="34" charset="0"/>
              <a:buChar char="•"/>
            </a:pPr>
            <a:r>
              <a:rPr lang="en-US" sz="1800" dirty="0">
                <a:solidFill>
                  <a:srgbClr val="000000"/>
                </a:solidFill>
                <a:latin typeface="Helvetica" pitchFamily="2" charset="0"/>
              </a:rPr>
              <a:t>1.2.</a:t>
            </a:r>
            <a:r>
              <a:rPr lang="en-US" sz="1800" strike="sngStrike" dirty="0">
                <a:solidFill>
                  <a:srgbClr val="000000"/>
                </a:solidFill>
                <a:latin typeface="Helvetica" pitchFamily="2" charset="0"/>
              </a:rPr>
              <a:t>4 </a:t>
            </a:r>
            <a:r>
              <a:rPr lang="en-US" sz="1800" dirty="0">
                <a:solidFill>
                  <a:srgbClr val="FF0000"/>
                </a:solidFill>
                <a:latin typeface="Helvetica" pitchFamily="2" charset="0"/>
              </a:rPr>
              <a:t>1</a:t>
            </a:r>
            <a:r>
              <a:rPr lang="en-US" sz="1800" dirty="0">
                <a:solidFill>
                  <a:srgbClr val="000000"/>
                </a:solidFill>
                <a:latin typeface="Helvetica" pitchFamily="2" charset="0"/>
              </a:rPr>
              <a:t>, a – It is not clear what is meant by “interact”, does this mean that the body area network of a passenger would bridge into the vehicle body network?  Or, is the interaction only referring to radio interference?</a:t>
            </a:r>
          </a:p>
          <a:p>
            <a:pPr lvl="0">
              <a:spcBef>
                <a:spcPts val="0"/>
              </a:spcBef>
              <a:spcAft>
                <a:spcPts val="450"/>
              </a:spcAft>
              <a:buClr>
                <a:srgbClr val="000000"/>
              </a:buClr>
              <a:buFont typeface="Wingdings" pitchFamily="2" charset="2"/>
              <a:buChar char="Ø"/>
            </a:pPr>
            <a:r>
              <a:rPr lang="en-US" sz="1800" dirty="0">
                <a:solidFill>
                  <a:srgbClr val="000000"/>
                </a:solidFill>
                <a:latin typeface="Helvetica" pitchFamily="2" charset="0"/>
              </a:rPr>
              <a:t>Response – </a:t>
            </a:r>
            <a:r>
              <a:rPr lang="en-US" sz="1800" dirty="0">
                <a:solidFill>
                  <a:srgbClr val="FF0000"/>
                </a:solidFill>
                <a:latin typeface="Helvetica" pitchFamily="2" charset="0"/>
              </a:rPr>
              <a:t>Interaction between HBAN and VBAN. </a:t>
            </a:r>
          </a:p>
          <a:p>
            <a:pPr lvl="0">
              <a:spcBef>
                <a:spcPts val="0"/>
              </a:spcBef>
              <a:spcAft>
                <a:spcPts val="450"/>
              </a:spcAft>
              <a:buClr>
                <a:srgbClr val="000000"/>
              </a:buClr>
              <a:buFont typeface="Arial" panose="020B0604020202020204" pitchFamily="34" charset="0"/>
              <a:buChar char="•"/>
            </a:pPr>
            <a:r>
              <a:rPr lang="en-US" sz="1800" dirty="0">
                <a:solidFill>
                  <a:srgbClr val="000000"/>
                </a:solidFill>
                <a:latin typeface="Helvetica" pitchFamily="2" charset="0"/>
              </a:rPr>
              <a:t>1.2.</a:t>
            </a:r>
            <a:r>
              <a:rPr lang="en-US" sz="1800" strike="sngStrike" dirty="0">
                <a:solidFill>
                  <a:srgbClr val="000000"/>
                </a:solidFill>
                <a:latin typeface="Helvetica" pitchFamily="2" charset="0"/>
              </a:rPr>
              <a:t>4 </a:t>
            </a:r>
            <a:r>
              <a:rPr lang="en-US" sz="1800" dirty="0">
                <a:solidFill>
                  <a:srgbClr val="FF0000"/>
                </a:solidFill>
                <a:latin typeface="Helvetica" pitchFamily="2" charset="0"/>
              </a:rPr>
              <a:t>1</a:t>
            </a:r>
            <a:r>
              <a:rPr lang="en-US" sz="1800" dirty="0">
                <a:solidFill>
                  <a:srgbClr val="000000"/>
                </a:solidFill>
                <a:latin typeface="Helvetica" pitchFamily="2" charset="0"/>
              </a:rPr>
              <a:t>, b – Our participants that have attended some of your meetings do not see planned participation from individuals affiliated with automotive OEMs and suppliers – please provide.</a:t>
            </a:r>
          </a:p>
          <a:p>
            <a:pPr lvl="0">
              <a:spcBef>
                <a:spcPts val="0"/>
              </a:spcBef>
              <a:spcAft>
                <a:spcPts val="450"/>
              </a:spcAft>
              <a:buClr>
                <a:srgbClr val="000000"/>
              </a:buClr>
              <a:buFont typeface="Wingdings" pitchFamily="2" charset="2"/>
              <a:buChar char="Ø"/>
            </a:pPr>
            <a:r>
              <a:rPr lang="en-US" sz="1800" dirty="0">
                <a:solidFill>
                  <a:srgbClr val="000000"/>
                </a:solidFill>
                <a:latin typeface="Helvetica" pitchFamily="2" charset="0"/>
              </a:rPr>
              <a:t>Response – </a:t>
            </a:r>
            <a:r>
              <a:rPr lang="en-US" sz="1800" dirty="0">
                <a:solidFill>
                  <a:srgbClr val="FF0000"/>
                </a:solidFill>
                <a:latin typeface="Helvetica" pitchFamily="2" charset="0"/>
              </a:rPr>
              <a:t>Tier 1: Denso, Bosch, </a:t>
            </a:r>
            <a:r>
              <a:rPr lang="en-US" sz="1800" dirty="0" err="1">
                <a:solidFill>
                  <a:srgbClr val="FF0000"/>
                </a:solidFill>
                <a:latin typeface="Helvetica" pitchFamily="2" charset="0"/>
              </a:rPr>
              <a:t>Mahle</a:t>
            </a:r>
            <a:r>
              <a:rPr lang="en-US" sz="1800" dirty="0">
                <a:solidFill>
                  <a:srgbClr val="FF0000"/>
                </a:solidFill>
                <a:latin typeface="Helvetica" pitchFamily="2" charset="0"/>
              </a:rPr>
              <a:t>. Tier 2: Infineon, NXP, Qorvo. Car manufacturer: Nissan, VW, Ford.</a:t>
            </a:r>
          </a:p>
          <a:p>
            <a:endParaRPr lang="en-US" dirty="0"/>
          </a:p>
        </p:txBody>
      </p:sp>
      <p:sp>
        <p:nvSpPr>
          <p:cNvPr id="4" name="Date Placeholder 3">
            <a:extLst>
              <a:ext uri="{FF2B5EF4-FFF2-40B4-BE49-F238E27FC236}">
                <a16:creationId xmlns:a16="http://schemas.microsoft.com/office/drawing/2014/main" id="{201085EB-3380-40E8-9279-BDB10C89A226}"/>
              </a:ext>
            </a:extLst>
          </p:cNvPr>
          <p:cNvSpPr>
            <a:spLocks noGrp="1"/>
          </p:cNvSpPr>
          <p:nvPr>
            <p:ph type="dt" idx="10"/>
          </p:nvPr>
        </p:nvSpPr>
        <p:spPr/>
        <p:txBody>
          <a:bodyPr/>
          <a:lstStyle/>
          <a:p>
            <a:r>
              <a:rPr lang="en-US" altLang="ja-JP"/>
              <a:t>July 2021</a:t>
            </a:r>
            <a:endParaRPr lang="en-US" dirty="0"/>
          </a:p>
        </p:txBody>
      </p:sp>
      <p:sp>
        <p:nvSpPr>
          <p:cNvPr id="5" name="Footer Placeholder 4">
            <a:extLst>
              <a:ext uri="{FF2B5EF4-FFF2-40B4-BE49-F238E27FC236}">
                <a16:creationId xmlns:a16="http://schemas.microsoft.com/office/drawing/2014/main" id="{A3649B50-978F-46C0-951F-D57CB95011C8}"/>
              </a:ext>
            </a:extLst>
          </p:cNvPr>
          <p:cNvSpPr>
            <a:spLocks noGrp="1"/>
          </p:cNvSpPr>
          <p:nvPr>
            <p:ph type="ftr" idx="11"/>
          </p:nvPr>
        </p:nvSpPr>
        <p:spPr/>
        <p:txBody>
          <a:bodyPr/>
          <a:lstStyle/>
          <a:p>
            <a:r>
              <a:rPr lang="en-US"/>
              <a:t>M. Hernandez(YRP-IAI), T. Kobayashi(YNU), M. Kim(YRP-IAI), R. Kohno (YNU/YRP-IAI)</a:t>
            </a:r>
            <a:endParaRPr lang="en-US" dirty="0"/>
          </a:p>
        </p:txBody>
      </p:sp>
      <p:sp>
        <p:nvSpPr>
          <p:cNvPr id="6" name="Slide Number Placeholder 5">
            <a:extLst>
              <a:ext uri="{FF2B5EF4-FFF2-40B4-BE49-F238E27FC236}">
                <a16:creationId xmlns:a16="http://schemas.microsoft.com/office/drawing/2014/main" id="{1CB1C07F-49D9-4726-B0BD-F02D5E234D9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9</a:t>
            </a:fld>
            <a:endParaRPr dirty="0"/>
          </a:p>
        </p:txBody>
      </p:sp>
    </p:spTree>
    <p:extLst>
      <p:ext uri="{BB962C8B-B14F-4D97-AF65-F5344CB8AC3E}">
        <p14:creationId xmlns:p14="http://schemas.microsoft.com/office/powerpoint/2010/main" val="3427893310"/>
      </p:ext>
    </p:extLst>
  </p:cSld>
  <p:clrMapOvr>
    <a:masterClrMapping/>
  </p:clrMapOvr>
</p:sld>
</file>

<file path=ppt/theme/theme1.xml><?xml version="1.0" encoding="utf-8"?>
<a:theme xmlns:a="http://schemas.openxmlformats.org/drawingml/2006/main" name="Default Design">
  <a:themeElements>
    <a:clrScheme name="Custom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TN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4736</TotalTime>
  <Words>1335</Words>
  <Application>Microsoft Office PowerPoint</Application>
  <PresentationFormat>画面に合わせる (4:3)</PresentationFormat>
  <Paragraphs>84</Paragraphs>
  <Slides>9</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9</vt:i4>
      </vt:variant>
    </vt:vector>
  </HeadingPairs>
  <TitlesOfParts>
    <vt:vector size="14" baseType="lpstr">
      <vt:lpstr>Arial</vt:lpstr>
      <vt:lpstr>Helvetica</vt:lpstr>
      <vt:lpstr>Times New Roman</vt:lpstr>
      <vt:lpstr>Wingdings</vt:lpstr>
      <vt:lpstr>Default Design</vt:lpstr>
      <vt:lpstr>PowerPoint プレゼンテーション</vt:lpstr>
      <vt:lpstr>Draft P802.15.6a (1)</vt:lpstr>
      <vt:lpstr>Continue</vt:lpstr>
      <vt:lpstr>Draft P802.15.6a (2)</vt:lpstr>
      <vt:lpstr>Continue</vt:lpstr>
      <vt:lpstr>Draft P802.15.6a (3)</vt:lpstr>
      <vt:lpstr>PowerPoint プレゼンテーション</vt:lpstr>
      <vt:lpstr>Draft P802.15.6a (4)</vt:lpstr>
      <vt:lpstr>Draft P802.15.6a (5)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Marco Hernandez</dc:creator>
  <cp:lastModifiedBy>Kohno Ryuji</cp:lastModifiedBy>
  <cp:revision>260</cp:revision>
  <dcterms:modified xsi:type="dcterms:W3CDTF">2021-07-14T16:21:14Z</dcterms:modified>
</cp:coreProperties>
</file>