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9" r:id="rId2"/>
    <p:sldId id="258" r:id="rId3"/>
    <p:sldId id="284" r:id="rId4"/>
    <p:sldId id="281" r:id="rId5"/>
    <p:sldId id="271" r:id="rId6"/>
    <p:sldId id="273" r:id="rId7"/>
    <p:sldId id="274" r:id="rId8"/>
    <p:sldId id="282" r:id="rId9"/>
    <p:sldId id="276" r:id="rId10"/>
    <p:sldId id="256" r:id="rId11"/>
    <p:sldId id="4943" r:id="rId12"/>
    <p:sldId id="283" r:id="rId13"/>
    <p:sldId id="494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varScale="1">
        <p:scale>
          <a:sx n="71" d="100"/>
          <a:sy n="71" d="100"/>
        </p:scale>
        <p:origin x="100"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2021/7/12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25315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836613"/>
            <a:ext cx="8367713" cy="5472112"/>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タイトル 5"/>
          <p:cNvSpPr>
            <a:spLocks noGrp="1"/>
          </p:cNvSpPr>
          <p:nvPr>
            <p:ph type="title"/>
          </p:nvPr>
        </p:nvSpPr>
        <p:spPr>
          <a:xfrm>
            <a:off x="379414" y="0"/>
            <a:ext cx="8369300" cy="620713"/>
          </a:xfrm>
        </p:spPr>
        <p:txBody>
          <a:bodyPr/>
          <a:lstStyle/>
          <a:p>
            <a:r>
              <a:rPr lang="ja-JP" altLang="en-US" dirty="0"/>
              <a:t>マスタ タイトルの書式設定</a:t>
            </a:r>
          </a:p>
        </p:txBody>
      </p:sp>
      <p:sp>
        <p:nvSpPr>
          <p:cNvPr id="4" name="フッター プレースホルダ 8">
            <a:extLst>
              <a:ext uri="{FF2B5EF4-FFF2-40B4-BE49-F238E27FC236}">
                <a16:creationId xmlns:a16="http://schemas.microsoft.com/office/drawing/2014/main" id="{FF404211-7D43-4B25-ABE7-82A3E772F12A}"/>
              </a:ext>
            </a:extLst>
          </p:cNvPr>
          <p:cNvSpPr>
            <a:spLocks noGrp="1"/>
          </p:cNvSpPr>
          <p:nvPr>
            <p:ph type="ftr" sz="quarter" idx="10"/>
          </p:nvPr>
        </p:nvSpPr>
        <p:spPr/>
        <p:txBody>
          <a:bodyPr/>
          <a:lstStyle>
            <a:lvl1pPr>
              <a:defRPr/>
            </a:lvl1pPr>
          </a:lstStyle>
          <a:p>
            <a:pPr>
              <a:defRPr/>
            </a:pPr>
            <a:r>
              <a:rPr lang="en-US" altLang="ja-JP"/>
              <a:t>Ryuji Kohno's Properties, Confidential</a:t>
            </a:r>
          </a:p>
        </p:txBody>
      </p:sp>
    </p:spTree>
    <p:extLst>
      <p:ext uri="{BB962C8B-B14F-4D97-AF65-F5344CB8AC3E}">
        <p14:creationId xmlns:p14="http://schemas.microsoft.com/office/powerpoint/2010/main" val="41303826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802.15-21-0363-00-06a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s://ieeesa.webex.com/ieeesa/j.php?MTID=mefa004064fd4ac5f6e28173f1bbc2bf4"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5" Type="http://schemas.openxmlformats.org/officeDocument/2006/relationships/hyperlink" Target="https://ieeesa.webex.com/ieeesa/j.php?MTID=mb3c82b1a28c4c46e559c915a3dab109d" TargetMode="External"/><Relationship Id="rId4" Type="http://schemas.openxmlformats.org/officeDocument/2006/relationships/hyperlink" Target="https://ieeesa.webex.com/ieeesa/j.php?MTID=m42ff6a58444126fd311b751923d35977"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[SG15.6a Opening Information for July 2021]	</a:t>
            </a:r>
          </a:p>
          <a:p>
            <a:r>
              <a:rPr lang="en-US" altLang="ja-JP" sz="1600" b="1" dirty="0">
                <a:ea typeface="ＭＳ Ｐゴシック" charset="-128"/>
              </a:rPr>
              <a:t>Date Submitted: </a:t>
            </a:r>
            <a:r>
              <a:rPr lang="en-US" altLang="ja-JP" sz="1600" dirty="0">
                <a:ea typeface="ＭＳ Ｐゴシック" charset="-128"/>
              </a:rPr>
              <a:t>[13</a:t>
            </a:r>
            <a:r>
              <a:rPr lang="en-US" altLang="ja-JP" sz="1600" baseline="30000" dirty="0">
                <a:ea typeface="ＭＳ Ｐゴシック" charset="-128"/>
              </a:rPr>
              <a:t>h</a:t>
            </a:r>
            <a:r>
              <a:rPr lang="en-US" altLang="ja-JP" sz="1600" dirty="0">
                <a:ea typeface="ＭＳ Ｐゴシック" charset="-128"/>
              </a:rPr>
              <a:t> July 2021]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Rkohno@yrp-iai.jp]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SG15.6a meeting. In July 2021.]</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100"/>
              </a:lnSpc>
            </a:pPr>
            <a:r>
              <a:rPr lang="en-US" altLang="ja-JP" sz="1300" dirty="0"/>
              <a:t>ISG15.6a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1SG15.6a Meeting Minutes for May 2021                          doc.#15-21-0314-01-06a</a:t>
            </a:r>
          </a:p>
          <a:p>
            <a:pPr>
              <a:lnSpc>
                <a:spcPts val="1100"/>
              </a:lnSpc>
            </a:pPr>
            <a:r>
              <a:rPr lang="en-US" altLang="ja-JP" sz="1300" dirty="0"/>
              <a:t>Agenda of SG15.6a July Meeting                                                                                        doc.#15-21-0384-00-06a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doc.#15-21-0023-01-0dep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Comments from 802.3  for  PARs                                                                                           doc.#15-21-0351-01</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Draft PAR                                                                                                       doc.#15-21-0259-00-06a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IEEE802.15.6a Draft CSD                                                                                                       doc.#15-21-0260-00-06a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endParaRPr lang="en-US" altLang="ja-JP" sz="1200" dirty="0">
              <a:solidFill>
                <a:srgbClr val="000000"/>
              </a:solidFill>
              <a:latin typeface="Arial"/>
              <a:cs typeface="Times New Roman" pitchFamily="18" charset="0"/>
            </a:endParaRPr>
          </a:p>
          <a:p>
            <a:pPr marL="171450" lvl="1" indent="-171450">
              <a:lnSpc>
                <a:spcPts val="1500"/>
              </a:lnSpc>
              <a:spcBef>
                <a:spcPts val="0"/>
              </a:spcBef>
              <a:spcAft>
                <a:spcPts val="0"/>
              </a:spcAft>
              <a:buFont typeface="Arial" panose="020B0604020202020204" pitchFamily="34" charset="0"/>
              <a:buChar char="•"/>
              <a:defRPr/>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SG15.6a Response for Comments from 802.3 for 15.6a  PAR                                               doc.#15-21-0385-00-06a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Beyond 5G Universal Platform with Enhanced Dependability Based on ICT and Data Science for Medical and Automotive Industries                                                                                                             doc:#15-21-0xxx.00-06a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Feasible Solution in MAC with Enhanced Dependability Using MAC Bridge for Interconnectivity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doc.#15-21-0xxx-00-06a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Protocol for Coexisting UWB-BAN and Other UWB-PAN                                                doc:#15-21-0xxx.00-06a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SG15.6a Channel and Environment Models Including EMC/EMI Issues for Wireless Human and Vehicle Body Area Networks(HBAN and VBAN)                                                                                                   doc.#15-21-0044-01-06a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Physical Interference Suppression and Mitigation for coexistence among UWB-BAN and  other UWB-PANs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doc.#15-21-0259-01-06a</a:t>
            </a:r>
          </a:p>
          <a:p>
            <a:pPr>
              <a:lnSpc>
                <a:spcPts val="1100"/>
              </a:lnSpc>
            </a:pPr>
            <a:r>
              <a:rPr lang="en-US" altLang="ja-JP" sz="1300" dirty="0"/>
              <a:t>Discussion</a:t>
            </a:r>
          </a:p>
          <a:p>
            <a:pPr marL="0" indent="0">
              <a:lnSpc>
                <a:spcPts val="1100"/>
              </a:lnSpc>
              <a:buNone/>
            </a:pPr>
            <a:r>
              <a:rPr lang="en-US" altLang="ja-JP" sz="1300" dirty="0"/>
              <a:t>           1.   Comments of Representatives of  802.1 and  Automotive Industries</a:t>
            </a:r>
          </a:p>
          <a:p>
            <a:pPr marL="0" indent="0">
              <a:lnSpc>
                <a:spcPts val="1100"/>
              </a:lnSpc>
              <a:buNone/>
            </a:pPr>
            <a:r>
              <a:rPr lang="en-US" altLang="ja-JP" sz="1300" dirty="0"/>
              <a:t>           2.   Harmonization between SG 15.6a, SG 15.4ab, and TG15.14</a:t>
            </a:r>
          </a:p>
          <a:p>
            <a:pPr marL="0" indent="0">
              <a:lnSpc>
                <a:spcPts val="1100"/>
              </a:lnSpc>
              <a:buNone/>
            </a:pPr>
            <a:r>
              <a:rPr lang="en-US" altLang="ja-JP" sz="1300" dirty="0"/>
              <a:t>          :3.   Specification of amendment of IEEE802.15.6-2012 WBAN with Enhanced Dependability </a:t>
            </a:r>
          </a:p>
          <a:p>
            <a:pPr marL="0" indent="0">
              <a:lnSpc>
                <a:spcPts val="1100"/>
              </a:lnSpc>
              <a:buNone/>
            </a:pPr>
            <a:r>
              <a:rPr lang="en-US" altLang="ja-JP" sz="1300" dirty="0"/>
              <a:t>           4   Updating Technical Requirement for Amendment of WBAN IEEE802.15.6-2012</a:t>
            </a:r>
          </a:p>
          <a:p>
            <a:pPr marL="0" indent="0">
              <a:lnSpc>
                <a:spcPts val="1100"/>
              </a:lnSpc>
              <a:buNone/>
            </a:pPr>
            <a:r>
              <a:rPr lang="en-US" altLang="ja-JP" sz="1300" dirty="0"/>
              <a:t>           5.   Feasible Technologies for Satisfying the Technical Requirement</a:t>
            </a:r>
          </a:p>
          <a:p>
            <a:pPr marL="0" indent="0">
              <a:lnSpc>
                <a:spcPts val="1100"/>
              </a:lnSpc>
              <a:buNone/>
            </a:pPr>
            <a:r>
              <a:rPr lang="en-US" altLang="ja-JP" sz="1300" dirty="0"/>
              <a:t>           6.   Timeline for May meeting and  later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799" y="561749"/>
            <a:ext cx="7772400" cy="386270"/>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13-22, July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bwMode="auto">
          <a:xfrm>
            <a:off x="3583346" y="6453337"/>
            <a:ext cx="1624566" cy="34279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Slide </a:t>
            </a:r>
            <a:fld id="{BC55815E-340C-4975-9C36-23D3EE47B73F}" type="slidenum">
              <a:rPr kumimoji="1" lang="ja-JP" altLang="en-US" sz="1400" b="0" i="0" u="none" strike="noStrike" kern="1200" cap="none" spc="0" normalizeH="0" baseline="0" noProof="0" smtClean="0">
                <a:ln>
                  <a:noFill/>
                </a:ln>
                <a:solidFill>
                  <a:prstClr val="black"/>
                </a:solidFill>
                <a:effectLst/>
                <a:uLnTx/>
                <a:uFillTx/>
                <a:latin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US" altLang="ja-JP" sz="1400" b="0" i="0" u="none" strike="noStrike" kern="1200" cap="none" spc="0" normalizeH="0" baseline="0" noProof="0" dirty="0">
              <a:ln>
                <a:noFill/>
              </a:ln>
              <a:solidFill>
                <a:srgbClr val="000000"/>
              </a:solidFill>
              <a:effectLst/>
              <a:uLnTx/>
              <a:uFillTx/>
              <a:latin typeface="+mn-ea"/>
              <a:cs typeface="+mn-cs"/>
            </a:endParaRP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extLst>
              <p:ext uri="{D42A27DB-BD31-4B8C-83A1-F6EECF244321}">
                <p14:modId xmlns:p14="http://schemas.microsoft.com/office/powerpoint/2010/main" val="4221811012"/>
              </p:ext>
            </p:extLst>
          </p:nvPr>
        </p:nvGraphicFramePr>
        <p:xfrm>
          <a:off x="134175" y="939309"/>
          <a:ext cx="8875647" cy="2640745"/>
        </p:xfrm>
        <a:graphic>
          <a:graphicData uri="http://schemas.openxmlformats.org/drawingml/2006/table">
            <a:tbl>
              <a:tblPr firstRow="1" bandRow="1">
                <a:tableStyleId>{93296810-A885-4BE3-A3E7-6D5BEEA58F35}</a:tableStyleId>
              </a:tblPr>
              <a:tblGrid>
                <a:gridCol w="1396179">
                  <a:extLst>
                    <a:ext uri="{9D8B030D-6E8A-4147-A177-3AD203B41FA5}">
                      <a16:colId xmlns:a16="http://schemas.microsoft.com/office/drawing/2014/main" val="20000"/>
                    </a:ext>
                  </a:extLst>
                </a:gridCol>
                <a:gridCol w="1083208">
                  <a:extLst>
                    <a:ext uri="{9D8B030D-6E8A-4147-A177-3AD203B41FA5}">
                      <a16:colId xmlns:a16="http://schemas.microsoft.com/office/drawing/2014/main" val="20001"/>
                    </a:ext>
                  </a:extLst>
                </a:gridCol>
                <a:gridCol w="1243173">
                  <a:extLst>
                    <a:ext uri="{9D8B030D-6E8A-4147-A177-3AD203B41FA5}">
                      <a16:colId xmlns:a16="http://schemas.microsoft.com/office/drawing/2014/main" val="20002"/>
                    </a:ext>
                  </a:extLst>
                </a:gridCol>
                <a:gridCol w="1089061">
                  <a:extLst>
                    <a:ext uri="{9D8B030D-6E8A-4147-A177-3AD203B41FA5}">
                      <a16:colId xmlns:a16="http://schemas.microsoft.com/office/drawing/2014/main" val="2295029801"/>
                    </a:ext>
                  </a:extLst>
                </a:gridCol>
                <a:gridCol w="1787703">
                  <a:extLst>
                    <a:ext uri="{9D8B030D-6E8A-4147-A177-3AD203B41FA5}">
                      <a16:colId xmlns:a16="http://schemas.microsoft.com/office/drawing/2014/main" val="20003"/>
                    </a:ext>
                  </a:extLst>
                </a:gridCol>
                <a:gridCol w="1138662">
                  <a:extLst>
                    <a:ext uri="{9D8B030D-6E8A-4147-A177-3AD203B41FA5}">
                      <a16:colId xmlns:a16="http://schemas.microsoft.com/office/drawing/2014/main" val="20004"/>
                    </a:ext>
                  </a:extLst>
                </a:gridCol>
                <a:gridCol w="1137661">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July 13</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July 14</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July 15</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July 19</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July 20</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July 21</a:t>
                      </a:r>
                      <a:r>
                        <a:rPr kumimoji="1" lang="en-US" altLang="ja-JP" sz="1400" baseline="30000" dirty="0"/>
                        <a:t>st</a:t>
                      </a:r>
                      <a:endParaRPr kumimoji="1" lang="en-US" altLang="ja-JP" sz="1400" dirty="0"/>
                    </a:p>
                    <a:p>
                      <a:pPr algn="ctr"/>
                      <a:r>
                        <a:rPr kumimoji="1" lang="en-US" altLang="ja-JP" sz="1400" dirty="0" err="1"/>
                        <a:t>Weneday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10:00PM-12:00PM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2</a:t>
                      </a: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SG15.6a</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Leadership Session </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t>JST  0:00AM-2:00AM+1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SG15.6a,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r h="3936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EST 19:00-21:00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JST  8:00AM-10:00AM+1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EV2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3</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728353334"/>
                  </a:ext>
                </a:extLst>
              </a:tr>
            </a:tbl>
          </a:graphicData>
        </a:graphic>
      </p:graphicFrame>
      <p:sp>
        <p:nvSpPr>
          <p:cNvPr id="8" name="テキスト ボックス 7">
            <a:extLst>
              <a:ext uri="{FF2B5EF4-FFF2-40B4-BE49-F238E27FC236}">
                <a16:creationId xmlns:a16="http://schemas.microsoft.com/office/drawing/2014/main" id="{AACB5B4F-707C-4FCD-83D5-C213947E989F}"/>
              </a:ext>
            </a:extLst>
          </p:cNvPr>
          <p:cNvSpPr txBox="1"/>
          <p:nvPr/>
        </p:nvSpPr>
        <p:spPr>
          <a:xfrm>
            <a:off x="1447961" y="3347516"/>
            <a:ext cx="6248076" cy="3347070"/>
          </a:xfrm>
          <a:prstGeom prst="rect">
            <a:avLst/>
          </a:prstGeom>
          <a:noFill/>
        </p:spPr>
        <p:txBody>
          <a:bodyPr wrap="square">
            <a:spAutoFit/>
          </a:bodyPr>
          <a:lstStyle/>
          <a:p>
            <a:endParaRPr lang="en-US" altLang="ja-JP" sz="900" dirty="0"/>
          </a:p>
          <a:p>
            <a:pPr marL="228600" indent="-228600">
              <a:buAutoNum type="arabicPeriod"/>
            </a:pPr>
            <a:r>
              <a:rPr lang="en-US" altLang="ja-JP" sz="900" b="1" dirty="0"/>
              <a:t>SG 15.6a</a:t>
            </a:r>
            <a:r>
              <a:rPr lang="ja-JP" altLang="en-US" sz="900" b="1" dirty="0"/>
              <a:t>　  </a:t>
            </a:r>
            <a:r>
              <a:rPr lang="en-US" altLang="ja-JP" sz="900" b="1" dirty="0"/>
              <a:t>Session1,    Wed AM1</a:t>
            </a:r>
          </a:p>
          <a:p>
            <a:r>
              <a:rPr lang="en-US" altLang="ja-JP" sz="900" b="1" dirty="0"/>
              <a:t>        9:00 AM - 11:00 AM Wednesday, July 14</a:t>
            </a:r>
            <a:r>
              <a:rPr lang="en-US" altLang="ja-JP" sz="900" b="1" baseline="30000" dirty="0"/>
              <a:t>th</a:t>
            </a:r>
            <a:r>
              <a:rPr lang="en-US" altLang="ja-JP" sz="900" b="1" dirty="0"/>
              <a:t> 2021 (UTC-04:00) Eastern Time, </a:t>
            </a:r>
          </a:p>
          <a:p>
            <a:r>
              <a:rPr lang="en-US" altLang="ja-JP" sz="900" b="1" dirty="0"/>
              <a:t>      10:00 PM - 12:00 PM Wednesday, July 14</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https://ieeesa.webex.com/ieeesa/j.php?MTID=mefa004064fd4ac5f6e28173f1bbc2bf4</a:t>
            </a:r>
            <a:endParaRPr lang="en-US" altLang="ja-JP" sz="900" b="1" dirty="0"/>
          </a:p>
          <a:p>
            <a:r>
              <a:rPr lang="en-US" altLang="ja-JP" sz="900" b="1" dirty="0"/>
              <a:t>      Meeting number: 173 279 7091       Password: 80215SG6a</a:t>
            </a:r>
          </a:p>
          <a:p>
            <a:pPr>
              <a:lnSpc>
                <a:spcPct val="150000"/>
              </a:lnSpc>
            </a:pPr>
            <a:r>
              <a:rPr lang="en-US" altLang="ja-JP" sz="900" b="1" dirty="0"/>
              <a:t>2.    SG 15.6a</a:t>
            </a:r>
            <a:r>
              <a:rPr lang="ja-JP" altLang="en-US" sz="900" b="1" dirty="0"/>
              <a:t>　　</a:t>
            </a:r>
            <a:r>
              <a:rPr lang="en-US" altLang="ja-JP" sz="900" b="1" dirty="0"/>
              <a:t>Session2    Thu AM1</a:t>
            </a:r>
          </a:p>
          <a:p>
            <a:r>
              <a:rPr lang="en-US" altLang="ja-JP" sz="900" b="1" dirty="0"/>
              <a:t>        9:00 AM - 11:00 AM Thursday, July 15</a:t>
            </a:r>
            <a:r>
              <a:rPr lang="en-US" altLang="ja-JP" sz="900" b="1" baseline="30000" dirty="0"/>
              <a:t>th</a:t>
            </a:r>
            <a:r>
              <a:rPr lang="en-US" altLang="ja-JP" sz="900" b="1" dirty="0"/>
              <a:t> 2021 (UTC-04:00) Eastern Time, </a:t>
            </a:r>
          </a:p>
          <a:p>
            <a:r>
              <a:rPr lang="en-US" altLang="ja-JP" sz="900" b="1" dirty="0"/>
              <a:t>      10:00 PM - 12:00 PM  Thursday, July 15</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https://ieeesa.webex.com/ieeesa/j.php?MTID=mefa004064fd4ac5f6e28173f1bbc2bf4</a:t>
            </a:r>
            <a:endParaRPr lang="en-US" altLang="ja-JP" sz="900" b="1" dirty="0"/>
          </a:p>
          <a:p>
            <a:r>
              <a:rPr lang="en-US" altLang="ja-JP" sz="900" b="1" dirty="0"/>
              <a:t>        Meeting number: 173 279 7091     Password: 80215SG6a</a:t>
            </a:r>
          </a:p>
          <a:p>
            <a:pPr>
              <a:lnSpc>
                <a:spcPct val="150000"/>
              </a:lnSpc>
            </a:pPr>
            <a:r>
              <a:rPr lang="en-US" altLang="ja-JP" sz="900" b="1" dirty="0"/>
              <a:t>3.    Joint Session among SG 15.6a, 4ab and TG15.14.     Mon  AM2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11:00 AM - 13:00  Monday, July 19</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0:00 -  2:00 Tuesday  July 120</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(UTC+9:00) Japan &amp; Korean Time</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link: </a:t>
            </a:r>
            <a:r>
              <a:rPr lang="en-US" altLang="ja-JP" sz="900" b="1" dirty="0">
                <a:hlinkClick r:id="rId4"/>
              </a:rPr>
              <a:t>https://ieeesa.webex.com/ieeesa/j.php?MTID=m42ff6a58444126fd311b751923d35977</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number: 173 009 8101        Password: 80215SG6a4ab14</a:t>
            </a:r>
          </a:p>
          <a:p>
            <a:pPr>
              <a:lnSpc>
                <a:spcPct val="150000"/>
              </a:lnSpc>
            </a:pPr>
            <a:r>
              <a:rPr lang="en-US" altLang="ja-JP" sz="900" b="1" dirty="0"/>
              <a:t>4.    SG 15.6a</a:t>
            </a:r>
            <a:r>
              <a:rPr lang="ja-JP" altLang="en-US" sz="900" b="1" dirty="0"/>
              <a:t>　　</a:t>
            </a:r>
            <a:r>
              <a:rPr lang="en-US" altLang="ja-JP" sz="900" b="1" dirty="0"/>
              <a:t>Session3    Mon EV2</a:t>
            </a:r>
          </a:p>
          <a:p>
            <a:r>
              <a:rPr lang="en-US" altLang="ja-JP" sz="900" b="1" dirty="0"/>
              <a:t>       19:00  -  21:00  Monday, July 19</a:t>
            </a:r>
            <a:r>
              <a:rPr lang="en-US" altLang="ja-JP" sz="900" b="1" baseline="30000" dirty="0"/>
              <a:t>th</a:t>
            </a:r>
            <a:r>
              <a:rPr lang="en-US" altLang="ja-JP" sz="900" b="1" dirty="0"/>
              <a:t>  2021 (UTC-04:00) Eastern Time, </a:t>
            </a:r>
          </a:p>
          <a:p>
            <a:r>
              <a:rPr lang="en-US" altLang="ja-JP" sz="900" b="1" dirty="0"/>
              <a:t>        8:00 am  - 110:00 am Tuesday, July 20</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5"/>
              </a:rPr>
              <a:t>https://ieeesa.webex.com/ieeesa/j.php?MTID=mb3c82b1a28c4c46e559c915a3dab109d</a:t>
            </a:r>
            <a:endParaRPr lang="en-US" altLang="ja-JP" sz="900" b="1" dirty="0"/>
          </a:p>
          <a:p>
            <a:r>
              <a:rPr lang="en-US" altLang="ja-JP" sz="900" b="1" dirty="0"/>
              <a:t>      Meeting number: 173 669 1256         Password: 80215SG6a</a:t>
            </a:r>
          </a:p>
          <a:p>
            <a:endParaRPr lang="en-US" altLang="ja-JP" sz="900" b="1" dirty="0"/>
          </a:p>
        </p:txBody>
      </p:sp>
    </p:spTree>
    <p:extLst>
      <p:ext uri="{BB962C8B-B14F-4D97-AF65-F5344CB8AC3E}">
        <p14:creationId xmlns:p14="http://schemas.microsoft.com/office/powerpoint/2010/main" val="7048480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Acting Vice-Chair;   Marco Hernandez, YNU</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a:t>
            </a:r>
            <a:r>
              <a:rPr lang="en-US" altLang="ja-JP" sz="2400" dirty="0" err="1"/>
              <a:t>Minsoo</a:t>
            </a:r>
            <a:r>
              <a:rPr lang="en-US" altLang="ja-JP" sz="2400" dirty="0"/>
              <a:t>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July 2021</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a:t>
            </a:r>
            <a:br>
              <a:rPr lang="en-US" altLang="ja-JP" dirty="0">
                <a:ea typeface="ＭＳ Ｐゴシック" pitchFamily="50" charset="-128"/>
              </a:rPr>
            </a:br>
            <a:r>
              <a:rPr lang="en-US" altLang="ja-JP" dirty="0">
                <a:ea typeface="ＭＳ Ｐゴシック" pitchFamily="50" charset="-128"/>
              </a:rPr>
              <a:t>July 13</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July 2021</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May 2021. Doc.# 15-21-0314-01-06a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15-21-0364-00</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 is Minsoo Kim(YRP-IAI)</a:t>
            </a: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29976</TotalTime>
  <Words>2011</Words>
  <Application>Microsoft Office PowerPoint</Application>
  <PresentationFormat>画面に合わせる (4:3)</PresentationFormat>
  <Paragraphs>233</Paragraphs>
  <Slides>13</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Monotype Sorts</vt:lpstr>
      <vt:lpstr>ＭＳ Ｐゴシック</vt:lpstr>
      <vt:lpstr>游ゴシック</vt:lpstr>
      <vt:lpstr>Arial</vt:lpstr>
      <vt:lpstr>Times New Roman</vt:lpstr>
      <vt:lpstr>IEEE-P802_15</vt:lpstr>
      <vt:lpstr>PowerPoint プレゼンテーション</vt:lpstr>
      <vt:lpstr>IEEE 802.15 SG15.6a   Opening Information  Virtual Interim Meeting July 13th, 2021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Agenda items for the week</vt:lpstr>
      <vt:lpstr>SG15.6a  Session Schedule for 13-22, July 2021</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47</cp:revision>
  <dcterms:created xsi:type="dcterms:W3CDTF">2020-12-17T10:56:09Z</dcterms:created>
  <dcterms:modified xsi:type="dcterms:W3CDTF">2021-07-12T06:32:33Z</dcterms:modified>
</cp:coreProperties>
</file>