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319" r:id="rId5"/>
    <p:sldId id="2364" r:id="rId6"/>
    <p:sldId id="2365" r:id="rId7"/>
    <p:sldId id="2368" r:id="rId8"/>
    <p:sldId id="2366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59" autoAdjust="0"/>
    <p:restoredTop sz="94660"/>
  </p:normalViewPr>
  <p:slideViewPr>
    <p:cSldViewPr>
      <p:cViewPr varScale="1">
        <p:scale>
          <a:sx n="103" d="100"/>
          <a:sy n="103" d="100"/>
        </p:scale>
        <p:origin x="150" y="3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22-Jul-21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2474B621-0683-2C49-85C4-D962E663A1E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67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257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343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950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873097" y="649444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802.15-21/0349r00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BC34302-A97D-43C8-8013-FF4E8B1768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/>
              <a:t>Jay Holcomb (Itron)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.gov.eg/wp-content/uploads/2021/06/EGY-NTRA-June21-SRD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8/dcn/21/18-21-0086-00-0000-ls-for-updating-itu-r-m-2012-to-rev-6.docx" TargetMode="External"/><Relationship Id="rId4" Type="http://schemas.openxmlformats.org/officeDocument/2006/relationships/hyperlink" Target="https://mentor.ieee.org/802.18/dcn/21/18-21-0080-00-0000-request-for-information-itu-r-wp-1a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1/18-21-0036-06-0000-frequency-table-template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fcc.gov/ecfs/search/filings?q=((proceedings.name:((21%5C-264*))%20OR%20proceedings.description:((21%5C-264*))))&amp;sort=date_disseminated,DESC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6/18-16-0038-18-0000-teleconference-call-in-info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ieee802.org/802tele_calendar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929218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/>
              <a:t>July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IEEE 802.18 RR-TAG</a:t>
            </a:r>
            <a:br>
              <a:rPr lang="en-US" sz="2400" dirty="0"/>
            </a:br>
            <a:r>
              <a:rPr lang="en-US" sz="2400" dirty="0"/>
              <a:t>Electronic Plenary</a:t>
            </a:r>
            <a:br>
              <a:rPr lang="en-US" sz="2400" dirty="0"/>
            </a:br>
            <a:r>
              <a:rPr lang="en-GB" sz="2400" dirty="0"/>
              <a:t>Liaison  from 802.18 to 802.15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2788" y="1793082"/>
            <a:ext cx="7999412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Dates:</a:t>
            </a:r>
            <a:r>
              <a:rPr lang="en-GB" sz="2000" b="0" kern="0" dirty="0"/>
              <a:t> 22 July 21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CBF8EF22-59AA-407B-9065-E5F02544E7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9297329"/>
              </p:ext>
            </p:extLst>
          </p:nvPr>
        </p:nvGraphicFramePr>
        <p:xfrm>
          <a:off x="2066925" y="3597275"/>
          <a:ext cx="7275513" cy="255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7500366" imgH="2643304" progId="Word.Document.8">
                  <p:embed/>
                </p:oleObj>
              </mc:Choice>
              <mc:Fallback>
                <p:oleObj name="Document" r:id="rId3" imgW="7500366" imgH="2643304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CBF8EF22-59AA-407B-9065-E5F02544E75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6925" y="3597275"/>
                        <a:ext cx="7275513" cy="2554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3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802.18 Liaison to 802.15 – July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11506200" cy="5332414"/>
          </a:xfrm>
          <a:ln/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b="1" dirty="0"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cs typeface="+mn-cs"/>
              </a:rPr>
              <a:t>Schedule this plenary </a:t>
            </a:r>
          </a:p>
          <a:p>
            <a:pPr marL="742950" lvl="2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cs typeface="+mn-cs"/>
              </a:rPr>
              <a:t>Thursday 15</a:t>
            </a:r>
            <a:r>
              <a:rPr lang="en-US" sz="2000" baseline="30000" dirty="0">
                <a:cs typeface="+mn-cs"/>
              </a:rPr>
              <a:t>th</a:t>
            </a:r>
            <a:r>
              <a:rPr lang="en-US" sz="2000" dirty="0">
                <a:cs typeface="+mn-cs"/>
              </a:rPr>
              <a:t>  15:00et, 1hr, opening–using RR-TAG’s normal weekly call-in which is on .18 web site.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cs typeface="+mn-cs"/>
              </a:rPr>
              <a:t>Thursday 22</a:t>
            </a:r>
            <a:r>
              <a:rPr lang="en-US" sz="2000" baseline="30000" dirty="0">
                <a:cs typeface="+mn-cs"/>
              </a:rPr>
              <a:t>nd</a:t>
            </a:r>
            <a:r>
              <a:rPr lang="en-US" sz="2000" dirty="0">
                <a:cs typeface="+mn-cs"/>
              </a:rPr>
              <a:t>  15:00et, 2hr, closing – same call in, which is also in 802 overall calendar.</a:t>
            </a:r>
          </a:p>
          <a:p>
            <a:pPr marL="857250" lvl="3" indent="0">
              <a:spcBef>
                <a:spcPts val="0"/>
              </a:spcBef>
              <a:defRPr/>
            </a:pPr>
            <a:endParaRPr lang="en-US" dirty="0">
              <a:cs typeface="+mn-cs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Calibri" panose="020F0502020204030204" pitchFamily="34" charset="0"/>
              </a:rPr>
              <a:t>802.18 </a:t>
            </a:r>
            <a:r>
              <a:rPr lang="en-US" sz="2000" dirty="0">
                <a:ea typeface="Calibri" panose="020F0502020204030204" pitchFamily="34" charset="0"/>
              </a:rPr>
              <a:t>July</a:t>
            </a:r>
            <a:r>
              <a:rPr lang="en-US" sz="2000" dirty="0">
                <a:effectLst/>
                <a:ea typeface="Calibri" panose="020F0502020204030204" pitchFamily="34" charset="0"/>
              </a:rPr>
              <a:t> 2021 </a:t>
            </a:r>
            <a:r>
              <a:rPr lang="en-US" sz="2000" dirty="0">
                <a:ea typeface="Calibri" panose="020F0502020204030204" pitchFamily="34" charset="0"/>
              </a:rPr>
              <a:t>plenary calls </a:t>
            </a:r>
            <a:r>
              <a:rPr lang="en-US" sz="2000" dirty="0">
                <a:effectLst/>
                <a:ea typeface="Calibri" panose="020F0502020204030204" pitchFamily="34" charset="0"/>
              </a:rPr>
              <a:t>will be much like our normal weekly calls including the agenda, </a:t>
            </a:r>
          </a:p>
          <a:p>
            <a:pPr marL="1714500" lvl="4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b="1" dirty="0">
              <a:effectLst/>
              <a:ea typeface="Calibri" panose="020F0502020204030204" pitchFamily="34" charset="0"/>
            </a:endParaRPr>
          </a:p>
          <a:p>
            <a:pPr marL="800100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ea typeface="Calibri" panose="020F0502020204030204" pitchFamily="34" charset="0"/>
              </a:rPr>
              <a:t>with an </a:t>
            </a:r>
            <a:r>
              <a:rPr lang="en-US" sz="2000" b="1" dirty="0">
                <a:effectLst/>
                <a:ea typeface="Calibri" panose="020F0502020204030204" pitchFamily="34" charset="0"/>
              </a:rPr>
              <a:t>exception. </a:t>
            </a:r>
            <a:r>
              <a:rPr lang="en-US" sz="2000" dirty="0">
                <a:effectLst/>
                <a:ea typeface="Calibri" panose="020F0502020204030204" pitchFamily="34" charset="0"/>
              </a:rPr>
              <a:t>IEEE 802 viewpoints for the WRC-23 agenda items we are interested in</a:t>
            </a:r>
            <a:r>
              <a:rPr lang="en-US" sz="2000" dirty="0">
                <a:ea typeface="Calibri" panose="020F0502020204030204" pitchFamily="34" charset="0"/>
              </a:rPr>
              <a:t>, will be discussed during the closing on the 22</a:t>
            </a:r>
            <a:r>
              <a:rPr lang="en-US" sz="2000" baseline="30000" dirty="0">
                <a:ea typeface="Calibri" panose="020F0502020204030204" pitchFamily="34" charset="0"/>
              </a:rPr>
              <a:t>nd</a:t>
            </a:r>
            <a:r>
              <a:rPr lang="en-US" sz="2000" dirty="0">
                <a:ea typeface="Calibri" panose="020F0502020204030204" pitchFamily="34" charset="0"/>
              </a:rPr>
              <a:t>. </a:t>
            </a:r>
            <a:endParaRPr lang="en-US" dirty="0">
              <a:cs typeface="+mn-cs"/>
            </a:endParaRP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marL="342900" lvl="3" indent="0">
              <a:spcBef>
                <a:spcPts val="30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263C9-F828-4539-896D-227955B9D7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03060B-5570-4835-9296-8A10A821E0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3D2BF0C-2A49-458B-8AC1-5ECD341CFB8E}"/>
              </a:ext>
            </a:extLst>
          </p:cNvPr>
          <p:cNvSpPr txBox="1">
            <a:spLocks/>
          </p:cNvSpPr>
          <p:nvPr/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38E1BF4-3A08-4629-90E2-7A2D1ED897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13648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802.18 Liaison – July 2021 – highlights 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01699" y="1143000"/>
            <a:ext cx="10488086" cy="5332414"/>
          </a:xfrm>
          <a:ln/>
        </p:spPr>
        <p:txBody>
          <a:bodyPr/>
          <a:lstStyle/>
          <a:p>
            <a:pPr marL="1714500" lvl="4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Calibri" panose="020F0502020204030204" pitchFamily="34" charset="0"/>
              </a:rPr>
              <a:t>W</a:t>
            </a:r>
            <a:r>
              <a:rPr lang="en-US" sz="2000" dirty="0">
                <a:ea typeface="Calibri" panose="020F0502020204030204" pitchFamily="34" charset="0"/>
              </a:rPr>
              <a:t>ill have the </a:t>
            </a:r>
            <a:r>
              <a:rPr lang="en-US" sz="2000" dirty="0">
                <a:effectLst/>
                <a:ea typeface="Calibri" panose="020F0502020204030204" pitchFamily="34" charset="0"/>
              </a:rPr>
              <a:t>normal EU updates what is going on in ETSI and CEPT, 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</a:rPr>
              <a:t>Th</a:t>
            </a:r>
            <a:r>
              <a:rPr lang="en-US" dirty="0">
                <a:effectLst/>
                <a:ea typeface="Calibri" panose="020F0502020204030204" pitchFamily="34" charset="0"/>
              </a:rPr>
              <a:t>e 6 GHz and 5 GHz standards are still active in the different EU processes.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</a:rPr>
              <a:t>Note the 6 GHz decision has been published in the Official Journal in the EU, the OJEU. </a:t>
            </a:r>
            <a:endParaRPr lang="en-US" dirty="0">
              <a:effectLst/>
              <a:ea typeface="Calibri" panose="020F0502020204030204" pitchFamily="34" charset="0"/>
            </a:endParaRPr>
          </a:p>
          <a:p>
            <a:pPr marL="1257300"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</a:rPr>
              <a:t>I</a:t>
            </a:r>
            <a:r>
              <a:rPr lang="en-US" sz="2000" dirty="0">
                <a:effectLst/>
                <a:ea typeface="Calibri" panose="020F0502020204030204" pitchFamily="34" charset="0"/>
              </a:rPr>
              <a:t>n other regions </a:t>
            </a:r>
            <a:r>
              <a:rPr lang="en-US" sz="2000" dirty="0">
                <a:ea typeface="Calibri" panose="020F0502020204030204" pitchFamily="34" charset="0"/>
              </a:rPr>
              <a:t>does c</a:t>
            </a:r>
            <a:r>
              <a:rPr lang="en-US" sz="2000" dirty="0">
                <a:effectLst/>
                <a:ea typeface="Calibri" panose="020F0502020204030204" pitchFamily="34" charset="0"/>
              </a:rPr>
              <a:t>hange most any day.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</a:rPr>
              <a:t>Egypt-NTRA-just released new regulatory documents. One-SRD guidelines w/2.4 &amp; 57-66GHz</a:t>
            </a:r>
          </a:p>
          <a:p>
            <a:pPr marL="800100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https://www.tra.gov.eg/wp-content/uploads/2021/06/EGY-NTRA-June21-SRD.pdf</a:t>
            </a:r>
            <a:r>
              <a:rPr lang="en-US" dirty="0"/>
              <a:t>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</a:rPr>
              <a:t>Saudi Arabia and Canada have consultations open now, both including 6 GHz. </a:t>
            </a:r>
          </a:p>
          <a:p>
            <a:pPr marL="1257300"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</a:rPr>
              <a:t>ITU-R: </a:t>
            </a:r>
            <a:endParaRPr lang="en-US" sz="2000" dirty="0">
              <a:effectLst/>
              <a:ea typeface="Calibri" panose="020F0502020204030204" pitchFamily="34" charset="0"/>
            </a:endParaRPr>
          </a:p>
          <a:p>
            <a:pPr marL="68580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effectLst/>
                <a:ea typeface="Calibri" panose="020F0502020204030204" pitchFamily="34" charset="0"/>
              </a:rPr>
              <a:t>ITU-R WP 1A LS to IEEE and IEC - Request for information on standards referenced in the working document towards a preliminary draft new Recommendation, on Optical Wireless Communications.			</a:t>
            </a:r>
            <a:r>
              <a:rPr lang="en-US" altLang="en-US" dirty="0"/>
              <a:t> .11 and .15 reviewing. </a:t>
            </a:r>
          </a:p>
          <a:p>
            <a:pPr marL="68580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hlinkClick r:id="rId4"/>
              </a:rPr>
              <a:t>https://mentor.ieee.org/802.18/dcn/21/18-21-0080-00-0000-request-for-information-itu-r-wp-1a.docx</a:t>
            </a:r>
            <a:r>
              <a:rPr lang="en-US" altLang="en-US" sz="1800" dirty="0"/>
              <a:t> </a:t>
            </a:r>
          </a:p>
          <a:p>
            <a:pPr marL="68580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Just in past few days: </a:t>
            </a:r>
            <a:r>
              <a:rPr lang="en-US" dirty="0"/>
              <a:t>There is a LS from WP5D regarding the update of </a:t>
            </a:r>
            <a:r>
              <a:rPr lang="en-GB" dirty="0"/>
              <a:t>Recommendation ITU-R M.2012 – Detailed specifications of the terrestrial radio interfaces of International Mobile Telecommunications-Advanced (IMT-Advanced).</a:t>
            </a:r>
            <a:r>
              <a:rPr lang="en-US" sz="1600" b="0" i="1" dirty="0">
                <a:ea typeface="Times New Roman" panose="02020603050405020304" pitchFamily="18" charset="0"/>
              </a:rPr>
              <a:t>	</a:t>
            </a:r>
            <a:r>
              <a:rPr lang="en-US" sz="1600" dirty="0">
                <a:solidFill>
                  <a:schemeClr val="tx1"/>
                </a:solidFill>
                <a:effectLst/>
                <a:ea typeface="Calibri" panose="020F0502020204030204" pitchFamily="34" charset="0"/>
                <a:hlinkClick r:id="rId5"/>
              </a:rPr>
              <a:t>https://mentor.ieee.org/802.18/dcn/21/18-21-0086-00-0000-ls-for-updating-itu-r-m-2012-to-rev-6.docx</a:t>
            </a:r>
            <a:endParaRPr lang="en-US" altLang="en-US" sz="1600" dirty="0"/>
          </a:p>
          <a:p>
            <a:pPr marL="0" marR="0" indent="0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ea typeface="Calibri" panose="020F0502020204030204" pitchFamily="34" charset="0"/>
            </a:endParaRP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marL="342900" lvl="3" indent="0">
              <a:spcBef>
                <a:spcPts val="30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263C9-F828-4539-896D-227955B9D7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03060B-5570-4835-9296-8A10A821E0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3D2BF0C-2A49-458B-8AC1-5ECD341CFB8E}"/>
              </a:ext>
            </a:extLst>
          </p:cNvPr>
          <p:cNvSpPr txBox="1">
            <a:spLocks/>
          </p:cNvSpPr>
          <p:nvPr/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38E1BF4-3A08-4629-90E2-7A2D1ED897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41013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802.18 Liaison – July 2021 – highlights 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01698" y="1143000"/>
            <a:ext cx="10985501" cy="5332414"/>
          </a:xfrm>
          <a:ln/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</a:rPr>
              <a:t>WRC-23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In .18 closing meeting, will have some focus working on IEEE 802 viewpoints on WRC-23 Agenda Items of interest to IEEE 802.</a:t>
            </a:r>
          </a:p>
          <a:p>
            <a:pPr marL="1257300"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0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</a:rPr>
              <a:t>W</a:t>
            </a:r>
            <a:r>
              <a:rPr lang="en-US" sz="2000" dirty="0">
                <a:effectLst/>
                <a:ea typeface="Calibri" panose="020F0502020204030204" pitchFamily="34" charset="0"/>
              </a:rPr>
              <a:t>ill status on the 6 GHz Multi-Stakeholder Groups here in the USA. </a:t>
            </a:r>
          </a:p>
          <a:p>
            <a:pPr marL="1257300"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dirty="0"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</a:rPr>
              <a:t>And where the </a:t>
            </a:r>
            <a:r>
              <a:rPr lang="en-US" sz="2000" dirty="0">
                <a:effectLst/>
                <a:ea typeface="Calibri" panose="020F0502020204030204" pitchFamily="34" charset="0"/>
              </a:rPr>
              <a:t>Table for Freq. Bands of all IEEE 802 Stds is, an 802.19/.18 joint effort  </a:t>
            </a:r>
          </a:p>
          <a:p>
            <a:pPr marL="800100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</a:rPr>
              <a:t>Making progress, latest working spreadsheet: </a:t>
            </a:r>
          </a:p>
          <a:p>
            <a:pPr marL="800100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  <a:hlinkClick r:id="rId3"/>
              </a:rPr>
              <a:t>https://mentor.ieee.org/802.18/dcn/21/18-21-0036-06-0000-frequency-table-template.xlsx</a:t>
            </a:r>
            <a:r>
              <a:rPr lang="en-US" sz="2000" dirty="0">
                <a:ea typeface="Calibri" panose="020F0502020204030204" pitchFamily="34" charset="0"/>
              </a:rPr>
              <a:t> </a:t>
            </a:r>
          </a:p>
          <a:p>
            <a:pPr marL="800100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</a:rPr>
              <a:t>A</a:t>
            </a:r>
            <a:r>
              <a:rPr lang="en-US" sz="2000" dirty="0">
                <a:effectLst/>
                <a:ea typeface="Calibri" panose="020F0502020204030204" pitchFamily="34" charset="0"/>
              </a:rPr>
              <a:t>ll are welcomed</a:t>
            </a:r>
          </a:p>
          <a:p>
            <a:pPr marL="800100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Calibri" panose="020F0502020204030204" pitchFamily="34" charset="0"/>
              </a:rPr>
              <a:t>An ad hoc team is in place and meets  the end of each month, the next call is </a:t>
            </a:r>
            <a:r>
              <a:rPr lang="en-US" sz="2000" dirty="0">
                <a:ea typeface="Calibri" panose="020F0502020204030204" pitchFamily="34" charset="0"/>
              </a:rPr>
              <a:t>27July</a:t>
            </a:r>
            <a:r>
              <a:rPr lang="en-US" sz="2000" dirty="0">
                <a:effectLst/>
                <a:ea typeface="Calibri" panose="020F0502020204030204" pitchFamily="34" charset="0"/>
              </a:rPr>
              <a:t>21 at 15:00et (cal</a:t>
            </a:r>
            <a:r>
              <a:rPr lang="en-US" sz="2000" dirty="0">
                <a:ea typeface="Calibri" panose="020F0502020204030204" pitchFamily="34" charset="0"/>
              </a:rPr>
              <a:t>l-in is in IEEE 802 calendar)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2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General Discussion have been busy with FCC NPRM and rules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Have been busy with FCC NPRMs and rules most recently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Including, wireless mics and non-federal space operations frequency ranges.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And  just released an NPRM on 57-64 GHz , </a:t>
            </a:r>
            <a:r>
              <a:rPr lang="en-US" b="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field disturbance sensors (FDS) , for higher power , etc.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rgbClr val="191919"/>
                </a:solidFill>
                <a:effectLst/>
                <a:ea typeface="Calibri" panose="020F0502020204030204" pitchFamily="34" charset="0"/>
                <a:hlinkClick r:id="rId4"/>
              </a:rPr>
              <a:t>https://www.fcc.gov/ecfs/search/filings?q=((proceedings.name:((21%5C-264*))%20OR%20proceedings.description:((21%5C-264*))))&amp;sort=date_disseminated,DESC</a:t>
            </a:r>
            <a:endParaRPr lang="en-US" altLang="en-US" dirty="0"/>
          </a:p>
          <a:p>
            <a:pPr marL="0" marR="0" indent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marL="342900" lvl="3" indent="0">
              <a:spcBef>
                <a:spcPts val="30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263C9-F828-4539-896D-227955B9D7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03060B-5570-4835-9296-8A10A821E0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3D2BF0C-2A49-458B-8AC1-5ECD341CFB8E}"/>
              </a:ext>
            </a:extLst>
          </p:cNvPr>
          <p:cNvSpPr txBox="1">
            <a:spLocks/>
          </p:cNvSpPr>
          <p:nvPr/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38E1BF4-3A08-4629-90E2-7A2D1ED897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7869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802.18 Liaison – July 2021 - closing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01699" y="1143000"/>
            <a:ext cx="10488086" cy="5332414"/>
          </a:xfrm>
          <a:ln/>
        </p:spPr>
        <p:txBody>
          <a:bodyPr/>
          <a:lstStyle/>
          <a:p>
            <a:pPr marL="1714500" lvl="4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000" dirty="0">
              <a:effectLst/>
              <a:ea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Calibri" panose="020F0502020204030204" pitchFamily="34" charset="0"/>
              </a:rPr>
              <a:t>The RR-TAG plenary closing is at 15:00et today, the 22</a:t>
            </a:r>
            <a:r>
              <a:rPr lang="en-US" sz="2000" baseline="30000" dirty="0">
                <a:effectLst/>
                <a:ea typeface="Calibri" panose="020F0502020204030204" pitchFamily="34" charset="0"/>
              </a:rPr>
              <a:t>nd</a:t>
            </a:r>
            <a:r>
              <a:rPr lang="en-US" sz="2000" dirty="0">
                <a:effectLst/>
                <a:ea typeface="Calibri" panose="020F0502020204030204" pitchFamily="34" charset="0"/>
              </a:rPr>
              <a:t>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</a:rPr>
              <a:t>Call-in is in the 802 overall calendar or at the link below.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effectLst/>
              <a:ea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Calibri" panose="020F0502020204030204" pitchFamily="34" charset="0"/>
              </a:rPr>
              <a:t>RR-TAG meets weekl</a:t>
            </a:r>
            <a:r>
              <a:rPr lang="en-US" sz="2000" dirty="0">
                <a:ea typeface="Calibri" panose="020F0502020204030204" pitchFamily="34" charset="0"/>
              </a:rPr>
              <a:t>y on Thursdays, </a:t>
            </a:r>
            <a:r>
              <a:rPr lang="en-US" sz="2000" i="1" u="sng" dirty="0"/>
              <a:t>15:00 – &lt;15:55</a:t>
            </a:r>
            <a:r>
              <a:rPr lang="en-US" sz="2000" dirty="0"/>
              <a:t> et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Approved thru 13 Jan 22</a:t>
            </a:r>
            <a:endParaRPr lang="en-US" dirty="0">
              <a:effectLst/>
              <a:ea typeface="Calibri" panose="020F050202020403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Current call-in info: </a:t>
            </a:r>
            <a:r>
              <a:rPr lang="en-US" dirty="0">
                <a:hlinkClick r:id="rId3"/>
              </a:rPr>
              <a:t>https://mentor.ieee.org/802.18/dcn/16/18-16-0038-18-0000-teleconference-call-in-info.pptx</a:t>
            </a:r>
            <a:r>
              <a:rPr lang="en-US" dirty="0"/>
              <a:t>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 late changes/cancellations will be sent out to the 802.18 list server.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Next “weekly” teleconference, in two weeks:     05Aug21       (no call on 29Jul)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Info on overall IEEE 802 schedule: </a:t>
            </a:r>
            <a:r>
              <a:rPr lang="en-US" sz="2000" dirty="0">
                <a:hlinkClick r:id="rId4"/>
              </a:rPr>
              <a:t>http://ieee802.org/802tele_calendar.html</a:t>
            </a:r>
            <a:r>
              <a:rPr lang="en-US" sz="2000" dirty="0">
                <a:effectLst/>
                <a:ea typeface="Calibri" panose="020F0502020204030204" pitchFamily="34" charset="0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Thank You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263C9-F828-4539-896D-227955B9D7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03060B-5570-4835-9296-8A10A821E0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3D2BF0C-2A49-458B-8AC1-5ECD341CFB8E}"/>
              </a:ext>
            </a:extLst>
          </p:cNvPr>
          <p:cNvSpPr txBox="1">
            <a:spLocks/>
          </p:cNvSpPr>
          <p:nvPr/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38E1BF4-3A08-4629-90E2-7A2D1ED897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8336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04785E-67BB-4305-9B97-6021308D188E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5d48a4fd-b80d-4fe1-b239-a49a0c8fe0fd"/>
    <ds:schemaRef ds:uri="23347348-f209-4824-a23a-1433d5a4d5f5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7834</TotalTime>
  <Words>805</Words>
  <Application>Microsoft Office PowerPoint</Application>
  <PresentationFormat>Widescreen</PresentationFormat>
  <Paragraphs>101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IEEE 802.18 RR-TAG Electronic Plenary Liaison  from 802.18 to 802.15</vt:lpstr>
      <vt:lpstr>802.18 Liaison to 802.15 – July 2021</vt:lpstr>
      <vt:lpstr>802.18 Liaison – July 2021 – highlights </vt:lpstr>
      <vt:lpstr>802.18 Liaison – July 2021 – highlights </vt:lpstr>
      <vt:lpstr>802.18 Liaison – July 2021 - closing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/>
  <cp:lastModifiedBy>Holcomb, Jay</cp:lastModifiedBy>
  <cp:revision>220</cp:revision>
  <cp:lastPrinted>1601-01-01T00:00:00Z</cp:lastPrinted>
  <dcterms:created xsi:type="dcterms:W3CDTF">2018-05-02T19:26:26Z</dcterms:created>
  <dcterms:modified xsi:type="dcterms:W3CDTF">2021-07-22T13:57:46Z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