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22" r:id="rId3"/>
    <p:sldId id="290" r:id="rId4"/>
    <p:sldId id="304" r:id="rId5"/>
    <p:sldId id="317" r:id="rId6"/>
    <p:sldId id="302" r:id="rId7"/>
    <p:sldId id="312" r:id="rId8"/>
    <p:sldId id="318" r:id="rId9"/>
    <p:sldId id="335" r:id="rId10"/>
    <p:sldId id="326" r:id="rId11"/>
    <p:sldId id="321" r:id="rId12"/>
    <p:sldId id="336" r:id="rId13"/>
    <p:sldId id="298"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72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15-21-0346-00-04ab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June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eeesa.webex.com/ieeesa/j.php?MTID=mfef1edec03d1b89f3cae37b46364b658" TargetMode="External"/><Relationship Id="rId2" Type="http://schemas.openxmlformats.org/officeDocument/2006/relationships/hyperlink" Target="https://mentor.ieee.org/802.15/dcn/21/15-21-0345-00-04ab-sg-15-4ab-agenda-july-2021.xlsx"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b3ea97c89a1806cf72ba307726b2087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June 29,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3138-0C83-4C88-8B32-3B73FE668E59}"/>
              </a:ext>
            </a:extLst>
          </p:cNvPr>
          <p:cNvSpPr>
            <a:spLocks noGrp="1"/>
          </p:cNvSpPr>
          <p:nvPr>
            <p:ph type="title"/>
          </p:nvPr>
        </p:nvSpPr>
        <p:spPr/>
        <p:txBody>
          <a:bodyPr/>
          <a:lstStyle/>
          <a:p>
            <a:r>
              <a:rPr lang="en-US" dirty="0"/>
              <a:t>July Agenda</a:t>
            </a:r>
          </a:p>
        </p:txBody>
      </p:sp>
      <p:sp>
        <p:nvSpPr>
          <p:cNvPr id="4" name="Slide Number Placeholder 3">
            <a:extLst>
              <a:ext uri="{FF2B5EF4-FFF2-40B4-BE49-F238E27FC236}">
                <a16:creationId xmlns:a16="http://schemas.microsoft.com/office/drawing/2014/main" id="{C40CD443-488F-4844-8C3F-665948A0530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Content Placeholder 4">
            <a:extLst>
              <a:ext uri="{FF2B5EF4-FFF2-40B4-BE49-F238E27FC236}">
                <a16:creationId xmlns:a16="http://schemas.microsoft.com/office/drawing/2014/main" id="{E195B7C7-5F9C-4846-A5EB-E9FBD3A7E7C6}"/>
              </a:ext>
            </a:extLst>
          </p:cNvPr>
          <p:cNvSpPr>
            <a:spLocks noGrp="1"/>
          </p:cNvSpPr>
          <p:nvPr>
            <p:ph idx="1"/>
          </p:nvPr>
        </p:nvSpPr>
        <p:spPr>
          <a:xfrm>
            <a:off x="689768" y="1487855"/>
            <a:ext cx="7764463" cy="428977"/>
          </a:xfrm>
        </p:spPr>
        <p:txBody>
          <a:bodyPr>
            <a:normAutofit fontScale="70000" lnSpcReduction="20000"/>
          </a:bodyPr>
          <a:lstStyle/>
          <a:p>
            <a:pPr algn="ctr"/>
            <a:r>
              <a:rPr lang="de-DE" dirty="0">
                <a:hlinkClick r:id="rId2"/>
              </a:rPr>
              <a:t>Doc # 15-21-0345-00-04ab SG 15.4ab Agenda July 2021</a:t>
            </a:r>
            <a:endParaRPr lang="en-US" dirty="0"/>
          </a:p>
          <a:p>
            <a:pPr algn="ctr"/>
            <a:endParaRPr lang="en-US" dirty="0"/>
          </a:p>
        </p:txBody>
      </p:sp>
      <p:graphicFrame>
        <p:nvGraphicFramePr>
          <p:cNvPr id="9" name="Table 8">
            <a:extLst>
              <a:ext uri="{FF2B5EF4-FFF2-40B4-BE49-F238E27FC236}">
                <a16:creationId xmlns:a16="http://schemas.microsoft.com/office/drawing/2014/main" id="{EF41AFF5-879D-48B8-8BE2-CF9ACB086374}"/>
              </a:ext>
            </a:extLst>
          </p:cNvPr>
          <p:cNvGraphicFramePr>
            <a:graphicFrameLocks noGrp="1"/>
          </p:cNvGraphicFramePr>
          <p:nvPr/>
        </p:nvGraphicFramePr>
        <p:xfrm>
          <a:off x="768353" y="2356933"/>
          <a:ext cx="7764457" cy="2898196"/>
        </p:xfrm>
        <a:graphic>
          <a:graphicData uri="http://schemas.openxmlformats.org/drawingml/2006/table">
            <a:tbl>
              <a:tblPr/>
              <a:tblGrid>
                <a:gridCol w="346692">
                  <a:extLst>
                    <a:ext uri="{9D8B030D-6E8A-4147-A177-3AD203B41FA5}">
                      <a16:colId xmlns:a16="http://schemas.microsoft.com/office/drawing/2014/main" val="1402739060"/>
                    </a:ext>
                  </a:extLst>
                </a:gridCol>
                <a:gridCol w="346692">
                  <a:extLst>
                    <a:ext uri="{9D8B030D-6E8A-4147-A177-3AD203B41FA5}">
                      <a16:colId xmlns:a16="http://schemas.microsoft.com/office/drawing/2014/main" val="2516551540"/>
                    </a:ext>
                  </a:extLst>
                </a:gridCol>
                <a:gridCol w="483925">
                  <a:extLst>
                    <a:ext uri="{9D8B030D-6E8A-4147-A177-3AD203B41FA5}">
                      <a16:colId xmlns:a16="http://schemas.microsoft.com/office/drawing/2014/main" val="3677533345"/>
                    </a:ext>
                  </a:extLst>
                </a:gridCol>
                <a:gridCol w="346692">
                  <a:extLst>
                    <a:ext uri="{9D8B030D-6E8A-4147-A177-3AD203B41FA5}">
                      <a16:colId xmlns:a16="http://schemas.microsoft.com/office/drawing/2014/main" val="3721343411"/>
                    </a:ext>
                  </a:extLst>
                </a:gridCol>
                <a:gridCol w="346692">
                  <a:extLst>
                    <a:ext uri="{9D8B030D-6E8A-4147-A177-3AD203B41FA5}">
                      <a16:colId xmlns:a16="http://schemas.microsoft.com/office/drawing/2014/main" val="2723211665"/>
                    </a:ext>
                  </a:extLst>
                </a:gridCol>
                <a:gridCol w="346692">
                  <a:extLst>
                    <a:ext uri="{9D8B030D-6E8A-4147-A177-3AD203B41FA5}">
                      <a16:colId xmlns:a16="http://schemas.microsoft.com/office/drawing/2014/main" val="1443142095"/>
                    </a:ext>
                  </a:extLst>
                </a:gridCol>
                <a:gridCol w="346692">
                  <a:extLst>
                    <a:ext uri="{9D8B030D-6E8A-4147-A177-3AD203B41FA5}">
                      <a16:colId xmlns:a16="http://schemas.microsoft.com/office/drawing/2014/main" val="3622040812"/>
                    </a:ext>
                  </a:extLst>
                </a:gridCol>
                <a:gridCol w="346692">
                  <a:extLst>
                    <a:ext uri="{9D8B030D-6E8A-4147-A177-3AD203B41FA5}">
                      <a16:colId xmlns:a16="http://schemas.microsoft.com/office/drawing/2014/main" val="3939217799"/>
                    </a:ext>
                  </a:extLst>
                </a:gridCol>
                <a:gridCol w="346692">
                  <a:extLst>
                    <a:ext uri="{9D8B030D-6E8A-4147-A177-3AD203B41FA5}">
                      <a16:colId xmlns:a16="http://schemas.microsoft.com/office/drawing/2014/main" val="1614408847"/>
                    </a:ext>
                  </a:extLst>
                </a:gridCol>
                <a:gridCol w="346692">
                  <a:extLst>
                    <a:ext uri="{9D8B030D-6E8A-4147-A177-3AD203B41FA5}">
                      <a16:colId xmlns:a16="http://schemas.microsoft.com/office/drawing/2014/main" val="122693407"/>
                    </a:ext>
                  </a:extLst>
                </a:gridCol>
                <a:gridCol w="346692">
                  <a:extLst>
                    <a:ext uri="{9D8B030D-6E8A-4147-A177-3AD203B41FA5}">
                      <a16:colId xmlns:a16="http://schemas.microsoft.com/office/drawing/2014/main" val="3772653256"/>
                    </a:ext>
                  </a:extLst>
                </a:gridCol>
                <a:gridCol w="346692">
                  <a:extLst>
                    <a:ext uri="{9D8B030D-6E8A-4147-A177-3AD203B41FA5}">
                      <a16:colId xmlns:a16="http://schemas.microsoft.com/office/drawing/2014/main" val="918361603"/>
                    </a:ext>
                  </a:extLst>
                </a:gridCol>
                <a:gridCol w="346692">
                  <a:extLst>
                    <a:ext uri="{9D8B030D-6E8A-4147-A177-3AD203B41FA5}">
                      <a16:colId xmlns:a16="http://schemas.microsoft.com/office/drawing/2014/main" val="2397673794"/>
                    </a:ext>
                  </a:extLst>
                </a:gridCol>
                <a:gridCol w="346692">
                  <a:extLst>
                    <a:ext uri="{9D8B030D-6E8A-4147-A177-3AD203B41FA5}">
                      <a16:colId xmlns:a16="http://schemas.microsoft.com/office/drawing/2014/main" val="1250131673"/>
                    </a:ext>
                  </a:extLst>
                </a:gridCol>
                <a:gridCol w="346692">
                  <a:extLst>
                    <a:ext uri="{9D8B030D-6E8A-4147-A177-3AD203B41FA5}">
                      <a16:colId xmlns:a16="http://schemas.microsoft.com/office/drawing/2014/main" val="2389388903"/>
                    </a:ext>
                  </a:extLst>
                </a:gridCol>
                <a:gridCol w="346692">
                  <a:extLst>
                    <a:ext uri="{9D8B030D-6E8A-4147-A177-3AD203B41FA5}">
                      <a16:colId xmlns:a16="http://schemas.microsoft.com/office/drawing/2014/main" val="1348101640"/>
                    </a:ext>
                  </a:extLst>
                </a:gridCol>
                <a:gridCol w="346692">
                  <a:extLst>
                    <a:ext uri="{9D8B030D-6E8A-4147-A177-3AD203B41FA5}">
                      <a16:colId xmlns:a16="http://schemas.microsoft.com/office/drawing/2014/main" val="140183532"/>
                    </a:ext>
                  </a:extLst>
                </a:gridCol>
                <a:gridCol w="346692">
                  <a:extLst>
                    <a:ext uri="{9D8B030D-6E8A-4147-A177-3AD203B41FA5}">
                      <a16:colId xmlns:a16="http://schemas.microsoft.com/office/drawing/2014/main" val="3481233638"/>
                    </a:ext>
                  </a:extLst>
                </a:gridCol>
                <a:gridCol w="346692">
                  <a:extLst>
                    <a:ext uri="{9D8B030D-6E8A-4147-A177-3AD203B41FA5}">
                      <a16:colId xmlns:a16="http://schemas.microsoft.com/office/drawing/2014/main" val="1205248377"/>
                    </a:ext>
                  </a:extLst>
                </a:gridCol>
                <a:gridCol w="346692">
                  <a:extLst>
                    <a:ext uri="{9D8B030D-6E8A-4147-A177-3AD203B41FA5}">
                      <a16:colId xmlns:a16="http://schemas.microsoft.com/office/drawing/2014/main" val="2052855576"/>
                    </a:ext>
                  </a:extLst>
                </a:gridCol>
                <a:gridCol w="346692">
                  <a:extLst>
                    <a:ext uri="{9D8B030D-6E8A-4147-A177-3AD203B41FA5}">
                      <a16:colId xmlns:a16="http://schemas.microsoft.com/office/drawing/2014/main" val="3028121102"/>
                    </a:ext>
                  </a:extLst>
                </a:gridCol>
                <a:gridCol w="346692">
                  <a:extLst>
                    <a:ext uri="{9D8B030D-6E8A-4147-A177-3AD203B41FA5}">
                      <a16:colId xmlns:a16="http://schemas.microsoft.com/office/drawing/2014/main" val="164429257"/>
                    </a:ext>
                  </a:extLst>
                </a:gridCol>
              </a:tblGrid>
              <a:tr h="213432">
                <a:tc>
                  <a:txBody>
                    <a:bodyPr/>
                    <a:lstStyle/>
                    <a:p>
                      <a:pPr algn="l" fontAlgn="b"/>
                      <a:r>
                        <a:rPr lang="en-US" sz="700" b="0" i="0" u="none" strike="noStrike">
                          <a:effectLst/>
                          <a:latin typeface="Arial" panose="020B0604020202020204" pitchFamily="34" charset="0"/>
                        </a:rPr>
                        <a:t> </a:t>
                      </a:r>
                    </a:p>
                  </a:txBody>
                  <a:tcPr marL="5417" marR="5417" marT="54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700" b="1" i="0" u="none" strike="noStrike">
                          <a:effectLst/>
                          <a:latin typeface="Arial" panose="020B0604020202020204" pitchFamily="34" charset="0"/>
                        </a:rPr>
                        <a:t>Wednesday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Thursday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1285330"/>
                  </a:ext>
                </a:extLst>
              </a:tr>
              <a:tr h="113758">
                <a:tc>
                  <a:txBody>
                    <a:bodyPr/>
                    <a:lstStyle/>
                    <a:p>
                      <a:pPr algn="r" fontAlgn="b"/>
                      <a:r>
                        <a:rPr lang="en-US" sz="700" b="1" i="0" u="none" strike="noStrike">
                          <a:effectLst/>
                          <a:latin typeface="Arial" panose="020B0604020202020204" pitchFamily="34" charset="0"/>
                        </a:rPr>
                        <a:t>EDT</a:t>
                      </a:r>
                    </a:p>
                  </a:txBody>
                  <a:tcPr marL="5417" marR="5417" marT="54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PDT</a:t>
                      </a:r>
                    </a:p>
                  </a:txBody>
                  <a:tcPr marL="5417" marR="5417" marT="541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7-Jul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13-Jul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14-Jul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15-Jul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16-Jul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18-Jul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19-Jul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20-Jul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21-Jul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22-Jul</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9852699"/>
                  </a:ext>
                </a:extLst>
              </a:tr>
              <a:tr h="113758">
                <a:tc>
                  <a:txBody>
                    <a:bodyPr/>
                    <a:lstStyle/>
                    <a:p>
                      <a:pPr algn="r" fontAlgn="b"/>
                      <a:r>
                        <a:rPr lang="en-US" sz="700" b="1" i="0" u="none" strike="noStrike">
                          <a:effectLst/>
                          <a:latin typeface="Arial" panose="020B0604020202020204" pitchFamily="34" charset="0"/>
                        </a:rPr>
                        <a:t>5:00</a:t>
                      </a:r>
                    </a:p>
                  </a:txBody>
                  <a:tcPr marL="5417" marR="5417" marT="54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18:00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1824387"/>
                  </a:ext>
                </a:extLst>
              </a:tr>
              <a:tr h="113758">
                <a:tc>
                  <a:txBody>
                    <a:bodyPr/>
                    <a:lstStyle/>
                    <a:p>
                      <a:pPr algn="r" fontAlgn="b"/>
                      <a:r>
                        <a:rPr lang="en-US" sz="700" b="1" i="0" u="none" strike="noStrike">
                          <a:effectLst/>
                          <a:latin typeface="Arial" panose="020B0604020202020204" pitchFamily="34" charset="0"/>
                        </a:rPr>
                        <a:t>6:00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32246002"/>
                  </a:ext>
                </a:extLst>
              </a:tr>
              <a:tr h="113758">
                <a:tc>
                  <a:txBody>
                    <a:bodyPr/>
                    <a:lstStyle/>
                    <a:p>
                      <a:pPr algn="r" fontAlgn="b"/>
                      <a:r>
                        <a:rPr lang="en-US" sz="700" b="1" i="0" u="none" strike="noStrike">
                          <a:effectLst/>
                          <a:latin typeface="Arial" panose="020B0604020202020204" pitchFamily="34" charset="0"/>
                        </a:rPr>
                        <a:t>7:00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7947451"/>
                  </a:ext>
                </a:extLst>
              </a:tr>
              <a:tr h="113758">
                <a:tc>
                  <a:txBody>
                    <a:bodyPr/>
                    <a:lstStyle/>
                    <a:p>
                      <a:pPr algn="r" fontAlgn="b"/>
                      <a:r>
                        <a:rPr lang="en-US" sz="700" b="1" i="0" u="none" strike="noStrike">
                          <a:effectLst/>
                          <a:latin typeface="Arial" panose="020B0604020202020204" pitchFamily="34" charset="0"/>
                        </a:rPr>
                        <a:t>8:00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42868337"/>
                  </a:ext>
                </a:extLst>
              </a:tr>
              <a:tr h="113758">
                <a:tc>
                  <a:txBody>
                    <a:bodyPr/>
                    <a:lstStyle/>
                    <a:p>
                      <a:pPr algn="r" fontAlgn="b"/>
                      <a:r>
                        <a:rPr lang="en-US" sz="700" b="1" i="0" u="none" strike="noStrike">
                          <a:effectLst/>
                          <a:latin typeface="Arial" panose="020B0604020202020204" pitchFamily="34" charset="0"/>
                        </a:rPr>
                        <a:t>9:00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 Meeting</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SG15.6a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SG15.6a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SC THz</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13:00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SC THz</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solidFill>
                            <a:srgbClr val="000000"/>
                          </a:solidFill>
                          <a:effectLst/>
                          <a:latin typeface="Arial" panose="020B0604020202020204" pitchFamily="34" charset="0"/>
                        </a:rPr>
                        <a:t>802.15 Ldrshp</a:t>
                      </a:r>
                      <a:br>
                        <a:rPr lang="en-US" sz="700" b="1" i="0" u="none" strike="noStrike">
                          <a:solidFill>
                            <a:srgbClr val="000000"/>
                          </a:solidFill>
                          <a:effectLst/>
                          <a:latin typeface="Arial" panose="020B0604020202020204" pitchFamily="34" charset="0"/>
                        </a:rPr>
                      </a:br>
                      <a:r>
                        <a:rPr lang="en-US" sz="700" b="1" i="0" u="none" strike="noStrike">
                          <a:solidFill>
                            <a:srgbClr val="000000"/>
                          </a:solidFill>
                          <a:effectLst/>
                          <a:latin typeface="Arial" panose="020B0604020202020204" pitchFamily="34" charset="0"/>
                        </a:rPr>
                        <a:t>SG15.6a Ldrshp</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700" b="1" i="0" u="sng" strike="noStrike">
                          <a:solidFill>
                            <a:srgbClr val="000000"/>
                          </a:solidFill>
                          <a:effectLst/>
                          <a:latin typeface="Arial" panose="020B0604020202020204" pitchFamily="34" charset="0"/>
                        </a:rPr>
                        <a:t>WG Closing Meeting</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22:00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95727745"/>
                  </a:ext>
                </a:extLst>
              </a:tr>
              <a:tr h="213432">
                <a:tc>
                  <a:txBody>
                    <a:bodyPr/>
                    <a:lstStyle/>
                    <a:p>
                      <a:pPr algn="r" fontAlgn="b"/>
                      <a:r>
                        <a:rPr lang="en-US" sz="700" b="1" i="0" u="none" strike="noStrike">
                          <a:effectLst/>
                          <a:latin typeface="Arial" panose="020B0604020202020204" pitchFamily="34" charset="0"/>
                        </a:rPr>
                        <a:t>10:00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1" i="0" u="sng" strike="noStrike">
                          <a:solidFill>
                            <a:srgbClr val="0000FF"/>
                          </a:solidFill>
                          <a:effectLst/>
                          <a:latin typeface="Arial" panose="020B0604020202020204" pitchFamily="34" charset="0"/>
                          <a:hlinkClick r:id="rId3"/>
                        </a:rPr>
                        <a:t>802.15 CAC</a:t>
                      </a:r>
                      <a:endParaRPr lang="en-US" sz="700" b="1" i="0" u="sng" strike="noStrike">
                        <a:solidFill>
                          <a:srgbClr val="0000FF"/>
                        </a:solidFill>
                        <a:effectLst/>
                        <a:latin typeface="Arial" panose="020B0604020202020204" pitchFamily="34" charset="0"/>
                      </a:endParaRP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14:00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5658176"/>
                  </a:ext>
                </a:extLst>
              </a:tr>
              <a:tr h="113758">
                <a:tc>
                  <a:txBody>
                    <a:bodyPr/>
                    <a:lstStyle/>
                    <a:p>
                      <a:pPr algn="r" fontAlgn="b"/>
                      <a:r>
                        <a:rPr lang="en-US" sz="700" b="1" i="0" u="none" strike="noStrike">
                          <a:effectLst/>
                          <a:latin typeface="Arial" panose="020B0604020202020204" pitchFamily="34" charset="0"/>
                        </a:rPr>
                        <a:t>11:00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SC IETF</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effectLst/>
                          <a:latin typeface="Arial" panose="020B0604020202020204" pitchFamily="34" charset="0"/>
                        </a:rPr>
                        <a:t>SC WNG</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SCmain</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SG15.15</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15:00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6a/4ab/14</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0" i="0" u="none" strike="noStrike">
                          <a:effectLst/>
                          <a:latin typeface="Arial" panose="020B0604020202020204" pitchFamily="34" charset="0"/>
                        </a:rPr>
                        <a:t>AM2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effectLst/>
                          <a:latin typeface="Arial" panose="020B0604020202020204" pitchFamily="34" charset="0"/>
                        </a:rPr>
                        <a:t>SCmain</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solidFill>
                            <a:srgbClr val="000000"/>
                          </a:solidFill>
                          <a:effectLst/>
                          <a:latin typeface="Arial" panose="020B0604020202020204" pitchFamily="34" charset="0"/>
                        </a:rPr>
                        <a:t>802.15 Ldrshp</a:t>
                      </a:r>
                      <a:br>
                        <a:rPr lang="en-US" sz="700" b="1" i="0" u="none" strike="noStrike">
                          <a:solidFill>
                            <a:srgbClr val="000000"/>
                          </a:solidFill>
                          <a:effectLst/>
                          <a:latin typeface="Arial" panose="020B0604020202020204" pitchFamily="34" charset="0"/>
                        </a:rPr>
                      </a:br>
                      <a:r>
                        <a:rPr lang="en-US" sz="700" b="1" i="0" u="none" strike="noStrike">
                          <a:solidFill>
                            <a:srgbClr val="000000"/>
                          </a:solidFill>
                          <a:effectLst/>
                          <a:latin typeface="Arial" panose="020B0604020202020204" pitchFamily="34" charset="0"/>
                        </a:rPr>
                        <a:t>SG15.15 Ldrshp</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0:00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48357885"/>
                  </a:ext>
                </a:extLst>
              </a:tr>
              <a:tr h="203682">
                <a:tc>
                  <a:txBody>
                    <a:bodyPr/>
                    <a:lstStyle/>
                    <a:p>
                      <a:pPr algn="r" fontAlgn="b"/>
                      <a:r>
                        <a:rPr lang="en-US" sz="700" b="1" i="0" u="none" strike="noStrike">
                          <a:effectLst/>
                          <a:latin typeface="Arial" panose="020B0604020202020204" pitchFamily="34" charset="0"/>
                        </a:rPr>
                        <a:t>12:00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16:00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60561870"/>
                  </a:ext>
                </a:extLst>
              </a:tr>
              <a:tr h="113758">
                <a:tc>
                  <a:txBody>
                    <a:bodyPr/>
                    <a:lstStyle/>
                    <a:p>
                      <a:pPr algn="r" fontAlgn="b"/>
                      <a:r>
                        <a:rPr lang="en-US" sz="700" b="1" i="0" u="none" strike="noStrike">
                          <a:effectLst/>
                          <a:latin typeface="Arial" panose="020B0604020202020204" pitchFamily="34" charset="0"/>
                        </a:rPr>
                        <a:t>13:00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TG4corr1</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SG15.4ab</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1" i="0" u="none" strike="noStrike">
                          <a:effectLst/>
                          <a:latin typeface="Arial" panose="020B0604020202020204" pitchFamily="34" charset="0"/>
                        </a:rPr>
                        <a:t>TG13</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Joint 14/15/4ab</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1" i="0" u="none" strike="noStrike">
                          <a:effectLst/>
                          <a:latin typeface="Arial" panose="020B0604020202020204" pitchFamily="34" charset="0"/>
                        </a:rPr>
                        <a:t>SG15.14</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17:00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SG15.14</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SG15.15</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solidFill>
                            <a:srgbClr val="000000"/>
                          </a:solidFill>
                          <a:effectLst/>
                          <a:latin typeface="Arial" panose="020B0604020202020204" pitchFamily="34" charset="0"/>
                        </a:rPr>
                        <a:t>802.15 Ldrshp</a:t>
                      </a:r>
                      <a:br>
                        <a:rPr lang="en-US" sz="700" b="1" i="0" u="none" strike="noStrike">
                          <a:solidFill>
                            <a:srgbClr val="000000"/>
                          </a:solidFill>
                          <a:effectLst/>
                          <a:latin typeface="Arial" panose="020B0604020202020204" pitchFamily="34" charset="0"/>
                        </a:rPr>
                      </a:br>
                      <a:r>
                        <a:rPr lang="en-US" sz="700" b="1" i="0" u="none" strike="noStrike">
                          <a:solidFill>
                            <a:srgbClr val="000000"/>
                          </a:solidFill>
                          <a:effectLst/>
                          <a:latin typeface="Arial" panose="020B0604020202020204" pitchFamily="34" charset="0"/>
                        </a:rPr>
                        <a:t>SG15.14 Ldrshp</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07338231"/>
                  </a:ext>
                </a:extLst>
              </a:tr>
              <a:tr h="203682">
                <a:tc>
                  <a:txBody>
                    <a:bodyPr/>
                    <a:lstStyle/>
                    <a:p>
                      <a:pPr algn="r" fontAlgn="b"/>
                      <a:r>
                        <a:rPr lang="en-US" sz="700" b="1" i="0" u="none" strike="noStrike">
                          <a:effectLst/>
                          <a:latin typeface="Arial" panose="020B0604020202020204" pitchFamily="34" charset="0"/>
                        </a:rPr>
                        <a:t>14:00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18:00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58882026"/>
                  </a:ext>
                </a:extLst>
              </a:tr>
              <a:tr h="113758">
                <a:tc>
                  <a:txBody>
                    <a:bodyPr/>
                    <a:lstStyle/>
                    <a:p>
                      <a:pPr algn="r" fontAlgn="b"/>
                      <a:r>
                        <a:rPr lang="en-US" sz="700" b="1" i="0" u="none" strike="noStrike">
                          <a:effectLst/>
                          <a:latin typeface="Arial" panose="020B0604020202020204" pitchFamily="34" charset="0"/>
                        </a:rPr>
                        <a:t>15:00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600" b="1" i="0" u="sng" strike="noStrike">
                          <a:solidFill>
                            <a:srgbClr val="0000FF"/>
                          </a:solidFill>
                          <a:effectLst/>
                          <a:latin typeface="Arial" panose="020B0604020202020204" pitchFamily="34" charset="0"/>
                          <a:hlinkClick r:id="rId4"/>
                        </a:rPr>
                        <a:t>802 Wirless Chairs mtg</a:t>
                      </a:r>
                      <a:endParaRPr lang="en-US" sz="600" b="1" i="0" u="sng" strike="noStrike">
                        <a:solidFill>
                          <a:srgbClr val="0000FF"/>
                        </a:solidFill>
                        <a:effectLst/>
                        <a:latin typeface="Arial" panose="020B0604020202020204" pitchFamily="34" charset="0"/>
                      </a:endParaRPr>
                    </a:p>
                  </a:txBody>
                  <a:tcPr marL="5417" marR="5417" marT="541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700" b="1" i="0" u="none" strike="noStrike">
                          <a:effectLst/>
                          <a:latin typeface="Arial" panose="020B0604020202020204" pitchFamily="34" charset="0"/>
                        </a:rPr>
                        <a:t>SG15.15</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SG15.4ab</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19:00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TG4corr1</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SG15.14</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TG16t</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700" b="1" i="0" u="none" strike="noStrike">
                          <a:solidFill>
                            <a:srgbClr val="000000"/>
                          </a:solidFill>
                          <a:effectLst/>
                          <a:latin typeface="Arial" panose="020B0604020202020204" pitchFamily="34" charset="0"/>
                        </a:rPr>
                        <a:t>802.15 Ldrshp</a:t>
                      </a:r>
                      <a:br>
                        <a:rPr lang="en-US" sz="700" b="1" i="0" u="none" strike="noStrike">
                          <a:solidFill>
                            <a:srgbClr val="000000"/>
                          </a:solidFill>
                          <a:effectLst/>
                          <a:latin typeface="Arial" panose="020B0604020202020204" pitchFamily="34" charset="0"/>
                        </a:rPr>
                      </a:br>
                      <a:r>
                        <a:rPr lang="en-US" sz="700" b="1" i="0" u="none" strike="noStrike">
                          <a:solidFill>
                            <a:srgbClr val="000000"/>
                          </a:solidFill>
                          <a:effectLst/>
                          <a:latin typeface="Arial" panose="020B0604020202020204" pitchFamily="34" charset="0"/>
                        </a:rPr>
                        <a:t>SG15.4ab Ldrshp</a:t>
                      </a:r>
                    </a:p>
                  </a:txBody>
                  <a:tcPr marL="5417" marR="5417" marT="541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66157270"/>
                  </a:ext>
                </a:extLst>
              </a:tr>
              <a:tr h="203682">
                <a:tc>
                  <a:txBody>
                    <a:bodyPr/>
                    <a:lstStyle/>
                    <a:p>
                      <a:pPr algn="r" fontAlgn="b"/>
                      <a:r>
                        <a:rPr lang="en-US" sz="700" b="1" i="0" u="none" strike="noStrike">
                          <a:effectLst/>
                          <a:latin typeface="Arial" panose="020B0604020202020204" pitchFamily="34" charset="0"/>
                        </a:rPr>
                        <a:t>16:00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20:00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23503630"/>
                  </a:ext>
                </a:extLst>
              </a:tr>
              <a:tr h="113758">
                <a:tc>
                  <a:txBody>
                    <a:bodyPr/>
                    <a:lstStyle/>
                    <a:p>
                      <a:pPr algn="r" fontAlgn="b"/>
                      <a:r>
                        <a:rPr lang="en-US" sz="700" b="1" i="0" u="none" strike="noStrike">
                          <a:effectLst/>
                          <a:latin typeface="Arial" panose="020B0604020202020204" pitchFamily="34" charset="0"/>
                        </a:rPr>
                        <a:t>17:00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TG4corr1</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TG4aa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21:00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SG15.4ab</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700" b="1" i="0" u="none" strike="noStrike">
                          <a:effectLst/>
                          <a:latin typeface="Arial" panose="020B0604020202020204" pitchFamily="34" charset="0"/>
                        </a:rPr>
                        <a:t>TG4corr1</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0517654"/>
                  </a:ext>
                </a:extLst>
              </a:tr>
              <a:tr h="113758">
                <a:tc>
                  <a:txBody>
                    <a:bodyPr/>
                    <a:lstStyle/>
                    <a:p>
                      <a:pPr algn="r" fontAlgn="b"/>
                      <a:r>
                        <a:rPr lang="en-US" sz="700" b="1" i="0" u="none" strike="noStrike">
                          <a:effectLst/>
                          <a:latin typeface="Arial" panose="020B0604020202020204" pitchFamily="34" charset="0"/>
                        </a:rPr>
                        <a:t>18:00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22:00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7525060"/>
                  </a:ext>
                </a:extLst>
              </a:tr>
              <a:tr h="113758">
                <a:tc>
                  <a:txBody>
                    <a:bodyPr/>
                    <a:lstStyle/>
                    <a:p>
                      <a:pPr algn="r" fontAlgn="b"/>
                      <a:r>
                        <a:rPr lang="en-US" sz="700" b="1" i="0" u="none" strike="noStrike">
                          <a:effectLst/>
                          <a:latin typeface="Arial" panose="020B0604020202020204" pitchFamily="34" charset="0"/>
                        </a:rPr>
                        <a:t>19:00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23:00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SG15.6a</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5417" marR="5417" marT="54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17683592"/>
                  </a:ext>
                </a:extLst>
              </a:tr>
              <a:tr h="113758">
                <a:tc>
                  <a:txBody>
                    <a:bodyPr/>
                    <a:lstStyle/>
                    <a:p>
                      <a:pPr algn="r" fontAlgn="b"/>
                      <a:r>
                        <a:rPr lang="en-US" sz="700" b="1" i="0" u="none" strike="noStrike">
                          <a:effectLst/>
                          <a:latin typeface="Arial" panose="020B0604020202020204" pitchFamily="34" charset="0"/>
                        </a:rPr>
                        <a:t>20:00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81908657"/>
                  </a:ext>
                </a:extLst>
              </a:tr>
              <a:tr h="113758">
                <a:tc>
                  <a:txBody>
                    <a:bodyPr/>
                    <a:lstStyle/>
                    <a:p>
                      <a:pPr algn="r" fontAlgn="b"/>
                      <a:r>
                        <a:rPr lang="en-US" sz="700" b="1" i="0" u="none" strike="noStrike">
                          <a:effectLst/>
                          <a:latin typeface="Arial" panose="020B0604020202020204" pitchFamily="34" charset="0"/>
                        </a:rPr>
                        <a:t>21:00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32103630"/>
                  </a:ext>
                </a:extLst>
              </a:tr>
              <a:tr h="113758">
                <a:tc>
                  <a:txBody>
                    <a:bodyPr/>
                    <a:lstStyle/>
                    <a:p>
                      <a:pPr algn="r" fontAlgn="b"/>
                      <a:r>
                        <a:rPr lang="en-US" sz="700" b="1" i="0" u="none" strike="noStrike">
                          <a:effectLst/>
                          <a:latin typeface="Arial" panose="020B0604020202020204" pitchFamily="34" charset="0"/>
                        </a:rPr>
                        <a:t>22:00</a:t>
                      </a:r>
                    </a:p>
                  </a:txBody>
                  <a:tcPr marL="5417" marR="5417" marT="5417" marB="0" anchor="b">
                    <a:lnL>
                      <a:noFill/>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0124971"/>
                  </a:ext>
                </a:extLst>
              </a:tr>
              <a:tr h="119175">
                <a:tc>
                  <a:txBody>
                    <a:bodyPr/>
                    <a:lstStyle/>
                    <a:p>
                      <a:pPr algn="r" fontAlgn="b"/>
                      <a:r>
                        <a:rPr lang="en-US" sz="700" b="1" i="0" u="none" strike="noStrike">
                          <a:effectLst/>
                          <a:latin typeface="Arial" panose="020B0604020202020204" pitchFamily="34" charset="0"/>
                        </a:rPr>
                        <a:t>23:00</a:t>
                      </a:r>
                    </a:p>
                  </a:txBody>
                  <a:tcPr marL="5417" marR="5417" marT="541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5417" marR="5417" marT="541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dirty="0">
                          <a:effectLst/>
                          <a:latin typeface="Arial" panose="020B0604020202020204" pitchFamily="34" charset="0"/>
                        </a:rPr>
                        <a:t>12:00</a:t>
                      </a:r>
                    </a:p>
                  </a:txBody>
                  <a:tcPr marL="5417" marR="5417" marT="54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0120674"/>
                  </a:ext>
                </a:extLst>
              </a:tr>
            </a:tbl>
          </a:graphicData>
        </a:graphic>
      </p:graphicFrame>
    </p:spTree>
    <p:extLst>
      <p:ext uri="{BB962C8B-B14F-4D97-AF65-F5344CB8AC3E}">
        <p14:creationId xmlns:p14="http://schemas.microsoft.com/office/powerpoint/2010/main" val="725507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59" y="1700808"/>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Duration: 	1 hour. </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12</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June 1</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June 15</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June 29</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July 13: </a:t>
                      </a:r>
                    </a:p>
                  </a:txBody>
                  <a:tcPr marL="91420" marR="91420" marT="45700" marB="45700"/>
                </a:tc>
                <a:tc>
                  <a:txBody>
                    <a:bodyPr/>
                    <a:lstStyle/>
                    <a:p>
                      <a:r>
                        <a:rPr lang="en-US" sz="1800" b="1" dirty="0">
                          <a:solidFill>
                            <a:srgbClr val="C00000"/>
                          </a:solidFill>
                        </a:rPr>
                        <a:t>July Plenary</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537321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4457538"/>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13</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June 29,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Status</a:t>
            </a:r>
          </a:p>
          <a:p>
            <a:pPr marL="514350" indent="-514350">
              <a:buFont typeface="Arial" panose="020B0604020202020204" pitchFamily="34" charset="0"/>
              <a:buAutoNum type="arabicPeriod"/>
            </a:pPr>
            <a:r>
              <a:rPr lang="en-US" altLang="en-US" dirty="0"/>
              <a:t>Review July Agenda </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lstStyle/>
          <a:p>
            <a:r>
              <a:rPr lang="en-US" dirty="0"/>
              <a:t>Proposed PAR Scope</a:t>
            </a:r>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92500" lnSpcReduction="20000"/>
          </a:bodyPr>
          <a:lstStyle/>
          <a:p>
            <a:pPr algn="l"/>
            <a:r>
              <a:rPr lang="en-US" sz="1800" b="1" i="0" u="none" strike="noStrike" baseline="0" dirty="0">
                <a:latin typeface="Verdana-Bold"/>
              </a:rPr>
              <a:t>5.2.b Scope of the project: </a:t>
            </a:r>
            <a:r>
              <a:rPr lang="en-US" sz="1800" b="0" i="0" u="none" strike="noStrike" baseline="0" dirty="0">
                <a:latin typeface="Verdana" panose="020B0604030504040204" pitchFamily="34" charset="0"/>
              </a:rPr>
              <a:t>This amendment enhances the Ultra Wideband (UWB) physical layers (PHYs,) medium access control (MAC), and associated ranging techniques while retaining backward compatibility with enhanced ranging capable devices (ERDEVs). Areas of enhancement include: additional coding, preamble and modulation schemes to support improved link budget and/or reduced air-time; additional channels and operating frequencies; interference mitigation techniques to support higher density and higher traffic use cases; improvements to accuracy / precision / reliability and interoperability for high-integrity ranging; schemes to reduce complexity and power consumption; definitions for tightly coupled hybrid operation with narrowband signaling to assist UWB; enhanced native discovery and connection setup mechanisms; sensing capabilities to support presence detection and environment mapping; and mechanisms supporting low-power low-latency streaming as well as high data-rate streaming allowing at least 50 Mbit/s of throughput. Support for peer-to-peer, peer-to-multi-peer, and station-to-infrastructure protocols are in scope, as are infrastructure synchronization mechanisms. This amendment includes safeguards so that the high throughput data use cases will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A6219-448C-43EB-9D6B-E629CC2F8267}"/>
              </a:ext>
            </a:extLst>
          </p:cNvPr>
          <p:cNvSpPr>
            <a:spLocks noGrp="1"/>
          </p:cNvSpPr>
          <p:nvPr>
            <p:ph type="title"/>
          </p:nvPr>
        </p:nvSpPr>
        <p:spPr/>
        <p:txBody>
          <a:bodyPr/>
          <a:lstStyle/>
          <a:p>
            <a:r>
              <a:rPr lang="en-US" dirty="0"/>
              <a:t>PAR Review</a:t>
            </a:r>
          </a:p>
        </p:txBody>
      </p:sp>
      <p:sp>
        <p:nvSpPr>
          <p:cNvPr id="3" name="Content Placeholder 2">
            <a:extLst>
              <a:ext uri="{FF2B5EF4-FFF2-40B4-BE49-F238E27FC236}">
                <a16:creationId xmlns:a16="http://schemas.microsoft.com/office/drawing/2014/main" id="{1698931C-24F8-4399-8F97-053854A5C3AF}"/>
              </a:ext>
            </a:extLst>
          </p:cNvPr>
          <p:cNvSpPr>
            <a:spLocks noGrp="1"/>
          </p:cNvSpPr>
          <p:nvPr>
            <p:ph idx="1"/>
          </p:nvPr>
        </p:nvSpPr>
        <p:spPr>
          <a:xfrm>
            <a:off x="609600" y="1371601"/>
            <a:ext cx="7764463" cy="3281535"/>
          </a:xfrm>
        </p:spPr>
        <p:txBody>
          <a:bodyPr>
            <a:normAutofit fontScale="85000" lnSpcReduction="20000"/>
          </a:bodyPr>
          <a:lstStyle/>
          <a:p>
            <a:pPr marL="0" indent="0"/>
            <a:r>
              <a:rPr lang="en-US" dirty="0"/>
              <a:t>EC Process:</a:t>
            </a:r>
          </a:p>
          <a:p>
            <a:pPr marL="857250" lvl="1" indent="-457200">
              <a:buFont typeface="Arial" panose="020B0604020202020204" pitchFamily="34" charset="0"/>
              <a:buChar char="•"/>
            </a:pPr>
            <a:r>
              <a:rPr lang="en-US" dirty="0"/>
              <a:t>Submit for review (Done June 1st)</a:t>
            </a:r>
          </a:p>
          <a:p>
            <a:pPr marL="857250" lvl="1" indent="-457200">
              <a:buFont typeface="Arial" panose="020B0604020202020204" pitchFamily="34" charset="0"/>
              <a:buChar char="•"/>
            </a:pPr>
            <a:r>
              <a:rPr lang="fr-FR" dirty="0"/>
              <a:t>PAR: https://mentor.ieee.org/802.15/dcn/21/15-21-0126-02-nuwb-p802-15-4ab-par-draft-from-myproject.pdf</a:t>
            </a:r>
          </a:p>
          <a:p>
            <a:pPr marL="857250" lvl="1" indent="-457200">
              <a:buFont typeface="Arial" panose="020B0604020202020204" pitchFamily="34" charset="0"/>
              <a:buChar char="•"/>
            </a:pPr>
            <a:r>
              <a:rPr lang="fr-FR" dirty="0"/>
              <a:t>CSD: https://mentor.ieee.org/802.15/dcn/21/15-21-0047-05-nuwb-draft-csd-ng-uwb.docx</a:t>
            </a:r>
            <a:endParaRPr lang="en-US" dirty="0"/>
          </a:p>
          <a:p>
            <a:pPr marL="857250" lvl="1" indent="-457200">
              <a:buFont typeface="Arial" panose="020B0604020202020204" pitchFamily="34" charset="0"/>
              <a:buChar char="•"/>
            </a:pPr>
            <a:r>
              <a:rPr lang="en-US" dirty="0"/>
              <a:t>Comments received and resolved in July</a:t>
            </a:r>
          </a:p>
          <a:p>
            <a:pPr marL="0" indent="0"/>
            <a:r>
              <a:rPr lang="en-US" dirty="0"/>
              <a:t>EC and WG Review Schedule:</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330CF2E-8627-4440-A6AD-74A668DCBC9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5" name="Table 4">
            <a:extLst>
              <a:ext uri="{FF2B5EF4-FFF2-40B4-BE49-F238E27FC236}">
                <a16:creationId xmlns:a16="http://schemas.microsoft.com/office/drawing/2014/main" id="{3A0C6C3D-2D70-4EAD-A58F-1E798B0C5777}"/>
              </a:ext>
            </a:extLst>
          </p:cNvPr>
          <p:cNvGraphicFramePr>
            <a:graphicFrameLocks noGrp="1"/>
          </p:cNvGraphicFramePr>
          <p:nvPr>
            <p:extLst>
              <p:ext uri="{D42A27DB-BD31-4B8C-83A1-F6EECF244321}">
                <p14:modId xmlns:p14="http://schemas.microsoft.com/office/powerpoint/2010/main" val="215179691"/>
              </p:ext>
            </p:extLst>
          </p:nvPr>
        </p:nvGraphicFramePr>
        <p:xfrm>
          <a:off x="761999" y="4797152"/>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a:effectLst/>
                        </a:rPr>
                        <a:t>08 Jun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4450709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28561</TotalTime>
  <Words>1204</Words>
  <Application>Microsoft Office PowerPoint</Application>
  <PresentationFormat>On-screen Show (4:3)</PresentationFormat>
  <Paragraphs>463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Times New Roman</vt:lpstr>
      <vt:lpstr>Verdana</vt:lpstr>
      <vt:lpstr>Verdana-Bold</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Recap</vt:lpstr>
      <vt:lpstr>Proposed PAR Scope</vt:lpstr>
      <vt:lpstr>PAR Review</vt:lpstr>
      <vt:lpstr>Technical Contributions</vt:lpstr>
      <vt:lpstr>July Agenda</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173</cp:revision>
  <cp:lastPrinted>2000-03-07T00:55:37Z</cp:lastPrinted>
  <dcterms:created xsi:type="dcterms:W3CDTF">2016-01-17T22:48:36Z</dcterms:created>
  <dcterms:modified xsi:type="dcterms:W3CDTF">2021-06-29T03:40:10Z</dcterms:modified>
  <cp:category/>
</cp:coreProperties>
</file>