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368" r:id="rId3"/>
    <p:sldId id="369" r:id="rId4"/>
    <p:sldId id="370" r:id="rId5"/>
    <p:sldId id="371" r:id="rId6"/>
    <p:sldId id="372" r:id="rId7"/>
    <p:sldId id="373" r:id="rId8"/>
    <p:sldId id="374" r:id="rId9"/>
    <p:sldId id="375"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68"/>
            <p14:sldId id="369"/>
            <p14:sldId id="370"/>
            <p14:sldId id="371"/>
            <p14:sldId id="372"/>
            <p14:sldId id="373"/>
            <p14:sldId id="374"/>
            <p14:sldId id="375"/>
          </p14:sldIdLst>
        </p14:section>
        <p14:section name="Closing Slide" id="{17524BA6-C3AC-EE4D-BA9D-E46A8CDB06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955839-2817-449E-96F3-57035CF2E189}" v="1" dt="2021-06-28T13:46:28.8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7" autoAdjust="0"/>
    <p:restoredTop sz="95742" autoAdjust="0"/>
  </p:normalViewPr>
  <p:slideViewPr>
    <p:cSldViewPr>
      <p:cViewPr varScale="1">
        <p:scale>
          <a:sx n="109" d="100"/>
          <a:sy n="109" d="100"/>
        </p:scale>
        <p:origin x="183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C2955839-2817-449E-96F3-57035CF2E189}"/>
    <pc:docChg chg="addSld modSld">
      <pc:chgData name="Phil Beecher" userId="8e59e9d451c39ba5" providerId="LiveId" clId="{C2955839-2817-449E-96F3-57035CF2E189}" dt="2021-06-28T13:52:25.598" v="77" actId="14100"/>
      <pc:docMkLst>
        <pc:docMk/>
      </pc:docMkLst>
      <pc:sldChg chg="modSp mod">
        <pc:chgData name="Phil Beecher" userId="8e59e9d451c39ba5" providerId="LiveId" clId="{C2955839-2817-449E-96F3-57035CF2E189}" dt="2021-06-28T13:52:25.598" v="77" actId="14100"/>
        <pc:sldMkLst>
          <pc:docMk/>
          <pc:sldMk cId="3242572236" sldId="373"/>
        </pc:sldMkLst>
        <pc:spChg chg="mod">
          <ac:chgData name="Phil Beecher" userId="8e59e9d451c39ba5" providerId="LiveId" clId="{C2955839-2817-449E-96F3-57035CF2E189}" dt="2021-06-28T13:51:50.920" v="44" actId="20577"/>
          <ac:spMkLst>
            <pc:docMk/>
            <pc:sldMk cId="3242572236" sldId="373"/>
            <ac:spMk id="21509" creationId="{00000000-0000-0000-0000-000000000000}"/>
          </ac:spMkLst>
        </pc:spChg>
        <pc:spChg chg="mod">
          <ac:chgData name="Phil Beecher" userId="8e59e9d451c39ba5" providerId="LiveId" clId="{C2955839-2817-449E-96F3-57035CF2E189}" dt="2021-06-28T13:52:25.598" v="77" actId="14100"/>
          <ac:spMkLst>
            <pc:docMk/>
            <pc:sldMk cId="3242572236" sldId="373"/>
            <ac:spMk id="21510" creationId="{00000000-0000-0000-0000-000000000000}"/>
          </ac:spMkLst>
        </pc:spChg>
      </pc:sldChg>
      <pc:sldChg chg="modSp add mod">
        <pc:chgData name="Phil Beecher" userId="8e59e9d451c39ba5" providerId="LiveId" clId="{C2955839-2817-449E-96F3-57035CF2E189}" dt="2021-06-28T13:51:29.183" v="23" actId="1076"/>
        <pc:sldMkLst>
          <pc:docMk/>
          <pc:sldMk cId="179942490" sldId="375"/>
        </pc:sldMkLst>
        <pc:spChg chg="mod">
          <ac:chgData name="Phil Beecher" userId="8e59e9d451c39ba5" providerId="LiveId" clId="{C2955839-2817-449E-96F3-57035CF2E189}" dt="2021-06-28T13:51:29.183" v="23" actId="1076"/>
          <ac:spMkLst>
            <pc:docMk/>
            <pc:sldMk cId="179942490" sldId="375"/>
            <ac:spMk id="21509" creationId="{00000000-0000-0000-0000-000000000000}"/>
          </ac:spMkLst>
        </pc:spChg>
        <pc:spChg chg="mod">
          <ac:chgData name="Phil Beecher" userId="8e59e9d451c39ba5" providerId="LiveId" clId="{C2955839-2817-449E-96F3-57035CF2E189}" dt="2021-06-28T13:46:50.300" v="21" actId="5793"/>
          <ac:spMkLst>
            <pc:docMk/>
            <pc:sldMk cId="179942490" sldId="375"/>
            <ac:spMk id="2151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June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598005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June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457665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June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2694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&lt;June 2021&gt;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
        <p:nvSpPr>
          <p:cNvPr id="7" name="Rectangle 4">
            <a:extLst>
              <a:ext uri="{FF2B5EF4-FFF2-40B4-BE49-F238E27FC236}">
                <a16:creationId xmlns:a16="http://schemas.microsoft.com/office/drawing/2014/main" id="{BA84870D-686A-4A3B-A82D-22A3BEF2694D}"/>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a:t>&lt;May 2021&gt;</a:t>
            </a:r>
            <a:endParaRPr lang="en-US" dirty="0"/>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
        <p:nvSpPr>
          <p:cNvPr id="7" name="Rectangle 4">
            <a:extLst>
              <a:ext uri="{FF2B5EF4-FFF2-40B4-BE49-F238E27FC236}">
                <a16:creationId xmlns:a16="http://schemas.microsoft.com/office/drawing/2014/main" id="{51C3DC61-44B0-4E1A-A6FF-68500F6FA1AC}"/>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a:t>&lt;May 2021&gt;</a:t>
            </a:r>
            <a:endParaRPr lang="en-US" dirty="0"/>
          </a:p>
        </p:txBody>
      </p:sp>
    </p:spTree>
    <p:extLst>
      <p:ext uri="{BB962C8B-B14F-4D97-AF65-F5344CB8AC3E}">
        <p14:creationId xmlns:p14="http://schemas.microsoft.com/office/powerpoint/2010/main" val="1757412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95EA078F-EA48-4379-8E9B-5FB12374104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E378F05E-CCAA-4AC2-A622-829AF2B85EC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34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
        <p:nvSpPr>
          <p:cNvPr id="7" name="Rectangle 4">
            <a:extLst>
              <a:ext uri="{FF2B5EF4-FFF2-40B4-BE49-F238E27FC236}">
                <a16:creationId xmlns:a16="http://schemas.microsoft.com/office/drawing/2014/main" id="{4B239ECA-4804-427F-A428-751BBC30AA00}"/>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&lt;June 2021&gt;</a:t>
            </a:r>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
        <p:nvSpPr>
          <p:cNvPr id="7" name="Rectangle 4">
            <a:extLst>
              <a:ext uri="{FF2B5EF4-FFF2-40B4-BE49-F238E27FC236}">
                <a16:creationId xmlns:a16="http://schemas.microsoft.com/office/drawing/2014/main" id="{234FCEEE-4B58-4518-B79D-293FD4496989}"/>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&lt;June 2021&gt;</a:t>
            </a:r>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
        <p:nvSpPr>
          <p:cNvPr id="8" name="Rectangle 4">
            <a:extLst>
              <a:ext uri="{FF2B5EF4-FFF2-40B4-BE49-F238E27FC236}">
                <a16:creationId xmlns:a16="http://schemas.microsoft.com/office/drawing/2014/main" id="{383F0490-5DE2-491A-A26A-A1800E3D5DA6}"/>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a:t>&lt;May 2021&gt;</a:t>
            </a:r>
            <a:endParaRPr lang="en-US" dirty="0"/>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
        <p:nvSpPr>
          <p:cNvPr id="10" name="Rectangle 4">
            <a:extLst>
              <a:ext uri="{FF2B5EF4-FFF2-40B4-BE49-F238E27FC236}">
                <a16:creationId xmlns:a16="http://schemas.microsoft.com/office/drawing/2014/main" id="{D2224D97-D4DE-4340-A0E9-58E2286C5127}"/>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a:t>&lt;May 2021&gt;</a:t>
            </a:r>
            <a:endParaRPr lang="en-US" dirty="0"/>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6" name="Rectangle 4">
            <a:extLst>
              <a:ext uri="{FF2B5EF4-FFF2-40B4-BE49-F238E27FC236}">
                <a16:creationId xmlns:a16="http://schemas.microsoft.com/office/drawing/2014/main" id="{50CA6210-846B-4134-8F5A-0FC4F6810ACF}"/>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a:t>&lt;May 2021&gt;</a:t>
            </a:r>
            <a:endParaRPr lang="en-US" dirty="0"/>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&lt;June 2021&gt;</a:t>
            </a:r>
          </a:p>
        </p:txBody>
      </p:sp>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
        <p:nvSpPr>
          <p:cNvPr id="8" name="Rectangle 4">
            <a:extLst>
              <a:ext uri="{FF2B5EF4-FFF2-40B4-BE49-F238E27FC236}">
                <a16:creationId xmlns:a16="http://schemas.microsoft.com/office/drawing/2014/main" id="{5B629607-8C17-4E04-A55B-E90E73D15743}"/>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a:t>&lt;May 2021&gt;</a:t>
            </a:r>
            <a:endParaRPr lang="en-US" dirty="0"/>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
        <p:nvSpPr>
          <p:cNvPr id="8" name="Rectangle 4">
            <a:extLst>
              <a:ext uri="{FF2B5EF4-FFF2-40B4-BE49-F238E27FC236}">
                <a16:creationId xmlns:a16="http://schemas.microsoft.com/office/drawing/2014/main" id="{72D772CC-3F9D-4F68-8E8B-90B6CA6E0B57}"/>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a:t>&lt;May 2021&gt;</a:t>
            </a:r>
            <a:endParaRPr lang="en-US" dirty="0"/>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&lt;June 2021&gt;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15-21-0344-00-0mag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dcn/21/1-21-0011-05-ICne-draft-nendica-icaid-renewal.docx" TargetMode="External"/><Relationship Id="rId13" Type="http://schemas.openxmlformats.org/officeDocument/2006/relationships/hyperlink" Target="https://mentor.ieee.org/802.15/dcn/21/15-21-0270-04-Cor2-tg4-2020-cor1-par-modification-draft.docx" TargetMode="External"/><Relationship Id="rId18" Type="http://schemas.openxmlformats.org/officeDocument/2006/relationships/hyperlink" Target="https://mentor.ieee.org/802.15/dcn/21/15-21-0274-04-0014-sg14-ns-uwb-par-working-draft.docx" TargetMode="External"/><Relationship Id="rId3" Type="http://schemas.openxmlformats.org/officeDocument/2006/relationships/hyperlink" Target="https://ieee802.org/PARs.shtml" TargetMode="External"/><Relationship Id="rId21" Type="http://schemas.openxmlformats.org/officeDocument/2006/relationships/hyperlink" Target="https://mentor.ieee.org/802.15/dcn/21/15-21-0301-00-0015-sg15-draft-csd-for-ns-nb.docx" TargetMode="External"/><Relationship Id="rId7" Type="http://schemas.openxmlformats.org/officeDocument/2006/relationships/hyperlink" Target="https://www.ieee802.org/1/files/public/docs2015/new-autoattach-romascanu-csd-0315-v01.pptx" TargetMode="External"/><Relationship Id="rId12" Type="http://schemas.openxmlformats.org/officeDocument/2006/relationships/hyperlink" Target="https://mentor.ieee.org/802-ec/dcn/17/ec-17-0073-00-ACSD-802-15-13.docx" TargetMode="External"/><Relationship Id="rId17" Type="http://schemas.openxmlformats.org/officeDocument/2006/relationships/hyperlink" Target="https://mentor.ieee.org/802.15/dcn/21/15-21-0260-02-006a-ieee-802-15-6a-csd-draft.docx" TargetMode="External"/><Relationship Id="rId2" Type="http://schemas.openxmlformats.org/officeDocument/2006/relationships/notesSlide" Target="../notesSlides/notesSlide3.xml"/><Relationship Id="rId16" Type="http://schemas.openxmlformats.org/officeDocument/2006/relationships/hyperlink" Target="https://mentor.ieee.org/802.15/dcn/21/15-21-0259-03-006a-ieee-802-15-6a-par-draft.pdf" TargetMode="External"/><Relationship Id="rId20"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7.xml"/><Relationship Id="rId6" Type="http://schemas.openxmlformats.org/officeDocument/2006/relationships/hyperlink" Target="https://www.ieee802.org/1/files/public/docs2021/cj-PAR-extension-0521-v01.pdf" TargetMode="External"/><Relationship Id="rId11" Type="http://schemas.openxmlformats.org/officeDocument/2006/relationships/hyperlink" Target="https://mentor.ieee.org/802.15/dcn/21/15-21-0267-01-0000-par-extension-request-for-p802-15-13.docx" TargetMode="External"/><Relationship Id="rId5" Type="http://schemas.openxmlformats.org/officeDocument/2006/relationships/hyperlink" Target="https://www.ieee802.org/1/files/public/docs2017/cw-draft-CSD-0517-v02.pdf" TargetMode="External"/><Relationship Id="rId15" Type="http://schemas.openxmlformats.org/officeDocument/2006/relationships/hyperlink" Target="https://mentor.ieee.org/802.15/dcn/21/15-21-0047-05-nuwb-draft-csd-ng-uwb.docx" TargetMode="External"/><Relationship Id="rId10" Type="http://schemas.openxmlformats.org/officeDocument/2006/relationships/hyperlink" Target="https://mentor.ieee.org/802-ec/dcn/21/ec-21-0112-00-00EC-ieee-p802-3de-draft-csd-responses.pdf" TargetMode="External"/><Relationship Id="rId19" Type="http://schemas.openxmlformats.org/officeDocument/2006/relationships/hyperlink" Target="https://mentor.ieee.org/802.15/dcn/21/15-21-0278-04-0014-sg14-draft-csd-for-ns-uwb.docx" TargetMode="External"/><Relationship Id="rId4" Type="http://schemas.openxmlformats.org/officeDocument/2006/relationships/hyperlink" Target="https://www.ieee802.org/1/files/public/docs2021/cw-PAR-extension-0521-v01.pdf" TargetMode="External"/><Relationship Id="rId9" Type="http://schemas.openxmlformats.org/officeDocument/2006/relationships/hyperlink" Target="https://mentor.ieee.org/802-ec/dcn/21/ec-21-0113-01-00EC-ieee-p802-3de-draft-par-responses.pdf" TargetMode="External"/><Relationship Id="rId14" Type="http://schemas.openxmlformats.org/officeDocument/2006/relationships/hyperlink" Target="https://mentor.ieee.org/802.15/dcn/21/15-21-0126-02-nuwb-p802-15-4ab-par-draft-from-myproject.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802 July 2021 PAR Review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28 June 2021</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Call to discuss 802 WG PARs.</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 WG PAR Review</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[802 WG PAR Review]</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&lt;June 2021&gt;</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21437-D290-42BE-A0B8-419487EAEA4D}"/>
              </a:ext>
            </a:extLst>
          </p:cNvPr>
          <p:cNvSpPr>
            <a:spLocks noGrp="1"/>
          </p:cNvSpPr>
          <p:nvPr>
            <p:ph type="title"/>
          </p:nvPr>
        </p:nvSpPr>
        <p:spPr>
          <a:xfrm>
            <a:off x="457200" y="478367"/>
            <a:ext cx="8229600" cy="448733"/>
          </a:xfrm>
        </p:spPr>
        <p:txBody>
          <a:bodyPr>
            <a:noAutofit/>
          </a:bodyPr>
          <a:lstStyle/>
          <a:p>
            <a:pPr eaLnBrk="1" hangingPunct="1">
              <a:defRPr/>
            </a:pPr>
            <a:r>
              <a:rPr lang="en-US" dirty="0">
                <a:latin typeface="Calibri" panose="020F0502020204030204" pitchFamily="34" charset="0"/>
                <a:cs typeface="Calibri" panose="020F0502020204030204" pitchFamily="34" charset="0"/>
              </a:rPr>
              <a:t>Instructions for the WG Chair</a:t>
            </a:r>
          </a:p>
        </p:txBody>
      </p:sp>
      <p:sp>
        <p:nvSpPr>
          <p:cNvPr id="40963" name="Content Placeholder 2">
            <a:extLst>
              <a:ext uri="{FF2B5EF4-FFF2-40B4-BE49-F238E27FC236}">
                <a16:creationId xmlns:a16="http://schemas.microsoft.com/office/drawing/2014/main" id="{A0ED4851-5859-42A1-BC12-3E86785C1A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ABA0783-94F8-4939-8A37-61811B12C834}"/>
              </a:ext>
            </a:extLst>
          </p:cNvPr>
          <p:cNvSpPr/>
          <p:nvPr/>
        </p:nvSpPr>
        <p:spPr>
          <a:xfrm>
            <a:off x="422031" y="1143703"/>
            <a:ext cx="8489949" cy="4797404"/>
          </a:xfrm>
          <a:prstGeom prst="rect">
            <a:avLst/>
          </a:prstGeom>
        </p:spPr>
        <p:txBody>
          <a:bodyPr>
            <a:spAutoFit/>
          </a:bodyPr>
          <a:lstStyle/>
          <a:p>
            <a:pPr>
              <a:lnSpc>
                <a:spcPct val="80000"/>
              </a:lnSpc>
              <a:spcAft>
                <a:spcPts val="400"/>
              </a:spcAft>
              <a:defRPr/>
            </a:pPr>
            <a:r>
              <a:rPr lang="en-US" altLang="en-US" sz="1400" b="1" dirty="0">
                <a:latin typeface="Calibri" panose="020F0502020204030204" pitchFamily="34" charset="0"/>
                <a:cs typeface="Calibri" panose="020F0502020204030204" pitchFamily="34" charset="0"/>
              </a:rPr>
              <a:t>The IEEE SA strongly recommends that at each WG meeting the chair or a designee:</a:t>
            </a:r>
            <a:endParaRPr lang="en-US" altLang="en-US" sz="1400" dirty="0">
              <a:latin typeface="Calibri" panose="020F0502020204030204" pitchFamily="34" charset="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latin typeface="Calibri" panose="020F0502020204030204" pitchFamily="34" charset="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latin typeface="Calibri" panose="020F0502020204030204" pitchFamily="34" charset="0"/>
                <a:cs typeface="Calibri" panose="020F0502020204030204" pitchFamily="34" charset="0"/>
              </a:rPr>
              <a:t>Advise the WG attendees that:</a:t>
            </a:r>
            <a:r>
              <a:rPr lang="en-US" altLang="en-US" sz="1400" dirty="0">
                <a:latin typeface="Calibri" panose="020F0502020204030204" pitchFamily="34" charset="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 SA Standards Board Bylaws</a:t>
            </a:r>
            <a:r>
              <a:rPr lang="en-US" altLang="en-US" sz="1400" dirty="0">
                <a:latin typeface="Calibri" panose="020F0502020204030204" pitchFamily="34" charset="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latin typeface="Calibri" panose="020F0502020204030204" pitchFamily="34" charset="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latin typeface="Calibri" panose="020F0502020204030204" pitchFamily="34" charset="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 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latin typeface="Calibri" panose="020F0502020204030204" pitchFamily="34" charset="0"/>
                <a:cs typeface="Calibri" panose="020F0502020204030204" pitchFamily="34" charset="0"/>
              </a:rPr>
              <a:t>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9F6B475E-7608-48EE-9B2B-38176CD37297}"/>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91086-38D8-4253-80BD-5F53ED4A431C}"/>
              </a:ext>
            </a:extLst>
          </p:cNvPr>
          <p:cNvSpPr>
            <a:spLocks noGrp="1"/>
          </p:cNvSpPr>
          <p:nvPr>
            <p:ph type="title"/>
          </p:nvPr>
        </p:nvSpPr>
        <p:spPr>
          <a:xfrm>
            <a:off x="381000" y="571778"/>
            <a:ext cx="8305800" cy="448733"/>
          </a:xfrm>
        </p:spPr>
        <p:txBody>
          <a:bodyPr>
            <a:noAutofit/>
          </a:bodyPr>
          <a:lstStyle/>
          <a:p>
            <a:pPr eaLnBrk="1" hangingPunct="1">
              <a:defRPr/>
            </a:pPr>
            <a:r>
              <a:rPr lang="en-US" altLang="en-US" b="1" dirty="0">
                <a:latin typeface="Calibri" panose="020F0502020204030204" pitchFamily="34" charset="0"/>
                <a:cs typeface="Calibri" panose="020F0502020204030204" pitchFamily="34" charset="0"/>
              </a:rPr>
              <a:t>Participants have a duty to inform the IEEE</a:t>
            </a:r>
            <a:endParaRPr lang="en-US" b="1" dirty="0">
              <a:latin typeface="Calibri" panose="020F0502020204030204" pitchFamily="34" charset="0"/>
              <a:cs typeface="Calibri" panose="020F0502020204030204" pitchFamily="34" charset="0"/>
            </a:endParaRPr>
          </a:p>
        </p:txBody>
      </p:sp>
      <p:sp>
        <p:nvSpPr>
          <p:cNvPr id="41987" name="Content Placeholder 2">
            <a:extLst>
              <a:ext uri="{FF2B5EF4-FFF2-40B4-BE49-F238E27FC236}">
                <a16:creationId xmlns:a16="http://schemas.microsoft.com/office/drawing/2014/main" id="{C036D256-85E4-4DAE-BF5A-FB1D53807FFB}"/>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76F256F1-2B54-476D-A3B5-57A7AF836C27}"/>
              </a:ext>
            </a:extLst>
          </p:cNvPr>
          <p:cNvSpPr/>
          <p:nvPr/>
        </p:nvSpPr>
        <p:spPr>
          <a:xfrm>
            <a:off x="454269" y="1428614"/>
            <a:ext cx="8489949" cy="4195508"/>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marL="0" lvl="1" algn="ctr">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AC02C86E-1D7A-4D9C-B673-8D2AE6F5474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0E592-7D7B-4B63-9B96-D0CC8FB0CE4F}"/>
              </a:ext>
            </a:extLst>
          </p:cNvPr>
          <p:cNvSpPr>
            <a:spLocks noGrp="1"/>
          </p:cNvSpPr>
          <p:nvPr>
            <p:ph type="title"/>
          </p:nvPr>
        </p:nvSpPr>
        <p:spPr>
          <a:xfrm>
            <a:off x="457200" y="484718"/>
            <a:ext cx="8229600" cy="448733"/>
          </a:xfrm>
        </p:spPr>
        <p:txBody>
          <a:bodyPr>
            <a:noAutofit/>
          </a:bodyPr>
          <a:lstStyle/>
          <a:p>
            <a:pPr eaLnBrk="1" hangingPunct="1">
              <a:defRPr/>
            </a:pPr>
            <a:r>
              <a:rPr lang="en-US" altLang="en-US" b="1" dirty="0">
                <a:latin typeface="Calibri" panose="020F0502020204030204" pitchFamily="34" charset="0"/>
                <a:cs typeface="Calibri" panose="020F0502020204030204" pitchFamily="34" charset="0"/>
              </a:rPr>
              <a:t>Ways to inform IEEE</a:t>
            </a:r>
            <a:endParaRPr lang="en-US" b="1" dirty="0">
              <a:latin typeface="Calibri" panose="020F0502020204030204" pitchFamily="34" charset="0"/>
              <a:cs typeface="Calibri" panose="020F0502020204030204" pitchFamily="34" charset="0"/>
            </a:endParaRPr>
          </a:p>
        </p:txBody>
      </p:sp>
      <p:sp>
        <p:nvSpPr>
          <p:cNvPr id="43011" name="Content Placeholder 2">
            <a:extLst>
              <a:ext uri="{FF2B5EF4-FFF2-40B4-BE49-F238E27FC236}">
                <a16:creationId xmlns:a16="http://schemas.microsoft.com/office/drawing/2014/main" id="{60A6DB18-113F-4A2F-95E3-EF0191E5FF3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3470057-FE8E-4062-81E6-703C09DFE921}"/>
              </a:ext>
            </a:extLst>
          </p:cNvPr>
          <p:cNvSpPr/>
          <p:nvPr/>
        </p:nvSpPr>
        <p:spPr>
          <a:xfrm>
            <a:off x="340784" y="994834"/>
            <a:ext cx="8492067" cy="4758162"/>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41A4CE04-DFC4-44CB-A6D8-CE6F2E8A9E00}"/>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B6500-0B79-4B04-B8D8-7BBEA34678A6}"/>
              </a:ext>
            </a:extLst>
          </p:cNvPr>
          <p:cNvSpPr>
            <a:spLocks noGrp="1"/>
          </p:cNvSpPr>
          <p:nvPr>
            <p:ph type="title"/>
          </p:nvPr>
        </p:nvSpPr>
        <p:spPr>
          <a:xfrm>
            <a:off x="340784" y="469900"/>
            <a:ext cx="8384116" cy="450851"/>
          </a:xfrm>
        </p:spPr>
        <p:txBody>
          <a:bodyPr>
            <a:noAutofit/>
          </a:bodyPr>
          <a:lstStyle/>
          <a:p>
            <a:pPr eaLnBrk="1" hangingPunct="1">
              <a:defRPr/>
            </a:pPr>
            <a:r>
              <a:rPr lang="en-US" altLang="en-US" sz="2800" b="1" dirty="0">
                <a:latin typeface="Calibri" panose="020F0502020204030204" pitchFamily="34" charset="0"/>
                <a:cs typeface="Calibri" panose="020F0502020204030204" pitchFamily="34" charset="0"/>
              </a:rPr>
              <a:t>Other Guidelines for IEEE Working Group Meetings</a:t>
            </a:r>
            <a:endParaRPr lang="en-US" sz="2800" b="1" dirty="0">
              <a:latin typeface="Calibri" panose="020F0502020204030204" pitchFamily="34" charset="0"/>
              <a:cs typeface="Calibri" panose="020F0502020204030204" pitchFamily="34" charset="0"/>
            </a:endParaRPr>
          </a:p>
        </p:txBody>
      </p:sp>
      <p:sp>
        <p:nvSpPr>
          <p:cNvPr id="44035" name="Content Placeholder 2">
            <a:extLst>
              <a:ext uri="{FF2B5EF4-FFF2-40B4-BE49-F238E27FC236}">
                <a16:creationId xmlns:a16="http://schemas.microsoft.com/office/drawing/2014/main" id="{85EA581B-5CD3-48E3-AE19-B8778BD63B0E}"/>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0F8B70EF-12A2-4201-BC22-F91C2BAE9631}"/>
              </a:ext>
            </a:extLst>
          </p:cNvPr>
          <p:cNvSpPr>
            <a:spLocks noChangeArrowheads="1"/>
          </p:cNvSpPr>
          <p:nvPr/>
        </p:nvSpPr>
        <p:spPr bwMode="auto">
          <a:xfrm>
            <a:off x="343715" y="1200311"/>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A130AED1-E0CF-493F-8D46-A3F42F99DDD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6A8E4-0D9C-418D-A172-B99473857B65}"/>
              </a:ext>
            </a:extLst>
          </p:cNvPr>
          <p:cNvSpPr>
            <a:spLocks noGrp="1"/>
          </p:cNvSpPr>
          <p:nvPr>
            <p:ph type="title"/>
          </p:nvPr>
        </p:nvSpPr>
        <p:spPr>
          <a:xfrm>
            <a:off x="457200" y="478367"/>
            <a:ext cx="8229600" cy="448733"/>
          </a:xfrm>
        </p:spPr>
        <p:txBody>
          <a:bodyPr>
            <a:noAutofit/>
          </a:bodyPr>
          <a:lstStyle/>
          <a:p>
            <a:pPr eaLnBrk="1" hangingPunct="1">
              <a:defRPr/>
            </a:pPr>
            <a:r>
              <a:rPr lang="en-US" altLang="en-US" b="1" dirty="0">
                <a:latin typeface="Calibri" panose="020F0502020204030204" pitchFamily="34" charset="0"/>
                <a:cs typeface="Calibri" panose="020F0502020204030204" pitchFamily="34" charset="0"/>
              </a:rPr>
              <a:t>Patent-related information</a:t>
            </a:r>
            <a:endParaRPr lang="en-US" b="1" dirty="0">
              <a:latin typeface="Calibri" panose="020F0502020204030204" pitchFamily="34" charset="0"/>
              <a:cs typeface="Calibri" panose="020F0502020204030204" pitchFamily="34" charset="0"/>
            </a:endParaRPr>
          </a:p>
        </p:txBody>
      </p:sp>
      <p:sp>
        <p:nvSpPr>
          <p:cNvPr id="45059" name="Content Placeholder 2">
            <a:extLst>
              <a:ext uri="{FF2B5EF4-FFF2-40B4-BE49-F238E27FC236}">
                <a16:creationId xmlns:a16="http://schemas.microsoft.com/office/drawing/2014/main" id="{AB9F275A-C231-41B9-891F-7B274D0FB05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1B3AC849-E31A-41ED-B8CA-BE77004ED310}"/>
              </a:ext>
            </a:extLst>
          </p:cNvPr>
          <p:cNvSpPr/>
          <p:nvPr/>
        </p:nvSpPr>
        <p:spPr>
          <a:xfrm>
            <a:off x="381000" y="1128185"/>
            <a:ext cx="8011583" cy="5260671"/>
          </a:xfrm>
          <a:prstGeom prst="rect">
            <a:avLst/>
          </a:prstGeom>
        </p:spPr>
        <p:txBody>
          <a:bodyPr>
            <a:spAutoFit/>
          </a:bodyPr>
          <a:lstStyle/>
          <a:p>
            <a:pPr marL="479988">
              <a:lnSpc>
                <a:spcPct val="90000"/>
              </a:lnSpc>
              <a:spcBef>
                <a:spcPts val="800"/>
              </a:spcBef>
              <a:defRPr/>
            </a:pPr>
            <a:r>
              <a:rPr lang="en-US" altLang="en-US" sz="2133" b="1" dirty="0">
                <a:latin typeface="Calibri" panose="020F0502020204030204" pitchFamily="34" charset="0"/>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Calibri" panose="020F0502020204030204" pitchFamily="34" charset="0"/>
                <a:cs typeface="Calibri" panose="020F0502020204030204" pitchFamily="34" charset="0"/>
              </a:rPr>
              <a:t>IEEE SA Standards Board Bylaws</a:t>
            </a:r>
            <a:r>
              <a:rPr lang="en-US" altLang="en-US" sz="2133"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Calibri" panose="020F0502020204030204" pitchFamily="34" charset="0"/>
                <a:cs typeface="Calibri" panose="020F0502020204030204" pitchFamily="34" charset="0"/>
              </a:rPr>
              <a:t>IEEE SA Standards Board Operations Manual</a:t>
            </a:r>
            <a:r>
              <a:rPr lang="en-US" altLang="en-US" sz="2133"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Calibri" panose="020F0502020204030204" pitchFamily="34" charset="0"/>
              <a:cs typeface="Calibri" panose="020F0502020204030204" pitchFamily="34" charset="0"/>
            </a:endParaRPr>
          </a:p>
          <a:p>
            <a:pPr marL="479988" lvl="1">
              <a:lnSpc>
                <a:spcPct val="90000"/>
              </a:lnSpc>
              <a:defRPr/>
            </a:pPr>
            <a:r>
              <a:rPr lang="en-US" altLang="en-US" sz="2133" b="1" dirty="0">
                <a:latin typeface="Calibri" panose="020F0502020204030204" pitchFamily="34" charset="0"/>
                <a:cs typeface="Calibri" panose="020F0502020204030204" pitchFamily="34" charset="0"/>
              </a:rPr>
              <a:t>Material about the patent policy is available at </a:t>
            </a:r>
            <a:r>
              <a:rPr lang="en-US" altLang="en-US" sz="2133" b="1" i="1" dirty="0">
                <a:latin typeface="Calibri" panose="020F0502020204030204" pitchFamily="34" charset="0"/>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Calibri" panose="020F0502020204030204" pitchFamily="34" charset="0"/>
              <a:cs typeface="Calibri" panose="020F0502020204030204" pitchFamily="34" charset="0"/>
            </a:endParaRPr>
          </a:p>
          <a:p>
            <a:pPr lvl="1" eaLnBrk="1" hangingPunct="1">
              <a:lnSpc>
                <a:spcPct val="90000"/>
              </a:lnSpc>
              <a:defRPr/>
            </a:pPr>
            <a:endParaRPr lang="en-US" altLang="en-US" sz="2133" b="1" dirty="0">
              <a:latin typeface="Calibri" panose="020F0502020204030204" pitchFamily="34" charset="0"/>
              <a:cs typeface="Calibri" panose="020F0502020204030204" pitchFamily="34" charset="0"/>
            </a:endParaRPr>
          </a:p>
          <a:p>
            <a:pPr marL="479988" algn="ctr">
              <a:lnSpc>
                <a:spcPct val="90000"/>
              </a:lnSpc>
              <a:defRPr/>
            </a:pPr>
            <a:r>
              <a:rPr lang="en-US" altLang="en-US" sz="3200" b="1" dirty="0">
                <a:latin typeface="Calibri" panose="020F0502020204030204" pitchFamily="34" charset="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Calibri" panose="020F0502020204030204" pitchFamily="34" charset="0"/>
                <a:cs typeface="Calibri" panose="020F0502020204030204" pitchFamily="34" charset="0"/>
              </a:rPr>
            </a:br>
            <a:endParaRPr lang="en-US" altLang="en-US" sz="2133"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DD732430-B900-4D4C-AB50-F27DE33437D4}"/>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Agenda and Goals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120650" indent="-290513" fontAlgn="b">
              <a:buClr>
                <a:srgbClr val="FF0000"/>
              </a:buClr>
              <a:buFont typeface="Wingdings" charset="2"/>
              <a:buChar char="q"/>
              <a:tabLst>
                <a:tab pos="5080000" algn="l"/>
              </a:tabLst>
            </a:pPr>
            <a:r>
              <a:rPr lang="en-US" sz="3200" dirty="0">
                <a:latin typeface="Calibri" panose="020F0502020204030204" pitchFamily="34" charset="0"/>
                <a:cs typeface="Calibri" panose="020F0502020204030204" pitchFamily="34" charset="0"/>
              </a:rPr>
              <a:t>IEEE SA Preamble</a:t>
            </a:r>
          </a:p>
          <a:p>
            <a:pPr marL="120650" indent="-290513" fontAlgn="b">
              <a:buClr>
                <a:srgbClr val="FF0000"/>
              </a:buClr>
              <a:buFont typeface="Wingdings" charset="2"/>
              <a:buChar char="q"/>
              <a:tabLst>
                <a:tab pos="5080000" algn="l"/>
              </a:tabLst>
            </a:pPr>
            <a:r>
              <a:rPr lang="en-US" sz="3200" dirty="0">
                <a:latin typeface="Calibri" panose="020F0502020204030204" pitchFamily="34" charset="0"/>
                <a:cs typeface="Calibri" panose="020F0502020204030204" pitchFamily="34" charset="0"/>
              </a:rPr>
              <a:t>Discuss PARs and prepare comments (if any)</a:t>
            </a:r>
            <a:endParaRPr lang="en-US" sz="2400" dirty="0">
              <a:latin typeface="Calibri" panose="020F0502020204030204" pitchFamily="34" charset="0"/>
              <a:cs typeface="Calibri" panose="020F0502020204030204" pitchFamily="34" charset="0"/>
            </a:endParaRPr>
          </a:p>
          <a:p>
            <a:pPr marL="342900" indent="-342900">
              <a:buClr>
                <a:srgbClr val="FF0000"/>
              </a:buClr>
              <a:buFont typeface="Wingdings" charset="2"/>
              <a:buChar char="q"/>
            </a:pPr>
            <a:r>
              <a:rPr lang="en-US" sz="3200" dirty="0">
                <a:latin typeface="Calibri" panose="020F0502020204030204" pitchFamily="34" charset="0"/>
                <a:cs typeface="Calibri" panose="020F0502020204030204" pitchFamily="34" charset="0"/>
              </a:rPr>
              <a:t>Any Other Business</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A5B20E60-D5EE-495D-BD60-841DDCC3EF09}"/>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&lt;June 2021&gt;</a:t>
            </a:r>
          </a:p>
        </p:txBody>
      </p:sp>
    </p:spTree>
    <p:extLst>
      <p:ext uri="{BB962C8B-B14F-4D97-AF65-F5344CB8AC3E}">
        <p14:creationId xmlns:p14="http://schemas.microsoft.com/office/powerpoint/2010/main" val="3242572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09588" y="511115"/>
            <a:ext cx="7772400" cy="762000"/>
          </a:xfrm>
        </p:spPr>
        <p:txBody>
          <a:bodyPr/>
          <a:lstStyle/>
          <a:p>
            <a:pPr algn="l"/>
            <a:r>
              <a:rPr lang="en-GB" sz="3200" b="1" i="0" dirty="0">
                <a:solidFill>
                  <a:srgbClr val="000000"/>
                </a:solidFill>
                <a:effectLst/>
                <a:latin typeface="Calibri" panose="020F0502020204030204" pitchFamily="34" charset="0"/>
                <a:cs typeface="Calibri" panose="020F0502020204030204" pitchFamily="34" charset="0"/>
              </a:rPr>
              <a:t>IEEE 802 PARs &amp; ICAIDs under consideration</a:t>
            </a:r>
            <a:br>
              <a:rPr lang="en-GB" sz="3200" b="1" i="0" dirty="0">
                <a:solidFill>
                  <a:srgbClr val="000000"/>
                </a:solidFill>
                <a:effectLst/>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hlinkClick r:id="rId3"/>
              </a:rPr>
              <a:t>https://ieee802.org/PARs.shtml</a:t>
            </a:r>
            <a:endParaRPr lang="en-GB" sz="3200" b="1" i="0" dirty="0">
              <a:solidFill>
                <a:srgbClr val="000000"/>
              </a:solidFill>
              <a:effectLst/>
              <a:latin typeface="Calibri" panose="020F0502020204030204" pitchFamily="34" charset="0"/>
              <a:cs typeface="Calibri" panose="020F0502020204030204" pitchFamily="34" charset="0"/>
            </a:endParaRPr>
          </a:p>
        </p:txBody>
      </p:sp>
      <p:sp>
        <p:nvSpPr>
          <p:cNvPr id="21510" name="Rectangle 5"/>
          <p:cNvSpPr>
            <a:spLocks noChangeArrowheads="1"/>
          </p:cNvSpPr>
          <p:nvPr/>
        </p:nvSpPr>
        <p:spPr bwMode="auto">
          <a:xfrm>
            <a:off x="190500" y="1400175"/>
            <a:ext cx="8839200" cy="4848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algn="l"/>
            <a:r>
              <a:rPr lang="en-GB" sz="1600" b="1" i="0" dirty="0">
                <a:solidFill>
                  <a:srgbClr val="000000"/>
                </a:solidFill>
                <a:effectLst/>
                <a:latin typeface="Calibri" panose="020F0502020204030204" pitchFamily="34" charset="0"/>
                <a:cs typeface="Calibri" panose="020F0502020204030204" pitchFamily="34" charset="0"/>
              </a:rPr>
              <a:t>Jul 09 - 23, 2021 Electronic Plenary</a:t>
            </a: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802.1Qcw - Amendment: YANG Data Models for Scheduled Traffic, Frame </a:t>
            </a:r>
            <a:r>
              <a:rPr lang="en-GB" sz="1600" b="0" i="0" dirty="0" err="1">
                <a:solidFill>
                  <a:srgbClr val="000000"/>
                </a:solidFill>
                <a:effectLst/>
                <a:latin typeface="Calibri" panose="020F0502020204030204" pitchFamily="34" charset="0"/>
                <a:cs typeface="Calibri" panose="020F0502020204030204" pitchFamily="34" charset="0"/>
              </a:rPr>
              <a:t>Preemption</a:t>
            </a:r>
            <a:r>
              <a:rPr lang="en-GB" sz="1600" b="0" i="0" dirty="0">
                <a:solidFill>
                  <a:srgbClr val="000000"/>
                </a:solidFill>
                <a:effectLst/>
                <a:latin typeface="Calibri" panose="020F0502020204030204" pitchFamily="34" charset="0"/>
                <a:cs typeface="Calibri" panose="020F0502020204030204" pitchFamily="34" charset="0"/>
              </a:rPr>
              <a:t>, and Per-Stream Filtering and Policing, </a:t>
            </a:r>
            <a:r>
              <a:rPr lang="en-GB" sz="1600" b="0" i="0" dirty="0">
                <a:solidFill>
                  <a:srgbClr val="000000"/>
                </a:solidFill>
                <a:effectLst/>
                <a:latin typeface="Calibri" panose="020F0502020204030204" pitchFamily="34" charset="0"/>
                <a:cs typeface="Calibri" panose="020F0502020204030204" pitchFamily="34" charset="0"/>
                <a:hlinkClick r:id="rId4"/>
              </a:rPr>
              <a:t>PAR Extension</a:t>
            </a:r>
            <a:r>
              <a:rPr lang="en-GB" sz="1600" b="0" i="0" dirty="0">
                <a:solidFill>
                  <a:srgbClr val="000000"/>
                </a:solidFill>
                <a:effectLst/>
                <a:latin typeface="Calibri" panose="020F0502020204030204" pitchFamily="34" charset="0"/>
                <a:cs typeface="Calibri" panose="020F0502020204030204" pitchFamily="34" charset="0"/>
              </a:rPr>
              <a:t> and </a:t>
            </a:r>
            <a:r>
              <a:rPr lang="en-GB" sz="1600" b="0" i="0" dirty="0">
                <a:solidFill>
                  <a:srgbClr val="000000"/>
                </a:solidFill>
                <a:effectLst/>
                <a:latin typeface="Calibri" panose="020F0502020204030204" pitchFamily="34" charset="0"/>
                <a:cs typeface="Calibri" panose="020F0502020204030204" pitchFamily="34" charset="0"/>
                <a:hlinkClick r:id="rId5"/>
              </a:rPr>
              <a:t>CSD</a:t>
            </a:r>
            <a:endParaRPr lang="en-GB" sz="16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802.1Qcj - Amendment: Automatic Attachment to Provider Backbone Bridging (PBB) services, </a:t>
            </a:r>
            <a:r>
              <a:rPr lang="en-GB" sz="1600" b="0" i="0" dirty="0">
                <a:solidFill>
                  <a:srgbClr val="000000"/>
                </a:solidFill>
                <a:effectLst/>
                <a:latin typeface="Calibri" panose="020F0502020204030204" pitchFamily="34" charset="0"/>
                <a:cs typeface="Calibri" panose="020F0502020204030204" pitchFamily="34" charset="0"/>
                <a:hlinkClick r:id="rId6"/>
              </a:rPr>
              <a:t>PAR Extension</a:t>
            </a:r>
            <a:r>
              <a:rPr lang="en-GB" sz="1600" b="0" i="0" dirty="0">
                <a:solidFill>
                  <a:srgbClr val="000000"/>
                </a:solidFill>
                <a:effectLst/>
                <a:latin typeface="Calibri" panose="020F0502020204030204" pitchFamily="34" charset="0"/>
                <a:cs typeface="Calibri" panose="020F0502020204030204" pitchFamily="34" charset="0"/>
              </a:rPr>
              <a:t> and </a:t>
            </a:r>
            <a:r>
              <a:rPr lang="en-GB" sz="1600" b="0" i="0" dirty="0">
                <a:solidFill>
                  <a:srgbClr val="000000"/>
                </a:solidFill>
                <a:effectLst/>
                <a:latin typeface="Calibri" panose="020F0502020204030204" pitchFamily="34" charset="0"/>
                <a:cs typeface="Calibri" panose="020F0502020204030204" pitchFamily="34" charset="0"/>
                <a:hlinkClick r:id="rId7"/>
              </a:rPr>
              <a:t>CSD</a:t>
            </a:r>
            <a:endParaRPr lang="en-GB" sz="16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802.1 - Industry Connections: </a:t>
            </a:r>
            <a:r>
              <a:rPr lang="en-GB" sz="1600" b="0" i="0" dirty="0" err="1">
                <a:solidFill>
                  <a:srgbClr val="000000"/>
                </a:solidFill>
                <a:effectLst/>
                <a:latin typeface="Calibri" panose="020F0502020204030204" pitchFamily="34" charset="0"/>
                <a:cs typeface="Calibri" panose="020F0502020204030204" pitchFamily="34" charset="0"/>
              </a:rPr>
              <a:t>Nendica</a:t>
            </a:r>
            <a:r>
              <a:rPr lang="en-GB" sz="1600" b="0" i="0" dirty="0">
                <a:solidFill>
                  <a:srgbClr val="000000"/>
                </a:solidFill>
                <a:effectLst/>
                <a:latin typeface="Calibri" panose="020F0502020204030204" pitchFamily="34" charset="0"/>
                <a:cs typeface="Calibri" panose="020F0502020204030204" pitchFamily="34" charset="0"/>
              </a:rPr>
              <a:t> </a:t>
            </a:r>
            <a:r>
              <a:rPr lang="en-GB" sz="1600" b="0" i="0" dirty="0">
                <a:solidFill>
                  <a:srgbClr val="000000"/>
                </a:solidFill>
                <a:effectLst/>
                <a:latin typeface="Calibri" panose="020F0502020204030204" pitchFamily="34" charset="0"/>
                <a:cs typeface="Calibri" panose="020F0502020204030204" pitchFamily="34" charset="0"/>
                <a:hlinkClick r:id="rId8"/>
              </a:rPr>
              <a:t>ICAID</a:t>
            </a:r>
            <a:endParaRPr lang="en-GB" sz="1600" b="0" i="0" dirty="0">
              <a:solidFill>
                <a:srgbClr val="000000"/>
              </a:solidFill>
              <a:effectLst/>
              <a:latin typeface="Calibri" panose="020F0502020204030204" pitchFamily="34" charset="0"/>
              <a:cs typeface="Calibri" panose="020F0502020204030204" pitchFamily="34" charset="0"/>
            </a:endParaRPr>
          </a:p>
          <a:p>
            <a:pPr algn="l"/>
            <a:r>
              <a:rPr lang="en-GB" sz="1600" b="0" i="0" dirty="0">
                <a:solidFill>
                  <a:srgbClr val="000000"/>
                </a:solidFill>
                <a:effectLst/>
                <a:latin typeface="Calibri" panose="020F0502020204030204" pitchFamily="34" charset="0"/>
                <a:cs typeface="Calibri" panose="020F0502020204030204" pitchFamily="34" charset="0"/>
              </a:rPr>
              <a:t>----</a:t>
            </a: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802.3de - Amendment: Enhancements to the MAC Merge function and the Time Synchronization Service Interface (TSSI) to include Point-to-Point 10 Mb/s Single Pair Ethernet, </a:t>
            </a:r>
            <a:r>
              <a:rPr lang="en-GB" sz="1600" b="0" i="0" dirty="0">
                <a:solidFill>
                  <a:srgbClr val="000000"/>
                </a:solidFill>
                <a:effectLst/>
                <a:latin typeface="Calibri" panose="020F0502020204030204" pitchFamily="34" charset="0"/>
                <a:cs typeface="Calibri" panose="020F0502020204030204" pitchFamily="34" charset="0"/>
                <a:hlinkClick r:id="rId9"/>
              </a:rPr>
              <a:t>PAR</a:t>
            </a:r>
            <a:r>
              <a:rPr lang="en-GB" sz="1600" b="0" i="0" dirty="0">
                <a:solidFill>
                  <a:srgbClr val="000000"/>
                </a:solidFill>
                <a:effectLst/>
                <a:latin typeface="Calibri" panose="020F0502020204030204" pitchFamily="34" charset="0"/>
                <a:cs typeface="Calibri" panose="020F0502020204030204" pitchFamily="34" charset="0"/>
              </a:rPr>
              <a:t> and </a:t>
            </a:r>
            <a:r>
              <a:rPr lang="en-GB" sz="1600" b="0" i="0" dirty="0">
                <a:solidFill>
                  <a:srgbClr val="000000"/>
                </a:solidFill>
                <a:effectLst/>
                <a:latin typeface="Calibri" panose="020F0502020204030204" pitchFamily="34" charset="0"/>
                <a:cs typeface="Calibri" panose="020F0502020204030204" pitchFamily="34" charset="0"/>
                <a:hlinkClick r:id="rId10"/>
              </a:rPr>
              <a:t>CSD</a:t>
            </a:r>
            <a:endParaRPr lang="en-GB" sz="1600" b="0" i="0" dirty="0">
              <a:solidFill>
                <a:srgbClr val="000000"/>
              </a:solidFill>
              <a:effectLst/>
              <a:latin typeface="Calibri" panose="020F0502020204030204" pitchFamily="34" charset="0"/>
              <a:cs typeface="Calibri" panose="020F0502020204030204" pitchFamily="34" charset="0"/>
            </a:endParaRPr>
          </a:p>
          <a:p>
            <a:pPr algn="l"/>
            <a:r>
              <a:rPr lang="en-GB" sz="1600" b="0" i="0" dirty="0">
                <a:solidFill>
                  <a:srgbClr val="000000"/>
                </a:solidFill>
                <a:effectLst/>
                <a:latin typeface="Calibri" panose="020F0502020204030204" pitchFamily="34" charset="0"/>
                <a:cs typeface="Calibri" panose="020F0502020204030204" pitchFamily="34" charset="0"/>
              </a:rPr>
              <a:t>----</a:t>
            </a: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802.15.13 </a:t>
            </a:r>
            <a:r>
              <a:rPr lang="en-GB" sz="1600" b="0" i="0" dirty="0" err="1">
                <a:solidFill>
                  <a:srgbClr val="000000"/>
                </a:solidFill>
                <a:effectLst/>
                <a:latin typeface="Calibri" panose="020F0502020204030204" pitchFamily="34" charset="0"/>
                <a:cs typeface="Calibri" panose="020F0502020204030204" pitchFamily="34" charset="0"/>
              </a:rPr>
              <a:t>Standard:Multi-Gigabit</a:t>
            </a:r>
            <a:r>
              <a:rPr lang="en-GB" sz="1600" b="0" i="0" dirty="0">
                <a:solidFill>
                  <a:srgbClr val="000000"/>
                </a:solidFill>
                <a:effectLst/>
                <a:latin typeface="Calibri" panose="020F0502020204030204" pitchFamily="34" charset="0"/>
                <a:cs typeface="Calibri" panose="020F0502020204030204" pitchFamily="34" charset="0"/>
              </a:rPr>
              <a:t> per Second Optical Wireless Communications (OWC), with Ranges up to 200 meters, for both stationary and mobile devices, </a:t>
            </a:r>
            <a:r>
              <a:rPr lang="en-GB" sz="1600" b="0" i="0" dirty="0">
                <a:solidFill>
                  <a:srgbClr val="000000"/>
                </a:solidFill>
                <a:effectLst/>
                <a:latin typeface="Calibri" panose="020F0502020204030204" pitchFamily="34" charset="0"/>
                <a:cs typeface="Calibri" panose="020F0502020204030204" pitchFamily="34" charset="0"/>
                <a:hlinkClick r:id="rId11"/>
              </a:rPr>
              <a:t>PAR Extension</a:t>
            </a:r>
            <a:r>
              <a:rPr lang="en-GB" sz="1600" b="0" i="0" dirty="0">
                <a:solidFill>
                  <a:srgbClr val="000000"/>
                </a:solidFill>
                <a:effectLst/>
                <a:latin typeface="Calibri" panose="020F0502020204030204" pitchFamily="34" charset="0"/>
                <a:cs typeface="Calibri" panose="020F0502020204030204" pitchFamily="34" charset="0"/>
              </a:rPr>
              <a:t> and </a:t>
            </a:r>
            <a:r>
              <a:rPr lang="en-GB" sz="1600" b="0" i="0" dirty="0">
                <a:solidFill>
                  <a:srgbClr val="000000"/>
                </a:solidFill>
                <a:effectLst/>
                <a:latin typeface="Calibri" panose="020F0502020204030204" pitchFamily="34" charset="0"/>
                <a:cs typeface="Calibri" panose="020F0502020204030204" pitchFamily="34" charset="0"/>
                <a:hlinkClick r:id="rId12"/>
              </a:rPr>
              <a:t>CSD</a:t>
            </a:r>
            <a:endParaRPr lang="en-GB" sz="16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802.15.4-2020/Cor1 Corrigendum 1:Correction of errors preventing backward compatibility, </a:t>
            </a:r>
            <a:r>
              <a:rPr lang="en-GB" sz="1600" b="0" i="0" dirty="0">
                <a:solidFill>
                  <a:srgbClr val="000000"/>
                </a:solidFill>
                <a:effectLst/>
                <a:latin typeface="Calibri" panose="020F0502020204030204" pitchFamily="34" charset="0"/>
                <a:cs typeface="Calibri" panose="020F0502020204030204" pitchFamily="34" charset="0"/>
                <a:hlinkClick r:id="rId13"/>
              </a:rPr>
              <a:t>PAR Modification</a:t>
            </a:r>
            <a:endParaRPr lang="en-GB" sz="16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802.15.4ab Amendment: Enhanced Ultra Wide-Band (UWB) Physical Layers (PHYs) and Associated MAC Enhancements,</a:t>
            </a:r>
            <a:r>
              <a:rPr lang="en-GB" sz="1600" b="0" i="0" dirty="0">
                <a:solidFill>
                  <a:srgbClr val="000000"/>
                </a:solidFill>
                <a:effectLst/>
                <a:latin typeface="Calibri" panose="020F0502020204030204" pitchFamily="34" charset="0"/>
                <a:cs typeface="Calibri" panose="020F0502020204030204" pitchFamily="34" charset="0"/>
                <a:hlinkClick r:id="rId14"/>
              </a:rPr>
              <a:t> PAR</a:t>
            </a:r>
            <a:r>
              <a:rPr lang="en-GB" sz="1600" b="0" i="0" dirty="0">
                <a:solidFill>
                  <a:srgbClr val="000000"/>
                </a:solidFill>
                <a:effectLst/>
                <a:latin typeface="Calibri" panose="020F0502020204030204" pitchFamily="34" charset="0"/>
                <a:cs typeface="Calibri" panose="020F0502020204030204" pitchFamily="34" charset="0"/>
              </a:rPr>
              <a:t> and </a:t>
            </a:r>
            <a:r>
              <a:rPr lang="en-GB" sz="1600" b="0" i="0" dirty="0">
                <a:solidFill>
                  <a:srgbClr val="000000"/>
                </a:solidFill>
                <a:effectLst/>
                <a:latin typeface="Calibri" panose="020F0502020204030204" pitchFamily="34" charset="0"/>
                <a:cs typeface="Calibri" panose="020F0502020204030204" pitchFamily="34" charset="0"/>
                <a:hlinkClick r:id="rId15"/>
              </a:rPr>
              <a:t>CSD</a:t>
            </a:r>
            <a:endParaRPr lang="en-GB" sz="16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802.15.6a Amendment: Dependable Human and Vehicle Body Area Networks, </a:t>
            </a:r>
            <a:r>
              <a:rPr lang="en-GB" sz="1600" b="0" i="0" dirty="0">
                <a:solidFill>
                  <a:srgbClr val="000000"/>
                </a:solidFill>
                <a:effectLst/>
                <a:latin typeface="Calibri" panose="020F0502020204030204" pitchFamily="34" charset="0"/>
                <a:cs typeface="Calibri" panose="020F0502020204030204" pitchFamily="34" charset="0"/>
                <a:hlinkClick r:id="rId16"/>
              </a:rPr>
              <a:t>PAR</a:t>
            </a:r>
            <a:r>
              <a:rPr lang="en-GB" sz="1600" b="0" i="0" dirty="0">
                <a:solidFill>
                  <a:srgbClr val="000000"/>
                </a:solidFill>
                <a:effectLst/>
                <a:latin typeface="Calibri" panose="020F0502020204030204" pitchFamily="34" charset="0"/>
                <a:cs typeface="Calibri" panose="020F0502020204030204" pitchFamily="34" charset="0"/>
              </a:rPr>
              <a:t> and </a:t>
            </a:r>
            <a:r>
              <a:rPr lang="en-GB" sz="1600" b="0" i="0" dirty="0">
                <a:solidFill>
                  <a:srgbClr val="000000"/>
                </a:solidFill>
                <a:effectLst/>
                <a:latin typeface="Calibri" panose="020F0502020204030204" pitchFamily="34" charset="0"/>
                <a:cs typeface="Calibri" panose="020F0502020204030204" pitchFamily="34" charset="0"/>
                <a:hlinkClick r:id="rId17"/>
              </a:rPr>
              <a:t>CSD</a:t>
            </a:r>
            <a:endParaRPr lang="en-GB" sz="16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802.15.14 Standard: Ad-Hoc Impulse Radio Ultra Wideband Wireless Networks, </a:t>
            </a:r>
            <a:r>
              <a:rPr lang="en-GB" sz="1600" b="0" i="0" dirty="0">
                <a:solidFill>
                  <a:srgbClr val="000000"/>
                </a:solidFill>
                <a:effectLst/>
                <a:latin typeface="Calibri" panose="020F0502020204030204" pitchFamily="34" charset="0"/>
                <a:cs typeface="Calibri" panose="020F0502020204030204" pitchFamily="34" charset="0"/>
                <a:hlinkClick r:id="rId18"/>
              </a:rPr>
              <a:t>PAR</a:t>
            </a:r>
            <a:r>
              <a:rPr lang="en-GB" sz="1600" b="0" i="0" dirty="0">
                <a:solidFill>
                  <a:srgbClr val="000000"/>
                </a:solidFill>
                <a:effectLst/>
                <a:latin typeface="Calibri" panose="020F0502020204030204" pitchFamily="34" charset="0"/>
                <a:cs typeface="Calibri" panose="020F0502020204030204" pitchFamily="34" charset="0"/>
              </a:rPr>
              <a:t> and </a:t>
            </a:r>
            <a:r>
              <a:rPr lang="en-GB" sz="1600" b="0" i="0" dirty="0">
                <a:solidFill>
                  <a:srgbClr val="000000"/>
                </a:solidFill>
                <a:effectLst/>
                <a:latin typeface="Calibri" panose="020F0502020204030204" pitchFamily="34" charset="0"/>
                <a:cs typeface="Calibri" panose="020F0502020204030204" pitchFamily="34" charset="0"/>
                <a:hlinkClick r:id="rId19"/>
              </a:rPr>
              <a:t>CSD</a:t>
            </a:r>
            <a:endParaRPr lang="en-GB" sz="16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1600" b="0" i="0" dirty="0">
                <a:solidFill>
                  <a:srgbClr val="000000"/>
                </a:solidFill>
                <a:effectLst/>
                <a:latin typeface="Calibri" panose="020F0502020204030204" pitchFamily="34" charset="0"/>
                <a:cs typeface="Calibri" panose="020F0502020204030204" pitchFamily="34" charset="0"/>
              </a:rPr>
              <a:t>802.15.15 Standard: Ad-Hoc Low-Rate Wireless Networks, </a:t>
            </a:r>
            <a:r>
              <a:rPr lang="en-GB" sz="1600" b="0" i="0" dirty="0">
                <a:solidFill>
                  <a:srgbClr val="000000"/>
                </a:solidFill>
                <a:effectLst/>
                <a:latin typeface="Calibri" panose="020F0502020204030204" pitchFamily="34" charset="0"/>
                <a:cs typeface="Calibri" panose="020F0502020204030204" pitchFamily="34" charset="0"/>
                <a:hlinkClick r:id="rId20"/>
              </a:rPr>
              <a:t>PAR</a:t>
            </a:r>
            <a:r>
              <a:rPr lang="en-GB" sz="1600" b="0" i="0" dirty="0">
                <a:solidFill>
                  <a:srgbClr val="000000"/>
                </a:solidFill>
                <a:effectLst/>
                <a:latin typeface="Calibri" panose="020F0502020204030204" pitchFamily="34" charset="0"/>
                <a:cs typeface="Calibri" panose="020F0502020204030204" pitchFamily="34" charset="0"/>
              </a:rPr>
              <a:t> and </a:t>
            </a:r>
            <a:r>
              <a:rPr lang="en-GB" sz="1600" b="0" i="0" dirty="0">
                <a:solidFill>
                  <a:srgbClr val="000000"/>
                </a:solidFill>
                <a:effectLst/>
                <a:latin typeface="Calibri" panose="020F0502020204030204" pitchFamily="34" charset="0"/>
                <a:cs typeface="Calibri" panose="020F0502020204030204" pitchFamily="34" charset="0"/>
                <a:hlinkClick r:id="rId21"/>
              </a:rPr>
              <a:t>CSD</a:t>
            </a:r>
            <a:endParaRPr lang="en-GB" sz="1600" b="0" i="0" dirty="0">
              <a:solidFill>
                <a:srgbClr val="000000"/>
              </a:solidFill>
              <a:effectLst/>
              <a:latin typeface="Calibri" panose="020F0502020204030204" pitchFamily="34" charset="0"/>
              <a:cs typeface="Calibri" panose="020F0502020204030204" pitchFamily="34" charset="0"/>
            </a:endParaRPr>
          </a:p>
          <a:p>
            <a:pPr>
              <a:buClr>
                <a:srgbClr val="FF0000"/>
              </a:buClr>
            </a:pPr>
            <a:endParaRPr lang="en-US" sz="1600" dirty="0">
              <a:latin typeface="Calibri" panose="020F0502020204030204" pitchFamily="34" charset="0"/>
              <a:cs typeface="Calibri" panose="020F0502020204030204" pitchFamily="34" charset="0"/>
            </a:endParaRPr>
          </a:p>
          <a:p>
            <a:pPr>
              <a:buClr>
                <a:srgbClr val="FF0000"/>
              </a:buClr>
            </a:pPr>
            <a:endParaRPr lang="en-US" sz="16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A5B20E60-D5EE-495D-BD60-841DDCC3EF09}"/>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&lt;June 2021&gt;</a:t>
            </a:r>
          </a:p>
        </p:txBody>
      </p:sp>
    </p:spTree>
    <p:extLst>
      <p:ext uri="{BB962C8B-B14F-4D97-AF65-F5344CB8AC3E}">
        <p14:creationId xmlns:p14="http://schemas.microsoft.com/office/powerpoint/2010/main" val="4092942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888390" y="28194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Any Other Business?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fontAlgn="b">
              <a:buClr>
                <a:srgbClr val="FF0000"/>
              </a:buClr>
              <a:tabLst>
                <a:tab pos="5080000" algn="l"/>
              </a:tabLst>
            </a:pPr>
            <a:endParaRPr lang="en-US" sz="32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A5B20E60-D5EE-495D-BD60-841DDCC3EF09}"/>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&lt;June 2021&gt;</a:t>
            </a:r>
          </a:p>
        </p:txBody>
      </p:sp>
    </p:spTree>
    <p:extLst>
      <p:ext uri="{BB962C8B-B14F-4D97-AF65-F5344CB8AC3E}">
        <p14:creationId xmlns:p14="http://schemas.microsoft.com/office/powerpoint/2010/main" val="17994249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57372</TotalTime>
  <Words>1477</Words>
  <Application>Microsoft Office PowerPoint</Application>
  <PresentationFormat>On-screen Show (4:3)</PresentationFormat>
  <Paragraphs>125</Paragraphs>
  <Slides>9</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Lucida Grande</vt:lpstr>
      <vt:lpstr>Monotype Sorts</vt:lpstr>
      <vt:lpstr>Montserrat</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Working Group Meetings</vt:lpstr>
      <vt:lpstr>Patent-related information</vt:lpstr>
      <vt:lpstr>SC Meeting Agenda and Goals</vt:lpstr>
      <vt:lpstr>IEEE 802 PARs &amp; ICAIDs under consideration https://ieee802.org/PARs.shtml</vt:lpstr>
      <vt:lpstr>Any Other Business?</vt:lpstr>
    </vt:vector>
  </TitlesOfParts>
  <Manager/>
  <Company>Kinney Consulting LLC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SCM PAR Review</dc:title>
  <dc:subject>IEEE 802.15 &lt;SC Report&gt;</dc:subject>
  <dc:creator>Phil Beecher</dc:creator>
  <cp:keywords/>
  <dc:description>&lt;15-20-0025-00-0mag&gt;</dc:description>
  <cp:lastModifiedBy>Phil Beecher</cp:lastModifiedBy>
  <cp:revision>1106</cp:revision>
  <cp:lastPrinted>2016-07-25T16:00:41Z</cp:lastPrinted>
  <dcterms:created xsi:type="dcterms:W3CDTF">2009-07-12T16:25:16Z</dcterms:created>
  <dcterms:modified xsi:type="dcterms:W3CDTF">2021-06-28T13:52:52Z</dcterms:modified>
  <cp:category/>
</cp:coreProperties>
</file>