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3" r:id="rId2"/>
    <p:sldId id="264" r:id="rId3"/>
    <p:sldId id="282" r:id="rId4"/>
    <p:sldId id="274" r:id="rId5"/>
    <p:sldId id="275" r:id="rId6"/>
    <p:sldId id="276" r:id="rId7"/>
    <p:sldId id="277" r:id="rId8"/>
    <p:sldId id="289" r:id="rId9"/>
    <p:sldId id="284" r:id="rId10"/>
    <p:sldId id="330" r:id="rId11"/>
    <p:sldId id="272" r:id="rId12"/>
    <p:sldId id="383" r:id="rId13"/>
    <p:sldId id="384" r:id="rId14"/>
    <p:sldId id="311" r:id="rId15"/>
    <p:sldId id="306"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00FF"/>
    <a:srgbClr val="00FFFF"/>
    <a:srgbClr val="FF00FF"/>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96"/>
      </p:cViewPr>
      <p:guideLst>
        <p:guide orient="horz" pos="2160"/>
        <p:guide pos="2880"/>
      </p:guideLst>
    </p:cSldViewPr>
  </p:slideViewPr>
  <p:notesTextViewPr>
    <p:cViewPr>
      <p:scale>
        <a:sx n="1" d="1"/>
        <a:sy n="1" d="1"/>
      </p:scale>
      <p:origin x="0" y="0"/>
    </p:cViewPr>
  </p:notesTextViewPr>
  <p:sorterViewPr>
    <p:cViewPr>
      <p:scale>
        <a:sx n="100" d="100"/>
        <a:sy n="100" d="100"/>
      </p:scale>
      <p:origin x="0" y="-337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001"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1</a:t>
            </a:fld>
            <a:endParaRPr lang="en-US" altLang="ja-JP"/>
          </a:p>
        </p:txBody>
      </p:sp>
    </p:spTree>
    <p:extLst>
      <p:ext uri="{BB962C8B-B14F-4D97-AF65-F5344CB8AC3E}">
        <p14:creationId xmlns:p14="http://schemas.microsoft.com/office/powerpoint/2010/main" val="3266659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12</a:t>
            </a:fld>
            <a:endParaRPr kumimoji="1" lang="ja-JP" altLang="en-US" dirty="0"/>
          </a:p>
        </p:txBody>
      </p:sp>
    </p:spTree>
    <p:extLst>
      <p:ext uri="{BB962C8B-B14F-4D97-AF65-F5344CB8AC3E}">
        <p14:creationId xmlns:p14="http://schemas.microsoft.com/office/powerpoint/2010/main" val="22194300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13</a:t>
            </a:fld>
            <a:endParaRPr kumimoji="1" lang="ja-JP" altLang="en-US" dirty="0"/>
          </a:p>
        </p:txBody>
      </p:sp>
    </p:spTree>
    <p:extLst>
      <p:ext uri="{BB962C8B-B14F-4D97-AF65-F5344CB8AC3E}">
        <p14:creationId xmlns:p14="http://schemas.microsoft.com/office/powerpoint/2010/main" val="15120629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14</a:t>
            </a:fld>
            <a:endParaRPr kumimoji="1" lang="ja-JP" altLang="en-US" dirty="0"/>
          </a:p>
        </p:txBody>
      </p:sp>
    </p:spTree>
    <p:extLst>
      <p:ext uri="{BB962C8B-B14F-4D97-AF65-F5344CB8AC3E}">
        <p14:creationId xmlns:p14="http://schemas.microsoft.com/office/powerpoint/2010/main" val="2483042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9" name="Rectangle 5">
            <a:extLst>
              <a:ext uri="{FF2B5EF4-FFF2-40B4-BE49-F238E27FC236}">
                <a16:creationId xmlns:a16="http://schemas.microsoft.com/office/drawing/2014/main" id="{6DAB10A3-B74E-4009-8522-80EACBB6775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8033A20D-1248-41DF-B483-0490CDC4506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&lt;June,2021&gt;</a:t>
            </a:r>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9" name="Rectangle 5">
            <a:extLst>
              <a:ext uri="{FF2B5EF4-FFF2-40B4-BE49-F238E27FC236}">
                <a16:creationId xmlns:a16="http://schemas.microsoft.com/office/drawing/2014/main" id="{77C473BD-E53A-457F-A92B-D8BDFF79E1F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6BEEBE43-5925-446F-B73C-934D857372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&lt;June,2021&gt;</a:t>
            </a:r>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8" name="Rectangle 5">
            <a:extLst>
              <a:ext uri="{FF2B5EF4-FFF2-40B4-BE49-F238E27FC236}">
                <a16:creationId xmlns:a16="http://schemas.microsoft.com/office/drawing/2014/main" id="{CDD64D37-4871-4F49-A15B-BF3D6ECC71AA}"/>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Rectangle 4">
            <a:extLst>
              <a:ext uri="{FF2B5EF4-FFF2-40B4-BE49-F238E27FC236}">
                <a16:creationId xmlns:a16="http://schemas.microsoft.com/office/drawing/2014/main" id="{294C06EF-5DBD-4A17-9274-F076832BDE3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&lt;June,2021&gt;</a:t>
            </a:r>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A6E3FB69-BB12-49B9-A697-710D607BDC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&lt;June,2021&gt;</a:t>
            </a:r>
            <a:endParaRPr lang="en-US" altLang="ja-JP" dirty="0"/>
          </a:p>
        </p:txBody>
      </p:sp>
      <p:sp>
        <p:nvSpPr>
          <p:cNvPr id="7" name="Rectangle 5">
            <a:extLst>
              <a:ext uri="{FF2B5EF4-FFF2-40B4-BE49-F238E27FC236}">
                <a16:creationId xmlns:a16="http://schemas.microsoft.com/office/drawing/2014/main" id="{34BDF3CA-DAB7-414F-92BD-11A4C10454D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9" name="Rectangle 5">
            <a:extLst>
              <a:ext uri="{FF2B5EF4-FFF2-40B4-BE49-F238E27FC236}">
                <a16:creationId xmlns:a16="http://schemas.microsoft.com/office/drawing/2014/main" id="{834B9F78-5E24-425A-B6CF-10143E73E18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A6CDF412-73A7-41FA-BBB5-DB2C31CEA1F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&lt;June,2021&gt;</a:t>
            </a:r>
            <a:endParaRPr lang="en-US" altLang="ja-JP" dirty="0"/>
          </a:p>
        </p:txBody>
      </p:sp>
    </p:spTree>
    <p:extLst>
      <p:ext uri="{BB962C8B-B14F-4D97-AF65-F5344CB8AC3E}">
        <p14:creationId xmlns:p14="http://schemas.microsoft.com/office/powerpoint/2010/main" val="9158855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&lt;June,2021&gt;</a:t>
            </a:r>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15-21-0335-02-04aa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6" r:id="rId5"/>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5/dcn/21/15-21-0334-01-04aa-15-4aa-modulation-and-channel-parameters-proposal-cid1-2.pptx" TargetMode="External"/><Relationship Id="rId2" Type="http://schemas.openxmlformats.org/officeDocument/2006/relationships/hyperlink" Target="https://mentor.ieee.org/802.15/dcn/21/15-21-0332-01-04aa-802-15-4aa-d07-recirculation-letter-ballot-consolidated-comments-lb185.xls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3" TargetMode="External"/><Relationship Id="rId2" Type="http://schemas.openxmlformats.org/officeDocument/2006/relationships/hyperlink" Target="https://standards.ieee.org/about/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CRG(LB185) meeting Opening report]</a:t>
            </a:r>
            <a:r>
              <a:rPr lang="en-US" altLang="ja-JP" sz="1600" dirty="0">
                <a:ea typeface="ＭＳ Ｐゴシック" charset="-128"/>
              </a:rPr>
              <a:t>	</a:t>
            </a:r>
          </a:p>
          <a:p>
            <a:r>
              <a:rPr lang="en-US" altLang="ja-JP" sz="1600" b="1" dirty="0">
                <a:ea typeface="ＭＳ Ｐゴシック" charset="-128"/>
              </a:rPr>
              <a:t>Date Submitted: [19th  June,2021]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kuramochi722@lapis-tech.com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opening information and meeting agenda for the TG4aa JRE CRG(LB185) Teleconference 17</a:t>
            </a:r>
            <a:r>
              <a:rPr lang="en-US" altLang="ja-JP" sz="1600" b="1" baseline="30000" dirty="0">
                <a:ea typeface="ＭＳ Ｐゴシック" charset="-128"/>
              </a:rPr>
              <a:t>th</a:t>
            </a:r>
            <a:r>
              <a:rPr lang="en-US" altLang="ja-JP" sz="1600" b="1" dirty="0">
                <a:ea typeface="ＭＳ Ｐゴシック" charset="-128"/>
              </a:rPr>
              <a:t> June,2021]</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11" name="Rectangle 5">
            <a:extLst>
              <a:ext uri="{FF2B5EF4-FFF2-40B4-BE49-F238E27FC236}">
                <a16:creationId xmlns:a16="http://schemas.microsoft.com/office/drawing/2014/main" id="{80794F71-E34B-403A-8FCA-E9651C1F57B5}"/>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B41BDADF-65D9-4184-8398-C4755796770A}"/>
              </a:ext>
            </a:extLst>
          </p:cNvPr>
          <p:cNvSpPr>
            <a:spLocks noGrp="1"/>
          </p:cNvSpPr>
          <p:nvPr>
            <p:ph type="dt" sz="half" idx="2"/>
          </p:nvPr>
        </p:nvSpPr>
        <p:spPr/>
        <p:txBody>
          <a:bodyPr/>
          <a:lstStyle/>
          <a:p>
            <a:r>
              <a:rPr lang="en-US" altLang="ja-JP"/>
              <a:t>&lt;June,2021&gt;</a:t>
            </a:r>
            <a:endParaRPr lang="en-US" altLang="ja-JP" dirty="0"/>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u="sng" dirty="0"/>
              <a:t>Review and resolve WG ballot(LB185) comments</a:t>
            </a:r>
          </a:p>
        </p:txBody>
      </p:sp>
      <p:sp>
        <p:nvSpPr>
          <p:cNvPr id="3" name="コンテンツ プレースホルダー 2">
            <a:extLst>
              <a:ext uri="{FF2B5EF4-FFF2-40B4-BE49-F238E27FC236}">
                <a16:creationId xmlns:a16="http://schemas.microsoft.com/office/drawing/2014/main" id="{E9902EB2-D119-471A-B6EE-03A7A548E9EF}"/>
              </a:ext>
            </a:extLst>
          </p:cNvPr>
          <p:cNvSpPr>
            <a:spLocks noGrp="1"/>
          </p:cNvSpPr>
          <p:nvPr>
            <p:ph idx="1"/>
          </p:nvPr>
        </p:nvSpPr>
        <p:spPr/>
        <p:txBody>
          <a:bodyPr/>
          <a:lstStyle/>
          <a:p>
            <a:r>
              <a:rPr lang="en-US" dirty="0"/>
              <a:t>Consolidated comments</a:t>
            </a:r>
          </a:p>
          <a:p>
            <a:pPr marL="0" indent="0">
              <a:buNone/>
            </a:pPr>
            <a:r>
              <a:rPr lang="en-US" dirty="0">
                <a:hlinkClick r:id="rId2">
                  <a:extLst>
                    <a:ext uri="{A12FA001-AC4F-418D-AE19-62706E023703}">
                      <ahyp:hlinkClr xmlns:ahyp="http://schemas.microsoft.com/office/drawing/2018/hyperlinkcolor" val="tx"/>
                    </a:ext>
                  </a:extLst>
                </a:hlinkClick>
              </a:rPr>
              <a:t>https://mentor.ieee.org/802.15/dcn/21/15-21-0332-</a:t>
            </a:r>
            <a:r>
              <a:rPr lang="en-US" dirty="0">
                <a:solidFill>
                  <a:srgbClr val="FF0000"/>
                </a:solidFill>
                <a:hlinkClick r:id="rId2">
                  <a:extLst>
                    <a:ext uri="{A12FA001-AC4F-418D-AE19-62706E023703}">
                      <ahyp:hlinkClr xmlns:ahyp="http://schemas.microsoft.com/office/drawing/2018/hyperlinkcolor" val="tx"/>
                    </a:ext>
                  </a:extLst>
                </a:hlinkClick>
              </a:rPr>
              <a:t>01</a:t>
            </a:r>
            <a:r>
              <a:rPr lang="en-US" dirty="0">
                <a:hlinkClick r:id="rId2">
                  <a:extLst>
                    <a:ext uri="{A12FA001-AC4F-418D-AE19-62706E023703}">
                      <ahyp:hlinkClr xmlns:ahyp="http://schemas.microsoft.com/office/drawing/2018/hyperlinkcolor" val="tx"/>
                    </a:ext>
                  </a:extLst>
                </a:hlinkClick>
              </a:rPr>
              <a:t>-04aa-802-15-4aa-d07-recirculation-letter-ballot-consolidated-comments-lb185.xlsx</a:t>
            </a:r>
            <a:endParaRPr lang="en-US" dirty="0"/>
          </a:p>
          <a:p>
            <a:pPr marL="0" indent="0">
              <a:buNone/>
            </a:pPr>
            <a:endParaRPr lang="en-US" dirty="0"/>
          </a:p>
          <a:p>
            <a:r>
              <a:rPr lang="en-US" dirty="0"/>
              <a:t>15.4aa modulation and channel parameters Proposal - CID1,2</a:t>
            </a:r>
          </a:p>
          <a:p>
            <a:pPr marL="0" indent="0">
              <a:buNone/>
            </a:pPr>
            <a:r>
              <a:rPr lang="en-US" dirty="0">
                <a:hlinkClick r:id="rId3">
                  <a:extLst>
                    <a:ext uri="{A12FA001-AC4F-418D-AE19-62706E023703}">
                      <ahyp:hlinkClr xmlns:ahyp="http://schemas.microsoft.com/office/drawing/2018/hyperlinkcolor" val="tx"/>
                    </a:ext>
                  </a:extLst>
                </a:hlinkClick>
              </a:rPr>
              <a:t>https://mentor.ieee.org/802.15/dcn/21/15-21-0334-</a:t>
            </a:r>
            <a:r>
              <a:rPr lang="en-US" dirty="0">
                <a:solidFill>
                  <a:srgbClr val="FF0000"/>
                </a:solidFill>
                <a:hlinkClick r:id="rId3">
                  <a:extLst>
                    <a:ext uri="{A12FA001-AC4F-418D-AE19-62706E023703}">
                      <ahyp:hlinkClr xmlns:ahyp="http://schemas.microsoft.com/office/drawing/2018/hyperlinkcolor" val="tx"/>
                    </a:ext>
                  </a:extLst>
                </a:hlinkClick>
              </a:rPr>
              <a:t>02</a:t>
            </a:r>
            <a:r>
              <a:rPr lang="en-US" dirty="0">
                <a:hlinkClick r:id="rId3">
                  <a:extLst>
                    <a:ext uri="{A12FA001-AC4F-418D-AE19-62706E023703}">
                      <ahyp:hlinkClr xmlns:ahyp="http://schemas.microsoft.com/office/drawing/2018/hyperlinkcolor" val="tx"/>
                    </a:ext>
                  </a:extLst>
                </a:hlinkClick>
              </a:rPr>
              <a:t>-04aa-15-4aa-modulation-and-channel-parameters-proposal-cid1-2.pptx</a:t>
            </a:r>
            <a:endParaRPr lang="en-US" dirty="0"/>
          </a:p>
          <a:p>
            <a:pPr marL="0" indent="0">
              <a:buNone/>
            </a:pPr>
            <a:endParaRPr lang="en-001" dirty="0"/>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10</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7" name="日付プレースホルダー 6">
            <a:extLst>
              <a:ext uri="{FF2B5EF4-FFF2-40B4-BE49-F238E27FC236}">
                <a16:creationId xmlns:a16="http://schemas.microsoft.com/office/drawing/2014/main" id="{0F1AB2FA-221A-46FE-B764-93124F4B9F93}"/>
              </a:ext>
            </a:extLst>
          </p:cNvPr>
          <p:cNvSpPr>
            <a:spLocks noGrp="1"/>
          </p:cNvSpPr>
          <p:nvPr>
            <p:ph type="dt" sz="half" idx="2"/>
          </p:nvPr>
        </p:nvSpPr>
        <p:spPr/>
        <p:txBody>
          <a:bodyPr/>
          <a:lstStyle/>
          <a:p>
            <a:r>
              <a:rPr lang="en-US" altLang="ja-JP"/>
              <a:t>&lt;June,2021&gt;</a:t>
            </a:r>
            <a:endParaRPr lang="en-US" altLang="ja-JP" dirty="0"/>
          </a:p>
        </p:txBody>
      </p:sp>
      <p:sp>
        <p:nvSpPr>
          <p:cNvPr id="8" name="テキスト ボックス 7">
            <a:extLst>
              <a:ext uri="{FF2B5EF4-FFF2-40B4-BE49-F238E27FC236}">
                <a16:creationId xmlns:a16="http://schemas.microsoft.com/office/drawing/2014/main" id="{49C1DEC5-2C80-4EDC-8AF4-EA4E8F3D6732}"/>
              </a:ext>
            </a:extLst>
          </p:cNvPr>
          <p:cNvSpPr txBox="1"/>
          <p:nvPr/>
        </p:nvSpPr>
        <p:spPr>
          <a:xfrm>
            <a:off x="539552" y="5137538"/>
            <a:ext cx="3238128" cy="1177245"/>
          </a:xfrm>
          <a:prstGeom prst="rect">
            <a:avLst/>
          </a:prstGeom>
          <a:noFill/>
        </p:spPr>
        <p:txBody>
          <a:bodyPr wrap="square" rtlCol="0">
            <a:spAutoFit/>
          </a:bodyPr>
          <a:lstStyle/>
          <a:p>
            <a:pPr marL="0" indent="0">
              <a:buNone/>
            </a:pPr>
            <a:r>
              <a:rPr lang="en-US" dirty="0"/>
              <a:t>Approval of the Agenda</a:t>
            </a:r>
          </a:p>
          <a:p>
            <a:r>
              <a:rPr lang="en-US" dirty="0"/>
              <a:t>Moved: Hiroshi Harada(Kyoto University)</a:t>
            </a:r>
            <a:endParaRPr lang="en-001" dirty="0"/>
          </a:p>
          <a:p>
            <a:r>
              <a:rPr lang="en-US" dirty="0"/>
              <a:t>Second: Kunal Shah(ITRON)</a:t>
            </a:r>
          </a:p>
          <a:p>
            <a:pPr marL="0" indent="0">
              <a:buNone/>
            </a:pPr>
            <a:r>
              <a:rPr lang="en-US" dirty="0"/>
              <a:t>There is no discussion or objections.</a:t>
            </a:r>
          </a:p>
          <a:p>
            <a:pPr marL="0" indent="0">
              <a:buNone/>
            </a:pPr>
            <a:r>
              <a:rPr lang="en-US" dirty="0"/>
              <a:t>This resolution is approved  unanimous consent.</a:t>
            </a:r>
          </a:p>
          <a:p>
            <a:pPr marL="0" indent="0">
              <a:buNone/>
            </a:pPr>
            <a:endParaRPr lang="en-US" sz="1050" dirty="0"/>
          </a:p>
        </p:txBody>
      </p:sp>
    </p:spTree>
    <p:extLst>
      <p:ext uri="{BB962C8B-B14F-4D97-AF65-F5344CB8AC3E}">
        <p14:creationId xmlns:p14="http://schemas.microsoft.com/office/powerpoint/2010/main" val="39552745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11</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001" altLang="ja-JP"/>
              <a:t>&lt;May,2021&gt;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43508" y="1219633"/>
            <a:ext cx="8856984" cy="5257800"/>
          </a:xfrm>
          <a:prstGeom prst="rect">
            <a:avLst/>
          </a:prstGeom>
        </p:spPr>
        <p:txBody>
          <a:bodyPr rtlCol="0">
            <a:normAutofit fontScale="77500" lnSpcReduction="2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None/>
              <a:defRPr/>
            </a:pPr>
            <a:r>
              <a:rPr lang="en-US" i="1" dirty="0"/>
              <a:t>CRG approved to start Recirculation Letter Ballot requesting approval of CA document [</a:t>
            </a:r>
            <a:r>
              <a:rPr lang="en-US" kern="0" dirty="0"/>
              <a:t>15-21-0083-08-04aa</a:t>
            </a:r>
            <a:r>
              <a:rPr lang="en-US" i="1" dirty="0"/>
              <a:t>] and document </a:t>
            </a:r>
            <a:r>
              <a:rPr lang="en-US" kern="0" dirty="0"/>
              <a:t>P802-15-4aa_D8</a:t>
            </a:r>
            <a:r>
              <a:rPr lang="en-US" i="1" dirty="0"/>
              <a:t> (as edited in accordance with the instructions in document </a:t>
            </a:r>
            <a:r>
              <a:rPr lang="en-US" kern="0" dirty="0"/>
              <a:t>15-21-0332-01-04aa, </a:t>
            </a:r>
            <a:r>
              <a:rPr lang="en-US" i="1" dirty="0"/>
              <a:t>and to forward document </a:t>
            </a:r>
            <a:r>
              <a:rPr lang="en-US" kern="0" dirty="0"/>
              <a:t>P802-15-4aa_D8</a:t>
            </a:r>
            <a:r>
              <a:rPr lang="en-US" i="1" dirty="0"/>
              <a:t>, as edited in accordance with the instructions in document </a:t>
            </a:r>
            <a:r>
              <a:rPr lang="en-US" kern="0" dirty="0"/>
              <a:t>15-21-0332-01-04aa </a:t>
            </a:r>
            <a:r>
              <a:rPr lang="en-US" i="1" dirty="0"/>
              <a:t>, and CA document [</a:t>
            </a:r>
            <a:r>
              <a:rPr lang="en-US" kern="0" dirty="0"/>
              <a:t>15-21-0083-08-04aa</a:t>
            </a:r>
            <a:r>
              <a:rPr lang="en-US" i="1" dirty="0"/>
              <a:t>] to Standards Association ballot pending the completion and inclusion of the edits in the draft.</a:t>
            </a:r>
            <a:endParaRPr lang="en-001" dirty="0"/>
          </a:p>
          <a:p>
            <a:pPr fontAlgn="auto">
              <a:spcAft>
                <a:spcPts val="0"/>
              </a:spcAft>
              <a:buNone/>
              <a:defRPr/>
            </a:pPr>
            <a:endParaRPr lang="en-US" i="1" dirty="0"/>
          </a:p>
          <a:p>
            <a:pPr fontAlgn="auto">
              <a:spcAft>
                <a:spcPts val="0"/>
              </a:spcAft>
              <a:buFont typeface="Arial" pitchFamily="34" charset="0"/>
              <a:buNone/>
              <a:defRPr/>
            </a:pPr>
            <a:endParaRPr lang="en-US" kern="0" dirty="0"/>
          </a:p>
          <a:p>
            <a:pPr fontAlgn="auto">
              <a:spcAft>
                <a:spcPts val="0"/>
              </a:spcAft>
              <a:buFont typeface="Arial" pitchFamily="34" charset="0"/>
              <a:buNone/>
              <a:defRPr/>
            </a:pPr>
            <a:r>
              <a:rPr lang="en-US" kern="0" dirty="0"/>
              <a:t>Moved: Kunal Shah (ITRON)</a:t>
            </a:r>
          </a:p>
          <a:p>
            <a:pPr fontAlgn="auto">
              <a:spcAft>
                <a:spcPts val="0"/>
              </a:spcAft>
              <a:buFont typeface="Arial" pitchFamily="34" charset="0"/>
              <a:buNone/>
              <a:defRPr/>
            </a:pPr>
            <a:r>
              <a:rPr lang="en-US" kern="0" dirty="0"/>
              <a:t>Seconded: Hiroshi Harada(Kyoto University)</a:t>
            </a:r>
          </a:p>
          <a:p>
            <a:pPr fontAlgn="auto">
              <a:spcAft>
                <a:spcPts val="0"/>
              </a:spcAft>
              <a:buFont typeface="Arial" pitchFamily="34" charset="0"/>
              <a:buNone/>
              <a:defRPr/>
            </a:pPr>
            <a:r>
              <a:rPr lang="en-US" kern="0" dirty="0"/>
              <a:t>Approved by unanimous consent</a:t>
            </a:r>
          </a:p>
          <a:p>
            <a:pPr fontAlgn="auto">
              <a:spcAft>
                <a:spcPts val="0"/>
              </a:spcAft>
              <a:buFont typeface="Arial" pitchFamily="34" charset="0"/>
              <a:buNone/>
              <a:defRPr/>
            </a:pPr>
            <a:endParaRPr lang="en-US"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fontScale="85000" lnSpcReduction="10000"/>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CRG Motion for Recirculation Letter Ballot</a:t>
            </a:r>
          </a:p>
        </p:txBody>
      </p:sp>
    </p:spTree>
    <p:extLst>
      <p:ext uri="{BB962C8B-B14F-4D97-AF65-F5344CB8AC3E}">
        <p14:creationId xmlns:p14="http://schemas.microsoft.com/office/powerpoint/2010/main" val="39586652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Next Steps</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12</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19349C54-6297-42F2-A64D-429B487722F8}"/>
              </a:ext>
            </a:extLst>
          </p:cNvPr>
          <p:cNvSpPr>
            <a:spLocks noGrp="1"/>
          </p:cNvSpPr>
          <p:nvPr>
            <p:ph type="dt" sz="half" idx="2"/>
          </p:nvPr>
        </p:nvSpPr>
        <p:spPr/>
        <p:txBody>
          <a:bodyPr/>
          <a:lstStyle/>
          <a:p>
            <a:r>
              <a:rPr lang="en-US" altLang="ja-JP"/>
              <a:t>&lt;June,2021&gt;</a:t>
            </a:r>
            <a:endParaRPr lang="en-US" altLang="ja-JP" dirty="0"/>
          </a:p>
        </p:txBody>
      </p:sp>
      <p:sp>
        <p:nvSpPr>
          <p:cNvPr id="2" name="テキスト ボックス 1">
            <a:extLst>
              <a:ext uri="{FF2B5EF4-FFF2-40B4-BE49-F238E27FC236}">
                <a16:creationId xmlns:a16="http://schemas.microsoft.com/office/drawing/2014/main" id="{6FA95F07-8B4D-4E83-9D4B-7479303ECAF8}"/>
              </a:ext>
            </a:extLst>
          </p:cNvPr>
          <p:cNvSpPr txBox="1"/>
          <p:nvPr/>
        </p:nvSpPr>
        <p:spPr>
          <a:xfrm>
            <a:off x="467544" y="1772816"/>
            <a:ext cx="8352928" cy="1384995"/>
          </a:xfrm>
          <a:prstGeom prst="rect">
            <a:avLst/>
          </a:prstGeom>
          <a:noFill/>
        </p:spPr>
        <p:txBody>
          <a:bodyPr wrap="square" rtlCol="0">
            <a:spAutoFit/>
          </a:bodyPr>
          <a:lstStyle/>
          <a:p>
            <a:pPr marL="171450" indent="-171450">
              <a:buFont typeface="Arial" panose="020B0604020202020204" pitchFamily="34" charset="0"/>
              <a:buChar char="•"/>
            </a:pPr>
            <a:r>
              <a:rPr lang="en-US" sz="2800" dirty="0"/>
              <a:t>CRG meeting next week 6/24 will be cancelled</a:t>
            </a:r>
          </a:p>
          <a:p>
            <a:pPr marL="171450" indent="-171450">
              <a:buFont typeface="Arial" panose="020B0604020202020204" pitchFamily="34" charset="0"/>
              <a:buChar char="•"/>
            </a:pPr>
            <a:r>
              <a:rPr lang="en-US" sz="2800" dirty="0"/>
              <a:t>Recirculation ballot of draft 08.(Target:6/25-7/9)</a:t>
            </a:r>
          </a:p>
          <a:p>
            <a:pPr marL="171450" indent="-171450">
              <a:buFont typeface="Arial" panose="020B0604020202020204" pitchFamily="34" charset="0"/>
              <a:buChar char="•"/>
            </a:pPr>
            <a:r>
              <a:rPr lang="en-US" sz="2800" dirty="0"/>
              <a:t>Review and resolve comments on July Plenary</a:t>
            </a:r>
          </a:p>
        </p:txBody>
      </p:sp>
      <p:graphicFrame>
        <p:nvGraphicFramePr>
          <p:cNvPr id="7" name="コンテンツ プレースホルダー 8">
            <a:extLst>
              <a:ext uri="{FF2B5EF4-FFF2-40B4-BE49-F238E27FC236}">
                <a16:creationId xmlns:a16="http://schemas.microsoft.com/office/drawing/2014/main" id="{8BBA3695-C939-4DED-85B5-1881F56201CF}"/>
              </a:ext>
            </a:extLst>
          </p:cNvPr>
          <p:cNvGraphicFramePr>
            <a:graphicFrameLocks noGrp="1"/>
          </p:cNvGraphicFramePr>
          <p:nvPr>
            <p:ph idx="1"/>
            <p:extLst>
              <p:ext uri="{D42A27DB-BD31-4B8C-83A1-F6EECF244321}">
                <p14:modId xmlns:p14="http://schemas.microsoft.com/office/powerpoint/2010/main" val="3519366475"/>
              </p:ext>
            </p:extLst>
          </p:nvPr>
        </p:nvGraphicFramePr>
        <p:xfrm>
          <a:off x="395537" y="3191247"/>
          <a:ext cx="8352926" cy="274320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21</a:t>
                      </a:r>
                      <a:r>
                        <a:rPr kumimoji="1" lang="en-US" altLang="ja-JP" sz="1600" baseline="30000" dirty="0"/>
                        <a:t>th</a:t>
                      </a:r>
                      <a:r>
                        <a:rPr kumimoji="1" lang="en-US" altLang="ja-JP" sz="1600" dirty="0"/>
                        <a:t> June</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22</a:t>
                      </a:r>
                      <a:r>
                        <a:rPr kumimoji="1" lang="en-US" altLang="ja-JP" sz="1600" baseline="30000" dirty="0"/>
                        <a:t>th</a:t>
                      </a:r>
                      <a:r>
                        <a:rPr kumimoji="1" lang="en-US" altLang="ja-JP" sz="1600" dirty="0"/>
                        <a:t> June</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23</a:t>
                      </a:r>
                      <a:r>
                        <a:rPr kumimoji="1" lang="en-US" altLang="ja-JP" sz="1600" baseline="30000" dirty="0"/>
                        <a:t>th</a:t>
                      </a:r>
                      <a:r>
                        <a:rPr kumimoji="1" lang="en-US" altLang="ja-JP" sz="1600" dirty="0"/>
                        <a:t> June</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24</a:t>
                      </a:r>
                      <a:r>
                        <a:rPr kumimoji="1" lang="en-US" altLang="ja-JP" sz="1600" baseline="30000" dirty="0"/>
                        <a:t>th</a:t>
                      </a:r>
                      <a:r>
                        <a:rPr kumimoji="1" lang="en-US" altLang="ja-JP" sz="1600" dirty="0"/>
                        <a:t> June</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25</a:t>
                      </a:r>
                      <a:r>
                        <a:rPr kumimoji="1" lang="en-US" altLang="ja-JP" sz="1600" baseline="30000" dirty="0"/>
                        <a:t>th</a:t>
                      </a:r>
                      <a:r>
                        <a:rPr kumimoji="1" lang="en-US" altLang="ja-JP" sz="1600" dirty="0"/>
                        <a:t> June</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strike="sngStrike" dirty="0"/>
                        <a:t>TG4aa-CRG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strike="sngStrike" dirty="0">
                          <a:solidFill>
                            <a:schemeClr val="tx1"/>
                          </a:solidFill>
                        </a:rPr>
                        <a:t>(JST07:00)</a:t>
                      </a:r>
                    </a:p>
                  </a:txBody>
                  <a:tcPr anchor="ctr">
                    <a:solidFill>
                      <a:srgbClr val="FFFF00"/>
                    </a:solidFill>
                  </a:tcP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ja-JP" altLang="en-US"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EV1</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strike="sngStrike" dirty="0"/>
                        <a:t>TG4aa-CRG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strike="sngStrike" dirty="0">
                          <a:solidFill>
                            <a:schemeClr val="tx1"/>
                          </a:solidFill>
                        </a:rPr>
                        <a:t>(EDT18:00)</a:t>
                      </a:r>
                    </a:p>
                  </a:txBody>
                  <a:tcPr anchor="ctr">
                    <a:solidFill>
                      <a:srgbClr val="FFFF00"/>
                    </a:solidFil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1952573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Next meeting information(July)</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13</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19349C54-6297-42F2-A64D-429B487722F8}"/>
              </a:ext>
            </a:extLst>
          </p:cNvPr>
          <p:cNvSpPr>
            <a:spLocks noGrp="1"/>
          </p:cNvSpPr>
          <p:nvPr>
            <p:ph type="dt" sz="half" idx="2"/>
          </p:nvPr>
        </p:nvSpPr>
        <p:spPr/>
        <p:txBody>
          <a:bodyPr/>
          <a:lstStyle/>
          <a:p>
            <a:r>
              <a:rPr lang="en-US" altLang="ja-JP"/>
              <a:t>&lt;June,2021&gt;</a:t>
            </a:r>
            <a:endParaRPr lang="en-US" altLang="ja-JP" dirty="0"/>
          </a:p>
        </p:txBody>
      </p:sp>
      <p:sp>
        <p:nvSpPr>
          <p:cNvPr id="6" name="スライド番号プレースホルダー 4">
            <a:extLst>
              <a:ext uri="{FF2B5EF4-FFF2-40B4-BE49-F238E27FC236}">
                <a16:creationId xmlns:a16="http://schemas.microsoft.com/office/drawing/2014/main" id="{46FE2533-225B-44AE-BBE4-1C1064D97C65}"/>
              </a:ext>
            </a:extLst>
          </p:cNvPr>
          <p:cNvSpPr txBox="1">
            <a:spLocks/>
          </p:cNvSpPr>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a:t>Slide </a:t>
            </a:r>
            <a:fld id="{17C47D4F-CAA3-4307-B0EF-8C4B3E0CF21D}" type="slidenum">
              <a:rPr lang="en-US" altLang="ja-JP" smtClean="0"/>
              <a:pPr/>
              <a:t>13</a:t>
            </a:fld>
            <a:endParaRPr lang="en-US" altLang="ja-JP" dirty="0"/>
          </a:p>
        </p:txBody>
      </p:sp>
      <p:graphicFrame>
        <p:nvGraphicFramePr>
          <p:cNvPr id="7" name="コンテンツ プレースホルダー 8">
            <a:extLst>
              <a:ext uri="{FF2B5EF4-FFF2-40B4-BE49-F238E27FC236}">
                <a16:creationId xmlns:a16="http://schemas.microsoft.com/office/drawing/2014/main" id="{4FAF5B53-55DA-4924-89B6-1A1587096337}"/>
              </a:ext>
            </a:extLst>
          </p:cNvPr>
          <p:cNvGraphicFramePr>
            <a:graphicFrameLocks noGrp="1"/>
          </p:cNvGraphicFramePr>
          <p:nvPr>
            <p:ph idx="1"/>
            <p:extLst>
              <p:ext uri="{D42A27DB-BD31-4B8C-83A1-F6EECF244321}">
                <p14:modId xmlns:p14="http://schemas.microsoft.com/office/powerpoint/2010/main" val="2655484416"/>
              </p:ext>
            </p:extLst>
          </p:nvPr>
        </p:nvGraphicFramePr>
        <p:xfrm>
          <a:off x="395537" y="1762706"/>
          <a:ext cx="8352926" cy="22555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12</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13</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14</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15</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16</a:t>
                      </a:r>
                      <a:r>
                        <a:rPr kumimoji="1" lang="en-US" altLang="ja-JP" sz="1600" baseline="30000" dirty="0"/>
                        <a:t>h</a:t>
                      </a:r>
                      <a:r>
                        <a:rPr kumimoji="1" lang="en-US" altLang="ja-JP" sz="1600" dirty="0"/>
                        <a:t> July</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Opening</a:t>
                      </a: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ja-JP" altLang="en-US"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EV1</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algn="ct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8" name="コンテンツ プレースホルダー 8">
            <a:extLst>
              <a:ext uri="{FF2B5EF4-FFF2-40B4-BE49-F238E27FC236}">
                <a16:creationId xmlns:a16="http://schemas.microsoft.com/office/drawing/2014/main" id="{0BE0B77E-8F30-45E4-AAF7-1D21F66B8C6F}"/>
              </a:ext>
            </a:extLst>
          </p:cNvPr>
          <p:cNvGraphicFramePr>
            <a:graphicFrameLocks/>
          </p:cNvGraphicFramePr>
          <p:nvPr>
            <p:extLst>
              <p:ext uri="{D42A27DB-BD31-4B8C-83A1-F6EECF244321}">
                <p14:modId xmlns:p14="http://schemas.microsoft.com/office/powerpoint/2010/main" val="2840870084"/>
              </p:ext>
            </p:extLst>
          </p:nvPr>
        </p:nvGraphicFramePr>
        <p:xfrm>
          <a:off x="395537" y="4122758"/>
          <a:ext cx="8352926" cy="22555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19</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20</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21</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22</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23</a:t>
                      </a:r>
                      <a:r>
                        <a:rPr kumimoji="1" lang="en-US" altLang="ja-JP" sz="1600" baseline="30000" dirty="0"/>
                        <a:t>th</a:t>
                      </a:r>
                      <a:r>
                        <a:rPr kumimoji="1" lang="en-US" altLang="ja-JP" sz="1600" dirty="0"/>
                        <a:t> July</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Closing</a:t>
                      </a: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EV1</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244411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14</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19349C54-6297-42F2-A64D-429B487722F8}"/>
              </a:ext>
            </a:extLst>
          </p:cNvPr>
          <p:cNvSpPr>
            <a:spLocks noGrp="1"/>
          </p:cNvSpPr>
          <p:nvPr>
            <p:ph type="dt" sz="half" idx="2"/>
          </p:nvPr>
        </p:nvSpPr>
        <p:spPr/>
        <p:txBody>
          <a:bodyPr/>
          <a:lstStyle/>
          <a:p>
            <a:r>
              <a:rPr lang="en-US" altLang="ja-JP"/>
              <a:t>&lt;June,2021&gt;</a:t>
            </a:r>
            <a:endParaRPr lang="en-US" altLang="ja-JP" dirty="0"/>
          </a:p>
        </p:txBody>
      </p:sp>
    </p:spTree>
    <p:extLst>
      <p:ext uri="{BB962C8B-B14F-4D97-AF65-F5344CB8AC3E}">
        <p14:creationId xmlns:p14="http://schemas.microsoft.com/office/powerpoint/2010/main" val="3379942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Adjourn</a:t>
            </a:r>
            <a:br>
              <a:rPr lang="en-US" dirty="0"/>
            </a:b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15</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1CB8F5B8-7346-43AB-9A67-3F03A4B65535}"/>
              </a:ext>
            </a:extLst>
          </p:cNvPr>
          <p:cNvSpPr>
            <a:spLocks noGrp="1"/>
          </p:cNvSpPr>
          <p:nvPr>
            <p:ph type="dt" sz="half" idx="2"/>
          </p:nvPr>
        </p:nvSpPr>
        <p:spPr/>
        <p:txBody>
          <a:bodyPr/>
          <a:lstStyle/>
          <a:p>
            <a:r>
              <a:rPr lang="en-US" altLang="ja-JP"/>
              <a:t>&lt;June,2021&gt;</a:t>
            </a:r>
            <a:endParaRPr lang="en-US" altLang="ja-JP" dirty="0"/>
          </a:p>
        </p:txBody>
      </p:sp>
    </p:spTree>
    <p:extLst>
      <p:ext uri="{BB962C8B-B14F-4D97-AF65-F5344CB8AC3E}">
        <p14:creationId xmlns:p14="http://schemas.microsoft.com/office/powerpoint/2010/main" val="88811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107504" y="1484784"/>
            <a:ext cx="8712968" cy="3888431"/>
          </a:xfrm>
        </p:spPr>
        <p:txBody>
          <a:bodyPr/>
          <a:lstStyle/>
          <a:p>
            <a:r>
              <a:rPr lang="en-US" altLang="ja-JP" dirty="0"/>
              <a:t>IEEE 802.15 TG4aa JRE</a:t>
            </a:r>
            <a:br>
              <a:rPr lang="en-US" altLang="ja-JP" dirty="0"/>
            </a:br>
            <a:r>
              <a:rPr lang="en-US" altLang="ja-JP" dirty="0"/>
              <a:t>CRG(LB185)</a:t>
            </a:r>
            <a:br>
              <a:rPr lang="en-US" altLang="ja-JP" dirty="0"/>
            </a:br>
            <a:r>
              <a:rPr lang="en-US" altLang="ja-JP" dirty="0"/>
              <a:t>Opening report </a:t>
            </a:r>
            <a:br>
              <a:rPr lang="en-US" altLang="ja-JP" dirty="0"/>
            </a:br>
            <a:r>
              <a:rPr lang="en-US" altLang="ja-JP" dirty="0"/>
              <a:t>on</a:t>
            </a:r>
            <a:br>
              <a:rPr lang="en-US" altLang="ja-JP" dirty="0"/>
            </a:br>
            <a:r>
              <a:rPr lang="en-US" altLang="ja-JP" dirty="0"/>
              <a:t>EDT June 17th,2021</a:t>
            </a: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8" name="Rectangle 5">
            <a:extLst>
              <a:ext uri="{FF2B5EF4-FFF2-40B4-BE49-F238E27FC236}">
                <a16:creationId xmlns:a16="http://schemas.microsoft.com/office/drawing/2014/main" id="{CE1B4015-108B-49CD-AEA6-B8AA00FAE5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7AC8F4A8-3A62-4BC3-A65D-7FE5903D45F3}"/>
              </a:ext>
            </a:extLst>
          </p:cNvPr>
          <p:cNvSpPr>
            <a:spLocks noGrp="1"/>
          </p:cNvSpPr>
          <p:nvPr>
            <p:ph type="dt" sz="half" idx="2"/>
          </p:nvPr>
        </p:nvSpPr>
        <p:spPr/>
        <p:txBody>
          <a:bodyPr/>
          <a:lstStyle/>
          <a:p>
            <a:r>
              <a:rPr lang="en-US" altLang="ja-JP"/>
              <a:t>&lt;June,2021&gt;</a:t>
            </a:r>
            <a:endParaRPr lang="en-US" altLang="ja-JP" dirty="0"/>
          </a:p>
        </p:txBody>
      </p:sp>
    </p:spTree>
    <p:extLst>
      <p:ext uri="{BB962C8B-B14F-4D97-AF65-F5344CB8AC3E}">
        <p14:creationId xmlns:p14="http://schemas.microsoft.com/office/powerpoint/2010/main" val="4159759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Chair/Vice-Chair/Secretary/Technical Editor</a:t>
            </a:r>
          </a:p>
          <a:p>
            <a:pPr lvl="1"/>
            <a:r>
              <a:rPr lang="en-US" altLang="ja-JP" dirty="0"/>
              <a:t>Chair :Takashi </a:t>
            </a:r>
            <a:r>
              <a:rPr lang="en-US" altLang="ja-JP" dirty="0" err="1"/>
              <a:t>Kuramochi</a:t>
            </a:r>
            <a:r>
              <a:rPr lang="en-US" altLang="ja-JP" dirty="0"/>
              <a:t>(LAPIS)</a:t>
            </a:r>
          </a:p>
          <a:p>
            <a:pPr lvl="1"/>
            <a:r>
              <a:rPr lang="en-US" altLang="ja-JP" dirty="0"/>
              <a:t>Vice-Chair : Hiroshi Harada(Kyoto University)</a:t>
            </a:r>
          </a:p>
          <a:p>
            <a:pPr lvl="1"/>
            <a:r>
              <a:rPr lang="en-US" altLang="ja-JP" dirty="0"/>
              <a:t>Vice-Chair: Kunal Shah(ITRON) </a:t>
            </a:r>
          </a:p>
          <a:p>
            <a:pPr lvl="1"/>
            <a:r>
              <a:rPr lang="en-US" altLang="ja-JP" dirty="0"/>
              <a:t>Secretary : Kiyoshi Fukui(OKI)</a:t>
            </a:r>
          </a:p>
          <a:p>
            <a:pPr lvl="1"/>
            <a:r>
              <a:rPr lang="en-US" altLang="ja-JP" dirty="0"/>
              <a:t>Technical Editor : Kiyoshi Fukui(OKI)</a:t>
            </a:r>
          </a:p>
          <a:p>
            <a:pPr marL="457200" lvl="1" indent="0">
              <a:buNone/>
            </a:pPr>
            <a:endParaRPr lang="en-US" altLang="ja-JP" dirty="0"/>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a:t>
            </a:fld>
            <a:endParaRPr lang="en-US" altLang="ja-JP"/>
          </a:p>
        </p:txBody>
      </p:sp>
      <p:sp>
        <p:nvSpPr>
          <p:cNvPr id="9" name="Rectangle 5">
            <a:extLst>
              <a:ext uri="{FF2B5EF4-FFF2-40B4-BE49-F238E27FC236}">
                <a16:creationId xmlns:a16="http://schemas.microsoft.com/office/drawing/2014/main" id="{38AA7486-189A-4A42-9E10-5C3C953C46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BA475B7F-A95F-43B1-AD81-324B4ACFD34E}"/>
              </a:ext>
            </a:extLst>
          </p:cNvPr>
          <p:cNvSpPr>
            <a:spLocks noGrp="1"/>
          </p:cNvSpPr>
          <p:nvPr>
            <p:ph type="dt" sz="half" idx="2"/>
          </p:nvPr>
        </p:nvSpPr>
        <p:spPr/>
        <p:txBody>
          <a:bodyPr/>
          <a:lstStyle/>
          <a:p>
            <a:r>
              <a:rPr lang="en-US" altLang="ja-JP"/>
              <a:t>&lt;June,2021&gt;</a:t>
            </a:r>
            <a:endParaRPr lang="en-US" altLang="ja-JP" dirty="0"/>
          </a:p>
        </p:txBody>
      </p:sp>
    </p:spTree>
    <p:extLst>
      <p:ext uri="{BB962C8B-B14F-4D97-AF65-F5344CB8AC3E}">
        <p14:creationId xmlns:p14="http://schemas.microsoft.com/office/powerpoint/2010/main" val="1971802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712968" cy="1066800"/>
          </a:xfrm>
        </p:spPr>
        <p:txBody>
          <a:bodyPr/>
          <a:lstStyle/>
          <a:p>
            <a:r>
              <a:rPr lang="en-US" altLang="en-US" b="1" u="sng" dirty="0">
                <a:solidFill>
                  <a:schemeClr val="tx1"/>
                </a:solidFill>
                <a:latin typeface="Calibri" panose="020F0502020204030204" pitchFamily="34" charset="0"/>
                <a:cs typeface="Calibri" panose="020F0502020204030204" pitchFamily="34" charset="0"/>
              </a:rPr>
              <a:t>Participants have a duty to inform the IEEE</a:t>
            </a:r>
            <a:endParaRPr kumimoji="1" lang="ja-JP" altLang="en-US" b="1" dirty="0"/>
          </a:p>
        </p:txBody>
      </p:sp>
      <p:sp>
        <p:nvSpPr>
          <p:cNvPr id="3" name="コンテンツ プレースホルダー 2"/>
          <p:cNvSpPr>
            <a:spLocks noGrp="1"/>
          </p:cNvSpPr>
          <p:nvPr>
            <p:ph idx="1"/>
          </p:nvPr>
        </p:nvSpPr>
        <p:spPr/>
        <p:txBody>
          <a:bodyPr/>
          <a:lstStyle/>
          <a:p>
            <a:r>
              <a:rPr lang="en-US" altLang="ja-JP" b="1"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endParaRPr lang="en-US" altLang="ja-JP" b="1" dirty="0"/>
          </a:p>
          <a:p>
            <a:r>
              <a:rPr lang="en-US" altLang="ja-JP" b="1" dirty="0"/>
              <a:t>Participants should inform the IEEE (or cause the IEEE to be informed) of the identity of any other holders of potential Essential Patent Claims</a:t>
            </a:r>
          </a:p>
          <a:p>
            <a:endParaRPr lang="en-US" altLang="ja-JP" dirty="0"/>
          </a:p>
          <a:p>
            <a:pPr marL="0" indent="0">
              <a:buNone/>
            </a:pPr>
            <a:r>
              <a:rPr lang="en-US" altLang="ja-JP" b="1" dirty="0"/>
              <a:t>     Early identification of holders of potential Essential Patent</a:t>
            </a:r>
            <a:br>
              <a:rPr lang="en-US" altLang="ja-JP" b="1" dirty="0"/>
            </a:br>
            <a:r>
              <a:rPr lang="en-US" altLang="ja-JP" b="1" dirty="0"/>
              <a:t>     Claims is encouraged</a:t>
            </a:r>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a:t>
            </a:fld>
            <a:endParaRPr lang="en-US" altLang="ja-JP"/>
          </a:p>
        </p:txBody>
      </p:sp>
      <p:sp>
        <p:nvSpPr>
          <p:cNvPr id="9" name="Rectangle 5">
            <a:extLst>
              <a:ext uri="{FF2B5EF4-FFF2-40B4-BE49-F238E27FC236}">
                <a16:creationId xmlns:a16="http://schemas.microsoft.com/office/drawing/2014/main" id="{10BB7F6C-A7A9-4335-A48B-7737F289EEE3}"/>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FFDC0766-37C4-42DD-AD80-083BD286E906}"/>
              </a:ext>
            </a:extLst>
          </p:cNvPr>
          <p:cNvSpPr>
            <a:spLocks noGrp="1"/>
          </p:cNvSpPr>
          <p:nvPr>
            <p:ph type="dt" sz="half" idx="2"/>
          </p:nvPr>
        </p:nvSpPr>
        <p:spPr/>
        <p:txBody>
          <a:bodyPr/>
          <a:lstStyle/>
          <a:p>
            <a:r>
              <a:rPr lang="en-US" altLang="ja-JP"/>
              <a:t>&lt;June,2021&gt;</a:t>
            </a:r>
            <a:endParaRPr lang="en-US" altLang="ja-JP" dirty="0"/>
          </a:p>
        </p:txBody>
      </p:sp>
    </p:spTree>
    <p:extLst>
      <p:ext uri="{BB962C8B-B14F-4D97-AF65-F5344CB8AC3E}">
        <p14:creationId xmlns:p14="http://schemas.microsoft.com/office/powerpoint/2010/main" val="210954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Ways to inform IEEE</a:t>
            </a:r>
            <a:endParaRPr kumimoji="1" lang="ja-JP" altLang="en-US" b="1" dirty="0"/>
          </a:p>
        </p:txBody>
      </p:sp>
      <p:sp>
        <p:nvSpPr>
          <p:cNvPr id="3" name="コンテンツ プレースホルダー 2"/>
          <p:cNvSpPr>
            <a:spLocks noGrp="1"/>
          </p:cNvSpPr>
          <p:nvPr>
            <p:ph idx="1"/>
          </p:nvPr>
        </p:nvSpPr>
        <p:spPr>
          <a:xfrm>
            <a:off x="179512" y="1762472"/>
            <a:ext cx="8856984" cy="4114800"/>
          </a:xfrm>
        </p:spPr>
        <p:txBody>
          <a:bodyPr/>
          <a:lstStyle/>
          <a:p>
            <a:r>
              <a:rPr lang="en-US" altLang="ja-JP" b="1" dirty="0"/>
              <a:t>Cause an LOA to be submitted to the IEEE-SA (patcom@ieee.org); or</a:t>
            </a:r>
          </a:p>
          <a:p>
            <a:endParaRPr lang="en-US" altLang="ja-JP" b="1" dirty="0"/>
          </a:p>
          <a:p>
            <a:r>
              <a:rPr lang="en-US" altLang="ja-JP" b="1" dirty="0"/>
              <a:t>Provide the chair of this group with the identity of the holder(s) of any and all such claims as soon as possible; or</a:t>
            </a:r>
          </a:p>
          <a:p>
            <a:endParaRPr lang="en-US" altLang="ja-JP" b="1" dirty="0"/>
          </a:p>
          <a:p>
            <a:r>
              <a:rPr lang="en-US" altLang="ja-JP" b="1" dirty="0"/>
              <a:t>Speak up now and respond to this Call for Potentially Essential </a:t>
            </a:r>
            <a:r>
              <a:rPr lang="en-US" altLang="ja-JP" dirty="0"/>
              <a:t>Patents</a:t>
            </a:r>
          </a:p>
          <a:p>
            <a:endParaRPr lang="en-US" altLang="ja-JP" dirty="0"/>
          </a:p>
          <a:p>
            <a:pPr marL="0" indent="0">
              <a:buNone/>
            </a:pPr>
            <a:r>
              <a:rPr lang="en-US" altLang="ja-JP" b="1"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ja-JP" b="1" dirty="0"/>
            </a:br>
            <a:endParaRPr lang="en-US" altLang="ja-JP" b="1" dirty="0"/>
          </a:p>
          <a:p>
            <a:pPr marL="0" indent="0">
              <a:buNone/>
            </a:pPr>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a:t>
            </a:fld>
            <a:endParaRPr lang="en-US" altLang="ja-JP"/>
          </a:p>
        </p:txBody>
      </p:sp>
      <p:sp>
        <p:nvSpPr>
          <p:cNvPr id="9" name="Rectangle 5">
            <a:extLst>
              <a:ext uri="{FF2B5EF4-FFF2-40B4-BE49-F238E27FC236}">
                <a16:creationId xmlns:a16="http://schemas.microsoft.com/office/drawing/2014/main" id="{EC46D809-1E04-44E8-B192-F5CCAA6E76C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F5026647-2AEC-4630-AAF5-7EB14CDBB8CA}"/>
              </a:ext>
            </a:extLst>
          </p:cNvPr>
          <p:cNvSpPr>
            <a:spLocks noGrp="1"/>
          </p:cNvSpPr>
          <p:nvPr>
            <p:ph type="dt" sz="half" idx="2"/>
          </p:nvPr>
        </p:nvSpPr>
        <p:spPr/>
        <p:txBody>
          <a:bodyPr/>
          <a:lstStyle/>
          <a:p>
            <a:r>
              <a:rPr lang="en-US" altLang="ja-JP"/>
              <a:t>&lt;June,2021&gt;</a:t>
            </a:r>
            <a:endParaRPr lang="en-US" altLang="ja-JP" dirty="0"/>
          </a:p>
        </p:txBody>
      </p:sp>
    </p:spTree>
    <p:extLst>
      <p:ext uri="{BB962C8B-B14F-4D97-AF65-F5344CB8AC3E}">
        <p14:creationId xmlns:p14="http://schemas.microsoft.com/office/powerpoint/2010/main" val="854180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Other guidelines for IEEE WG meetings</a:t>
            </a:r>
            <a:endParaRPr kumimoji="1" lang="ja-JP" altLang="en-US" b="1" dirty="0"/>
          </a:p>
        </p:txBody>
      </p:sp>
      <p:sp>
        <p:nvSpPr>
          <p:cNvPr id="3" name="コンテンツ プレースホルダー 2"/>
          <p:cNvSpPr>
            <a:spLocks noGrp="1"/>
          </p:cNvSpPr>
          <p:nvPr>
            <p:ph idx="1"/>
          </p:nvPr>
        </p:nvSpPr>
        <p:spPr>
          <a:xfrm>
            <a:off x="251520" y="1981200"/>
            <a:ext cx="8496944" cy="4114800"/>
          </a:xfrm>
        </p:spPr>
        <p:txBody>
          <a:bodyPr/>
          <a:lstStyle/>
          <a:p>
            <a:pPr>
              <a:lnSpc>
                <a:spcPct val="80000"/>
              </a:lnSpc>
              <a:spcAft>
                <a:spcPct val="40000"/>
              </a:spcAft>
              <a:buSzPct val="150000"/>
              <a:buFont typeface="Arial" panose="020B0604020202020204" pitchFamily="34" charset="0"/>
              <a:buChar char="•"/>
              <a:defRPr/>
            </a:pPr>
            <a:r>
              <a:rPr lang="en-US" altLang="en-US" sz="1800" b="1" dirty="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400" dirty="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900" dirty="0">
                <a:cs typeface="Calibri" panose="020F0502020204030204" pitchFamily="34" charset="0"/>
              </a:rPr>
              <a:t>---------------------------------------------------------------   </a:t>
            </a:r>
            <a:endParaRPr lang="en-US" altLang="en-US" sz="1200" dirty="0">
              <a:cs typeface="Calibri" panose="020F0502020204030204" pitchFamily="34" charset="0"/>
            </a:endParaRPr>
          </a:p>
          <a:p>
            <a:pPr algn="ctr">
              <a:lnSpc>
                <a:spcPct val="80000"/>
              </a:lnSpc>
              <a:buFont typeface="Monotype Sorts"/>
              <a:buNone/>
              <a:defRPr/>
            </a:pPr>
            <a:r>
              <a:rPr lang="en-US" altLang="en-US" sz="1200" dirty="0">
                <a:cs typeface="Calibri" panose="020F0502020204030204" pitchFamily="34" charset="0"/>
              </a:rPr>
              <a:t>For more details, see </a:t>
            </a:r>
            <a:r>
              <a:rPr lang="en-US" altLang="en-US" sz="1200" i="1" dirty="0">
                <a:cs typeface="Calibri" panose="020F0502020204030204" pitchFamily="34" charset="0"/>
              </a:rPr>
              <a:t>IEEE-SA Standards Board Operations Manual</a:t>
            </a:r>
            <a:r>
              <a:rPr lang="en-US" altLang="en-US" sz="1200" dirty="0">
                <a:cs typeface="Calibri" panose="020F0502020204030204" pitchFamily="34" charset="0"/>
              </a:rPr>
              <a:t>, clause 5.3.10 and </a:t>
            </a:r>
            <a:br>
              <a:rPr lang="en-US" altLang="en-US" sz="1200" dirty="0">
                <a:cs typeface="Calibri" panose="020F0502020204030204" pitchFamily="34" charset="0"/>
              </a:rPr>
            </a:br>
            <a:r>
              <a:rPr lang="en-US" altLang="en-US" sz="1200" i="1" dirty="0">
                <a:cs typeface="Calibri" panose="020F0502020204030204" pitchFamily="34" charset="0"/>
              </a:rPr>
              <a:t>Antitrust and Competition Policy: What You Need to Know </a:t>
            </a:r>
            <a:r>
              <a:rPr lang="en-US" altLang="en-US" sz="1200" dirty="0">
                <a:cs typeface="Calibri" panose="020F0502020204030204" pitchFamily="34" charset="0"/>
              </a:rPr>
              <a:t>at http://standards.ieee.org/develop/policies/antitrust.pdf</a:t>
            </a:r>
          </a:p>
          <a:p>
            <a:endParaRPr kumimoji="1" lang="ja-JP" altLang="en-US" sz="24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
        <p:nvSpPr>
          <p:cNvPr id="9" name="Rectangle 5">
            <a:extLst>
              <a:ext uri="{FF2B5EF4-FFF2-40B4-BE49-F238E27FC236}">
                <a16:creationId xmlns:a16="http://schemas.microsoft.com/office/drawing/2014/main" id="{7C733AEE-29E7-473A-ADAE-CF5A1A9B053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32DAFAC8-95FE-4B67-933E-4C76D4C7C654}"/>
              </a:ext>
            </a:extLst>
          </p:cNvPr>
          <p:cNvSpPr>
            <a:spLocks noGrp="1"/>
          </p:cNvSpPr>
          <p:nvPr>
            <p:ph type="dt" sz="half" idx="2"/>
          </p:nvPr>
        </p:nvSpPr>
        <p:spPr/>
        <p:txBody>
          <a:bodyPr/>
          <a:lstStyle/>
          <a:p>
            <a:r>
              <a:rPr lang="en-US" altLang="ja-JP"/>
              <a:t>&lt;June,2021&gt;</a:t>
            </a:r>
            <a:endParaRPr lang="en-US" altLang="ja-JP" dirty="0"/>
          </a:p>
        </p:txBody>
      </p:sp>
    </p:spTree>
    <p:extLst>
      <p:ext uri="{BB962C8B-B14F-4D97-AF65-F5344CB8AC3E}">
        <p14:creationId xmlns:p14="http://schemas.microsoft.com/office/powerpoint/2010/main" val="2520594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en-US" b="1" u="sng" dirty="0">
                <a:solidFill>
                  <a:schemeClr val="tx1"/>
                </a:solidFill>
                <a:latin typeface="Calibri" panose="020F0502020204030204" pitchFamily="34" charset="0"/>
                <a:cs typeface="Calibri" panose="020F0502020204030204" pitchFamily="34" charset="0"/>
              </a:rPr>
              <a:t>Patent-related information</a:t>
            </a:r>
            <a:endParaRPr kumimoji="1" lang="ja-JP" altLang="en-US" b="1" dirty="0"/>
          </a:p>
        </p:txBody>
      </p:sp>
      <p:sp>
        <p:nvSpPr>
          <p:cNvPr id="3" name="コンテンツ プレースホルダー 2"/>
          <p:cNvSpPr>
            <a:spLocks noGrp="1"/>
          </p:cNvSpPr>
          <p:nvPr>
            <p:ph idx="1"/>
          </p:nvPr>
        </p:nvSpPr>
        <p:spPr>
          <a:xfrm>
            <a:off x="179512" y="1981200"/>
            <a:ext cx="8856984" cy="4114800"/>
          </a:xfrm>
        </p:spPr>
        <p:txBody>
          <a:bodyPr/>
          <a:lstStyle/>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800" b="1" i="1" dirty="0">
                <a:cs typeface="Calibri" panose="020F0502020204030204" pitchFamily="34" charset="0"/>
              </a:rPr>
              <a:t>IEEE-SA Standards Board Bylaws</a:t>
            </a:r>
            <a:endParaRPr lang="en-US" altLang="en-US" sz="1800" b="1" dirty="0">
              <a:cs typeface="Calibri" panose="020F0502020204030204" pitchFamily="34" charset="0"/>
            </a:endParaRPr>
          </a:p>
          <a:p>
            <a:pPr marL="1463078" lvl="3" indent="0">
              <a:lnSpc>
                <a:spcPct val="90000"/>
              </a:lnSpc>
              <a:buSzPct val="150000"/>
              <a:buNone/>
            </a:pPr>
            <a:r>
              <a:rPr lang="en-US" altLang="ja-JP" sz="1600" dirty="0">
                <a:hlinkClick r:id="rId2"/>
              </a:rPr>
              <a:t>https://standards.ieee.org/about/policies/bylaws/sect6-7.html#6</a:t>
            </a:r>
            <a:endParaRPr lang="en-US" altLang="ja-JP" sz="1600" dirty="0"/>
          </a:p>
          <a:p>
            <a:pPr lvl="2">
              <a:lnSpc>
                <a:spcPct val="90000"/>
              </a:lnSpc>
              <a:buSzPct val="150000"/>
            </a:pPr>
            <a:r>
              <a:rPr lang="en-US" altLang="en-US" sz="1800" b="1" i="1" dirty="0">
                <a:cs typeface="Calibri" panose="020F0502020204030204" pitchFamily="34" charset="0"/>
              </a:rPr>
              <a:t>IEEE-SA Standards Board Operations Manual</a:t>
            </a:r>
            <a:r>
              <a:rPr lang="en-US" altLang="en-US" sz="1800" b="1" dirty="0">
                <a:cs typeface="Calibri" panose="020F0502020204030204" pitchFamily="34" charset="0"/>
              </a:rPr>
              <a:t> </a:t>
            </a:r>
          </a:p>
          <a:p>
            <a:pPr marL="1463078" lvl="3" indent="0">
              <a:lnSpc>
                <a:spcPct val="90000"/>
              </a:lnSpc>
              <a:buSzPct val="150000"/>
              <a:buNone/>
            </a:pPr>
            <a:r>
              <a:rPr lang="en-US" altLang="ja-JP" sz="1600" dirty="0">
                <a:hlinkClick r:id="rId3"/>
              </a:rPr>
              <a:t>https://standards.ieee.org/about/policies/bylaws/sect6-7.html#6.3</a:t>
            </a:r>
            <a:endParaRPr lang="en-US" altLang="en-US" b="1" dirty="0">
              <a:cs typeface="Calibri" panose="020F0502020204030204" pitchFamily="34" charset="0"/>
            </a:endParaRP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a:t>
            </a:r>
            <a:r>
              <a:rPr lang="en-US" altLang="en-US" sz="2000" b="1" i="1" dirty="0">
                <a:latin typeface="Calibri" panose="020F0502020204030204" pitchFamily="34" charset="0"/>
                <a:cs typeface="Calibri" panose="020F0502020204030204" pitchFamily="34" charset="0"/>
                <a:hlinkClick r:id="rId4"/>
              </a:rPr>
              <a:t>http://standards.ieee.org/about/sasb/patcom/materials.html</a:t>
            </a: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800" b="1" dirty="0">
              <a:cs typeface="Calibri" panose="020F0502020204030204" pitchFamily="34" charset="0"/>
            </a:endParaRPr>
          </a:p>
          <a:p>
            <a:pPr lvl="1" algn="ctr">
              <a:lnSpc>
                <a:spcPct val="90000"/>
              </a:lnSpc>
              <a:spcBef>
                <a:spcPct val="0"/>
              </a:spcBef>
              <a:buFont typeface="Monotype Sorts"/>
              <a:buNone/>
            </a:pPr>
            <a:r>
              <a:rPr lang="en-US" altLang="en-US" sz="2800" b="1" dirty="0">
                <a:cs typeface="Calibri" panose="020F0502020204030204" pitchFamily="34" charset="0"/>
              </a:rPr>
              <a:t>	If you have questions, contact the IEEE-SA Standards Board Patent Committee Administrator at patcom@ieee.org</a:t>
            </a: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7</a:t>
            </a:fld>
            <a:endParaRPr lang="en-US" altLang="ja-JP"/>
          </a:p>
        </p:txBody>
      </p:sp>
      <p:sp>
        <p:nvSpPr>
          <p:cNvPr id="9" name="Rectangle 5">
            <a:extLst>
              <a:ext uri="{FF2B5EF4-FFF2-40B4-BE49-F238E27FC236}">
                <a16:creationId xmlns:a16="http://schemas.microsoft.com/office/drawing/2014/main" id="{BE2C1B0B-989C-408D-8412-0DB9E00A8A8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D7A1184B-3F3C-487B-9507-9AA2C90AC924}"/>
              </a:ext>
            </a:extLst>
          </p:cNvPr>
          <p:cNvSpPr>
            <a:spLocks noGrp="1"/>
          </p:cNvSpPr>
          <p:nvPr>
            <p:ph type="dt" sz="half" idx="2"/>
          </p:nvPr>
        </p:nvSpPr>
        <p:spPr/>
        <p:txBody>
          <a:bodyPr/>
          <a:lstStyle/>
          <a:p>
            <a:r>
              <a:rPr lang="en-US" altLang="ja-JP"/>
              <a:t>&lt;June,2021&gt;</a:t>
            </a:r>
            <a:endParaRPr lang="en-US" altLang="ja-JP" dirty="0"/>
          </a:p>
        </p:txBody>
      </p:sp>
    </p:spTree>
    <p:extLst>
      <p:ext uri="{BB962C8B-B14F-4D97-AF65-F5344CB8AC3E}">
        <p14:creationId xmlns:p14="http://schemas.microsoft.com/office/powerpoint/2010/main" val="2827263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685800" y="685800"/>
            <a:ext cx="7772400" cy="639762"/>
          </a:xfrm>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8</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6" name="日付プレースホルダー 15">
            <a:extLst>
              <a:ext uri="{FF2B5EF4-FFF2-40B4-BE49-F238E27FC236}">
                <a16:creationId xmlns:a16="http://schemas.microsoft.com/office/drawing/2014/main" id="{C9C05346-D96D-485A-A321-9F6374E596F5}"/>
              </a:ext>
            </a:extLst>
          </p:cNvPr>
          <p:cNvSpPr>
            <a:spLocks noGrp="1"/>
          </p:cNvSpPr>
          <p:nvPr>
            <p:ph type="dt" sz="half" idx="2"/>
          </p:nvPr>
        </p:nvSpPr>
        <p:spPr/>
        <p:txBody>
          <a:bodyPr/>
          <a:lstStyle/>
          <a:p>
            <a:r>
              <a:rPr lang="en-US" altLang="ja-JP"/>
              <a:t>&lt;June,2021&gt;</a:t>
            </a:r>
            <a:endParaRPr lang="en-US" altLang="ja-JP" dirty="0"/>
          </a:p>
        </p:txBody>
      </p:sp>
      <p:graphicFrame>
        <p:nvGraphicFramePr>
          <p:cNvPr id="14" name="コンテンツ プレースホルダー 6">
            <a:extLst>
              <a:ext uri="{FF2B5EF4-FFF2-40B4-BE49-F238E27FC236}">
                <a16:creationId xmlns:a16="http://schemas.microsoft.com/office/drawing/2014/main" id="{2FA39680-BA1C-4889-B325-DC935F3E63B7}"/>
              </a:ext>
            </a:extLst>
          </p:cNvPr>
          <p:cNvGraphicFramePr>
            <a:graphicFrameLocks noGrp="1"/>
          </p:cNvGraphicFramePr>
          <p:nvPr>
            <p:ph idx="1"/>
            <p:extLst>
              <p:ext uri="{D42A27DB-BD31-4B8C-83A1-F6EECF244321}">
                <p14:modId xmlns:p14="http://schemas.microsoft.com/office/powerpoint/2010/main" val="724072734"/>
              </p:ext>
            </p:extLst>
          </p:nvPr>
        </p:nvGraphicFramePr>
        <p:xfrm>
          <a:off x="1367643" y="1417637"/>
          <a:ext cx="6408713" cy="4808505"/>
        </p:xfrm>
        <a:graphic>
          <a:graphicData uri="http://schemas.openxmlformats.org/drawingml/2006/table">
            <a:tbl>
              <a:tblPr firstRow="1" bandRow="1">
                <a:tableStyleId>{21E4AEA4-8DFA-4A89-87EB-49C32662AFE0}</a:tableStyleId>
              </a:tblPr>
              <a:tblGrid>
                <a:gridCol w="2880321">
                  <a:extLst>
                    <a:ext uri="{9D8B030D-6E8A-4147-A177-3AD203B41FA5}">
                      <a16:colId xmlns:a16="http://schemas.microsoft.com/office/drawing/2014/main" val="20000"/>
                    </a:ext>
                  </a:extLst>
                </a:gridCol>
                <a:gridCol w="3528392">
                  <a:extLst>
                    <a:ext uri="{9D8B030D-6E8A-4147-A177-3AD203B41FA5}">
                      <a16:colId xmlns:a16="http://schemas.microsoft.com/office/drawing/2014/main" val="20001"/>
                    </a:ext>
                  </a:extLst>
                </a:gridCol>
              </a:tblGrid>
              <a:tr h="369885">
                <a:tc>
                  <a:txBody>
                    <a:bodyPr/>
                    <a:lstStyle/>
                    <a:p>
                      <a:r>
                        <a:rPr kumimoji="1" lang="en-US" altLang="ja-JP" baseline="0" dirty="0"/>
                        <a:t>Name</a:t>
                      </a:r>
                      <a:endParaRPr kumimoji="1" lang="ja-JP" altLang="en-US" dirty="0"/>
                    </a:p>
                  </a:txBody>
                  <a:tcPr/>
                </a:tc>
                <a:tc>
                  <a:txBody>
                    <a:bodyPr/>
                    <a:lstStyle/>
                    <a:p>
                      <a:r>
                        <a:rPr kumimoji="1" lang="en-US" altLang="ja-JP" dirty="0"/>
                        <a:t>Affiliation</a:t>
                      </a:r>
                      <a:endParaRPr kumimoji="1" lang="ja-JP" altLang="en-US" dirty="0"/>
                    </a:p>
                  </a:txBody>
                  <a:tcPr/>
                </a:tc>
                <a:extLst>
                  <a:ext uri="{0D108BD9-81ED-4DB2-BD59-A6C34878D82A}">
                    <a16:rowId xmlns:a16="http://schemas.microsoft.com/office/drawing/2014/main" val="10000"/>
                  </a:ext>
                </a:extLst>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1"/>
                  </a:ext>
                </a:extLst>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2"/>
                  </a:ext>
                </a:extLst>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3"/>
                  </a:ext>
                </a:extLst>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4"/>
                  </a:ext>
                </a:extLst>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5"/>
                  </a:ext>
                </a:extLst>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6"/>
                  </a:ext>
                </a:extLst>
              </a:tr>
              <a:tr h="369885">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7"/>
                  </a:ext>
                </a:extLst>
              </a:tr>
              <a:tr h="369885">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8"/>
                  </a:ext>
                </a:extLst>
              </a:tr>
              <a:tr h="369885">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9"/>
                  </a:ext>
                </a:extLst>
              </a:tr>
              <a:tr h="369885">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10"/>
                  </a:ext>
                </a:extLst>
              </a:tr>
              <a:tr h="369885">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11"/>
                  </a:ext>
                </a:extLst>
              </a:tr>
              <a:tr h="369885">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3086756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899120"/>
            <a:ext cx="8208912" cy="654968"/>
          </a:xfrm>
        </p:spPr>
        <p:txBody>
          <a:bodyPr/>
          <a:lstStyle/>
          <a:p>
            <a:r>
              <a:rPr lang="en-US" altLang="ja-JP" dirty="0"/>
              <a:t>Proposed agenda</a:t>
            </a:r>
            <a:r>
              <a:rPr kumimoji="1" lang="en-US" altLang="ja-JP" dirty="0"/>
              <a:t> for TG4aa CRG (LB185) meeting</a:t>
            </a:r>
            <a:endParaRPr kumimoji="1" lang="ja-JP" altLang="en-US"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9</a:t>
            </a:fld>
            <a:endParaRPr lang="en-US" altLang="ja-JP"/>
          </a:p>
        </p:txBody>
      </p:sp>
      <p:sp>
        <p:nvSpPr>
          <p:cNvPr id="9" name="コンテンツ プレースホルダー 6">
            <a:extLst>
              <a:ext uri="{FF2B5EF4-FFF2-40B4-BE49-F238E27FC236}">
                <a16:creationId xmlns:a16="http://schemas.microsoft.com/office/drawing/2014/main" id="{8170BE1C-D48D-4E18-B0E0-1F055BE4BFB4}"/>
              </a:ext>
            </a:extLst>
          </p:cNvPr>
          <p:cNvSpPr>
            <a:spLocks noGrp="1"/>
          </p:cNvSpPr>
          <p:nvPr>
            <p:ph idx="1"/>
          </p:nvPr>
        </p:nvSpPr>
        <p:spPr>
          <a:xfrm>
            <a:off x="179512" y="1772816"/>
            <a:ext cx="8784976" cy="3891136"/>
          </a:xfrm>
        </p:spPr>
        <p:txBody>
          <a:bodyPr/>
          <a:lstStyle/>
          <a:p>
            <a:pPr marL="0" indent="0">
              <a:buNone/>
            </a:pPr>
            <a:r>
              <a:rPr lang="en-US" altLang="ja-JP" dirty="0"/>
              <a:t>Target: Review and resolve all the comments of LB185</a:t>
            </a:r>
          </a:p>
          <a:p>
            <a:endParaRPr lang="en-US" altLang="ja-JP" dirty="0"/>
          </a:p>
          <a:p>
            <a:pPr marL="0" indent="0">
              <a:buNone/>
            </a:pPr>
            <a:endParaRPr lang="en-US" altLang="ja-JP" dirty="0"/>
          </a:p>
        </p:txBody>
      </p:sp>
      <p:sp>
        <p:nvSpPr>
          <p:cNvPr id="3" name="日付プレースホルダー 2">
            <a:extLst>
              <a:ext uri="{FF2B5EF4-FFF2-40B4-BE49-F238E27FC236}">
                <a16:creationId xmlns:a16="http://schemas.microsoft.com/office/drawing/2014/main" id="{28954104-9CAB-4AF3-9CB6-65A1B998E9BC}"/>
              </a:ext>
            </a:extLst>
          </p:cNvPr>
          <p:cNvSpPr>
            <a:spLocks noGrp="1"/>
          </p:cNvSpPr>
          <p:nvPr>
            <p:ph type="dt" sz="half" idx="2"/>
          </p:nvPr>
        </p:nvSpPr>
        <p:spPr/>
        <p:txBody>
          <a:bodyPr/>
          <a:lstStyle/>
          <a:p>
            <a:r>
              <a:rPr lang="en-US" altLang="ja-JP"/>
              <a:t>&lt;June,2021&gt;</a:t>
            </a:r>
            <a:endParaRPr lang="en-US" altLang="ja-JP" dirty="0"/>
          </a:p>
        </p:txBody>
      </p:sp>
      <p:graphicFrame>
        <p:nvGraphicFramePr>
          <p:cNvPr id="7" name="表 6">
            <a:extLst>
              <a:ext uri="{FF2B5EF4-FFF2-40B4-BE49-F238E27FC236}">
                <a16:creationId xmlns:a16="http://schemas.microsoft.com/office/drawing/2014/main" id="{839ABDBC-FA7A-40FA-90CC-EFDEA638A73F}"/>
              </a:ext>
            </a:extLst>
          </p:cNvPr>
          <p:cNvGraphicFramePr>
            <a:graphicFrameLocks noGrp="1"/>
          </p:cNvGraphicFramePr>
          <p:nvPr>
            <p:extLst>
              <p:ext uri="{D42A27DB-BD31-4B8C-83A1-F6EECF244321}">
                <p14:modId xmlns:p14="http://schemas.microsoft.com/office/powerpoint/2010/main" val="1289472355"/>
              </p:ext>
            </p:extLst>
          </p:nvPr>
        </p:nvGraphicFramePr>
        <p:xfrm>
          <a:off x="193310" y="2193823"/>
          <a:ext cx="8604955" cy="3289207"/>
        </p:xfrm>
        <a:graphic>
          <a:graphicData uri="http://schemas.openxmlformats.org/drawingml/2006/table">
            <a:tbl>
              <a:tblPr firstRow="1" firstCol="1" bandRow="1">
                <a:tableStyleId>{21E4AEA4-8DFA-4A89-87EB-49C32662AFE0}</a:tableStyleId>
              </a:tblPr>
              <a:tblGrid>
                <a:gridCol w="2968626">
                  <a:extLst>
                    <a:ext uri="{9D8B030D-6E8A-4147-A177-3AD203B41FA5}">
                      <a16:colId xmlns:a16="http://schemas.microsoft.com/office/drawing/2014/main" val="20000"/>
                    </a:ext>
                  </a:extLst>
                </a:gridCol>
                <a:gridCol w="1819905">
                  <a:extLst>
                    <a:ext uri="{9D8B030D-6E8A-4147-A177-3AD203B41FA5}">
                      <a16:colId xmlns:a16="http://schemas.microsoft.com/office/drawing/2014/main" val="20001"/>
                    </a:ext>
                  </a:extLst>
                </a:gridCol>
                <a:gridCol w="1409286">
                  <a:extLst>
                    <a:ext uri="{9D8B030D-6E8A-4147-A177-3AD203B41FA5}">
                      <a16:colId xmlns:a16="http://schemas.microsoft.com/office/drawing/2014/main" val="20002"/>
                    </a:ext>
                  </a:extLst>
                </a:gridCol>
                <a:gridCol w="2407138">
                  <a:extLst>
                    <a:ext uri="{9D8B030D-6E8A-4147-A177-3AD203B41FA5}">
                      <a16:colId xmlns:a16="http://schemas.microsoft.com/office/drawing/2014/main" val="20003"/>
                    </a:ext>
                  </a:extLst>
                </a:gridCol>
              </a:tblGrid>
              <a:tr h="325637">
                <a:tc>
                  <a:txBody>
                    <a:bodyPr/>
                    <a:lstStyle/>
                    <a:p>
                      <a:pPr algn="ctr">
                        <a:lnSpc>
                          <a:spcPct val="107000"/>
                        </a:lnSpc>
                        <a:spcAft>
                          <a:spcPts val="0"/>
                        </a:spcAft>
                      </a:pPr>
                      <a:r>
                        <a:rPr lang="en-GB" sz="1800" dirty="0">
                          <a:effectLst/>
                          <a:latin typeface="+mn-lt"/>
                        </a:rPr>
                        <a:t>Contents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a:effectLst/>
                          <a:latin typeface="+mn-lt"/>
                        </a:rPr>
                        <a:t>Who</a:t>
                      </a:r>
                      <a:endParaRPr lang="ja-JP" sz="180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Period</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a:effectLst/>
                          <a:latin typeface="+mn-lt"/>
                        </a:rPr>
                        <a:t>Accumulated time</a:t>
                      </a:r>
                      <a:endParaRPr lang="ja-JP" sz="1800">
                        <a:effectLst/>
                        <a:latin typeface="+mn-lt"/>
                        <a:ea typeface="游明朝"/>
                        <a:cs typeface="Times New Roman"/>
                      </a:endParaRPr>
                    </a:p>
                  </a:txBody>
                  <a:tcPr marL="68580" marR="68580" marT="0" marB="0"/>
                </a:tc>
                <a:extLst>
                  <a:ext uri="{0D108BD9-81ED-4DB2-BD59-A6C34878D82A}">
                    <a16:rowId xmlns:a16="http://schemas.microsoft.com/office/drawing/2014/main" val="10000"/>
                  </a:ext>
                </a:extLst>
              </a:tr>
              <a:tr h="280522">
                <a:tc>
                  <a:txBody>
                    <a:bodyPr/>
                    <a:lstStyle/>
                    <a:p>
                      <a:pPr algn="ctr">
                        <a:lnSpc>
                          <a:spcPct val="107000"/>
                        </a:lnSpc>
                        <a:spcAft>
                          <a:spcPts val="0"/>
                        </a:spcAft>
                      </a:pPr>
                      <a:r>
                        <a:rPr lang="en-GB" sz="1800" dirty="0">
                          <a:effectLst/>
                          <a:latin typeface="+mn-lt"/>
                        </a:rPr>
                        <a:t>OPEN/Patent Policy</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altLang="en-US"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1"/>
                  </a:ext>
                </a:extLst>
              </a:tr>
              <a:tr h="325637">
                <a:tc>
                  <a:txBody>
                    <a:bodyPr/>
                    <a:lstStyle/>
                    <a:p>
                      <a:pPr algn="ctr">
                        <a:lnSpc>
                          <a:spcPct val="107000"/>
                        </a:lnSpc>
                        <a:spcAft>
                          <a:spcPts val="0"/>
                        </a:spcAft>
                      </a:pPr>
                      <a:r>
                        <a:rPr lang="en-US" altLang="ja-JP" sz="1800" dirty="0">
                          <a:effectLst/>
                          <a:latin typeface="+mn-lt"/>
                          <a:ea typeface="游明朝"/>
                          <a:cs typeface="Times New Roman"/>
                        </a:rPr>
                        <a:t>Attendance</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10</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2"/>
                  </a:ext>
                </a:extLst>
              </a:tr>
              <a:tr h="325637">
                <a:tc>
                  <a:txBody>
                    <a:bodyPr/>
                    <a:lstStyle/>
                    <a:p>
                      <a:pPr algn="ctr">
                        <a:lnSpc>
                          <a:spcPct val="107000"/>
                        </a:lnSpc>
                        <a:spcAft>
                          <a:spcPts val="0"/>
                        </a:spcAft>
                      </a:pPr>
                      <a:r>
                        <a:rPr lang="en-GB" sz="1800" dirty="0">
                          <a:effectLst/>
                          <a:latin typeface="+mn-lt"/>
                        </a:rPr>
                        <a:t>Agenda</a:t>
                      </a:r>
                    </a:p>
                  </a:txBody>
                  <a:tcPr marL="68580" marR="68580" marT="0" marB="0"/>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GB" altLang="ja-JP" sz="1800" dirty="0" err="1">
                          <a:effectLst/>
                          <a:latin typeface="+mn-lt"/>
                        </a:rPr>
                        <a:t>Kuramochi</a:t>
                      </a:r>
                      <a:endParaRPr lang="ja-JP" altLang="ja-JP" sz="1800" dirty="0">
                        <a:effectLst/>
                        <a:latin typeface="+mn-lt"/>
                        <a:ea typeface="游明朝"/>
                        <a:cs typeface="Times New Roman"/>
                      </a:endParaRPr>
                    </a:p>
                    <a:p>
                      <a:pPr algn="ctr">
                        <a:lnSpc>
                          <a:spcPct val="107000"/>
                        </a:lnSpc>
                        <a:spcAft>
                          <a:spcPts val="0"/>
                        </a:spcAft>
                      </a:pPr>
                      <a:endParaRPr lang="ja-JP" sz="1800" dirty="0">
                        <a:effectLst/>
                        <a:latin typeface="+mn-lt"/>
                        <a:ea typeface="游明朝"/>
                        <a:cs typeface="Times New Roman"/>
                      </a:endParaRPr>
                    </a:p>
                  </a:txBody>
                  <a:tcPr marL="68580" marR="68580" marT="0" marB="0"/>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GB" altLang="ja-JP" sz="1800" dirty="0">
                          <a:effectLst/>
                          <a:latin typeface="+mn-lt"/>
                        </a:rPr>
                        <a:t>5</a:t>
                      </a:r>
                      <a:endParaRPr lang="ja-JP" altLang="ja-JP" sz="1800" dirty="0">
                        <a:effectLst/>
                        <a:latin typeface="+mn-lt"/>
                        <a:ea typeface="游明朝"/>
                        <a:cs typeface="Times New Roman"/>
                      </a:endParaRPr>
                    </a:p>
                    <a:p>
                      <a:pPr algn="ctr">
                        <a:lnSpc>
                          <a:spcPct val="107000"/>
                        </a:lnSpc>
                        <a:spcAft>
                          <a:spcPts val="0"/>
                        </a:spcAft>
                      </a:pP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US" altLang="ja-JP" sz="1800" dirty="0">
                          <a:effectLst/>
                          <a:latin typeface="+mn-lt"/>
                          <a:ea typeface="游明朝"/>
                          <a:cs typeface="Times New Roman"/>
                        </a:rPr>
                        <a:t>15</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3"/>
                  </a:ext>
                </a:extLst>
              </a:tr>
              <a:tr h="325637">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altLang="ja-JP" sz="1800" strike="sngStrike" dirty="0">
                          <a:effectLst/>
                          <a:latin typeface="+mn-lt"/>
                          <a:ea typeface="游明朝"/>
                          <a:cs typeface="Times New Roman"/>
                        </a:rPr>
                        <a:t>Approval</a:t>
                      </a:r>
                      <a:r>
                        <a:rPr lang="en-US" altLang="ja-JP" sz="1800" strike="sngStrike" baseline="0" dirty="0">
                          <a:effectLst/>
                          <a:latin typeface="+mn-lt"/>
                          <a:ea typeface="游明朝"/>
                          <a:cs typeface="Times New Roman"/>
                        </a:rPr>
                        <a:t> of  the previous meeting minutes</a:t>
                      </a:r>
                      <a:endParaRPr lang="ja-JP" altLang="en-US" sz="1800" strike="sngStrike"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strike="sngStrike" dirty="0" err="1">
                          <a:effectLst/>
                          <a:latin typeface="+mn-lt"/>
                        </a:rPr>
                        <a:t>Kuramochi</a:t>
                      </a:r>
                      <a:endParaRPr lang="ja-JP" sz="1800" strike="sngStrike"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strike="sngStrike" dirty="0">
                          <a:effectLst/>
                          <a:latin typeface="+mn-lt"/>
                        </a:rPr>
                        <a:t>5</a:t>
                      </a:r>
                      <a:endParaRPr lang="ja-JP" sz="1800" strike="sngStrike"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strike="sngStrike" dirty="0">
                          <a:effectLst/>
                          <a:latin typeface="+mn-lt"/>
                          <a:ea typeface="+mn-ea"/>
                          <a:cs typeface="+mn-cs"/>
                        </a:rPr>
                        <a:t>20</a:t>
                      </a:r>
                      <a:endParaRPr lang="ja-JP" sz="1800" strike="sngStrike" dirty="0">
                        <a:effectLst/>
                        <a:latin typeface="+mn-lt"/>
                        <a:ea typeface="游明朝"/>
                        <a:cs typeface="Times New Roman"/>
                      </a:endParaRPr>
                    </a:p>
                  </a:txBody>
                  <a:tcPr marL="68580" marR="68580" marT="0" marB="0"/>
                </a:tc>
                <a:extLst>
                  <a:ext uri="{0D108BD9-81ED-4DB2-BD59-A6C34878D82A}">
                    <a16:rowId xmlns:a16="http://schemas.microsoft.com/office/drawing/2014/main" val="10004"/>
                  </a:ext>
                </a:extLst>
              </a:tr>
              <a:tr h="325637">
                <a:tc>
                  <a:txBody>
                    <a:bodyPr/>
                    <a:lstStyle/>
                    <a:p>
                      <a:pPr algn="ctr">
                        <a:lnSpc>
                          <a:spcPct val="107000"/>
                        </a:lnSpc>
                        <a:spcAft>
                          <a:spcPts val="0"/>
                        </a:spcAft>
                      </a:pPr>
                      <a:r>
                        <a:rPr lang="en-GB" sz="1800" dirty="0">
                          <a:effectLst/>
                          <a:latin typeface="+mn-lt"/>
                        </a:rPr>
                        <a:t>Review comments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err="1">
                          <a:effectLst/>
                          <a:latin typeface="+mn-lt"/>
                        </a:rPr>
                        <a:t>Kuramochi</a:t>
                      </a:r>
                      <a:endParaRPr lang="ja-JP" alt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40</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60</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5"/>
                  </a:ext>
                </a:extLst>
              </a:tr>
              <a:tr h="280522">
                <a:tc>
                  <a:txBody>
                    <a:bodyPr/>
                    <a:lstStyle/>
                    <a:p>
                      <a:pPr algn="ctr">
                        <a:lnSpc>
                          <a:spcPct val="107000"/>
                        </a:lnSpc>
                        <a:spcAft>
                          <a:spcPts val="0"/>
                        </a:spcAft>
                      </a:pPr>
                      <a:r>
                        <a:rPr lang="en-US" altLang="ja-JP" sz="1800" dirty="0">
                          <a:effectLst/>
                          <a:latin typeface="+mn-lt"/>
                          <a:ea typeface="游明朝"/>
                          <a:cs typeface="Times New Roman"/>
                        </a:rPr>
                        <a:t>Next steps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65</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6"/>
                  </a:ext>
                </a:extLst>
              </a:tr>
              <a:tr h="294171">
                <a:tc>
                  <a:txBody>
                    <a:bodyPr/>
                    <a:lstStyle/>
                    <a:p>
                      <a:pPr algn="ctr">
                        <a:lnSpc>
                          <a:spcPct val="107000"/>
                        </a:lnSpc>
                        <a:spcAft>
                          <a:spcPts val="0"/>
                        </a:spcAft>
                      </a:pPr>
                      <a:r>
                        <a:rPr lang="en-GB" sz="1800" dirty="0">
                          <a:effectLst/>
                          <a:latin typeface="+mn-lt"/>
                        </a:rPr>
                        <a:t>Next meeting information</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70</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7"/>
                  </a:ext>
                </a:extLst>
              </a:tr>
              <a:tr h="325637">
                <a:tc>
                  <a:txBody>
                    <a:bodyPr/>
                    <a:lstStyle/>
                    <a:p>
                      <a:pPr algn="ctr">
                        <a:lnSpc>
                          <a:spcPct val="107000"/>
                        </a:lnSpc>
                        <a:spcAft>
                          <a:spcPts val="0"/>
                        </a:spcAft>
                      </a:pPr>
                      <a:r>
                        <a:rPr lang="en-GB" sz="1800" dirty="0">
                          <a:effectLst/>
                          <a:latin typeface="+mn-lt"/>
                        </a:rPr>
                        <a:t>Adjourn</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75</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8"/>
                  </a:ext>
                </a:extLst>
              </a:tr>
            </a:tbl>
          </a:graphicData>
        </a:graphic>
      </p:graphicFrame>
      <p:sp>
        <p:nvSpPr>
          <p:cNvPr id="8" name="テキスト ボックス 7">
            <a:extLst>
              <a:ext uri="{FF2B5EF4-FFF2-40B4-BE49-F238E27FC236}">
                <a16:creationId xmlns:a16="http://schemas.microsoft.com/office/drawing/2014/main" id="{5D56C356-BAD9-4D59-8E7F-669D681DB2FD}"/>
              </a:ext>
            </a:extLst>
          </p:cNvPr>
          <p:cNvSpPr txBox="1"/>
          <p:nvPr/>
        </p:nvSpPr>
        <p:spPr>
          <a:xfrm>
            <a:off x="467544" y="5392015"/>
            <a:ext cx="3238128" cy="1177245"/>
          </a:xfrm>
          <a:prstGeom prst="rect">
            <a:avLst/>
          </a:prstGeom>
          <a:noFill/>
        </p:spPr>
        <p:txBody>
          <a:bodyPr wrap="square" rtlCol="0">
            <a:spAutoFit/>
          </a:bodyPr>
          <a:lstStyle/>
          <a:p>
            <a:pPr marL="0" indent="0">
              <a:buNone/>
            </a:pPr>
            <a:r>
              <a:rPr lang="en-US" dirty="0"/>
              <a:t>Approval of the Agenda</a:t>
            </a:r>
          </a:p>
          <a:p>
            <a:pPr marL="0" indent="0">
              <a:buNone/>
            </a:pPr>
            <a:r>
              <a:rPr lang="en-US" dirty="0"/>
              <a:t>Moved:  Kunal Shah(ITRON)</a:t>
            </a:r>
          </a:p>
          <a:p>
            <a:pPr marL="0" indent="0">
              <a:buNone/>
            </a:pPr>
            <a:r>
              <a:rPr lang="en-US" dirty="0"/>
              <a:t>Second:   Hiroshi Harada(Kyoto University)</a:t>
            </a:r>
            <a:endParaRPr lang="en-001" dirty="0"/>
          </a:p>
          <a:p>
            <a:pPr marL="0" indent="0">
              <a:buNone/>
            </a:pPr>
            <a:r>
              <a:rPr lang="en-US" dirty="0"/>
              <a:t>There is no discussion or objections.</a:t>
            </a:r>
          </a:p>
          <a:p>
            <a:pPr marL="0" indent="0">
              <a:buNone/>
            </a:pPr>
            <a:r>
              <a:rPr lang="en-US" dirty="0"/>
              <a:t>Agenda is approved  unanimous consent.</a:t>
            </a:r>
          </a:p>
          <a:p>
            <a:pPr marL="0" indent="0">
              <a:buNone/>
            </a:pPr>
            <a:endParaRPr lang="en-US" sz="1050" dirty="0"/>
          </a:p>
        </p:txBody>
      </p:sp>
    </p:spTree>
    <p:extLst>
      <p:ext uri="{BB962C8B-B14F-4D97-AF65-F5344CB8AC3E}">
        <p14:creationId xmlns:p14="http://schemas.microsoft.com/office/powerpoint/2010/main" val="3569724959"/>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4998</TotalTime>
  <Words>1206</Words>
  <Application>Microsoft Office PowerPoint</Application>
  <PresentationFormat>画面に合わせる (4:3)</PresentationFormat>
  <Paragraphs>246</Paragraphs>
  <Slides>15</Slides>
  <Notes>5</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15</vt:i4>
      </vt:variant>
    </vt:vector>
  </HeadingPairs>
  <TitlesOfParts>
    <vt:vector size="20" baseType="lpstr">
      <vt:lpstr>Monotype Sorts</vt:lpstr>
      <vt:lpstr>Arial</vt:lpstr>
      <vt:lpstr>Calibri</vt:lpstr>
      <vt:lpstr>Times New Roman</vt:lpstr>
      <vt:lpstr>15-20-xxxx-00-jre0-ig-jre-call-for-contributions</vt:lpstr>
      <vt:lpstr>PowerPoint プレゼンテーション</vt:lpstr>
      <vt:lpstr>IEEE 802.15 TG4aa JRE CRG(LB185) Opening report  on EDT June 17th,2021</vt:lpstr>
      <vt:lpstr>Administrative Items</vt:lpstr>
      <vt:lpstr>Participants have a duty to inform the IEEE</vt:lpstr>
      <vt:lpstr>Ways to inform IEEE</vt:lpstr>
      <vt:lpstr>Other guidelines for IEEE WG meetings</vt:lpstr>
      <vt:lpstr>Patent-related information</vt:lpstr>
      <vt:lpstr>Attendance</vt:lpstr>
      <vt:lpstr>Proposed agenda for TG4aa CRG (LB185) meeting</vt:lpstr>
      <vt:lpstr>Review and resolve WG ballot(LB185) comments</vt:lpstr>
      <vt:lpstr>PowerPoint プレゼンテーション</vt:lpstr>
      <vt:lpstr>Next Steps</vt:lpstr>
      <vt:lpstr>Next meeting information(July)</vt:lpstr>
      <vt:lpstr>Attendance recap</vt:lpstr>
      <vt:lpstr>Adjourn </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隆 倉持</cp:lastModifiedBy>
  <cp:revision>382</cp:revision>
  <cp:lastPrinted>1998-02-10T13:28:06Z</cp:lastPrinted>
  <dcterms:created xsi:type="dcterms:W3CDTF">2020-02-10T05:27:43Z</dcterms:created>
  <dcterms:modified xsi:type="dcterms:W3CDTF">2021-06-18T23:27:31Z</dcterms:modified>
</cp:coreProperties>
</file>