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9" r:id="rId9"/>
    <p:sldId id="284" r:id="rId10"/>
    <p:sldId id="304" r:id="rId11"/>
    <p:sldId id="330" r:id="rId12"/>
    <p:sldId id="383" r:id="rId13"/>
    <p:sldId id="384" r:id="rId14"/>
    <p:sldId id="311" r:id="rId15"/>
    <p:sldId id="30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70" y="78"/>
      </p:cViewPr>
      <p:guideLst>
        <p:guide orient="horz" pos="2160"/>
        <p:guide pos="2880"/>
      </p:guideLst>
    </p:cSldViewPr>
  </p:slideViewPr>
  <p:notesTextViewPr>
    <p:cViewPr>
      <p:scale>
        <a:sx n="1" d="1"/>
        <a:sy n="1" d="1"/>
      </p:scale>
      <p:origin x="0" y="0"/>
    </p:cViewPr>
  </p:notesTextViewPr>
  <p:sorterViewPr>
    <p:cViewPr>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21943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151206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&lt;June,2021&gt;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&lt;June,2021&gt;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15-21-0335-01-04aa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315-00-04aa-tg4aa-jre-group-may-virtual-interim-session-minutes.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1/15-21-0334-01-04aa-15-4aa-modulation-and-channel-parameters-proposal-cid1-2.pptx" TargetMode="External"/><Relationship Id="rId2" Type="http://schemas.openxmlformats.org/officeDocument/2006/relationships/hyperlink" Target="https://mentor.ieee.org/802.15/dcn/21/15-21-0332-00-04aa-802-15-4aa-d07-recirculation-letter-ballot-consolidated-comments-lb185.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CRG(LB185) meeting Opening report]</a:t>
            </a:r>
            <a:r>
              <a:rPr lang="en-US" altLang="ja-JP" sz="1600" dirty="0">
                <a:ea typeface="ＭＳ Ｐゴシック" charset="-128"/>
              </a:rPr>
              <a:t>	</a:t>
            </a:r>
          </a:p>
          <a:p>
            <a:r>
              <a:rPr lang="en-US" altLang="ja-JP" sz="1600" b="1" dirty="0">
                <a:ea typeface="ＭＳ Ｐゴシック" charset="-128"/>
              </a:rPr>
              <a:t>Date Submitted: [17th  June,2021]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CRG(LB185) Teleconference 17</a:t>
            </a:r>
            <a:r>
              <a:rPr lang="en-US" altLang="ja-JP" sz="1600" b="1" baseline="30000" dirty="0">
                <a:ea typeface="ＭＳ Ｐゴシック" charset="-128"/>
              </a:rPr>
              <a:t>th</a:t>
            </a:r>
            <a:r>
              <a:rPr lang="en-US" altLang="ja-JP" sz="1600" b="1" dirty="0">
                <a:ea typeface="ＭＳ Ｐゴシック" charset="-128"/>
              </a:rPr>
              <a:t> June,2021]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a:t>
            </a:r>
            <a:r>
              <a:rPr lang="en-US" sz="2000" dirty="0">
                <a:hlinkClick r:id="rId2"/>
              </a:rPr>
              <a:t>https://mentor.ieee.org/802.15/dcn/21/15-21-0315-00-04aa-tg4aa-jre-group-may-virtual-interim-session-minutes.docx</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&lt;June,2021&gt;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solidFill>
                  <a:schemeClr val="bg2">
                    <a:lumMod val="40000"/>
                    <a:lumOff val="60000"/>
                  </a:schemeClr>
                </a:solidFill>
              </a:rPr>
              <a:t>Approval of the last meeting minutes</a:t>
            </a:r>
          </a:p>
          <a:p>
            <a:r>
              <a:rPr lang="en-US" dirty="0">
                <a:solidFill>
                  <a:schemeClr val="bg2">
                    <a:lumMod val="40000"/>
                    <a:lumOff val="60000"/>
                  </a:schemeClr>
                </a:solidFill>
              </a:rPr>
              <a:t>Moved:</a:t>
            </a:r>
            <a:endParaRPr lang="en-001" dirty="0">
              <a:solidFill>
                <a:schemeClr val="bg2">
                  <a:lumMod val="40000"/>
                  <a:lumOff val="60000"/>
                </a:schemeClr>
              </a:solidFill>
            </a:endParaRPr>
          </a:p>
          <a:p>
            <a:r>
              <a:rPr lang="en-US" dirty="0">
                <a:solidFill>
                  <a:schemeClr val="bg2">
                    <a:lumMod val="40000"/>
                    <a:lumOff val="60000"/>
                  </a:schemeClr>
                </a:solidFill>
              </a:rPr>
              <a:t>Second: </a:t>
            </a:r>
          </a:p>
          <a:p>
            <a:r>
              <a:rPr lang="en-US" dirty="0">
                <a:solidFill>
                  <a:schemeClr val="bg2">
                    <a:lumMod val="40000"/>
                    <a:lumOff val="60000"/>
                  </a:schemeClr>
                </a:solidFill>
              </a:rPr>
              <a:t>There is no discussion or objections.</a:t>
            </a:r>
          </a:p>
          <a:p>
            <a:pPr marL="0" indent="0">
              <a:buNone/>
            </a:pPr>
            <a:r>
              <a:rPr lang="en-US" dirty="0">
                <a:solidFill>
                  <a:schemeClr val="bg2">
                    <a:lumMod val="40000"/>
                    <a:lumOff val="60000"/>
                  </a:schemeClr>
                </a:solidFill>
              </a:rPr>
              <a:t>last meeting minutes is approved  unanimous consent.</a:t>
            </a:r>
          </a:p>
          <a:p>
            <a:pPr marL="0" indent="0">
              <a:buNone/>
            </a:pPr>
            <a:endParaRPr lang="en-US" sz="1050" dirty="0">
              <a:solidFill>
                <a:schemeClr val="bg2">
                  <a:lumMod val="40000"/>
                  <a:lumOff val="60000"/>
                </a:schemeClr>
              </a:solidFill>
            </a:endParaRPr>
          </a:p>
          <a:p>
            <a:endParaRPr lang="en-US" dirty="0">
              <a:solidFill>
                <a:schemeClr val="bg2">
                  <a:lumMod val="40000"/>
                  <a:lumOff val="60000"/>
                </a:schemeClr>
              </a:solidFill>
            </a:endParaRPr>
          </a:p>
          <a:p>
            <a:endParaRPr lang="en-001" dirty="0">
              <a:solidFill>
                <a:schemeClr val="bg2">
                  <a:lumMod val="40000"/>
                  <a:lumOff val="60000"/>
                </a:schemeClr>
              </a:solidFill>
            </a:endParaRPr>
          </a:p>
        </p:txBody>
      </p:sp>
    </p:spTree>
    <p:extLst>
      <p:ext uri="{BB962C8B-B14F-4D97-AF65-F5344CB8AC3E}">
        <p14:creationId xmlns:p14="http://schemas.microsoft.com/office/powerpoint/2010/main" val="3325626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ballot(LB185)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https://mentor.ieee.org/802.15/dcn/21/15-21-0332-00-04aa-802-15-4aa-d07-recirculation-letter-ballot-consolidated-comments-lb185.xlsx</a:t>
            </a:r>
            <a:endParaRPr lang="en-US" dirty="0"/>
          </a:p>
          <a:p>
            <a:pPr marL="0" indent="0">
              <a:buNone/>
            </a:pPr>
            <a:endParaRPr lang="en-US" dirty="0"/>
          </a:p>
          <a:p>
            <a:r>
              <a:rPr lang="en-US" dirty="0"/>
              <a:t>15.4aa modulation and channel parameters Proposal - CID1,2</a:t>
            </a:r>
          </a:p>
          <a:p>
            <a:pPr marL="0" indent="0">
              <a:buNone/>
            </a:pPr>
            <a:r>
              <a:rPr lang="en-US" dirty="0">
                <a:hlinkClick r:id="rId3"/>
              </a:rPr>
              <a:t>https://mentor.ieee.org/802.15/dcn/21/15-21-0334-01-04aa-15-4aa-modulation-and-channel-parameters-proposal-cid1-2.pptx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Steps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2" name="テキスト ボックス 1">
            <a:extLst>
              <a:ext uri="{FF2B5EF4-FFF2-40B4-BE49-F238E27FC236}">
                <a16:creationId xmlns:a16="http://schemas.microsoft.com/office/drawing/2014/main" id="{6FA95F07-8B4D-4E83-9D4B-7479303ECAF8}"/>
              </a:ext>
            </a:extLst>
          </p:cNvPr>
          <p:cNvSpPr txBox="1"/>
          <p:nvPr/>
        </p:nvSpPr>
        <p:spPr>
          <a:xfrm>
            <a:off x="467544" y="1772816"/>
            <a:ext cx="8352928" cy="1384995"/>
          </a:xfrm>
          <a:prstGeom prst="rect">
            <a:avLst/>
          </a:prstGeom>
          <a:noFill/>
        </p:spPr>
        <p:txBody>
          <a:bodyPr wrap="square" rtlCol="0">
            <a:spAutoFit/>
          </a:bodyPr>
          <a:lstStyle/>
          <a:p>
            <a:pPr marL="171450" indent="-171450">
              <a:buFont typeface="Arial" panose="020B0604020202020204" pitchFamily="34" charset="0"/>
              <a:buChar char="•"/>
            </a:pPr>
            <a:r>
              <a:rPr lang="en-US" sz="2800" dirty="0"/>
              <a:t>CRG meeting next week 6/24</a:t>
            </a:r>
          </a:p>
          <a:p>
            <a:pPr marL="171450" indent="-171450">
              <a:buFont typeface="Arial" panose="020B0604020202020204" pitchFamily="34" charset="0"/>
              <a:buChar char="•"/>
            </a:pPr>
            <a:r>
              <a:rPr lang="en-US" sz="2800" dirty="0"/>
              <a:t>Recirculation ballot of draft 08.(Target:6/25-7/9)</a:t>
            </a:r>
          </a:p>
          <a:p>
            <a:pPr marL="171450" indent="-171450">
              <a:buFont typeface="Arial" panose="020B0604020202020204" pitchFamily="34" charset="0"/>
              <a:buChar char="•"/>
            </a:pPr>
            <a:r>
              <a:rPr lang="en-US" sz="2800" dirty="0"/>
              <a:t>Review and resolve comments on July Plenary</a:t>
            </a:r>
          </a:p>
        </p:txBody>
      </p:sp>
      <p:graphicFrame>
        <p:nvGraphicFramePr>
          <p:cNvPr id="7" name="コンテンツ プレースホルダー 8">
            <a:extLst>
              <a:ext uri="{FF2B5EF4-FFF2-40B4-BE49-F238E27FC236}">
                <a16:creationId xmlns:a16="http://schemas.microsoft.com/office/drawing/2014/main" id="{8BBA3695-C939-4DED-85B5-1881F56201CF}"/>
              </a:ext>
            </a:extLst>
          </p:cNvPr>
          <p:cNvGraphicFramePr>
            <a:graphicFrameLocks noGrp="1"/>
          </p:cNvGraphicFramePr>
          <p:nvPr>
            <p:ph idx="1"/>
            <p:extLst>
              <p:ext uri="{D42A27DB-BD31-4B8C-83A1-F6EECF244321}">
                <p14:modId xmlns:p14="http://schemas.microsoft.com/office/powerpoint/2010/main" val="204191262"/>
              </p:ext>
            </p:extLst>
          </p:nvPr>
        </p:nvGraphicFramePr>
        <p:xfrm>
          <a:off x="395537" y="3191247"/>
          <a:ext cx="8352926" cy="274320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21</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22</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23</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24</a:t>
                      </a:r>
                      <a:r>
                        <a:rPr kumimoji="1" lang="en-US" altLang="ja-JP" sz="1600" baseline="30000" dirty="0"/>
                        <a:t>th</a:t>
                      </a:r>
                      <a:r>
                        <a:rPr kumimoji="1" lang="en-US" altLang="ja-JP" sz="1600" dirty="0"/>
                        <a:t> June</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25</a:t>
                      </a:r>
                      <a:r>
                        <a:rPr kumimoji="1" lang="en-US" altLang="ja-JP" sz="1600" baseline="30000" dirty="0"/>
                        <a:t>th</a:t>
                      </a:r>
                      <a:r>
                        <a:rPr kumimoji="1" lang="en-US" altLang="ja-JP" sz="1600" dirty="0"/>
                        <a:t> June</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(JST07:00)</a:t>
                      </a:r>
                    </a:p>
                  </a:txBody>
                  <a:tcPr anchor="ctr">
                    <a:solidFill>
                      <a:srgbClr val="FFFF00"/>
                    </a:solidFill>
                  </a:tcP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TG4aa-CRG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(EDT18:00)</a:t>
                      </a: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5257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Next meeting information(July)</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
        <p:nvSpPr>
          <p:cNvPr id="6" name="スライド番号プレースホルダー 4">
            <a:extLst>
              <a:ext uri="{FF2B5EF4-FFF2-40B4-BE49-F238E27FC236}">
                <a16:creationId xmlns:a16="http://schemas.microsoft.com/office/drawing/2014/main" id="{46FE2533-225B-44AE-BBE4-1C1064D97C65}"/>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Slide </a:t>
            </a:r>
            <a:fld id="{17C47D4F-CAA3-4307-B0EF-8C4B3E0CF21D}" type="slidenum">
              <a:rPr lang="en-US" altLang="ja-JP" smtClean="0"/>
              <a:pPr/>
              <a:t>13</a:t>
            </a:fld>
            <a:endParaRPr lang="en-US" altLang="ja-JP" dirty="0"/>
          </a:p>
        </p:txBody>
      </p:sp>
      <p:graphicFrame>
        <p:nvGraphicFramePr>
          <p:cNvPr id="7" name="コンテンツ プレースホルダー 8">
            <a:extLst>
              <a:ext uri="{FF2B5EF4-FFF2-40B4-BE49-F238E27FC236}">
                <a16:creationId xmlns:a16="http://schemas.microsoft.com/office/drawing/2014/main" id="{4FAF5B53-55DA-4924-89B6-1A1587096337}"/>
              </a:ext>
            </a:extLst>
          </p:cNvPr>
          <p:cNvGraphicFramePr>
            <a:graphicFrameLocks noGrp="1"/>
          </p:cNvGraphicFramePr>
          <p:nvPr>
            <p:ph idx="1"/>
            <p:extLst>
              <p:ext uri="{D42A27DB-BD31-4B8C-83A1-F6EECF244321}">
                <p14:modId xmlns:p14="http://schemas.microsoft.com/office/powerpoint/2010/main" val="2655484416"/>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8" name="コンテンツ プレースホルダー 8">
            <a:extLst>
              <a:ext uri="{FF2B5EF4-FFF2-40B4-BE49-F238E27FC236}">
                <a16:creationId xmlns:a16="http://schemas.microsoft.com/office/drawing/2014/main" id="{0BE0B77E-8F30-45E4-AAF7-1D21F66B8C6F}"/>
              </a:ext>
            </a:extLst>
          </p:cNvPr>
          <p:cNvGraphicFramePr>
            <a:graphicFrameLocks/>
          </p:cNvGraphicFramePr>
          <p:nvPr>
            <p:extLst>
              <p:ext uri="{D42A27DB-BD31-4B8C-83A1-F6EECF244321}">
                <p14:modId xmlns:p14="http://schemas.microsoft.com/office/powerpoint/2010/main" val="284087008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4441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US" altLang="ja-JP"/>
              <a:t>&lt;June,2021&gt;</a:t>
            </a:r>
            <a:endParaRPr lang="en-US" altLang="ja-JP" dirty="0"/>
          </a:p>
        </p:txBody>
      </p:sp>
      <p:sp>
        <p:nvSpPr>
          <p:cNvPr id="6" name="テキスト ボックス 5">
            <a:extLst>
              <a:ext uri="{FF2B5EF4-FFF2-40B4-BE49-F238E27FC236}">
                <a16:creationId xmlns:a16="http://schemas.microsoft.com/office/drawing/2014/main" id="{6E449383-E4B1-400D-8F95-031F264EDC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2">
                    <a:lumMod val="40000"/>
                    <a:lumOff val="60000"/>
                  </a:schemeClr>
                </a:solidFill>
              </a:rPr>
              <a:t>Moved :</a:t>
            </a:r>
          </a:p>
          <a:p>
            <a:pPr marL="0" indent="0">
              <a:buNone/>
            </a:pPr>
            <a:r>
              <a:rPr lang="en-US" sz="1800" dirty="0">
                <a:solidFill>
                  <a:schemeClr val="bg2">
                    <a:lumMod val="40000"/>
                    <a:lumOff val="60000"/>
                  </a:schemeClr>
                </a:solidFill>
              </a:rPr>
              <a:t>Second : </a:t>
            </a:r>
          </a:p>
          <a:p>
            <a:pPr marL="0" indent="0">
              <a:buNone/>
            </a:pPr>
            <a:r>
              <a:rPr lang="en-US" sz="1800" dirty="0">
                <a:solidFill>
                  <a:schemeClr val="bg2">
                    <a:lumMod val="40000"/>
                    <a:lumOff val="60000"/>
                  </a:schemeClr>
                </a:solidFill>
              </a:rPr>
              <a:t>There is no discussion or objections. Adjourn is approved  unanimous consent.</a:t>
            </a:r>
          </a:p>
        </p:txBody>
      </p:sp>
    </p:spTree>
    <p:extLst>
      <p:ext uri="{BB962C8B-B14F-4D97-AF65-F5344CB8AC3E}">
        <p14:creationId xmlns:p14="http://schemas.microsoft.com/office/powerpoint/2010/main" val="8881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CRG(LB185)</a:t>
            </a:r>
            <a:br>
              <a:rPr lang="en-US" altLang="ja-JP" dirty="0"/>
            </a:br>
            <a:r>
              <a:rPr lang="en-US" altLang="ja-JP" dirty="0"/>
              <a:t>Opening report </a:t>
            </a:r>
            <a:br>
              <a:rPr lang="en-US" altLang="ja-JP" dirty="0"/>
            </a:br>
            <a:r>
              <a:rPr lang="en-US" altLang="ja-JP" dirty="0"/>
              <a:t>on</a:t>
            </a:r>
            <a:br>
              <a:rPr lang="en-US" altLang="ja-JP" dirty="0"/>
            </a:br>
            <a:r>
              <a:rPr lang="en-US" altLang="ja-JP" dirty="0"/>
              <a:t>EDT June 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&lt;June,2021&gt;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&lt;June,2021&gt;</a:t>
            </a:r>
            <a:endParaRPr lang="en-US" altLang="ja-JP" dirty="0"/>
          </a:p>
        </p:txBody>
      </p:sp>
      <p:graphicFrame>
        <p:nvGraphicFramePr>
          <p:cNvPr id="14" name="コンテンツ プレースホルダー 6">
            <a:extLst>
              <a:ext uri="{FF2B5EF4-FFF2-40B4-BE49-F238E27FC236}">
                <a16:creationId xmlns:a16="http://schemas.microsoft.com/office/drawing/2014/main" id="{2FA39680-BA1C-4889-B325-DC935F3E63B7}"/>
              </a:ext>
            </a:extLst>
          </p:cNvPr>
          <p:cNvGraphicFramePr>
            <a:graphicFrameLocks noGrp="1"/>
          </p:cNvGraphicFramePr>
          <p:nvPr>
            <p:ph idx="1"/>
            <p:extLst>
              <p:ext uri="{D42A27DB-BD31-4B8C-83A1-F6EECF244321}">
                <p14:modId xmlns:p14="http://schemas.microsoft.com/office/powerpoint/2010/main" val="724072734"/>
              </p:ext>
            </p:extLst>
          </p:nvPr>
        </p:nvGraphicFramePr>
        <p:xfrm>
          <a:off x="1367643" y="1417637"/>
          <a:ext cx="6408713" cy="4808505"/>
        </p:xfrm>
        <a:graphic>
          <a:graphicData uri="http://schemas.openxmlformats.org/drawingml/2006/table">
            <a:tbl>
              <a:tblPr firstRow="1" bandRow="1">
                <a:tableStyleId>{21E4AEA4-8DFA-4A89-87EB-49C32662AFE0}</a:tableStyleId>
              </a:tblPr>
              <a:tblGrid>
                <a:gridCol w="2880321">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69885">
                <a:tc>
                  <a:txBody>
                    <a:bodyPr/>
                    <a:lstStyle/>
                    <a:p>
                      <a:r>
                        <a:rPr kumimoji="1" lang="en-US" altLang="ja-JP" baseline="0" dirty="0"/>
                        <a:t>Name</a:t>
                      </a:r>
                      <a:endParaRPr kumimoji="1" lang="ja-JP" altLang="en-US" dirty="0"/>
                    </a:p>
                  </a:txBody>
                  <a:tcPr/>
                </a:tc>
                <a:tc>
                  <a:txBody>
                    <a:bodyPr/>
                    <a:lstStyle/>
                    <a:p>
                      <a:r>
                        <a:rPr kumimoji="1" lang="en-US" altLang="ja-JP" dirty="0"/>
                        <a:t>Affiliation</a:t>
                      </a:r>
                      <a:endParaRPr kumimoji="1" lang="ja-JP" altLang="en-US" dirty="0"/>
                    </a:p>
                  </a:txBody>
                  <a:tcPr/>
                </a:tc>
                <a:extLst>
                  <a:ext uri="{0D108BD9-81ED-4DB2-BD59-A6C34878D82A}">
                    <a16:rowId xmlns:a16="http://schemas.microsoft.com/office/drawing/2014/main" val="10000"/>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9"/>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1"/>
                  </a:ext>
                </a:extLst>
              </a:tr>
              <a:tr h="369885">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99120"/>
            <a:ext cx="8208912" cy="654968"/>
          </a:xfrm>
        </p:spPr>
        <p:txBody>
          <a:bodyPr/>
          <a:lstStyle/>
          <a:p>
            <a:r>
              <a:rPr lang="en-US" altLang="ja-JP" dirty="0"/>
              <a:t>Proposed agenda</a:t>
            </a:r>
            <a:r>
              <a:rPr kumimoji="1" lang="en-US" altLang="ja-JP" dirty="0"/>
              <a:t> for TG4aa CRG (LB185) meeting</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772816"/>
            <a:ext cx="8784976" cy="3891136"/>
          </a:xfrm>
        </p:spPr>
        <p:txBody>
          <a:bodyPr/>
          <a:lstStyle/>
          <a:p>
            <a:pPr marL="0" indent="0">
              <a:buNone/>
            </a:pPr>
            <a:r>
              <a:rPr lang="en-US" altLang="ja-JP" dirty="0"/>
              <a:t>Target: Review and resolve all the comments of LB185</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&lt;June,2021&gt;</a:t>
            </a:r>
            <a:endParaRPr lang="en-US" altLang="ja-JP" dirty="0"/>
          </a:p>
        </p:txBody>
      </p:sp>
      <p:graphicFrame>
        <p:nvGraphicFramePr>
          <p:cNvPr id="7" name="表 6">
            <a:extLst>
              <a:ext uri="{FF2B5EF4-FFF2-40B4-BE49-F238E27FC236}">
                <a16:creationId xmlns:a16="http://schemas.microsoft.com/office/drawing/2014/main" id="{839ABDBC-FA7A-40FA-90CC-EFDEA638A73F}"/>
              </a:ext>
            </a:extLst>
          </p:cNvPr>
          <p:cNvGraphicFramePr>
            <a:graphicFrameLocks noGrp="1"/>
          </p:cNvGraphicFramePr>
          <p:nvPr>
            <p:extLst>
              <p:ext uri="{D42A27DB-BD31-4B8C-83A1-F6EECF244321}">
                <p14:modId xmlns:p14="http://schemas.microsoft.com/office/powerpoint/2010/main" val="3410216342"/>
              </p:ext>
            </p:extLst>
          </p:nvPr>
        </p:nvGraphicFramePr>
        <p:xfrm>
          <a:off x="193310" y="2193823"/>
          <a:ext cx="8604955" cy="3289207"/>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ctr">
                        <a:lnSpc>
                          <a:spcPct val="107000"/>
                        </a:lnSpc>
                        <a:spcAft>
                          <a:spcPts val="0"/>
                        </a:spcAft>
                      </a:pPr>
                      <a:r>
                        <a:rPr lang="en-GB" sz="1800" dirty="0">
                          <a:effectLst/>
                          <a:latin typeface="+mn-lt"/>
                        </a:rPr>
                        <a:t>Agenda</a:t>
                      </a: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4"/>
                  </a:ext>
                </a:extLst>
              </a:tr>
              <a:tr h="325637">
                <a:tc>
                  <a:txBody>
                    <a:bodyPr/>
                    <a:lstStyle/>
                    <a:p>
                      <a:pPr algn="ctr">
                        <a:lnSpc>
                          <a:spcPct val="107000"/>
                        </a:lnSpc>
                        <a:spcAft>
                          <a:spcPts val="0"/>
                        </a:spcAft>
                      </a:pPr>
                      <a:r>
                        <a:rPr lang="en-GB" sz="1800" dirty="0">
                          <a:effectLst/>
                          <a:latin typeface="+mn-lt"/>
                        </a:rPr>
                        <a:t>Review comments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75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8" name="テキスト ボックス 7">
            <a:extLst>
              <a:ext uri="{FF2B5EF4-FFF2-40B4-BE49-F238E27FC236}">
                <a16:creationId xmlns:a16="http://schemas.microsoft.com/office/drawing/2014/main" id="{5D56C356-BAD9-4D59-8E7F-669D681DB2FD}"/>
              </a:ext>
            </a:extLst>
          </p:cNvPr>
          <p:cNvSpPr txBox="1"/>
          <p:nvPr/>
        </p:nvSpPr>
        <p:spPr>
          <a:xfrm>
            <a:off x="467544" y="5392015"/>
            <a:ext cx="3238128" cy="1177245"/>
          </a:xfrm>
          <a:prstGeom prst="rect">
            <a:avLst/>
          </a:prstGeom>
          <a:noFill/>
        </p:spPr>
        <p:txBody>
          <a:bodyPr wrap="square" rtlCol="0">
            <a:spAutoFit/>
          </a:bodyPr>
          <a:lstStyle/>
          <a:p>
            <a:pPr marL="0" indent="0">
              <a:buNone/>
            </a:pPr>
            <a:r>
              <a:rPr lang="en-US" dirty="0">
                <a:solidFill>
                  <a:schemeClr val="bg2">
                    <a:lumMod val="40000"/>
                    <a:lumOff val="60000"/>
                  </a:schemeClr>
                </a:solidFill>
              </a:rPr>
              <a:t>Approval of the Agenda</a:t>
            </a:r>
          </a:p>
          <a:p>
            <a:pPr marL="0" indent="0">
              <a:buNone/>
            </a:pPr>
            <a:r>
              <a:rPr lang="en-US" dirty="0">
                <a:solidFill>
                  <a:schemeClr val="bg2">
                    <a:lumMod val="40000"/>
                    <a:lumOff val="60000"/>
                  </a:schemeClr>
                </a:solidFill>
              </a:rPr>
              <a:t>Moved:  </a:t>
            </a:r>
          </a:p>
          <a:p>
            <a:pPr marL="0" indent="0">
              <a:buNone/>
            </a:pPr>
            <a:r>
              <a:rPr lang="en-US" dirty="0">
                <a:solidFill>
                  <a:schemeClr val="bg2">
                    <a:lumMod val="40000"/>
                    <a:lumOff val="60000"/>
                  </a:schemeClr>
                </a:solidFill>
              </a:rPr>
              <a:t>Second:   </a:t>
            </a:r>
            <a:endParaRPr lang="en-001" dirty="0">
              <a:solidFill>
                <a:schemeClr val="bg2">
                  <a:lumMod val="40000"/>
                  <a:lumOff val="60000"/>
                </a:schemeClr>
              </a:solidFill>
            </a:endParaRPr>
          </a:p>
          <a:p>
            <a:pPr marL="0" indent="0">
              <a:buNone/>
            </a:pPr>
            <a:r>
              <a:rPr lang="en-US" dirty="0">
                <a:solidFill>
                  <a:schemeClr val="bg2">
                    <a:lumMod val="40000"/>
                    <a:lumOff val="60000"/>
                  </a:schemeClr>
                </a:solidFill>
              </a:rPr>
              <a:t>There is no discussion or objections.</a:t>
            </a:r>
          </a:p>
          <a:p>
            <a:pPr marL="0" indent="0">
              <a:buNone/>
            </a:pPr>
            <a:r>
              <a:rPr lang="en-US" dirty="0">
                <a:solidFill>
                  <a:schemeClr val="bg2">
                    <a:lumMod val="40000"/>
                    <a:lumOff val="60000"/>
                  </a:schemeClr>
                </a:solidFill>
              </a:rPr>
              <a:t>Agenda is approved  unanimous consent.</a:t>
            </a:r>
          </a:p>
          <a:p>
            <a:pPr marL="0" indent="0">
              <a:buNone/>
            </a:pPr>
            <a:endParaRPr lang="en-US" sz="1050" dirty="0"/>
          </a:p>
        </p:txBody>
      </p:sp>
    </p:spTree>
    <p:extLst>
      <p:ext uri="{BB962C8B-B14F-4D97-AF65-F5344CB8AC3E}">
        <p14:creationId xmlns:p14="http://schemas.microsoft.com/office/powerpoint/2010/main" val="35697249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4886</TotalTime>
  <Words>1144</Words>
  <Application>Microsoft Office PowerPoint</Application>
  <PresentationFormat>画面に合わせる (4:3)</PresentationFormat>
  <Paragraphs>249</Paragraphs>
  <Slides>15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Monotype Sorts</vt:lpstr>
      <vt:lpstr>Arial</vt:lpstr>
      <vt:lpstr>Calibri</vt:lpstr>
      <vt:lpstr>Times New Roman</vt:lpstr>
      <vt:lpstr>15-20-xxxx-00-jre0-ig-jre-call-for-contributions</vt:lpstr>
      <vt:lpstr>PowerPoint プレゼンテーション</vt:lpstr>
      <vt:lpstr>IEEE 802.15 TG4aa JRE CRG(LB185) Opening report  on EDT June 17th,2021</vt:lpstr>
      <vt:lpstr>Administrative Items</vt:lpstr>
      <vt:lpstr>Participants have a duty to inform the IEEE</vt:lpstr>
      <vt:lpstr>Ways to inform IEEE</vt:lpstr>
      <vt:lpstr>Other guidelines for IEEE WG meetings</vt:lpstr>
      <vt:lpstr>Patent-related information</vt:lpstr>
      <vt:lpstr>Attendance</vt:lpstr>
      <vt:lpstr>Proposed agenda for TG4aa CRG (LB185) meeting</vt:lpstr>
      <vt:lpstr>Approval of  the last meeting minutes [May Interim] May 11-19th : https://mentor.ieee.org/802.15/dcn/21/15-21-0315-00-04aa-tg4aa-jre-group-may-virtual-interim-session-minutes.docx  </vt:lpstr>
      <vt:lpstr>Review and resolve WG ballot(LB185) comments</vt:lpstr>
      <vt:lpstr>Next Steps</vt:lpstr>
      <vt:lpstr>Next meeting information(July)</vt:lpstr>
      <vt:lpstr>Attendance recap</vt:lpstr>
      <vt:lpstr>Adjourn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376</cp:revision>
  <cp:lastPrinted>1998-02-10T13:28:06Z</cp:lastPrinted>
  <dcterms:created xsi:type="dcterms:W3CDTF">2020-02-10T05:27:43Z</dcterms:created>
  <dcterms:modified xsi:type="dcterms:W3CDTF">2021-06-17T12:14:38Z</dcterms:modified>
</cp:coreProperties>
</file>