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3" r:id="rId2"/>
    <p:sldId id="303" r:id="rId3"/>
    <p:sldId id="302" r:id="rId4"/>
    <p:sldId id="307" r:id="rId5"/>
    <p:sldId id="266"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pos="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00FF"/>
    <a:srgbClr val="00FFFF"/>
    <a:srgbClr val="FF00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1117"/>
        <p:guide pos="68"/>
      </p:guideLst>
    </p:cSldViewPr>
  </p:slideViewPr>
  <p:notesTextViewPr>
    <p:cViewPr>
      <p:scale>
        <a:sx n="1" d="1"/>
        <a:sy n="1" d="1"/>
      </p:scale>
      <p:origin x="0" y="0"/>
    </p:cViewPr>
  </p:notesTextViewPr>
  <p:sorterViewPr>
    <p:cViewPr>
      <p:scale>
        <a:sx n="100" d="100"/>
        <a:sy n="100" d="100"/>
      </p:scale>
      <p:origin x="0" y="-337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802.15-&lt;doc9&gt;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24447D16-75BE-4DB1-B810-7792990827EC}" type="slidenum">
              <a:rPr lang="en-US" altLang="ja-JP"/>
              <a:pPr/>
              <a:t>2</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extLst>
      <p:ext uri="{BB962C8B-B14F-4D97-AF65-F5344CB8AC3E}">
        <p14:creationId xmlns:p14="http://schemas.microsoft.com/office/powerpoint/2010/main" val="104840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802.15-&lt;doc9&gt;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24447D16-75BE-4DB1-B810-7792990827EC}" type="slidenum">
              <a:rPr lang="en-US" altLang="ja-JP"/>
              <a:pPr/>
              <a:t>3</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extLst>
      <p:ext uri="{BB962C8B-B14F-4D97-AF65-F5344CB8AC3E}">
        <p14:creationId xmlns:p14="http://schemas.microsoft.com/office/powerpoint/2010/main" val="2619331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802.15-&lt;doc9&gt;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24447D16-75BE-4DB1-B810-7792990827EC}" type="slidenum">
              <a:rPr lang="en-US" altLang="ja-JP"/>
              <a:pPr/>
              <a:t>4</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extLst>
      <p:ext uri="{BB962C8B-B14F-4D97-AF65-F5344CB8AC3E}">
        <p14:creationId xmlns:p14="http://schemas.microsoft.com/office/powerpoint/2010/main" val="32257324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&lt;June,2021&gt;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&lt;June,2021&gt;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&lt;June,2021&gt;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&lt;June,2021&gt;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&lt;June,2021&gt;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15-21-0334-02-04aa</a:t>
            </a:r>
          </a:p>
        </p:txBody>
      </p:sp>
      <p:sp>
        <p:nvSpPr>
          <p:cNvPr id="1032" name="Line 8"/>
          <p:cNvSpPr>
            <a:spLocks noChangeShapeType="1"/>
          </p:cNvSpPr>
          <p:nvPr/>
        </p:nvSpPr>
        <p:spPr bwMode="auto">
          <a:xfrm>
            <a:off x="685800" y="649356"/>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21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15.4aa JRE modulation and channel parameters Proposal - CID1 and 2]</a:t>
            </a:r>
            <a:r>
              <a:rPr lang="en-US" altLang="ja-JP" sz="1600" dirty="0">
                <a:ea typeface="ＭＳ Ｐゴシック" charset="-128"/>
              </a:rPr>
              <a:t>	</a:t>
            </a:r>
          </a:p>
          <a:p>
            <a:r>
              <a:rPr lang="en-US" altLang="ja-JP" sz="1600" b="1" dirty="0">
                <a:ea typeface="ＭＳ Ｐゴシック" charset="-128"/>
              </a:rPr>
              <a:t>Date Submitted: [17th  June,2021]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technical proposals for modulation and channel parameters]</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B41BDADF-65D9-4184-8398-C4755796770A}"/>
              </a:ext>
            </a:extLst>
          </p:cNvPr>
          <p:cNvSpPr>
            <a:spLocks noGrp="1"/>
          </p:cNvSpPr>
          <p:nvPr>
            <p:ph type="dt" sz="half" idx="2"/>
          </p:nvPr>
        </p:nvSpPr>
        <p:spPr/>
        <p:txBody>
          <a:bodyPr/>
          <a:lstStyle/>
          <a:p>
            <a:r>
              <a:rPr lang="en-US" altLang="ja-JP" dirty="0"/>
              <a:t>&lt;June,2021&gt;</a:t>
            </a:r>
          </a:p>
        </p:txBody>
      </p:sp>
    </p:spTree>
    <p:extLst>
      <p:ext uri="{BB962C8B-B14F-4D97-AF65-F5344CB8AC3E}">
        <p14:creationId xmlns:p14="http://schemas.microsoft.com/office/powerpoint/2010/main" val="3792569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97742" y="6560915"/>
            <a:ext cx="570670" cy="184666"/>
          </a:xfrm>
        </p:spPr>
        <p:txBody>
          <a:bodyPr/>
          <a:lstStyle/>
          <a:p>
            <a:r>
              <a:rPr lang="en-US" altLang="ja-JP"/>
              <a:t>Slide </a:t>
            </a:r>
            <a:fld id="{EBE60F44-5295-44A0-851E-11DE9887741C}" type="slidenum">
              <a:rPr lang="en-US" altLang="ja-JP"/>
              <a:pPr/>
              <a:t>2</a:t>
            </a:fld>
            <a:endParaRPr lang="en-US" altLang="ja-JP"/>
          </a:p>
        </p:txBody>
      </p:sp>
      <p:sp>
        <p:nvSpPr>
          <p:cNvPr id="4098" name="Rectangle 2"/>
          <p:cNvSpPr>
            <a:spLocks noGrp="1" noChangeArrowheads="1"/>
          </p:cNvSpPr>
          <p:nvPr>
            <p:ph type="title"/>
          </p:nvPr>
        </p:nvSpPr>
        <p:spPr>
          <a:xfrm>
            <a:off x="323528" y="685799"/>
            <a:ext cx="8496944" cy="923801"/>
          </a:xfrm>
          <a:ln/>
        </p:spPr>
        <p:txBody>
          <a:bodyPr/>
          <a:lstStyle/>
          <a:p>
            <a:r>
              <a:rPr lang="en-US" dirty="0"/>
              <a:t>802.15.4-2020 Table 19-8</a:t>
            </a:r>
            <a:r>
              <a:rPr lang="en-US" altLang="ja-JP" sz="3200" dirty="0"/>
              <a:t>[1]</a:t>
            </a:r>
            <a:endParaRPr lang="ja-JP" altLang="ja-JP" sz="3200"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836222871"/>
              </p:ext>
            </p:extLst>
          </p:nvPr>
        </p:nvGraphicFramePr>
        <p:xfrm>
          <a:off x="120334" y="1773238"/>
          <a:ext cx="8916162" cy="3810000"/>
        </p:xfrm>
        <a:graphic>
          <a:graphicData uri="http://schemas.openxmlformats.org/drawingml/2006/table">
            <a:tbl>
              <a:tblPr firstRow="1" bandRow="1">
                <a:tableStyleId>{5940675A-B579-460E-94D1-54222C63F5DA}</a:tableStyleId>
              </a:tblPr>
              <a:tblGrid>
                <a:gridCol w="687141">
                  <a:extLst>
                    <a:ext uri="{9D8B030D-6E8A-4147-A177-3AD203B41FA5}">
                      <a16:colId xmlns:a16="http://schemas.microsoft.com/office/drawing/2014/main" val="20000"/>
                    </a:ext>
                  </a:extLst>
                </a:gridCol>
                <a:gridCol w="1604285">
                  <a:extLst>
                    <a:ext uri="{9D8B030D-6E8A-4147-A177-3AD203B41FA5}">
                      <a16:colId xmlns:a16="http://schemas.microsoft.com/office/drawing/2014/main" val="20001"/>
                    </a:ext>
                  </a:extLst>
                </a:gridCol>
                <a:gridCol w="644776">
                  <a:extLst>
                    <a:ext uri="{9D8B030D-6E8A-4147-A177-3AD203B41FA5}">
                      <a16:colId xmlns:a16="http://schemas.microsoft.com/office/drawing/2014/main" val="20002"/>
                    </a:ext>
                  </a:extLst>
                </a:gridCol>
                <a:gridCol w="664440">
                  <a:extLst>
                    <a:ext uri="{9D8B030D-6E8A-4147-A177-3AD203B41FA5}">
                      <a16:colId xmlns:a16="http://schemas.microsoft.com/office/drawing/2014/main" val="20003"/>
                    </a:ext>
                  </a:extLst>
                </a:gridCol>
                <a:gridCol w="664440">
                  <a:extLst>
                    <a:ext uri="{9D8B030D-6E8A-4147-A177-3AD203B41FA5}">
                      <a16:colId xmlns:a16="http://schemas.microsoft.com/office/drawing/2014/main" val="20004"/>
                    </a:ext>
                  </a:extLst>
                </a:gridCol>
                <a:gridCol w="664440">
                  <a:extLst>
                    <a:ext uri="{9D8B030D-6E8A-4147-A177-3AD203B41FA5}">
                      <a16:colId xmlns:a16="http://schemas.microsoft.com/office/drawing/2014/main" val="20005"/>
                    </a:ext>
                  </a:extLst>
                </a:gridCol>
                <a:gridCol w="664440">
                  <a:extLst>
                    <a:ext uri="{9D8B030D-6E8A-4147-A177-3AD203B41FA5}">
                      <a16:colId xmlns:a16="http://schemas.microsoft.com/office/drawing/2014/main" val="2959421447"/>
                    </a:ext>
                  </a:extLst>
                </a:gridCol>
                <a:gridCol w="664440">
                  <a:extLst>
                    <a:ext uri="{9D8B030D-6E8A-4147-A177-3AD203B41FA5}">
                      <a16:colId xmlns:a16="http://schemas.microsoft.com/office/drawing/2014/main" val="63316579"/>
                    </a:ext>
                  </a:extLst>
                </a:gridCol>
                <a:gridCol w="664440">
                  <a:extLst>
                    <a:ext uri="{9D8B030D-6E8A-4147-A177-3AD203B41FA5}">
                      <a16:colId xmlns:a16="http://schemas.microsoft.com/office/drawing/2014/main" val="1846727901"/>
                    </a:ext>
                  </a:extLst>
                </a:gridCol>
                <a:gridCol w="664440">
                  <a:extLst>
                    <a:ext uri="{9D8B030D-6E8A-4147-A177-3AD203B41FA5}">
                      <a16:colId xmlns:a16="http://schemas.microsoft.com/office/drawing/2014/main" val="20006"/>
                    </a:ext>
                  </a:extLst>
                </a:gridCol>
                <a:gridCol w="664440">
                  <a:extLst>
                    <a:ext uri="{9D8B030D-6E8A-4147-A177-3AD203B41FA5}">
                      <a16:colId xmlns:a16="http://schemas.microsoft.com/office/drawing/2014/main" val="20007"/>
                    </a:ext>
                  </a:extLst>
                </a:gridCol>
                <a:gridCol w="664440">
                  <a:extLst>
                    <a:ext uri="{9D8B030D-6E8A-4147-A177-3AD203B41FA5}">
                      <a16:colId xmlns:a16="http://schemas.microsoft.com/office/drawing/2014/main" val="20008"/>
                    </a:ext>
                  </a:extLst>
                </a:gridCol>
              </a:tblGrid>
              <a:tr h="0">
                <a:tc rowSpan="2">
                  <a:txBody>
                    <a:bodyPr/>
                    <a:lstStyle/>
                    <a:p>
                      <a:r>
                        <a:rPr kumimoji="1" lang="en-US" altLang="ja-JP" sz="1100" dirty="0"/>
                        <a:t>Band</a:t>
                      </a:r>
                    </a:p>
                    <a:p>
                      <a:r>
                        <a:rPr kumimoji="1" lang="en-US" altLang="ja-JP" sz="1100" dirty="0"/>
                        <a:t>Designation</a:t>
                      </a:r>
                    </a:p>
                    <a:p>
                      <a:r>
                        <a:rPr kumimoji="1" lang="en-US" altLang="ja-JP" sz="1100" dirty="0"/>
                        <a:t>(MHz)</a:t>
                      </a:r>
                      <a:endParaRPr kumimoji="1" lang="ja-JP" altLang="en-US" sz="1100" dirty="0"/>
                    </a:p>
                  </a:txBody>
                  <a:tcPr/>
                </a:tc>
                <a:tc rowSpan="2">
                  <a:txBody>
                    <a:bodyPr/>
                    <a:lstStyle/>
                    <a:p>
                      <a:r>
                        <a:rPr kumimoji="1" lang="en-US" altLang="ja-JP" sz="1100" dirty="0"/>
                        <a:t>Parameter</a:t>
                      </a:r>
                      <a:endParaRPr kumimoji="1" lang="ja-JP" altLang="en-US" sz="1100" dirty="0"/>
                    </a:p>
                  </a:txBody>
                  <a:tcPr/>
                </a:tc>
                <a:tc gridSpan="5">
                  <a:txBody>
                    <a:bodyPr/>
                    <a:lstStyle/>
                    <a:p>
                      <a:r>
                        <a:rPr kumimoji="1" lang="en-US" altLang="ja-JP" sz="1100" dirty="0"/>
                        <a:t>Operating mode</a:t>
                      </a:r>
                    </a:p>
                    <a:p>
                      <a:r>
                        <a:rPr kumimoji="1" lang="en-US" altLang="ja-JP" sz="1100" dirty="0"/>
                        <a:t>(Table19-8)</a:t>
                      </a:r>
                      <a:endParaRPr kumimoji="1" lang="ja-JP" altLang="en-US" sz="1100" dirty="0"/>
                    </a:p>
                  </a:txBody>
                  <a:tcPr>
                    <a:lnR w="38100" cap="flat" cmpd="sng" algn="ctr">
                      <a:solidFill>
                        <a:srgbClr val="0000FF"/>
                      </a:solidFill>
                      <a:prstDash val="solid"/>
                      <a:round/>
                      <a:headEnd type="none" w="med" len="med"/>
                      <a:tailEnd type="none" w="med" len="med"/>
                    </a:lnR>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L w="38100" cap="flat" cmpd="sng" algn="ctr">
                      <a:solidFill>
                        <a:srgbClr val="0000FF"/>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endParaRPr lang="en-US" sz="1100" dirty="0"/>
                    </a:p>
                  </a:txBody>
                  <a:tcPr>
                    <a:lnL w="38100" cap="flat" cmpd="sng" algn="ctr">
                      <a:solidFill>
                        <a:srgbClr val="0000FF"/>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gridSpan="5">
                  <a:txBody>
                    <a:bodyPr/>
                    <a:lstStyle/>
                    <a:p>
                      <a:endParaRPr lang="en-US" sz="1100" dirty="0"/>
                    </a:p>
                  </a:txBody>
                  <a:tcPr>
                    <a:lnL w="38100" cap="flat" cmpd="sng" algn="ctr">
                      <a:solidFill>
                        <a:srgbClr val="0000FF"/>
                      </a:solidFill>
                      <a:prstDash val="solid"/>
                      <a:round/>
                      <a:headEnd type="none" w="med" len="med"/>
                      <a:tailEnd type="none" w="med" len="med"/>
                    </a:lnL>
                    <a:solidFill>
                      <a:schemeClr val="tx1">
                        <a:lumMod val="50000"/>
                        <a:lumOff val="50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p>
                  </a:txBody>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40618">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1100" dirty="0"/>
                        <a:t>#1</a:t>
                      </a:r>
                      <a:endParaRPr kumimoji="1" lang="ja-JP" altLang="en-US" sz="1100" dirty="0"/>
                    </a:p>
                  </a:txBody>
                  <a:tcPr/>
                </a:tc>
                <a:tc>
                  <a:txBody>
                    <a:bodyPr/>
                    <a:lstStyle/>
                    <a:p>
                      <a:r>
                        <a:rPr kumimoji="1" lang="en-US" altLang="ja-JP" sz="1100" dirty="0"/>
                        <a:t>#2</a:t>
                      </a:r>
                      <a:endParaRPr kumimoji="1" lang="ja-JP" altLang="en-US" sz="1100" dirty="0"/>
                    </a:p>
                  </a:txBody>
                  <a:tcPr/>
                </a:tc>
                <a:tc>
                  <a:txBody>
                    <a:bodyPr/>
                    <a:lstStyle/>
                    <a:p>
                      <a:r>
                        <a:rPr kumimoji="1" lang="en-US" altLang="ja-JP" sz="1100" dirty="0"/>
                        <a:t>#3</a:t>
                      </a:r>
                      <a:endParaRPr kumimoji="1" lang="ja-JP" altLang="en-US" sz="1100" dirty="0"/>
                    </a:p>
                  </a:txBody>
                  <a:tcPr>
                    <a:noFill/>
                  </a:tcPr>
                </a:tc>
                <a:tc>
                  <a:txBody>
                    <a:bodyPr/>
                    <a:lstStyle/>
                    <a:p>
                      <a:r>
                        <a:rPr kumimoji="1" lang="en-US" altLang="ja-JP" sz="1100" dirty="0"/>
                        <a:t>#4</a:t>
                      </a:r>
                      <a:endParaRPr kumimoji="1" lang="ja-JP" altLang="en-US" sz="11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r>
                        <a:rPr kumimoji="1" lang="en-US" altLang="ja-JP" sz="1100" dirty="0"/>
                        <a:t>#5</a:t>
                      </a:r>
                      <a:endParaRPr kumimoji="1" lang="ja-JP" altLang="en-US" sz="110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noFill/>
                  </a:tcPr>
                </a:tc>
                <a:tc>
                  <a:txBody>
                    <a:bodyPr/>
                    <a:lstStyle/>
                    <a:p>
                      <a:endParaRPr kumimoji="1" lang="ja-JP" altLang="en-US" sz="1100" b="1" dirty="0">
                        <a:solidFill>
                          <a:schemeClr val="tx2"/>
                        </a:solidFill>
                      </a:endParaRPr>
                    </a:p>
                  </a:txBody>
                  <a:tcPr>
                    <a:lnL w="38100" cap="flat" cmpd="sng" algn="ctr">
                      <a:solidFill>
                        <a:srgbClr val="0000FF"/>
                      </a:solidFill>
                      <a:prstDash val="solid"/>
                      <a:round/>
                      <a:headEnd type="none" w="med" len="med"/>
                      <a:tailEnd type="none" w="med" len="med"/>
                    </a:lnL>
                    <a:solidFill>
                      <a:schemeClr val="tx1">
                        <a:lumMod val="50000"/>
                        <a:lumOff val="50000"/>
                      </a:schemeClr>
                    </a:solidFill>
                  </a:tcPr>
                </a:tc>
                <a:tc>
                  <a:txBody>
                    <a:bodyPr/>
                    <a:lstStyle/>
                    <a:p>
                      <a:endParaRPr kumimoji="1" lang="ja-JP" altLang="en-US" sz="1100" b="1" dirty="0">
                        <a:solidFill>
                          <a:schemeClr val="tx1"/>
                        </a:solidFill>
                      </a:endParaRPr>
                    </a:p>
                  </a:txBody>
                  <a:tcPr>
                    <a:solidFill>
                      <a:schemeClr val="tx1">
                        <a:lumMod val="50000"/>
                        <a:lumOff val="50000"/>
                      </a:schemeClr>
                    </a:solidFill>
                  </a:tcPr>
                </a:tc>
                <a:tc>
                  <a:txBody>
                    <a:bodyPr/>
                    <a:lstStyle/>
                    <a:p>
                      <a:endParaRPr kumimoji="1" lang="ja-JP" altLang="en-US" sz="1100" b="1" dirty="0">
                        <a:solidFill>
                          <a:schemeClr val="tx1"/>
                        </a:solidFill>
                      </a:endParaRPr>
                    </a:p>
                  </a:txBody>
                  <a:tcPr>
                    <a:lnT w="12700" cap="flat" cmpd="sng" algn="ctr">
                      <a:solidFill>
                        <a:schemeClr val="tx1"/>
                      </a:solidFill>
                      <a:prstDash val="solid"/>
                      <a:round/>
                      <a:headEnd type="none" w="med" len="med"/>
                      <a:tailEnd type="none" w="med" len="med"/>
                    </a:lnT>
                    <a:solidFill>
                      <a:schemeClr val="tx1">
                        <a:lumMod val="50000"/>
                        <a:lumOff val="50000"/>
                      </a:schemeClr>
                    </a:solidFill>
                  </a:tcPr>
                </a:tc>
                <a:tc>
                  <a:txBody>
                    <a:bodyPr/>
                    <a:lstStyle/>
                    <a:p>
                      <a:endParaRPr kumimoji="1" lang="ja-JP" altLang="en-US" sz="1100" b="1" dirty="0">
                        <a:solidFill>
                          <a:schemeClr val="tx1"/>
                        </a:solidFill>
                      </a:endParaRPr>
                    </a:p>
                  </a:txBody>
                  <a:tcPr>
                    <a:solidFill>
                      <a:schemeClr val="tx1">
                        <a:lumMod val="50000"/>
                        <a:lumOff val="50000"/>
                      </a:schemeClr>
                    </a:solidFill>
                  </a:tcPr>
                </a:tc>
                <a:tc>
                  <a:txBody>
                    <a:bodyPr/>
                    <a:lstStyle/>
                    <a:p>
                      <a:endParaRPr kumimoji="1" lang="ja-JP" altLang="en-US" sz="1100" b="1" dirty="0">
                        <a:solidFill>
                          <a:schemeClr val="tx1"/>
                        </a:solidFill>
                      </a:endParaRPr>
                    </a:p>
                  </a:txBody>
                  <a:tcPr>
                    <a:solidFill>
                      <a:schemeClr val="tx1">
                        <a:lumMod val="50000"/>
                        <a:lumOff val="50000"/>
                      </a:schemeClr>
                    </a:solidFill>
                  </a:tcPr>
                </a:tc>
                <a:extLst>
                  <a:ext uri="{0D108BD9-81ED-4DB2-BD59-A6C34878D82A}">
                    <a16:rowId xmlns:a16="http://schemas.microsoft.com/office/drawing/2014/main" val="10001"/>
                  </a:ext>
                </a:extLst>
              </a:tr>
              <a:tr h="175773">
                <a:tc rowSpan="4">
                  <a:txBody>
                    <a:bodyPr/>
                    <a:lstStyle/>
                    <a:p>
                      <a:r>
                        <a:rPr kumimoji="1" lang="en-US" altLang="ja-JP" sz="1100" b="1" dirty="0">
                          <a:solidFill>
                            <a:schemeClr val="tx2"/>
                          </a:solidFill>
                        </a:rPr>
                        <a:t>920</a:t>
                      </a:r>
                    </a:p>
                  </a:txBody>
                  <a:tcPr>
                    <a:solidFill>
                      <a:schemeClr val="bg1"/>
                    </a:solidFill>
                  </a:tcPr>
                </a:tc>
                <a:tc>
                  <a:txBody>
                    <a:bodyPr/>
                    <a:lstStyle/>
                    <a:p>
                      <a:r>
                        <a:rPr kumimoji="1" lang="en-US" altLang="ja-JP" sz="1050" dirty="0"/>
                        <a:t>Data rate(kb/s)</a:t>
                      </a:r>
                      <a:endParaRPr kumimoji="1" lang="ja-JP" altLang="en-US" sz="1050" dirty="0"/>
                    </a:p>
                  </a:txBody>
                  <a:tcPr>
                    <a:solidFill>
                      <a:schemeClr val="bg1"/>
                    </a:solidFill>
                  </a:tcPr>
                </a:tc>
                <a:tc>
                  <a:txBody>
                    <a:bodyPr/>
                    <a:lstStyle/>
                    <a:p>
                      <a:r>
                        <a:rPr kumimoji="1" lang="en-US" altLang="ja-JP" sz="1050" dirty="0"/>
                        <a:t>50</a:t>
                      </a:r>
                      <a:endParaRPr kumimoji="1" lang="ja-JP" altLang="en-US" sz="1050" dirty="0"/>
                    </a:p>
                  </a:txBody>
                  <a:tcPr>
                    <a:solidFill>
                      <a:schemeClr val="bg1"/>
                    </a:solidFill>
                  </a:tcPr>
                </a:tc>
                <a:tc>
                  <a:txBody>
                    <a:bodyPr/>
                    <a:lstStyle/>
                    <a:p>
                      <a:r>
                        <a:rPr kumimoji="1" lang="en-US" altLang="ja-JP" sz="1050" dirty="0"/>
                        <a:t>100</a:t>
                      </a:r>
                      <a:endParaRPr kumimoji="1" lang="ja-JP" altLang="en-US" sz="1050" dirty="0"/>
                    </a:p>
                  </a:txBody>
                  <a:tcPr>
                    <a:solidFill>
                      <a:schemeClr val="bg1"/>
                    </a:solidFill>
                  </a:tcPr>
                </a:tc>
                <a:tc>
                  <a:txBody>
                    <a:bodyPr/>
                    <a:lstStyle/>
                    <a:p>
                      <a:r>
                        <a:rPr kumimoji="1" lang="en-US" altLang="ja-JP" sz="1100" dirty="0"/>
                        <a:t>200</a:t>
                      </a:r>
                      <a:endParaRPr kumimoji="1" lang="ja-JP" altLang="en-US" sz="1100" dirty="0"/>
                    </a:p>
                  </a:txBody>
                  <a:tcPr>
                    <a:solidFill>
                      <a:schemeClr val="bg1"/>
                    </a:solidFill>
                  </a:tcPr>
                </a:tc>
                <a:tc>
                  <a:txBody>
                    <a:bodyPr/>
                    <a:lstStyle/>
                    <a:p>
                      <a:r>
                        <a:rPr kumimoji="1" lang="en-US" altLang="ja-JP" sz="1100" dirty="0"/>
                        <a:t>400</a:t>
                      </a:r>
                      <a:endParaRPr kumimoji="1" lang="ja-JP" altLang="en-US" sz="1100" dirty="0"/>
                    </a:p>
                  </a:txBody>
                  <a:tcPr>
                    <a:lnR w="12700" cap="flat" cmpd="sng" algn="ctr">
                      <a:solidFill>
                        <a:schemeClr val="tx1"/>
                      </a:solidFill>
                      <a:prstDash val="solid"/>
                      <a:round/>
                      <a:headEnd type="none" w="med" len="med"/>
                      <a:tailEnd type="none" w="med" len="med"/>
                    </a:lnR>
                    <a:solidFill>
                      <a:schemeClr val="bg1"/>
                    </a:solidFill>
                  </a:tcPr>
                </a:tc>
                <a:tc>
                  <a:txBody>
                    <a:bodyPr/>
                    <a:lstStyle/>
                    <a:p>
                      <a:r>
                        <a:rPr kumimoji="1" lang="en-US" altLang="ja-JP" sz="1100" b="1" dirty="0">
                          <a:solidFill>
                            <a:schemeClr val="tx2"/>
                          </a:solidFill>
                        </a:rPr>
                        <a:t>-</a:t>
                      </a:r>
                      <a:endParaRPr kumimoji="1" lang="ja-JP" altLang="en-US" sz="1100" b="1" dirty="0">
                        <a:solidFill>
                          <a:schemeClr val="tx2"/>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1"/>
                    </a:solidFill>
                  </a:tcPr>
                </a:tc>
                <a:tc>
                  <a:txBody>
                    <a:bodyPr/>
                    <a:lstStyle/>
                    <a:p>
                      <a:endParaRPr kumimoji="1" lang="ja-JP" altLang="en-US" sz="1100" b="1" dirty="0">
                        <a:solidFill>
                          <a:schemeClr val="tx1"/>
                        </a:solidFill>
                      </a:endParaRPr>
                    </a:p>
                  </a:txBody>
                  <a:tcPr>
                    <a:lnL w="38100" cap="flat" cmpd="sng" algn="ctr">
                      <a:solidFill>
                        <a:srgbClr val="0000FF"/>
                      </a:solidFill>
                      <a:prstDash val="solid"/>
                      <a:round/>
                      <a:headEnd type="none" w="med" len="med"/>
                      <a:tailEnd type="none" w="med" len="med"/>
                    </a:lnL>
                    <a:solidFill>
                      <a:schemeClr val="tx1">
                        <a:lumMod val="50000"/>
                        <a:lumOff val="50000"/>
                      </a:schemeClr>
                    </a:solidFill>
                  </a:tcPr>
                </a:tc>
                <a:tc>
                  <a:txBody>
                    <a:bodyPr/>
                    <a:lstStyle/>
                    <a:p>
                      <a:endParaRPr kumimoji="1" lang="ja-JP" altLang="en-US" sz="1100" b="1" dirty="0">
                        <a:solidFill>
                          <a:schemeClr val="tx1"/>
                        </a:solidFill>
                      </a:endParaRPr>
                    </a:p>
                  </a:txBody>
                  <a:tcPr>
                    <a:solidFill>
                      <a:schemeClr val="tx1">
                        <a:lumMod val="50000"/>
                        <a:lumOff val="50000"/>
                      </a:schemeClr>
                    </a:solidFill>
                  </a:tcPr>
                </a:tc>
                <a:tc>
                  <a:txBody>
                    <a:bodyPr/>
                    <a:lstStyle/>
                    <a:p>
                      <a:endParaRPr kumimoji="1" lang="ja-JP" altLang="en-US" sz="1100" b="1" dirty="0">
                        <a:solidFill>
                          <a:schemeClr val="tx1"/>
                        </a:solidFill>
                      </a:endParaRPr>
                    </a:p>
                  </a:txBody>
                  <a:tcPr>
                    <a:solidFill>
                      <a:schemeClr val="tx1">
                        <a:lumMod val="50000"/>
                        <a:lumOff val="50000"/>
                      </a:schemeClr>
                    </a:solidFill>
                  </a:tcPr>
                </a:tc>
                <a:tc>
                  <a:txBody>
                    <a:bodyPr/>
                    <a:lstStyle/>
                    <a:p>
                      <a:endParaRPr kumimoji="1" lang="ja-JP" altLang="en-US" sz="1050" b="1" dirty="0">
                        <a:solidFill>
                          <a:schemeClr val="tx1"/>
                        </a:solidFill>
                      </a:endParaRPr>
                    </a:p>
                  </a:txBody>
                  <a:tcPr>
                    <a:solidFill>
                      <a:schemeClr val="tx1">
                        <a:lumMod val="50000"/>
                        <a:lumOff val="50000"/>
                      </a:schemeClr>
                    </a:solidFill>
                  </a:tcPr>
                </a:tc>
                <a:tc>
                  <a:txBody>
                    <a:bodyPr/>
                    <a:lstStyle/>
                    <a:p>
                      <a:endParaRPr kumimoji="1" lang="ja-JP" altLang="en-US" sz="1050" b="1" dirty="0">
                        <a:solidFill>
                          <a:schemeClr val="tx1"/>
                        </a:solidFill>
                      </a:endParaRPr>
                    </a:p>
                  </a:txBody>
                  <a:tcPr>
                    <a:solidFill>
                      <a:schemeClr val="tx1">
                        <a:lumMod val="50000"/>
                        <a:lumOff val="50000"/>
                      </a:schemeClr>
                    </a:solidFill>
                  </a:tcPr>
                </a:tc>
                <a:extLst>
                  <a:ext uri="{0D108BD9-81ED-4DB2-BD59-A6C34878D82A}">
                    <a16:rowId xmlns:a16="http://schemas.microsoft.com/office/drawing/2014/main" val="991637167"/>
                  </a:ext>
                </a:extLst>
              </a:tr>
              <a:tr h="175773">
                <a:tc vMerge="1">
                  <a:txBody>
                    <a:bodyPr/>
                    <a:lstStyle/>
                    <a:p>
                      <a:endParaRPr kumimoji="1" lang="ja-JP" altLang="en-US" sz="1100"/>
                    </a:p>
                  </a:txBody>
                  <a:tcPr/>
                </a:tc>
                <a:tc>
                  <a:txBody>
                    <a:bodyPr/>
                    <a:lstStyle/>
                    <a:p>
                      <a:r>
                        <a:rPr kumimoji="1" lang="en-US" altLang="ja-JP" sz="1050" dirty="0"/>
                        <a:t>Modulation</a:t>
                      </a:r>
                      <a:endParaRPr kumimoji="1" lang="ja-JP" altLang="en-US" sz="1050" dirty="0"/>
                    </a:p>
                  </a:txBody>
                  <a:tcPr>
                    <a:solidFill>
                      <a:schemeClr val="bg1"/>
                    </a:solidFill>
                  </a:tcPr>
                </a:tc>
                <a:tc>
                  <a:txBody>
                    <a:bodyPr/>
                    <a:lstStyle/>
                    <a:p>
                      <a:r>
                        <a:rPr kumimoji="1" lang="en-US" altLang="ja-JP" sz="1050" dirty="0"/>
                        <a:t>2-FSK</a:t>
                      </a:r>
                      <a:endParaRPr kumimoji="1" lang="ja-JP" altLang="en-US" sz="105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2-FSK</a:t>
                      </a:r>
                      <a:endParaRPr kumimoji="1" lang="ja-JP" altLang="en-US" sz="110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4-FSK</a:t>
                      </a:r>
                      <a:endParaRPr kumimoji="1" lang="ja-JP" altLang="en-US" sz="1100" dirty="0"/>
                    </a:p>
                  </a:txBody>
                  <a:tcPr>
                    <a:lnR w="12700" cap="flat" cmpd="sng" algn="ctr">
                      <a:solidFill>
                        <a:schemeClr val="tx1"/>
                      </a:solidFill>
                      <a:prstDash val="solid"/>
                      <a:round/>
                      <a:headEnd type="none" w="med" len="med"/>
                      <a:tailEnd type="none" w="med" len="med"/>
                    </a:ln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2"/>
                          </a:solidFill>
                        </a:rPr>
                        <a:t>-</a:t>
                      </a:r>
                      <a:endParaRPr kumimoji="1" lang="ja-JP" altLang="en-US" sz="1100" b="1" dirty="0">
                        <a:solidFill>
                          <a:schemeClr val="tx2"/>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1" dirty="0">
                        <a:solidFill>
                          <a:schemeClr val="tx1"/>
                        </a:solidFill>
                      </a:endParaRPr>
                    </a:p>
                  </a:txBody>
                  <a:tcPr>
                    <a:lnL w="38100" cap="flat" cmpd="sng" algn="ctr">
                      <a:solidFill>
                        <a:srgbClr val="0000FF"/>
                      </a:solidFill>
                      <a:prstDash val="solid"/>
                      <a:round/>
                      <a:headEnd type="none" w="med" len="med"/>
                      <a:tailEnd type="none" w="med" len="med"/>
                    </a:lnL>
                    <a:solidFill>
                      <a:schemeClr val="tx1">
                        <a:lumMod val="50000"/>
                        <a:lumOff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1" dirty="0">
                        <a:solidFill>
                          <a:schemeClr val="tx1"/>
                        </a:solidFill>
                      </a:endParaRPr>
                    </a:p>
                  </a:txBody>
                  <a:tcPr>
                    <a:solidFill>
                      <a:schemeClr val="tx1">
                        <a:lumMod val="50000"/>
                        <a:lumOff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1" dirty="0">
                        <a:solidFill>
                          <a:schemeClr val="tx1"/>
                        </a:solidFill>
                      </a:endParaRPr>
                    </a:p>
                  </a:txBody>
                  <a:tcPr>
                    <a:solidFill>
                      <a:schemeClr val="tx1">
                        <a:lumMod val="50000"/>
                        <a:lumOff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tx1">
                        <a:lumMod val="50000"/>
                        <a:lumOff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tx1">
                        <a:lumMod val="50000"/>
                        <a:lumOff val="50000"/>
                      </a:schemeClr>
                    </a:solidFill>
                  </a:tcPr>
                </a:tc>
                <a:extLst>
                  <a:ext uri="{0D108BD9-81ED-4DB2-BD59-A6C34878D82A}">
                    <a16:rowId xmlns:a16="http://schemas.microsoft.com/office/drawing/2014/main" val="2651901681"/>
                  </a:ext>
                </a:extLst>
              </a:tr>
              <a:tr h="175773">
                <a:tc vMerge="1">
                  <a:txBody>
                    <a:bodyPr/>
                    <a:lstStyle/>
                    <a:p>
                      <a:endParaRPr kumimoji="1" lang="ja-JP" altLang="en-US" sz="1100"/>
                    </a:p>
                  </a:txBody>
                  <a:tcPr/>
                </a:tc>
                <a:tc>
                  <a:txBody>
                    <a:bodyPr/>
                    <a:lstStyle/>
                    <a:p>
                      <a:r>
                        <a:rPr kumimoji="1" lang="en-US" altLang="ja-JP" sz="1050" dirty="0"/>
                        <a:t>Modulation index</a:t>
                      </a:r>
                      <a:endParaRPr kumimoji="1" lang="ja-JP" altLang="en-US" sz="1050" dirty="0"/>
                    </a:p>
                  </a:txBody>
                  <a:tcPr>
                    <a:solidFill>
                      <a:schemeClr val="bg1"/>
                    </a:solidFill>
                  </a:tcPr>
                </a:tc>
                <a:tc>
                  <a:txBody>
                    <a:bodyPr/>
                    <a:lstStyle/>
                    <a:p>
                      <a:r>
                        <a:rPr kumimoji="1" lang="en-US" altLang="ja-JP" sz="1050" dirty="0"/>
                        <a:t>1.0</a:t>
                      </a:r>
                      <a:endParaRPr kumimoji="1" lang="ja-JP" altLang="en-US" sz="1050" dirty="0"/>
                    </a:p>
                  </a:txBody>
                  <a:tcPr>
                    <a:solidFill>
                      <a:schemeClr val="bg1"/>
                    </a:solidFill>
                  </a:tcPr>
                </a:tc>
                <a:tc>
                  <a:txBody>
                    <a:bodyPr/>
                    <a:lstStyle/>
                    <a:p>
                      <a:r>
                        <a:rPr kumimoji="1" lang="en-US" altLang="ja-JP" sz="1050" dirty="0"/>
                        <a:t>1.0</a:t>
                      </a:r>
                      <a:endParaRPr kumimoji="1" lang="ja-JP" altLang="en-US" sz="1050" dirty="0"/>
                    </a:p>
                  </a:txBody>
                  <a:tcPr>
                    <a:solidFill>
                      <a:schemeClr val="bg1"/>
                    </a:solidFill>
                  </a:tcPr>
                </a:tc>
                <a:tc>
                  <a:txBody>
                    <a:bodyPr/>
                    <a:lstStyle/>
                    <a:p>
                      <a:r>
                        <a:rPr kumimoji="1" lang="en-US" altLang="ja-JP" sz="1100" dirty="0"/>
                        <a:t>1.0</a:t>
                      </a:r>
                      <a:endParaRPr kumimoji="1" lang="ja-JP" altLang="en-US" sz="1100" dirty="0"/>
                    </a:p>
                  </a:txBody>
                  <a:tcPr>
                    <a:solidFill>
                      <a:schemeClr val="bg1"/>
                    </a:solidFill>
                  </a:tcPr>
                </a:tc>
                <a:tc>
                  <a:txBody>
                    <a:bodyPr/>
                    <a:lstStyle/>
                    <a:p>
                      <a:r>
                        <a:rPr kumimoji="1" lang="en-US" altLang="ja-JP" sz="1100" dirty="0"/>
                        <a:t>0.33</a:t>
                      </a:r>
                      <a:endParaRPr kumimoji="1" lang="ja-JP" altLang="en-US" sz="1100" dirty="0"/>
                    </a:p>
                  </a:txBody>
                  <a:tcPr>
                    <a:lnR w="12700" cap="flat" cmpd="sng" algn="ctr">
                      <a:solidFill>
                        <a:schemeClr val="tx1"/>
                      </a:solidFill>
                      <a:prstDash val="solid"/>
                      <a:round/>
                      <a:headEnd type="none" w="med" len="med"/>
                      <a:tailEnd type="none" w="med" len="med"/>
                    </a:lnR>
                    <a:solidFill>
                      <a:schemeClr val="bg1"/>
                    </a:solidFill>
                  </a:tcPr>
                </a:tc>
                <a:tc>
                  <a:txBody>
                    <a:bodyPr/>
                    <a:lstStyle/>
                    <a:p>
                      <a:r>
                        <a:rPr kumimoji="1" lang="en-US" altLang="ja-JP" sz="1100" b="1" dirty="0">
                          <a:solidFill>
                            <a:schemeClr val="tx2"/>
                          </a:solidFill>
                        </a:rPr>
                        <a:t>-</a:t>
                      </a:r>
                      <a:endParaRPr kumimoji="1" lang="ja-JP" altLang="en-US" sz="1100" b="1" dirty="0">
                        <a:solidFill>
                          <a:schemeClr val="tx2"/>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1"/>
                    </a:solidFill>
                  </a:tcPr>
                </a:tc>
                <a:tc>
                  <a:txBody>
                    <a:bodyPr/>
                    <a:lstStyle/>
                    <a:p>
                      <a:endParaRPr kumimoji="1" lang="ja-JP" altLang="en-US" sz="1100" b="1" dirty="0">
                        <a:solidFill>
                          <a:schemeClr val="tx1"/>
                        </a:solidFill>
                      </a:endParaRPr>
                    </a:p>
                  </a:txBody>
                  <a:tcPr>
                    <a:lnL w="38100" cap="flat" cmpd="sng" algn="ctr">
                      <a:solidFill>
                        <a:srgbClr val="0000FF"/>
                      </a:solidFill>
                      <a:prstDash val="solid"/>
                      <a:round/>
                      <a:headEnd type="none" w="med" len="med"/>
                      <a:tailEnd type="none" w="med" len="med"/>
                    </a:lnL>
                    <a:solidFill>
                      <a:schemeClr val="tx1">
                        <a:lumMod val="50000"/>
                        <a:lumOff val="50000"/>
                      </a:schemeClr>
                    </a:solidFill>
                  </a:tcPr>
                </a:tc>
                <a:tc>
                  <a:txBody>
                    <a:bodyPr/>
                    <a:lstStyle/>
                    <a:p>
                      <a:endParaRPr kumimoji="1" lang="ja-JP" altLang="en-US" sz="1100" b="1" dirty="0">
                        <a:solidFill>
                          <a:schemeClr val="tx1"/>
                        </a:solidFill>
                      </a:endParaRPr>
                    </a:p>
                  </a:txBody>
                  <a:tcPr>
                    <a:solidFill>
                      <a:schemeClr val="tx1">
                        <a:lumMod val="50000"/>
                        <a:lumOff val="50000"/>
                      </a:schemeClr>
                    </a:solidFill>
                  </a:tcPr>
                </a:tc>
                <a:tc>
                  <a:txBody>
                    <a:bodyPr/>
                    <a:lstStyle/>
                    <a:p>
                      <a:endParaRPr kumimoji="1" lang="ja-JP" altLang="en-US" sz="1100" b="1" dirty="0">
                        <a:solidFill>
                          <a:schemeClr val="tx1"/>
                        </a:solidFill>
                      </a:endParaRPr>
                    </a:p>
                  </a:txBody>
                  <a:tcPr>
                    <a:solidFill>
                      <a:schemeClr val="tx1">
                        <a:lumMod val="50000"/>
                        <a:lumOff val="50000"/>
                      </a:schemeClr>
                    </a:solidFill>
                  </a:tcPr>
                </a:tc>
                <a:tc>
                  <a:txBody>
                    <a:bodyPr/>
                    <a:lstStyle/>
                    <a:p>
                      <a:endParaRPr kumimoji="1" lang="ja-JP" altLang="en-US" sz="1050" b="1" dirty="0">
                        <a:solidFill>
                          <a:schemeClr val="tx1"/>
                        </a:solidFill>
                      </a:endParaRPr>
                    </a:p>
                  </a:txBody>
                  <a:tcPr>
                    <a:solidFill>
                      <a:schemeClr val="tx1">
                        <a:lumMod val="50000"/>
                        <a:lumOff val="50000"/>
                      </a:schemeClr>
                    </a:solidFill>
                  </a:tcPr>
                </a:tc>
                <a:tc>
                  <a:txBody>
                    <a:bodyPr/>
                    <a:lstStyle/>
                    <a:p>
                      <a:endParaRPr kumimoji="1" lang="ja-JP" altLang="en-US" sz="1050" b="1" dirty="0">
                        <a:solidFill>
                          <a:schemeClr val="tx1"/>
                        </a:solidFill>
                      </a:endParaRPr>
                    </a:p>
                  </a:txBody>
                  <a:tcPr>
                    <a:solidFill>
                      <a:schemeClr val="tx1">
                        <a:lumMod val="50000"/>
                        <a:lumOff val="50000"/>
                      </a:schemeClr>
                    </a:solidFill>
                  </a:tcPr>
                </a:tc>
                <a:extLst>
                  <a:ext uri="{0D108BD9-81ED-4DB2-BD59-A6C34878D82A}">
                    <a16:rowId xmlns:a16="http://schemas.microsoft.com/office/drawing/2014/main" val="1957133855"/>
                  </a:ext>
                </a:extLst>
              </a:tr>
              <a:tr h="175773">
                <a:tc vMerge="1">
                  <a:txBody>
                    <a:bodyPr/>
                    <a:lstStyle/>
                    <a:p>
                      <a:endParaRPr kumimoji="1" lang="ja-JP" altLang="en-US" sz="1100" dirty="0"/>
                    </a:p>
                  </a:txBody>
                  <a:tcPr/>
                </a:tc>
                <a:tc>
                  <a:txBody>
                    <a:bodyPr/>
                    <a:lstStyle/>
                    <a:p>
                      <a:r>
                        <a:rPr kumimoji="1" lang="en-US" altLang="ja-JP" sz="1050" dirty="0"/>
                        <a:t>Channel spacing(kHz)</a:t>
                      </a:r>
                      <a:endParaRPr kumimoji="1" lang="ja-JP" altLang="en-US" sz="1050" dirty="0"/>
                    </a:p>
                  </a:txBody>
                  <a:tcPr>
                    <a:solidFill>
                      <a:schemeClr val="bg1"/>
                    </a:solidFill>
                  </a:tcPr>
                </a:tc>
                <a:tc>
                  <a:txBody>
                    <a:bodyPr/>
                    <a:lstStyle/>
                    <a:p>
                      <a:r>
                        <a:rPr kumimoji="1" lang="en-US" altLang="ja-JP" sz="1050" dirty="0"/>
                        <a:t>200</a:t>
                      </a:r>
                      <a:endParaRPr kumimoji="1" lang="ja-JP" altLang="en-US" sz="1050" dirty="0"/>
                    </a:p>
                  </a:txBody>
                  <a:tcPr>
                    <a:solidFill>
                      <a:schemeClr val="bg1"/>
                    </a:solidFill>
                  </a:tcPr>
                </a:tc>
                <a:tc>
                  <a:txBody>
                    <a:bodyPr/>
                    <a:lstStyle/>
                    <a:p>
                      <a:r>
                        <a:rPr kumimoji="1" lang="en-US" altLang="ja-JP" sz="1050" dirty="0"/>
                        <a:t>400</a:t>
                      </a:r>
                      <a:endParaRPr kumimoji="1" lang="ja-JP" altLang="en-US" sz="1050" dirty="0"/>
                    </a:p>
                  </a:txBody>
                  <a:tcPr>
                    <a:solidFill>
                      <a:schemeClr val="bg1"/>
                    </a:solidFill>
                  </a:tcPr>
                </a:tc>
                <a:tc>
                  <a:txBody>
                    <a:bodyPr/>
                    <a:lstStyle/>
                    <a:p>
                      <a:r>
                        <a:rPr kumimoji="1" lang="en-US" altLang="ja-JP" sz="1100" dirty="0"/>
                        <a:t>600</a:t>
                      </a:r>
                      <a:endParaRPr kumimoji="1" lang="ja-JP" altLang="en-US" sz="1100" dirty="0"/>
                    </a:p>
                  </a:txBody>
                  <a:tcPr>
                    <a:solidFill>
                      <a:schemeClr val="bg1"/>
                    </a:solidFill>
                  </a:tcPr>
                </a:tc>
                <a:tc>
                  <a:txBody>
                    <a:bodyPr/>
                    <a:lstStyle/>
                    <a:p>
                      <a:r>
                        <a:rPr kumimoji="1" lang="en-US" altLang="ja-JP" sz="1100" dirty="0"/>
                        <a:t>600</a:t>
                      </a:r>
                    </a:p>
                  </a:txBody>
                  <a:tcPr>
                    <a:lnR w="12700" cap="flat" cmpd="sng" algn="ctr">
                      <a:solidFill>
                        <a:schemeClr val="tx1"/>
                      </a:solidFill>
                      <a:prstDash val="solid"/>
                      <a:round/>
                      <a:headEnd type="none" w="med" len="med"/>
                      <a:tailEnd type="none" w="med" len="med"/>
                    </a:lnR>
                    <a:solidFill>
                      <a:schemeClr val="bg1"/>
                    </a:solidFill>
                  </a:tcPr>
                </a:tc>
                <a:tc>
                  <a:txBody>
                    <a:bodyPr/>
                    <a:lstStyle/>
                    <a:p>
                      <a:r>
                        <a:rPr kumimoji="1" lang="en-US" altLang="ja-JP" sz="1100" b="1" dirty="0">
                          <a:solidFill>
                            <a:schemeClr val="tx2"/>
                          </a:solidFill>
                        </a:rPr>
                        <a:t>-</a:t>
                      </a: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dirty="0">
                        <a:solidFill>
                          <a:srgbClr val="FF0000"/>
                        </a:solidFill>
                      </a:endParaRPr>
                    </a:p>
                  </a:txBody>
                  <a:tcPr>
                    <a:lnL w="38100" cap="flat" cmpd="sng" algn="ctr">
                      <a:solidFill>
                        <a:srgbClr val="0000FF"/>
                      </a:solidFill>
                      <a:prstDash val="solid"/>
                      <a:round/>
                      <a:headEnd type="none" w="med" len="med"/>
                      <a:tailEnd type="none" w="med" len="med"/>
                    </a:lnL>
                    <a:solidFill>
                      <a:schemeClr val="tx1">
                        <a:lumMod val="50000"/>
                        <a:lumOff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dirty="0">
                        <a:solidFill>
                          <a:srgbClr val="FF0000"/>
                        </a:solidFill>
                      </a:endParaRPr>
                    </a:p>
                  </a:txBody>
                  <a:tcPr>
                    <a:solidFill>
                      <a:schemeClr val="tx1">
                        <a:lumMod val="50000"/>
                        <a:lumOff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dirty="0">
                        <a:solidFill>
                          <a:srgbClr val="FF0000"/>
                        </a:solidFill>
                      </a:endParaRPr>
                    </a:p>
                  </a:txBody>
                  <a:tcPr>
                    <a:solidFill>
                      <a:schemeClr val="tx1">
                        <a:lumMod val="50000"/>
                        <a:lumOff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tx1">
                        <a:lumMod val="50000"/>
                        <a:lumOff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tx1">
                        <a:lumMod val="50000"/>
                        <a:lumOff val="50000"/>
                      </a:schemeClr>
                    </a:solidFill>
                  </a:tcPr>
                </a:tc>
                <a:extLst>
                  <a:ext uri="{0D108BD9-81ED-4DB2-BD59-A6C34878D82A}">
                    <a16:rowId xmlns:a16="http://schemas.microsoft.com/office/drawing/2014/main" val="3500196070"/>
                  </a:ext>
                </a:extLst>
              </a:tr>
              <a:tr h="175773">
                <a:tc rowSpan="4">
                  <a:txBody>
                    <a:bodyPr/>
                    <a:lstStyle/>
                    <a:p>
                      <a:endParaRPr kumimoji="1" lang="en-US" altLang="ja-JP" sz="110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10002"/>
                  </a:ext>
                </a:extLst>
              </a:tr>
              <a:tr h="0">
                <a:tc vMerge="1">
                  <a:txBody>
                    <a:bodyPr/>
                    <a:lstStyle/>
                    <a:p>
                      <a:endParaRPr kumimoji="1" lang="ja-JP" altLang="en-US" sz="110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10003"/>
                  </a:ext>
                </a:extLst>
              </a:tr>
              <a:tr h="175773">
                <a:tc vMerge="1">
                  <a:txBody>
                    <a:bodyPr/>
                    <a:lstStyle/>
                    <a:p>
                      <a:endParaRPr kumimoji="1" lang="ja-JP" altLang="en-US" sz="110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10004"/>
                  </a:ext>
                </a:extLst>
              </a:tr>
              <a:tr h="246082">
                <a:tc vMerge="1">
                  <a:txBody>
                    <a:bodyPr/>
                    <a:lstStyle/>
                    <a:p>
                      <a:endParaRPr kumimoji="1" lang="ja-JP" altLang="en-US" sz="1100" dirty="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0" dirty="0">
                        <a:solidFill>
                          <a:schemeClr val="tx2"/>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en-US" altLang="ja-JP" sz="1050" dirty="0">
                        <a:solidFill>
                          <a:srgbClr val="FF0000"/>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en-US" altLang="ja-JP" sz="1050" dirty="0">
                        <a:solidFill>
                          <a:srgbClr val="FF0000"/>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extLst>
                  <a:ext uri="{0D108BD9-81ED-4DB2-BD59-A6C34878D82A}">
                    <a16:rowId xmlns:a16="http://schemas.microsoft.com/office/drawing/2014/main" val="10005"/>
                  </a:ext>
                </a:extLst>
              </a:tr>
              <a:tr h="175773">
                <a:tc rowSpan="4">
                  <a:txBody>
                    <a:bodyPr/>
                    <a:lstStyle/>
                    <a:p>
                      <a:endParaRPr kumimoji="1" lang="en-US" altLang="ja-JP" sz="1100" b="1" dirty="0">
                        <a:solidFill>
                          <a:srgbClr val="FF0000"/>
                        </a:solidFill>
                      </a:endParaRPr>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1922814350"/>
                  </a:ext>
                </a:extLst>
              </a:tr>
              <a:tr h="175773">
                <a:tc vMerge="1">
                  <a:txBody>
                    <a:bodyPr/>
                    <a:lstStyle/>
                    <a:p>
                      <a:endParaRPr kumimoji="1" lang="ja-JP" altLang="en-US" sz="110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2725422951"/>
                  </a:ext>
                </a:extLst>
              </a:tr>
              <a:tr h="175773">
                <a:tc vMerge="1">
                  <a:txBody>
                    <a:bodyPr/>
                    <a:lstStyle/>
                    <a:p>
                      <a:endParaRPr kumimoji="1" lang="ja-JP" altLang="en-US" sz="110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903354609"/>
                  </a:ext>
                </a:extLst>
              </a:tr>
              <a:tr h="246082">
                <a:tc vMerge="1">
                  <a:txBody>
                    <a:bodyPr/>
                    <a:lstStyle/>
                    <a:p>
                      <a:endParaRPr kumimoji="1" lang="ja-JP" altLang="en-US" sz="1100" dirty="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0" dirty="0">
                        <a:solidFill>
                          <a:schemeClr val="tx2"/>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en-US" altLang="ja-JP" sz="1050" dirty="0">
                        <a:solidFill>
                          <a:srgbClr val="FF0000"/>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en-US" altLang="ja-JP" sz="1050" dirty="0">
                        <a:solidFill>
                          <a:srgbClr val="FF0000"/>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extLst>
                  <a:ext uri="{0D108BD9-81ED-4DB2-BD59-A6C34878D82A}">
                    <a16:rowId xmlns:a16="http://schemas.microsoft.com/office/drawing/2014/main" val="2276782777"/>
                  </a:ext>
                </a:extLst>
              </a:tr>
            </a:tbl>
          </a:graphicData>
        </a:graphic>
      </p:graphicFrame>
      <p:sp>
        <p:nvSpPr>
          <p:cNvPr id="8" name="フッター プレースホルダー 2"/>
          <p:cNvSpPr>
            <a:spLocks noGrp="1"/>
          </p:cNvSpPr>
          <p:nvPr>
            <p:ph type="ftr" sz="quarter" idx="11"/>
          </p:nvPr>
        </p:nvSpPr>
        <p:spPr>
          <a:xfrm>
            <a:off x="-1" y="6461954"/>
            <a:ext cx="9120825" cy="382587"/>
          </a:xfrm>
          <a:prstGeom prst="rect">
            <a:avLst/>
          </a:prstGeom>
        </p:spPr>
        <p:txBody>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11" name="テキスト ボックス 10">
            <a:extLst>
              <a:ext uri="{FF2B5EF4-FFF2-40B4-BE49-F238E27FC236}">
                <a16:creationId xmlns:a16="http://schemas.microsoft.com/office/drawing/2014/main" id="{2F7A6AC4-74EC-490A-A150-DCFC819B0C7C}"/>
              </a:ext>
            </a:extLst>
          </p:cNvPr>
          <p:cNvSpPr txBox="1"/>
          <p:nvPr/>
        </p:nvSpPr>
        <p:spPr>
          <a:xfrm>
            <a:off x="120335" y="5733256"/>
            <a:ext cx="7772400" cy="276999"/>
          </a:xfrm>
          <a:prstGeom prst="rect">
            <a:avLst/>
          </a:prstGeom>
          <a:noFill/>
        </p:spPr>
        <p:txBody>
          <a:bodyPr wrap="square" rtlCol="0">
            <a:spAutoFit/>
          </a:bodyPr>
          <a:lstStyle/>
          <a:p>
            <a:r>
              <a:rPr lang="en-US" dirty="0"/>
              <a:t>(1) The Term “Channel separation” is used to calculate channel frequency.</a:t>
            </a:r>
          </a:p>
        </p:txBody>
      </p:sp>
      <p:sp>
        <p:nvSpPr>
          <p:cNvPr id="2" name="日付プレースホルダー 1">
            <a:extLst>
              <a:ext uri="{FF2B5EF4-FFF2-40B4-BE49-F238E27FC236}">
                <a16:creationId xmlns:a16="http://schemas.microsoft.com/office/drawing/2014/main" id="{B0B4EBBE-C8AE-48FE-8BA6-8822C937C7A2}"/>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2998992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97742" y="6560915"/>
            <a:ext cx="570670" cy="184666"/>
          </a:xfrm>
        </p:spPr>
        <p:txBody>
          <a:bodyPr/>
          <a:lstStyle/>
          <a:p>
            <a:r>
              <a:rPr lang="en-US" altLang="ja-JP"/>
              <a:t>Slide </a:t>
            </a:r>
            <a:fld id="{EBE60F44-5295-44A0-851E-11DE9887741C}" type="slidenum">
              <a:rPr lang="en-US" altLang="ja-JP"/>
              <a:pPr/>
              <a:t>3</a:t>
            </a:fld>
            <a:endParaRPr lang="en-US" altLang="ja-JP"/>
          </a:p>
        </p:txBody>
      </p:sp>
      <p:sp>
        <p:nvSpPr>
          <p:cNvPr id="4098" name="Rectangle 2"/>
          <p:cNvSpPr>
            <a:spLocks noGrp="1" noChangeArrowheads="1"/>
          </p:cNvSpPr>
          <p:nvPr>
            <p:ph type="title"/>
          </p:nvPr>
        </p:nvSpPr>
        <p:spPr>
          <a:xfrm>
            <a:off x="323528" y="685799"/>
            <a:ext cx="8496944" cy="923801"/>
          </a:xfrm>
          <a:ln/>
        </p:spPr>
        <p:txBody>
          <a:bodyPr/>
          <a:lstStyle/>
          <a:p>
            <a:r>
              <a:rPr lang="en-US" altLang="ja-JP" sz="3200" dirty="0"/>
              <a:t>Current extension in D07</a:t>
            </a:r>
            <a:br>
              <a:rPr lang="en-US" altLang="ja-JP" sz="3200" dirty="0"/>
            </a:br>
            <a:r>
              <a:rPr lang="en-US" altLang="ja-JP" sz="3200" dirty="0"/>
              <a:t>(Table19-8/Table19-9a) [2]</a:t>
            </a:r>
            <a:endParaRPr lang="ja-JP" altLang="ja-JP" sz="3200"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139021348"/>
              </p:ext>
            </p:extLst>
          </p:nvPr>
        </p:nvGraphicFramePr>
        <p:xfrm>
          <a:off x="120334" y="1773238"/>
          <a:ext cx="8916162" cy="3810000"/>
        </p:xfrm>
        <a:graphic>
          <a:graphicData uri="http://schemas.openxmlformats.org/drawingml/2006/table">
            <a:tbl>
              <a:tblPr firstRow="1" bandRow="1">
                <a:tableStyleId>{5940675A-B579-460E-94D1-54222C63F5DA}</a:tableStyleId>
              </a:tblPr>
              <a:tblGrid>
                <a:gridCol w="687141">
                  <a:extLst>
                    <a:ext uri="{9D8B030D-6E8A-4147-A177-3AD203B41FA5}">
                      <a16:colId xmlns:a16="http://schemas.microsoft.com/office/drawing/2014/main" val="20000"/>
                    </a:ext>
                  </a:extLst>
                </a:gridCol>
                <a:gridCol w="1604285">
                  <a:extLst>
                    <a:ext uri="{9D8B030D-6E8A-4147-A177-3AD203B41FA5}">
                      <a16:colId xmlns:a16="http://schemas.microsoft.com/office/drawing/2014/main" val="20001"/>
                    </a:ext>
                  </a:extLst>
                </a:gridCol>
                <a:gridCol w="644776">
                  <a:extLst>
                    <a:ext uri="{9D8B030D-6E8A-4147-A177-3AD203B41FA5}">
                      <a16:colId xmlns:a16="http://schemas.microsoft.com/office/drawing/2014/main" val="20002"/>
                    </a:ext>
                  </a:extLst>
                </a:gridCol>
                <a:gridCol w="664440">
                  <a:extLst>
                    <a:ext uri="{9D8B030D-6E8A-4147-A177-3AD203B41FA5}">
                      <a16:colId xmlns:a16="http://schemas.microsoft.com/office/drawing/2014/main" val="20003"/>
                    </a:ext>
                  </a:extLst>
                </a:gridCol>
                <a:gridCol w="664440">
                  <a:extLst>
                    <a:ext uri="{9D8B030D-6E8A-4147-A177-3AD203B41FA5}">
                      <a16:colId xmlns:a16="http://schemas.microsoft.com/office/drawing/2014/main" val="20004"/>
                    </a:ext>
                  </a:extLst>
                </a:gridCol>
                <a:gridCol w="664440">
                  <a:extLst>
                    <a:ext uri="{9D8B030D-6E8A-4147-A177-3AD203B41FA5}">
                      <a16:colId xmlns:a16="http://schemas.microsoft.com/office/drawing/2014/main" val="20005"/>
                    </a:ext>
                  </a:extLst>
                </a:gridCol>
                <a:gridCol w="664440">
                  <a:extLst>
                    <a:ext uri="{9D8B030D-6E8A-4147-A177-3AD203B41FA5}">
                      <a16:colId xmlns:a16="http://schemas.microsoft.com/office/drawing/2014/main" val="2959421447"/>
                    </a:ext>
                  </a:extLst>
                </a:gridCol>
                <a:gridCol w="664440">
                  <a:extLst>
                    <a:ext uri="{9D8B030D-6E8A-4147-A177-3AD203B41FA5}">
                      <a16:colId xmlns:a16="http://schemas.microsoft.com/office/drawing/2014/main" val="63316579"/>
                    </a:ext>
                  </a:extLst>
                </a:gridCol>
                <a:gridCol w="664440">
                  <a:extLst>
                    <a:ext uri="{9D8B030D-6E8A-4147-A177-3AD203B41FA5}">
                      <a16:colId xmlns:a16="http://schemas.microsoft.com/office/drawing/2014/main" val="1846727901"/>
                    </a:ext>
                  </a:extLst>
                </a:gridCol>
                <a:gridCol w="664440">
                  <a:extLst>
                    <a:ext uri="{9D8B030D-6E8A-4147-A177-3AD203B41FA5}">
                      <a16:colId xmlns:a16="http://schemas.microsoft.com/office/drawing/2014/main" val="20006"/>
                    </a:ext>
                  </a:extLst>
                </a:gridCol>
                <a:gridCol w="664440">
                  <a:extLst>
                    <a:ext uri="{9D8B030D-6E8A-4147-A177-3AD203B41FA5}">
                      <a16:colId xmlns:a16="http://schemas.microsoft.com/office/drawing/2014/main" val="20007"/>
                    </a:ext>
                  </a:extLst>
                </a:gridCol>
                <a:gridCol w="664440">
                  <a:extLst>
                    <a:ext uri="{9D8B030D-6E8A-4147-A177-3AD203B41FA5}">
                      <a16:colId xmlns:a16="http://schemas.microsoft.com/office/drawing/2014/main" val="20008"/>
                    </a:ext>
                  </a:extLst>
                </a:gridCol>
              </a:tblGrid>
              <a:tr h="0">
                <a:tc rowSpan="2">
                  <a:txBody>
                    <a:bodyPr/>
                    <a:lstStyle/>
                    <a:p>
                      <a:r>
                        <a:rPr kumimoji="1" lang="en-US" altLang="ja-JP" sz="1100" dirty="0"/>
                        <a:t>Band</a:t>
                      </a:r>
                    </a:p>
                    <a:p>
                      <a:r>
                        <a:rPr kumimoji="1" lang="en-US" altLang="ja-JP" sz="1100" dirty="0"/>
                        <a:t>Designation</a:t>
                      </a:r>
                    </a:p>
                    <a:p>
                      <a:r>
                        <a:rPr kumimoji="1" lang="en-US" altLang="ja-JP" sz="1100" dirty="0"/>
                        <a:t>(MHz)</a:t>
                      </a:r>
                      <a:endParaRPr kumimoji="1" lang="ja-JP" altLang="en-US" sz="1100" dirty="0"/>
                    </a:p>
                  </a:txBody>
                  <a:tcPr/>
                </a:tc>
                <a:tc rowSpan="2">
                  <a:txBody>
                    <a:bodyPr/>
                    <a:lstStyle/>
                    <a:p>
                      <a:r>
                        <a:rPr kumimoji="1" lang="en-US" altLang="ja-JP" sz="1100" dirty="0"/>
                        <a:t>Parameter</a:t>
                      </a:r>
                      <a:endParaRPr kumimoji="1" lang="ja-JP" altLang="en-US" sz="1100" dirty="0"/>
                    </a:p>
                  </a:txBody>
                  <a:tcPr/>
                </a:tc>
                <a:tc gridSpan="5">
                  <a:txBody>
                    <a:bodyPr/>
                    <a:lstStyle/>
                    <a:p>
                      <a:r>
                        <a:rPr kumimoji="1" lang="en-US" altLang="ja-JP" sz="1100" dirty="0"/>
                        <a:t>Operating mode</a:t>
                      </a:r>
                    </a:p>
                    <a:p>
                      <a:r>
                        <a:rPr kumimoji="1" lang="en-US" altLang="ja-JP" sz="1100" dirty="0"/>
                        <a:t>(Table19-8)</a:t>
                      </a:r>
                      <a:endParaRPr kumimoji="1" lang="ja-JP" altLang="en-US" sz="1100" dirty="0"/>
                    </a:p>
                  </a:txBody>
                  <a:tcPr>
                    <a:lnR w="38100" cap="flat" cmpd="sng" algn="ctr">
                      <a:solidFill>
                        <a:srgbClr val="0000FF"/>
                      </a:solidFill>
                      <a:prstDash val="solid"/>
                      <a:round/>
                      <a:headEnd type="none" w="med" len="med"/>
                      <a:tailEnd type="none" w="med" len="med"/>
                    </a:lnR>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L w="38100" cap="flat" cmpd="sng" algn="ctr">
                      <a:solidFill>
                        <a:srgbClr val="0000FF"/>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endParaRPr lang="en-US" sz="1100" dirty="0"/>
                    </a:p>
                  </a:txBody>
                  <a:tcPr>
                    <a:lnL w="38100" cap="flat" cmpd="sng" algn="ctr">
                      <a:solidFill>
                        <a:srgbClr val="0000FF"/>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gridSpan="5">
                  <a:txBody>
                    <a:bodyPr/>
                    <a:lstStyle/>
                    <a:p>
                      <a:r>
                        <a:rPr lang="en-US" sz="1100" dirty="0"/>
                        <a:t>Operating mode</a:t>
                      </a:r>
                    </a:p>
                    <a:p>
                      <a:r>
                        <a:rPr lang="en-US" sz="1100" dirty="0"/>
                        <a:t>(Table19-9a)</a:t>
                      </a:r>
                    </a:p>
                  </a:txBody>
                  <a:tcPr>
                    <a:lnL w="38100" cap="flat" cmpd="sng" algn="ctr">
                      <a:solidFill>
                        <a:srgbClr val="0000FF"/>
                      </a:solidFill>
                      <a:prstDash val="solid"/>
                      <a:round/>
                      <a:headEnd type="none" w="med" len="med"/>
                      <a:tailEnd type="none" w="med" len="med"/>
                    </a:ln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p>
                  </a:txBody>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40618">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1100" dirty="0"/>
                        <a:t>#1</a:t>
                      </a:r>
                      <a:endParaRPr kumimoji="1" lang="ja-JP" altLang="en-US" sz="1100" dirty="0"/>
                    </a:p>
                  </a:txBody>
                  <a:tcPr/>
                </a:tc>
                <a:tc>
                  <a:txBody>
                    <a:bodyPr/>
                    <a:lstStyle/>
                    <a:p>
                      <a:r>
                        <a:rPr kumimoji="1" lang="en-US" altLang="ja-JP" sz="1100" dirty="0"/>
                        <a:t>#2</a:t>
                      </a:r>
                      <a:endParaRPr kumimoji="1" lang="ja-JP" altLang="en-US" sz="1100" dirty="0"/>
                    </a:p>
                  </a:txBody>
                  <a:tcPr/>
                </a:tc>
                <a:tc>
                  <a:txBody>
                    <a:bodyPr/>
                    <a:lstStyle/>
                    <a:p>
                      <a:r>
                        <a:rPr kumimoji="1" lang="en-US" altLang="ja-JP" sz="1100" dirty="0"/>
                        <a:t>#3</a:t>
                      </a:r>
                      <a:endParaRPr kumimoji="1" lang="ja-JP" altLang="en-US" sz="1100" dirty="0"/>
                    </a:p>
                  </a:txBody>
                  <a:tcPr>
                    <a:noFill/>
                  </a:tcPr>
                </a:tc>
                <a:tc>
                  <a:txBody>
                    <a:bodyPr/>
                    <a:lstStyle/>
                    <a:p>
                      <a:r>
                        <a:rPr kumimoji="1" lang="en-US" altLang="ja-JP" sz="1100" dirty="0"/>
                        <a:t>#4</a:t>
                      </a:r>
                      <a:endParaRPr kumimoji="1" lang="ja-JP" altLang="en-US" sz="11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r>
                        <a:rPr kumimoji="1" lang="en-US" altLang="ja-JP" sz="1100" dirty="0"/>
                        <a:t>#5</a:t>
                      </a:r>
                      <a:endParaRPr kumimoji="1" lang="ja-JP" altLang="en-US" sz="110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noFill/>
                  </a:tcPr>
                </a:tc>
                <a:tc>
                  <a:txBody>
                    <a:bodyPr/>
                    <a:lstStyle/>
                    <a:p>
                      <a:r>
                        <a:rPr kumimoji="1" lang="en-US" altLang="ja-JP" sz="1100" dirty="0">
                          <a:solidFill>
                            <a:schemeClr val="tx2"/>
                          </a:solidFill>
                        </a:rPr>
                        <a:t>#6</a:t>
                      </a:r>
                      <a:endParaRPr kumimoji="1" lang="ja-JP" altLang="en-US" sz="1100" b="1" dirty="0">
                        <a:solidFill>
                          <a:schemeClr val="tx2"/>
                        </a:solidFill>
                      </a:endParaRPr>
                    </a:p>
                  </a:txBody>
                  <a:tcPr>
                    <a:lnL w="38100" cap="flat" cmpd="sng" algn="ctr">
                      <a:solidFill>
                        <a:srgbClr val="0000FF"/>
                      </a:solidFill>
                      <a:prstDash val="solid"/>
                      <a:round/>
                      <a:headEnd type="none" w="med" len="med"/>
                      <a:tailEnd type="none" w="med" len="med"/>
                    </a:lnL>
                    <a:solidFill>
                      <a:schemeClr val="bg1"/>
                    </a:solidFill>
                  </a:tcPr>
                </a:tc>
                <a:tc>
                  <a:txBody>
                    <a:bodyPr/>
                    <a:lstStyle/>
                    <a:p>
                      <a:r>
                        <a:rPr kumimoji="1" lang="en-US" altLang="ja-JP" sz="1100" dirty="0"/>
                        <a:t>#7</a:t>
                      </a:r>
                      <a:endParaRPr kumimoji="1" lang="ja-JP" altLang="en-US" sz="1100" b="1" dirty="0">
                        <a:solidFill>
                          <a:schemeClr val="tx1"/>
                        </a:solidFill>
                      </a:endParaRPr>
                    </a:p>
                  </a:txBody>
                  <a:tcPr/>
                </a:tc>
                <a:tc>
                  <a:txBody>
                    <a:bodyPr/>
                    <a:lstStyle/>
                    <a:p>
                      <a:r>
                        <a:rPr kumimoji="1" lang="en-US" altLang="ja-JP" sz="1100" dirty="0"/>
                        <a:t>#8</a:t>
                      </a:r>
                      <a:endParaRPr kumimoji="1" lang="ja-JP" altLang="en-US" sz="1100" b="1" dirty="0">
                        <a:solidFill>
                          <a:schemeClr val="tx1"/>
                        </a:solidFill>
                      </a:endParaRPr>
                    </a:p>
                  </a:txBody>
                  <a:tcPr>
                    <a:lnT w="12700" cap="flat" cmpd="sng" algn="ctr">
                      <a:solidFill>
                        <a:schemeClr val="tx1"/>
                      </a:solidFill>
                      <a:prstDash val="solid"/>
                      <a:round/>
                      <a:headEnd type="none" w="med" len="med"/>
                      <a:tailEnd type="none" w="med" len="med"/>
                    </a:lnT>
                  </a:tcPr>
                </a:tc>
                <a:tc>
                  <a:txBody>
                    <a:bodyPr/>
                    <a:lstStyle/>
                    <a:p>
                      <a:endParaRPr kumimoji="1" lang="ja-JP" altLang="en-US" sz="1100" b="1" dirty="0">
                        <a:solidFill>
                          <a:schemeClr val="tx1"/>
                        </a:solidFill>
                      </a:endParaRPr>
                    </a:p>
                  </a:txBody>
                  <a:tcPr/>
                </a:tc>
                <a:tc>
                  <a:txBody>
                    <a:bodyPr/>
                    <a:lstStyle/>
                    <a:p>
                      <a:endParaRPr kumimoji="1" lang="ja-JP" altLang="en-US" sz="1100" b="1" dirty="0">
                        <a:solidFill>
                          <a:schemeClr val="tx1"/>
                        </a:solidFill>
                      </a:endParaRPr>
                    </a:p>
                  </a:txBody>
                  <a:tcPr/>
                </a:tc>
                <a:extLst>
                  <a:ext uri="{0D108BD9-81ED-4DB2-BD59-A6C34878D82A}">
                    <a16:rowId xmlns:a16="http://schemas.microsoft.com/office/drawing/2014/main" val="10001"/>
                  </a:ext>
                </a:extLst>
              </a:tr>
              <a:tr h="175773">
                <a:tc rowSpan="4">
                  <a:txBody>
                    <a:bodyPr/>
                    <a:lstStyle/>
                    <a:p>
                      <a:r>
                        <a:rPr kumimoji="1" lang="en-US" altLang="ja-JP" sz="1100" b="1" dirty="0">
                          <a:solidFill>
                            <a:schemeClr val="tx2"/>
                          </a:solidFill>
                        </a:rPr>
                        <a:t>920</a:t>
                      </a:r>
                    </a:p>
                  </a:txBody>
                  <a:tcPr>
                    <a:solidFill>
                      <a:schemeClr val="bg1"/>
                    </a:solidFill>
                  </a:tcPr>
                </a:tc>
                <a:tc>
                  <a:txBody>
                    <a:bodyPr/>
                    <a:lstStyle/>
                    <a:p>
                      <a:r>
                        <a:rPr kumimoji="1" lang="en-US" altLang="ja-JP" sz="1050" dirty="0"/>
                        <a:t>Data rate(kb/s)</a:t>
                      </a:r>
                      <a:endParaRPr kumimoji="1" lang="ja-JP" altLang="en-US" sz="1050" dirty="0"/>
                    </a:p>
                  </a:txBody>
                  <a:tcPr>
                    <a:solidFill>
                      <a:schemeClr val="bg1"/>
                    </a:solidFill>
                  </a:tcPr>
                </a:tc>
                <a:tc>
                  <a:txBody>
                    <a:bodyPr/>
                    <a:lstStyle/>
                    <a:p>
                      <a:r>
                        <a:rPr kumimoji="1" lang="en-US" altLang="ja-JP" sz="1050" dirty="0"/>
                        <a:t>50</a:t>
                      </a:r>
                      <a:endParaRPr kumimoji="1" lang="ja-JP" altLang="en-US" sz="1050" dirty="0"/>
                    </a:p>
                  </a:txBody>
                  <a:tcPr>
                    <a:solidFill>
                      <a:schemeClr val="bg1"/>
                    </a:solidFill>
                  </a:tcPr>
                </a:tc>
                <a:tc>
                  <a:txBody>
                    <a:bodyPr/>
                    <a:lstStyle/>
                    <a:p>
                      <a:r>
                        <a:rPr kumimoji="1" lang="en-US" altLang="ja-JP" sz="1050" dirty="0"/>
                        <a:t>100</a:t>
                      </a:r>
                      <a:endParaRPr kumimoji="1" lang="ja-JP" altLang="en-US" sz="1050" dirty="0"/>
                    </a:p>
                  </a:txBody>
                  <a:tcPr>
                    <a:solidFill>
                      <a:schemeClr val="bg1"/>
                    </a:solidFill>
                  </a:tcPr>
                </a:tc>
                <a:tc>
                  <a:txBody>
                    <a:bodyPr/>
                    <a:lstStyle/>
                    <a:p>
                      <a:r>
                        <a:rPr kumimoji="1" lang="en-US" altLang="ja-JP" sz="1100" dirty="0"/>
                        <a:t>200</a:t>
                      </a:r>
                      <a:endParaRPr kumimoji="1" lang="ja-JP" altLang="en-US" sz="1100" dirty="0"/>
                    </a:p>
                  </a:txBody>
                  <a:tcPr>
                    <a:solidFill>
                      <a:schemeClr val="bg1"/>
                    </a:solidFill>
                  </a:tcPr>
                </a:tc>
                <a:tc>
                  <a:txBody>
                    <a:bodyPr/>
                    <a:lstStyle/>
                    <a:p>
                      <a:r>
                        <a:rPr kumimoji="1" lang="en-US" altLang="ja-JP" sz="1100" dirty="0"/>
                        <a:t>400</a:t>
                      </a:r>
                      <a:endParaRPr kumimoji="1" lang="ja-JP" altLang="en-US" sz="1100" dirty="0"/>
                    </a:p>
                  </a:txBody>
                  <a:tcPr>
                    <a:lnR w="12700" cap="flat" cmpd="sng" algn="ctr">
                      <a:solidFill>
                        <a:schemeClr val="tx1"/>
                      </a:solidFill>
                      <a:prstDash val="solid"/>
                      <a:round/>
                      <a:headEnd type="none" w="med" len="med"/>
                      <a:tailEnd type="none" w="med" len="med"/>
                    </a:lnR>
                    <a:solidFill>
                      <a:schemeClr val="bg1"/>
                    </a:solidFill>
                  </a:tcPr>
                </a:tc>
                <a:tc>
                  <a:txBody>
                    <a:bodyPr/>
                    <a:lstStyle/>
                    <a:p>
                      <a:r>
                        <a:rPr kumimoji="1" lang="en-US" altLang="ja-JP" sz="1100" dirty="0"/>
                        <a:t>400</a:t>
                      </a:r>
                      <a:endParaRPr kumimoji="1" lang="ja-JP" altLang="en-US" sz="110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1"/>
                    </a:solidFill>
                  </a:tcPr>
                </a:tc>
                <a:tc>
                  <a:txBody>
                    <a:bodyPr/>
                    <a:lstStyle/>
                    <a:p>
                      <a:r>
                        <a:rPr kumimoji="1" lang="en-US" altLang="ja-JP" sz="1100" dirty="0"/>
                        <a:t>600</a:t>
                      </a:r>
                      <a:endParaRPr kumimoji="1" lang="ja-JP" altLang="en-US" sz="1100" b="1" dirty="0">
                        <a:solidFill>
                          <a:schemeClr val="tx1"/>
                        </a:solidFill>
                      </a:endParaRPr>
                    </a:p>
                  </a:txBody>
                  <a:tcPr>
                    <a:lnL w="38100" cap="flat" cmpd="sng" algn="ctr">
                      <a:solidFill>
                        <a:srgbClr val="0000FF"/>
                      </a:solidFill>
                      <a:prstDash val="solid"/>
                      <a:round/>
                      <a:headEnd type="none" w="med" len="med"/>
                      <a:tailEnd type="none" w="med" len="med"/>
                    </a:lnL>
                    <a:solidFill>
                      <a:schemeClr val="bg1"/>
                    </a:solidFill>
                  </a:tcPr>
                </a:tc>
                <a:tc>
                  <a:txBody>
                    <a:bodyPr/>
                    <a:lstStyle/>
                    <a:p>
                      <a:r>
                        <a:rPr kumimoji="1" lang="en-US" altLang="ja-JP" sz="1100"/>
                        <a:t>600</a:t>
                      </a:r>
                      <a:endParaRPr kumimoji="1" lang="ja-JP" altLang="en-US" sz="1100" b="1" dirty="0">
                        <a:solidFill>
                          <a:schemeClr val="tx1"/>
                        </a:solidFill>
                      </a:endParaRPr>
                    </a:p>
                  </a:txBody>
                  <a:tcPr>
                    <a:solidFill>
                      <a:schemeClr val="bg1"/>
                    </a:solidFill>
                  </a:tcPr>
                </a:tc>
                <a:tc>
                  <a:txBody>
                    <a:bodyPr/>
                    <a:lstStyle/>
                    <a:p>
                      <a:r>
                        <a:rPr kumimoji="1" lang="en-US" altLang="ja-JP" sz="1100" dirty="0"/>
                        <a:t>800</a:t>
                      </a:r>
                      <a:endParaRPr kumimoji="1" lang="ja-JP" altLang="en-US" sz="1100" b="1" dirty="0">
                        <a:solidFill>
                          <a:schemeClr val="tx1"/>
                        </a:solidFill>
                      </a:endParaRPr>
                    </a:p>
                  </a:txBody>
                  <a:tcPr>
                    <a:solidFill>
                      <a:schemeClr val="bg1"/>
                    </a:solidFill>
                  </a:tcPr>
                </a:tc>
                <a:tc>
                  <a:txBody>
                    <a:bodyPr/>
                    <a:lstStyle/>
                    <a:p>
                      <a:endParaRPr kumimoji="1" lang="ja-JP" altLang="en-US" sz="1050" b="1" dirty="0">
                        <a:solidFill>
                          <a:schemeClr val="tx1"/>
                        </a:solidFill>
                      </a:endParaRPr>
                    </a:p>
                  </a:txBody>
                  <a:tcPr>
                    <a:solidFill>
                      <a:schemeClr val="bg1"/>
                    </a:solidFill>
                  </a:tcPr>
                </a:tc>
                <a:tc>
                  <a:txBody>
                    <a:bodyPr/>
                    <a:lstStyle/>
                    <a:p>
                      <a:endParaRPr kumimoji="1" lang="ja-JP" altLang="en-US" sz="1050" b="1" dirty="0">
                        <a:solidFill>
                          <a:schemeClr val="tx1"/>
                        </a:solidFill>
                      </a:endParaRPr>
                    </a:p>
                  </a:txBody>
                  <a:tcPr>
                    <a:solidFill>
                      <a:schemeClr val="bg1"/>
                    </a:solidFill>
                  </a:tcPr>
                </a:tc>
                <a:extLst>
                  <a:ext uri="{0D108BD9-81ED-4DB2-BD59-A6C34878D82A}">
                    <a16:rowId xmlns:a16="http://schemas.microsoft.com/office/drawing/2014/main" val="991637167"/>
                  </a:ext>
                </a:extLst>
              </a:tr>
              <a:tr h="175773">
                <a:tc vMerge="1">
                  <a:txBody>
                    <a:bodyPr/>
                    <a:lstStyle/>
                    <a:p>
                      <a:endParaRPr kumimoji="1" lang="ja-JP" altLang="en-US" sz="1100"/>
                    </a:p>
                  </a:txBody>
                  <a:tcPr/>
                </a:tc>
                <a:tc>
                  <a:txBody>
                    <a:bodyPr/>
                    <a:lstStyle/>
                    <a:p>
                      <a:r>
                        <a:rPr kumimoji="1" lang="en-US" altLang="ja-JP" sz="1050" dirty="0"/>
                        <a:t>Modulation</a:t>
                      </a:r>
                      <a:endParaRPr kumimoji="1" lang="ja-JP" altLang="en-US" sz="1050" dirty="0"/>
                    </a:p>
                  </a:txBody>
                  <a:tcPr>
                    <a:solidFill>
                      <a:schemeClr val="bg1"/>
                    </a:solidFill>
                  </a:tcPr>
                </a:tc>
                <a:tc>
                  <a:txBody>
                    <a:bodyPr/>
                    <a:lstStyle/>
                    <a:p>
                      <a:r>
                        <a:rPr kumimoji="1" lang="en-US" altLang="ja-JP" sz="1050" dirty="0"/>
                        <a:t>2-FSK</a:t>
                      </a:r>
                      <a:endParaRPr kumimoji="1" lang="ja-JP" altLang="en-US" sz="105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2-FSK</a:t>
                      </a:r>
                      <a:endParaRPr kumimoji="1" lang="ja-JP" altLang="en-US" sz="110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4-FSK</a:t>
                      </a:r>
                      <a:endParaRPr kumimoji="1" lang="ja-JP" altLang="en-US" sz="1100" dirty="0"/>
                    </a:p>
                  </a:txBody>
                  <a:tcPr>
                    <a:lnR w="12700" cap="flat" cmpd="sng" algn="ctr">
                      <a:solidFill>
                        <a:schemeClr val="tx1"/>
                      </a:solidFill>
                      <a:prstDash val="solid"/>
                      <a:round/>
                      <a:headEnd type="none" w="med" len="med"/>
                      <a:tailEnd type="none" w="med" len="med"/>
                    </a:ln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2-FSK</a:t>
                      </a:r>
                      <a:endParaRPr kumimoji="1" lang="ja-JP" altLang="en-US" sz="110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2-FSK</a:t>
                      </a:r>
                      <a:endParaRPr kumimoji="1" lang="ja-JP" altLang="en-US" sz="1100" b="1" dirty="0">
                        <a:solidFill>
                          <a:schemeClr val="tx1"/>
                        </a:solidFill>
                      </a:endParaRPr>
                    </a:p>
                  </a:txBody>
                  <a:tcPr>
                    <a:lnL w="38100" cap="flat" cmpd="sng" algn="ctr">
                      <a:solidFill>
                        <a:srgbClr val="0000FF"/>
                      </a:solidFill>
                      <a:prstDash val="solid"/>
                      <a:round/>
                      <a:headEnd type="none" w="med" len="med"/>
                      <a:tailEnd type="none" w="med" len="med"/>
                    </a:lnL>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4-FSK</a:t>
                      </a:r>
                      <a:endParaRPr kumimoji="1" lang="ja-JP" altLang="en-US" sz="1100" b="1"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4-FSK</a:t>
                      </a:r>
                      <a:endParaRPr kumimoji="1" lang="ja-JP" altLang="en-US" sz="1100" b="1"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1"/>
                    </a:solidFill>
                  </a:tcPr>
                </a:tc>
                <a:extLst>
                  <a:ext uri="{0D108BD9-81ED-4DB2-BD59-A6C34878D82A}">
                    <a16:rowId xmlns:a16="http://schemas.microsoft.com/office/drawing/2014/main" val="2651901681"/>
                  </a:ext>
                </a:extLst>
              </a:tr>
              <a:tr h="175773">
                <a:tc vMerge="1">
                  <a:txBody>
                    <a:bodyPr/>
                    <a:lstStyle/>
                    <a:p>
                      <a:endParaRPr kumimoji="1" lang="ja-JP" altLang="en-US" sz="1100"/>
                    </a:p>
                  </a:txBody>
                  <a:tcPr/>
                </a:tc>
                <a:tc>
                  <a:txBody>
                    <a:bodyPr/>
                    <a:lstStyle/>
                    <a:p>
                      <a:r>
                        <a:rPr kumimoji="1" lang="en-US" altLang="ja-JP" sz="1050" dirty="0"/>
                        <a:t>Modulation index</a:t>
                      </a:r>
                      <a:endParaRPr kumimoji="1" lang="ja-JP" altLang="en-US" sz="1050" dirty="0"/>
                    </a:p>
                  </a:txBody>
                  <a:tcPr>
                    <a:solidFill>
                      <a:schemeClr val="bg1"/>
                    </a:solidFill>
                  </a:tcPr>
                </a:tc>
                <a:tc>
                  <a:txBody>
                    <a:bodyPr/>
                    <a:lstStyle/>
                    <a:p>
                      <a:r>
                        <a:rPr kumimoji="1" lang="en-US" altLang="ja-JP" sz="1050" dirty="0"/>
                        <a:t>1.0</a:t>
                      </a:r>
                      <a:endParaRPr kumimoji="1" lang="ja-JP" altLang="en-US" sz="1050" dirty="0"/>
                    </a:p>
                  </a:txBody>
                  <a:tcPr>
                    <a:solidFill>
                      <a:schemeClr val="bg1"/>
                    </a:solidFill>
                  </a:tcPr>
                </a:tc>
                <a:tc>
                  <a:txBody>
                    <a:bodyPr/>
                    <a:lstStyle/>
                    <a:p>
                      <a:r>
                        <a:rPr kumimoji="1" lang="en-US" altLang="ja-JP" sz="1050" dirty="0"/>
                        <a:t>1.0</a:t>
                      </a:r>
                      <a:endParaRPr kumimoji="1" lang="ja-JP" altLang="en-US" sz="1050" dirty="0"/>
                    </a:p>
                  </a:txBody>
                  <a:tcPr>
                    <a:solidFill>
                      <a:schemeClr val="bg1"/>
                    </a:solidFill>
                  </a:tcPr>
                </a:tc>
                <a:tc>
                  <a:txBody>
                    <a:bodyPr/>
                    <a:lstStyle/>
                    <a:p>
                      <a:r>
                        <a:rPr kumimoji="1" lang="en-US" altLang="ja-JP" sz="1100" dirty="0"/>
                        <a:t>1.0</a:t>
                      </a:r>
                      <a:endParaRPr kumimoji="1" lang="ja-JP" altLang="en-US" sz="1100" dirty="0"/>
                    </a:p>
                  </a:txBody>
                  <a:tcPr>
                    <a:solidFill>
                      <a:schemeClr val="bg1"/>
                    </a:solidFill>
                  </a:tcPr>
                </a:tc>
                <a:tc>
                  <a:txBody>
                    <a:bodyPr/>
                    <a:lstStyle/>
                    <a:p>
                      <a:r>
                        <a:rPr kumimoji="1" lang="en-US" altLang="ja-JP" sz="1100" dirty="0"/>
                        <a:t>0.33</a:t>
                      </a:r>
                      <a:endParaRPr kumimoji="1" lang="ja-JP" altLang="en-US" sz="1100" dirty="0"/>
                    </a:p>
                  </a:txBody>
                  <a:tcPr>
                    <a:lnR w="12700" cap="flat" cmpd="sng" algn="ctr">
                      <a:solidFill>
                        <a:schemeClr val="tx1"/>
                      </a:solidFill>
                      <a:prstDash val="solid"/>
                      <a:round/>
                      <a:headEnd type="none" w="med" len="med"/>
                      <a:tailEnd type="none" w="med" len="med"/>
                    </a:lnR>
                    <a:solidFill>
                      <a:schemeClr val="bg1"/>
                    </a:solidFill>
                  </a:tcPr>
                </a:tc>
                <a:tc>
                  <a:txBody>
                    <a:bodyPr/>
                    <a:lstStyle/>
                    <a:p>
                      <a:r>
                        <a:rPr kumimoji="1" lang="en-US" altLang="ja-JP" sz="1100" dirty="0"/>
                        <a:t>0.5</a:t>
                      </a:r>
                      <a:endParaRPr kumimoji="1" lang="ja-JP" altLang="en-US" sz="110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1"/>
                    </a:solidFill>
                  </a:tcPr>
                </a:tc>
                <a:tc>
                  <a:txBody>
                    <a:bodyPr/>
                    <a:lstStyle/>
                    <a:p>
                      <a:r>
                        <a:rPr kumimoji="1" lang="en-US" altLang="ja-JP" sz="1100" dirty="0"/>
                        <a:t>0.4</a:t>
                      </a:r>
                      <a:endParaRPr kumimoji="1" lang="ja-JP" altLang="en-US" sz="1100" b="1" dirty="0">
                        <a:solidFill>
                          <a:schemeClr val="tx1"/>
                        </a:solidFill>
                      </a:endParaRPr>
                    </a:p>
                  </a:txBody>
                  <a:tcPr>
                    <a:lnL w="38100" cap="flat" cmpd="sng" algn="ctr">
                      <a:solidFill>
                        <a:srgbClr val="0000FF"/>
                      </a:solidFill>
                      <a:prstDash val="solid"/>
                      <a:round/>
                      <a:headEnd type="none" w="med" len="med"/>
                      <a:tailEnd type="none" w="med" len="med"/>
                    </a:lnL>
                    <a:solidFill>
                      <a:schemeClr val="bg1"/>
                    </a:solidFill>
                  </a:tcPr>
                </a:tc>
                <a:tc>
                  <a:txBody>
                    <a:bodyPr/>
                    <a:lstStyle/>
                    <a:p>
                      <a:r>
                        <a:rPr kumimoji="1" lang="en-US" altLang="ja-JP" sz="1100" dirty="0"/>
                        <a:t>0.5</a:t>
                      </a:r>
                      <a:endParaRPr kumimoji="1" lang="ja-JP" altLang="en-US" sz="1100" b="1" dirty="0">
                        <a:solidFill>
                          <a:schemeClr val="tx1"/>
                        </a:solidFill>
                      </a:endParaRPr>
                    </a:p>
                  </a:txBody>
                  <a:tcPr>
                    <a:solidFill>
                      <a:schemeClr val="bg1"/>
                    </a:solidFill>
                  </a:tcPr>
                </a:tc>
                <a:tc>
                  <a:txBody>
                    <a:bodyPr/>
                    <a:lstStyle/>
                    <a:p>
                      <a:r>
                        <a:rPr kumimoji="1" lang="en-US" altLang="ja-JP" sz="1100" dirty="0"/>
                        <a:t>0.33</a:t>
                      </a:r>
                      <a:endParaRPr kumimoji="1" lang="ja-JP" altLang="en-US" sz="1100" b="1" dirty="0">
                        <a:solidFill>
                          <a:schemeClr val="tx1"/>
                        </a:solidFill>
                      </a:endParaRPr>
                    </a:p>
                  </a:txBody>
                  <a:tcPr>
                    <a:solidFill>
                      <a:schemeClr val="bg1"/>
                    </a:solidFill>
                  </a:tcPr>
                </a:tc>
                <a:tc>
                  <a:txBody>
                    <a:bodyPr/>
                    <a:lstStyle/>
                    <a:p>
                      <a:endParaRPr kumimoji="1" lang="ja-JP" altLang="en-US" sz="1050" b="1" dirty="0">
                        <a:solidFill>
                          <a:schemeClr val="tx1"/>
                        </a:solidFill>
                      </a:endParaRPr>
                    </a:p>
                  </a:txBody>
                  <a:tcPr>
                    <a:solidFill>
                      <a:schemeClr val="bg1"/>
                    </a:solidFill>
                  </a:tcPr>
                </a:tc>
                <a:tc>
                  <a:txBody>
                    <a:bodyPr/>
                    <a:lstStyle/>
                    <a:p>
                      <a:endParaRPr kumimoji="1" lang="ja-JP" altLang="en-US" sz="1050" b="1" dirty="0">
                        <a:solidFill>
                          <a:schemeClr val="tx1"/>
                        </a:solidFill>
                      </a:endParaRPr>
                    </a:p>
                  </a:txBody>
                  <a:tcPr>
                    <a:solidFill>
                      <a:schemeClr val="bg1"/>
                    </a:solidFill>
                  </a:tcPr>
                </a:tc>
                <a:extLst>
                  <a:ext uri="{0D108BD9-81ED-4DB2-BD59-A6C34878D82A}">
                    <a16:rowId xmlns:a16="http://schemas.microsoft.com/office/drawing/2014/main" val="1957133855"/>
                  </a:ext>
                </a:extLst>
              </a:tr>
              <a:tr h="175773">
                <a:tc vMerge="1">
                  <a:txBody>
                    <a:bodyPr/>
                    <a:lstStyle/>
                    <a:p>
                      <a:endParaRPr kumimoji="1" lang="ja-JP" altLang="en-US" sz="1100" dirty="0"/>
                    </a:p>
                  </a:txBody>
                  <a:tcPr/>
                </a:tc>
                <a:tc>
                  <a:txBody>
                    <a:bodyPr/>
                    <a:lstStyle/>
                    <a:p>
                      <a:r>
                        <a:rPr kumimoji="1" lang="en-US" altLang="ja-JP" sz="1050" dirty="0"/>
                        <a:t>Channel spacing(kHz)</a:t>
                      </a:r>
                      <a:endParaRPr kumimoji="1" lang="ja-JP" altLang="en-US" sz="1050" dirty="0"/>
                    </a:p>
                  </a:txBody>
                  <a:tcPr>
                    <a:solidFill>
                      <a:schemeClr val="bg1"/>
                    </a:solidFill>
                  </a:tcPr>
                </a:tc>
                <a:tc>
                  <a:txBody>
                    <a:bodyPr/>
                    <a:lstStyle/>
                    <a:p>
                      <a:r>
                        <a:rPr kumimoji="1" lang="en-US" altLang="ja-JP" sz="1050" dirty="0"/>
                        <a:t>200</a:t>
                      </a:r>
                      <a:endParaRPr kumimoji="1" lang="ja-JP" altLang="en-US" sz="1050" dirty="0"/>
                    </a:p>
                  </a:txBody>
                  <a:tcPr>
                    <a:solidFill>
                      <a:schemeClr val="bg1"/>
                    </a:solidFill>
                  </a:tcPr>
                </a:tc>
                <a:tc>
                  <a:txBody>
                    <a:bodyPr/>
                    <a:lstStyle/>
                    <a:p>
                      <a:r>
                        <a:rPr kumimoji="1" lang="en-US" altLang="ja-JP" sz="1050" dirty="0"/>
                        <a:t>400</a:t>
                      </a:r>
                      <a:endParaRPr kumimoji="1" lang="ja-JP" altLang="en-US" sz="1050" dirty="0"/>
                    </a:p>
                  </a:txBody>
                  <a:tcPr>
                    <a:solidFill>
                      <a:schemeClr val="bg1"/>
                    </a:solidFill>
                  </a:tcPr>
                </a:tc>
                <a:tc>
                  <a:txBody>
                    <a:bodyPr/>
                    <a:lstStyle/>
                    <a:p>
                      <a:r>
                        <a:rPr kumimoji="1" lang="en-US" altLang="ja-JP" sz="1100" dirty="0"/>
                        <a:t>600</a:t>
                      </a:r>
                      <a:endParaRPr kumimoji="1" lang="ja-JP" altLang="en-US" sz="1100" dirty="0"/>
                    </a:p>
                  </a:txBody>
                  <a:tcPr>
                    <a:solidFill>
                      <a:schemeClr val="bg1"/>
                    </a:solidFill>
                  </a:tcPr>
                </a:tc>
                <a:tc>
                  <a:txBody>
                    <a:bodyPr/>
                    <a:lstStyle/>
                    <a:p>
                      <a:r>
                        <a:rPr kumimoji="1" lang="en-US" altLang="ja-JP" sz="1100" dirty="0"/>
                        <a:t>600</a:t>
                      </a:r>
                    </a:p>
                  </a:txBody>
                  <a:tcPr>
                    <a:lnR w="12700" cap="flat" cmpd="sng" algn="ctr">
                      <a:solidFill>
                        <a:schemeClr val="tx1"/>
                      </a:solidFill>
                      <a:prstDash val="solid"/>
                      <a:round/>
                      <a:headEnd type="none" w="med" len="med"/>
                      <a:tailEnd type="none" w="med" len="med"/>
                    </a:lnR>
                    <a:solidFill>
                      <a:schemeClr val="bg1"/>
                    </a:solidFill>
                  </a:tcPr>
                </a:tc>
                <a:tc>
                  <a:txBody>
                    <a:bodyPr/>
                    <a:lstStyle/>
                    <a:p>
                      <a:r>
                        <a:rPr kumimoji="1" lang="en-US" altLang="ja-JP" sz="1100" dirty="0"/>
                        <a:t>1000</a:t>
                      </a:r>
                      <a:r>
                        <a:rPr kumimoji="1" lang="en-US" altLang="ja-JP" sz="1100" b="1" dirty="0">
                          <a:solidFill>
                            <a:srgbClr val="FF0000"/>
                          </a:solidFill>
                        </a:rPr>
                        <a:t>(1)</a:t>
                      </a: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strike="noStrike" kern="1200" cap="none" spc="0" normalizeH="0" baseline="0" noProof="0" dirty="0">
                          <a:ln>
                            <a:noFill/>
                          </a:ln>
                          <a:effectLst/>
                          <a:uLnTx/>
                          <a:uFillTx/>
                        </a:rPr>
                        <a:t>1000</a:t>
                      </a:r>
                      <a:r>
                        <a:rPr kumimoji="1" lang="en-US" altLang="ja-JP" sz="1100" b="1" dirty="0">
                          <a:solidFill>
                            <a:srgbClr val="FF0000"/>
                          </a:solidFill>
                        </a:rPr>
                        <a:t>(1)</a:t>
                      </a:r>
                    </a:p>
                  </a:txBody>
                  <a:tcPr>
                    <a:lnL w="38100" cap="flat" cmpd="sng" algn="ctr">
                      <a:solidFill>
                        <a:srgbClr val="0000FF"/>
                      </a:solidFill>
                      <a:prstDash val="solid"/>
                      <a:round/>
                      <a:headEnd type="none" w="med" len="med"/>
                      <a:tailEnd type="none" w="med" len="med"/>
                    </a:lnL>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strike="noStrike" kern="1200" cap="none" spc="0" normalizeH="0" baseline="0" noProof="0" dirty="0">
                          <a:ln>
                            <a:noFill/>
                          </a:ln>
                          <a:effectLst/>
                          <a:uLnTx/>
                          <a:uFillTx/>
                        </a:rPr>
                        <a:t>1000</a:t>
                      </a:r>
                      <a:r>
                        <a:rPr kumimoji="1" lang="en-US" altLang="ja-JP" sz="1100" b="1" dirty="0">
                          <a:solidFill>
                            <a:srgbClr val="FF0000"/>
                          </a:solidFill>
                        </a:rPr>
                        <a:t>(1)</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strike="noStrike" kern="1200" cap="none" spc="0" normalizeH="0" baseline="0" noProof="0" dirty="0">
                          <a:ln>
                            <a:noFill/>
                          </a:ln>
                          <a:effectLst/>
                          <a:uLnTx/>
                          <a:uFillTx/>
                        </a:rPr>
                        <a:t>1000</a:t>
                      </a:r>
                      <a:r>
                        <a:rPr kumimoji="1" lang="en-US" altLang="ja-JP" sz="1100" b="1" dirty="0">
                          <a:solidFill>
                            <a:srgbClr val="FF0000"/>
                          </a:solidFill>
                        </a:rPr>
                        <a:t>(1)</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1"/>
                    </a:solidFill>
                  </a:tcPr>
                </a:tc>
                <a:extLst>
                  <a:ext uri="{0D108BD9-81ED-4DB2-BD59-A6C34878D82A}">
                    <a16:rowId xmlns:a16="http://schemas.microsoft.com/office/drawing/2014/main" val="3500196070"/>
                  </a:ext>
                </a:extLst>
              </a:tr>
              <a:tr h="175773">
                <a:tc rowSpan="4">
                  <a:txBody>
                    <a:bodyPr/>
                    <a:lstStyle/>
                    <a:p>
                      <a:endParaRPr kumimoji="1" lang="en-US" altLang="ja-JP" sz="110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10002"/>
                  </a:ext>
                </a:extLst>
              </a:tr>
              <a:tr h="0">
                <a:tc vMerge="1">
                  <a:txBody>
                    <a:bodyPr/>
                    <a:lstStyle/>
                    <a:p>
                      <a:endParaRPr kumimoji="1" lang="ja-JP" altLang="en-US" sz="110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10003"/>
                  </a:ext>
                </a:extLst>
              </a:tr>
              <a:tr h="175773">
                <a:tc vMerge="1">
                  <a:txBody>
                    <a:bodyPr/>
                    <a:lstStyle/>
                    <a:p>
                      <a:endParaRPr kumimoji="1" lang="ja-JP" altLang="en-US" sz="110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10004"/>
                  </a:ext>
                </a:extLst>
              </a:tr>
              <a:tr h="246082">
                <a:tc vMerge="1">
                  <a:txBody>
                    <a:bodyPr/>
                    <a:lstStyle/>
                    <a:p>
                      <a:endParaRPr kumimoji="1" lang="ja-JP" altLang="en-US" sz="1100" dirty="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0" dirty="0">
                        <a:solidFill>
                          <a:schemeClr val="tx2"/>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en-US" altLang="ja-JP" sz="1050" dirty="0">
                        <a:solidFill>
                          <a:srgbClr val="FF0000"/>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en-US" altLang="ja-JP" sz="1050" dirty="0">
                        <a:solidFill>
                          <a:srgbClr val="FF0000"/>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extLst>
                  <a:ext uri="{0D108BD9-81ED-4DB2-BD59-A6C34878D82A}">
                    <a16:rowId xmlns:a16="http://schemas.microsoft.com/office/drawing/2014/main" val="10005"/>
                  </a:ext>
                </a:extLst>
              </a:tr>
              <a:tr h="175773">
                <a:tc rowSpan="4">
                  <a:txBody>
                    <a:bodyPr/>
                    <a:lstStyle/>
                    <a:p>
                      <a:endParaRPr kumimoji="1" lang="en-US" altLang="ja-JP" sz="1100" b="1" dirty="0">
                        <a:solidFill>
                          <a:srgbClr val="FF0000"/>
                        </a:solidFill>
                      </a:endParaRPr>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1922814350"/>
                  </a:ext>
                </a:extLst>
              </a:tr>
              <a:tr h="175773">
                <a:tc vMerge="1">
                  <a:txBody>
                    <a:bodyPr/>
                    <a:lstStyle/>
                    <a:p>
                      <a:endParaRPr kumimoji="1" lang="ja-JP" altLang="en-US" sz="110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2725422951"/>
                  </a:ext>
                </a:extLst>
              </a:tr>
              <a:tr h="175773">
                <a:tc vMerge="1">
                  <a:txBody>
                    <a:bodyPr/>
                    <a:lstStyle/>
                    <a:p>
                      <a:endParaRPr kumimoji="1" lang="ja-JP" altLang="en-US" sz="110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ja-JP" altLang="en-US" sz="1050" b="1" dirty="0">
                        <a:solidFill>
                          <a:schemeClr val="tx1"/>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ja-JP" altLang="en-US" sz="1050" dirty="0">
                        <a:solidFill>
                          <a:schemeClr val="tx2"/>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903354609"/>
                  </a:ext>
                </a:extLst>
              </a:tr>
              <a:tr h="246082">
                <a:tc vMerge="1">
                  <a:txBody>
                    <a:bodyPr/>
                    <a:lstStyle/>
                    <a:p>
                      <a:endParaRPr kumimoji="1" lang="ja-JP" altLang="en-US" sz="1100" dirty="0"/>
                    </a:p>
                  </a:txBody>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dirty="0"/>
                    </a:p>
                  </a:txBody>
                  <a:tcPr>
                    <a:solidFill>
                      <a:schemeClr val="bg2"/>
                    </a:solidFill>
                  </a:tcPr>
                </a:tc>
                <a:tc>
                  <a:txBody>
                    <a:bodyPr/>
                    <a:lstStyle/>
                    <a:p>
                      <a:endParaRPr kumimoji="1" lang="ja-JP" altLang="en-US" sz="1050" b="0" dirty="0">
                        <a:solidFill>
                          <a:schemeClr val="tx2"/>
                        </a:solidFill>
                      </a:endParaRPr>
                    </a:p>
                  </a:txBody>
                  <a:tcPr>
                    <a:solidFill>
                      <a:schemeClr val="bg2"/>
                    </a:solidFill>
                  </a:tcPr>
                </a:tc>
                <a:tc>
                  <a:txBody>
                    <a:bodyPr/>
                    <a:lstStyle/>
                    <a:p>
                      <a:endParaRPr kumimoji="1" lang="ja-JP" altLang="en-US" sz="1050" dirty="0"/>
                    </a:p>
                  </a:txBody>
                  <a:tcPr>
                    <a:lnR w="12700" cap="flat" cmpd="sng" algn="ctr">
                      <a:solidFill>
                        <a:schemeClr val="tx1"/>
                      </a:solidFill>
                      <a:prstDash val="solid"/>
                      <a:round/>
                      <a:headEnd type="none" w="med" len="med"/>
                      <a:tailEnd type="none" w="med" len="med"/>
                    </a:lnR>
                    <a:solidFill>
                      <a:schemeClr val="bg2"/>
                    </a:solidFill>
                  </a:tcPr>
                </a:tc>
                <a:tc>
                  <a:txBody>
                    <a:bodyPr/>
                    <a:lstStyle/>
                    <a:p>
                      <a:endParaRPr kumimoji="1" lang="en-US" altLang="ja-JP" sz="1050" dirty="0">
                        <a:solidFill>
                          <a:srgbClr val="FF0000"/>
                        </a:solidFill>
                      </a:endParaRPr>
                    </a:p>
                  </a:txBody>
                  <a:tcPr>
                    <a:lnL w="12700" cap="flat" cmpd="sng" algn="ctr">
                      <a:solidFill>
                        <a:schemeClr val="tx1"/>
                      </a:solidFill>
                      <a:prstDash val="solid"/>
                      <a:round/>
                      <a:headEnd type="none" w="med" len="med"/>
                      <a:tailEnd type="none" w="med" len="med"/>
                    </a:lnL>
                    <a:lnR w="38100" cap="flat" cmpd="sng" algn="ctr">
                      <a:solidFill>
                        <a:srgbClr val="0000FF"/>
                      </a:solidFill>
                      <a:prstDash val="solid"/>
                      <a:round/>
                      <a:headEnd type="none" w="med" len="med"/>
                      <a:tailEnd type="none" w="med" len="med"/>
                    </a:lnR>
                    <a:solidFill>
                      <a:schemeClr val="bg2"/>
                    </a:solidFill>
                  </a:tcPr>
                </a:tc>
                <a:tc>
                  <a:txBody>
                    <a:bodyPr/>
                    <a:lstStyle/>
                    <a:p>
                      <a:endParaRPr kumimoji="1" lang="en-US" altLang="ja-JP" sz="1050" dirty="0">
                        <a:solidFill>
                          <a:srgbClr val="FF0000"/>
                        </a:solidFill>
                      </a:endParaRPr>
                    </a:p>
                  </a:txBody>
                  <a:tcPr>
                    <a:lnL w="38100" cap="flat" cmpd="sng" algn="ctr">
                      <a:solidFill>
                        <a:srgbClr val="0000FF"/>
                      </a:solidFill>
                      <a:prstDash val="solid"/>
                      <a:round/>
                      <a:headEnd type="none" w="med" len="med"/>
                      <a:tailEnd type="none" w="med" len="med"/>
                    </a:lnL>
                    <a:solidFill>
                      <a:schemeClr val="bg2"/>
                    </a:solidFill>
                  </a:tcPr>
                </a:tc>
                <a:tc>
                  <a:txBody>
                    <a:bodyPr/>
                    <a:lstStyle/>
                    <a:p>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extLst>
                  <a:ext uri="{0D108BD9-81ED-4DB2-BD59-A6C34878D82A}">
                    <a16:rowId xmlns:a16="http://schemas.microsoft.com/office/drawing/2014/main" val="2276782777"/>
                  </a:ext>
                </a:extLst>
              </a:tr>
            </a:tbl>
          </a:graphicData>
        </a:graphic>
      </p:graphicFrame>
      <p:sp>
        <p:nvSpPr>
          <p:cNvPr id="8" name="フッター プレースホルダー 2"/>
          <p:cNvSpPr>
            <a:spLocks noGrp="1"/>
          </p:cNvSpPr>
          <p:nvPr>
            <p:ph type="ftr" sz="quarter" idx="11"/>
          </p:nvPr>
        </p:nvSpPr>
        <p:spPr>
          <a:xfrm>
            <a:off x="-1" y="6461954"/>
            <a:ext cx="9120825" cy="382587"/>
          </a:xfrm>
          <a:prstGeom prst="rect">
            <a:avLst/>
          </a:prstGeom>
        </p:spPr>
        <p:txBody>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11" name="テキスト ボックス 10">
            <a:extLst>
              <a:ext uri="{FF2B5EF4-FFF2-40B4-BE49-F238E27FC236}">
                <a16:creationId xmlns:a16="http://schemas.microsoft.com/office/drawing/2014/main" id="{2F7A6AC4-74EC-490A-A150-DCFC819B0C7C}"/>
              </a:ext>
            </a:extLst>
          </p:cNvPr>
          <p:cNvSpPr txBox="1"/>
          <p:nvPr/>
        </p:nvSpPr>
        <p:spPr>
          <a:xfrm>
            <a:off x="120335" y="5733256"/>
            <a:ext cx="7772400" cy="276999"/>
          </a:xfrm>
          <a:prstGeom prst="rect">
            <a:avLst/>
          </a:prstGeom>
          <a:noFill/>
        </p:spPr>
        <p:txBody>
          <a:bodyPr wrap="square" rtlCol="0">
            <a:spAutoFit/>
          </a:bodyPr>
          <a:lstStyle/>
          <a:p>
            <a:r>
              <a:rPr lang="en-US" dirty="0"/>
              <a:t>(1) The Term “Channel separation” is used to calculate channel frequency.</a:t>
            </a:r>
          </a:p>
        </p:txBody>
      </p:sp>
      <p:sp>
        <p:nvSpPr>
          <p:cNvPr id="2" name="日付プレースホルダー 1">
            <a:extLst>
              <a:ext uri="{FF2B5EF4-FFF2-40B4-BE49-F238E27FC236}">
                <a16:creationId xmlns:a16="http://schemas.microsoft.com/office/drawing/2014/main" id="{59EC158A-EAFF-4B8E-A70B-083458F351FA}"/>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982157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071003851"/>
              </p:ext>
            </p:extLst>
          </p:nvPr>
        </p:nvGraphicFramePr>
        <p:xfrm>
          <a:off x="71497" y="728437"/>
          <a:ext cx="9001005" cy="3337560"/>
        </p:xfrm>
        <a:graphic>
          <a:graphicData uri="http://schemas.openxmlformats.org/drawingml/2006/table">
            <a:tbl>
              <a:tblPr firstRow="1" bandRow="1">
                <a:tableStyleId>{5940675A-B579-460E-94D1-54222C63F5DA}</a:tableStyleId>
              </a:tblPr>
              <a:tblGrid>
                <a:gridCol w="672668">
                  <a:extLst>
                    <a:ext uri="{9D8B030D-6E8A-4147-A177-3AD203B41FA5}">
                      <a16:colId xmlns:a16="http://schemas.microsoft.com/office/drawing/2014/main" val="20000"/>
                    </a:ext>
                  </a:extLst>
                </a:gridCol>
                <a:gridCol w="1397903">
                  <a:extLst>
                    <a:ext uri="{9D8B030D-6E8A-4147-A177-3AD203B41FA5}">
                      <a16:colId xmlns:a16="http://schemas.microsoft.com/office/drawing/2014/main" val="20001"/>
                    </a:ext>
                  </a:extLst>
                </a:gridCol>
                <a:gridCol w="561830">
                  <a:extLst>
                    <a:ext uri="{9D8B030D-6E8A-4147-A177-3AD203B41FA5}">
                      <a16:colId xmlns:a16="http://schemas.microsoft.com/office/drawing/2014/main" val="20002"/>
                    </a:ext>
                  </a:extLst>
                </a:gridCol>
                <a:gridCol w="578964">
                  <a:extLst>
                    <a:ext uri="{9D8B030D-6E8A-4147-A177-3AD203B41FA5}">
                      <a16:colId xmlns:a16="http://schemas.microsoft.com/office/drawing/2014/main" val="20003"/>
                    </a:ext>
                  </a:extLst>
                </a:gridCol>
                <a:gridCol w="578964">
                  <a:extLst>
                    <a:ext uri="{9D8B030D-6E8A-4147-A177-3AD203B41FA5}">
                      <a16:colId xmlns:a16="http://schemas.microsoft.com/office/drawing/2014/main" val="20004"/>
                    </a:ext>
                  </a:extLst>
                </a:gridCol>
                <a:gridCol w="578964">
                  <a:extLst>
                    <a:ext uri="{9D8B030D-6E8A-4147-A177-3AD203B41FA5}">
                      <a16:colId xmlns:a16="http://schemas.microsoft.com/office/drawing/2014/main" val="20005"/>
                    </a:ext>
                  </a:extLst>
                </a:gridCol>
                <a:gridCol w="578964">
                  <a:extLst>
                    <a:ext uri="{9D8B030D-6E8A-4147-A177-3AD203B41FA5}">
                      <a16:colId xmlns:a16="http://schemas.microsoft.com/office/drawing/2014/main" val="2959421447"/>
                    </a:ext>
                  </a:extLst>
                </a:gridCol>
                <a:gridCol w="578964">
                  <a:extLst>
                    <a:ext uri="{9D8B030D-6E8A-4147-A177-3AD203B41FA5}">
                      <a16:colId xmlns:a16="http://schemas.microsoft.com/office/drawing/2014/main" val="536220194"/>
                    </a:ext>
                  </a:extLst>
                </a:gridCol>
                <a:gridCol w="578964">
                  <a:extLst>
                    <a:ext uri="{9D8B030D-6E8A-4147-A177-3AD203B41FA5}">
                      <a16:colId xmlns:a16="http://schemas.microsoft.com/office/drawing/2014/main" val="63316579"/>
                    </a:ext>
                  </a:extLst>
                </a:gridCol>
                <a:gridCol w="578964">
                  <a:extLst>
                    <a:ext uri="{9D8B030D-6E8A-4147-A177-3AD203B41FA5}">
                      <a16:colId xmlns:a16="http://schemas.microsoft.com/office/drawing/2014/main" val="1955525419"/>
                    </a:ext>
                  </a:extLst>
                </a:gridCol>
                <a:gridCol w="578964">
                  <a:extLst>
                    <a:ext uri="{9D8B030D-6E8A-4147-A177-3AD203B41FA5}">
                      <a16:colId xmlns:a16="http://schemas.microsoft.com/office/drawing/2014/main" val="1846727901"/>
                    </a:ext>
                  </a:extLst>
                </a:gridCol>
                <a:gridCol w="578964">
                  <a:extLst>
                    <a:ext uri="{9D8B030D-6E8A-4147-A177-3AD203B41FA5}">
                      <a16:colId xmlns:a16="http://schemas.microsoft.com/office/drawing/2014/main" val="20006"/>
                    </a:ext>
                  </a:extLst>
                </a:gridCol>
                <a:gridCol w="578964">
                  <a:extLst>
                    <a:ext uri="{9D8B030D-6E8A-4147-A177-3AD203B41FA5}">
                      <a16:colId xmlns:a16="http://schemas.microsoft.com/office/drawing/2014/main" val="20007"/>
                    </a:ext>
                  </a:extLst>
                </a:gridCol>
                <a:gridCol w="578964">
                  <a:extLst>
                    <a:ext uri="{9D8B030D-6E8A-4147-A177-3AD203B41FA5}">
                      <a16:colId xmlns:a16="http://schemas.microsoft.com/office/drawing/2014/main" val="20008"/>
                    </a:ext>
                  </a:extLst>
                </a:gridCol>
              </a:tblGrid>
              <a:tr h="0">
                <a:tc rowSpan="2">
                  <a:txBody>
                    <a:bodyPr/>
                    <a:lstStyle/>
                    <a:p>
                      <a:r>
                        <a:rPr kumimoji="1" lang="en-US" altLang="ja-JP" sz="1100" dirty="0"/>
                        <a:t>Band</a:t>
                      </a:r>
                    </a:p>
                    <a:p>
                      <a:r>
                        <a:rPr kumimoji="1" lang="en-US" altLang="ja-JP" sz="1100" dirty="0"/>
                        <a:t>Designation</a:t>
                      </a:r>
                    </a:p>
                    <a:p>
                      <a:r>
                        <a:rPr kumimoji="1" lang="en-US" altLang="ja-JP" sz="1100" dirty="0"/>
                        <a:t>(MHz)</a:t>
                      </a:r>
                      <a:endParaRPr kumimoji="1" lang="ja-JP" altLang="en-US" sz="1100" dirty="0"/>
                    </a:p>
                  </a:txBody>
                  <a:tcPr/>
                </a:tc>
                <a:tc rowSpan="2">
                  <a:txBody>
                    <a:bodyPr/>
                    <a:lstStyle/>
                    <a:p>
                      <a:r>
                        <a:rPr kumimoji="1" lang="en-US" altLang="ja-JP" sz="1100" dirty="0"/>
                        <a:t>Parameter</a:t>
                      </a:r>
                      <a:endParaRPr kumimoji="1" lang="ja-JP" altLang="en-US" sz="1100" dirty="0"/>
                    </a:p>
                  </a:txBody>
                  <a:tcPr/>
                </a:tc>
                <a:tc gridSpan="5">
                  <a:txBody>
                    <a:bodyPr/>
                    <a:lstStyle/>
                    <a:p>
                      <a:r>
                        <a:rPr kumimoji="1" lang="en-US" altLang="ja-JP" sz="1100" dirty="0"/>
                        <a:t>Operating mode</a:t>
                      </a:r>
                    </a:p>
                    <a:p>
                      <a:r>
                        <a:rPr kumimoji="1" lang="en-US" altLang="ja-JP" sz="1100" dirty="0"/>
                        <a:t>(Table19-8)</a:t>
                      </a:r>
                      <a:endParaRPr kumimoji="1" lang="ja-JP" altLang="en-US" sz="1100" dirty="0"/>
                    </a:p>
                  </a:txBody>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L w="38100" cap="flat" cmpd="sng" algn="ctr">
                      <a:solidFill>
                        <a:srgbClr val="0000FF"/>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endParaRPr lang="en-US" sz="1100" dirty="0"/>
                    </a:p>
                  </a:txBody>
                  <a:tcPr>
                    <a:lnL w="38100" cap="flat" cmpd="sng" algn="ctr">
                      <a:solidFill>
                        <a:srgbClr val="0000FF"/>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gridSpan="7">
                  <a:txBody>
                    <a:bodyPr/>
                    <a:lstStyle/>
                    <a:p>
                      <a:r>
                        <a:rPr lang="en-US" sz="1100" dirty="0"/>
                        <a:t>Operating mode</a:t>
                      </a:r>
                    </a:p>
                    <a:p>
                      <a:r>
                        <a:rPr lang="en-US" sz="1100" dirty="0"/>
                        <a:t>(Table19-9a)</a:t>
                      </a:r>
                    </a:p>
                  </a:txBody>
                  <a:tcPr>
                    <a:solidFill>
                      <a:schemeClr val="bg2"/>
                    </a:solidFill>
                  </a:tcPr>
                </a:tc>
                <a:tc hMerge="1">
                  <a:txBody>
                    <a:bodyPr/>
                    <a:lstStyle/>
                    <a:p>
                      <a:endParaRPr lang="en-US" sz="1100" dirty="0"/>
                    </a:p>
                  </a:txBody>
                  <a:tcPr/>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p>
                  </a:txBody>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40618">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1100" dirty="0"/>
                        <a:t>#1</a:t>
                      </a:r>
                      <a:endParaRPr kumimoji="1" lang="ja-JP" altLang="en-US" sz="1100" dirty="0"/>
                    </a:p>
                  </a:txBody>
                  <a:tcPr/>
                </a:tc>
                <a:tc>
                  <a:txBody>
                    <a:bodyPr/>
                    <a:lstStyle/>
                    <a:p>
                      <a:r>
                        <a:rPr kumimoji="1" lang="en-US" altLang="ja-JP" sz="1100" dirty="0"/>
                        <a:t>#2</a:t>
                      </a:r>
                      <a:endParaRPr kumimoji="1" lang="ja-JP" altLang="en-US" sz="1100" dirty="0"/>
                    </a:p>
                  </a:txBody>
                  <a:tcPr/>
                </a:tc>
                <a:tc>
                  <a:txBody>
                    <a:bodyPr/>
                    <a:lstStyle/>
                    <a:p>
                      <a:r>
                        <a:rPr kumimoji="1" lang="en-US" altLang="ja-JP" sz="1100" dirty="0"/>
                        <a:t>#3</a:t>
                      </a:r>
                      <a:endParaRPr kumimoji="1" lang="ja-JP" altLang="en-US" sz="1100" dirty="0"/>
                    </a:p>
                  </a:txBody>
                  <a:tcPr/>
                </a:tc>
                <a:tc>
                  <a:txBody>
                    <a:bodyPr/>
                    <a:lstStyle/>
                    <a:p>
                      <a:r>
                        <a:rPr kumimoji="1" lang="en-US" altLang="ja-JP" sz="1100" dirty="0"/>
                        <a:t>#4</a:t>
                      </a:r>
                      <a:endParaRPr kumimoji="1" lang="ja-JP" altLang="en-US" sz="1100" dirty="0"/>
                    </a:p>
                  </a:txBody>
                  <a:tcPr/>
                </a:tc>
                <a:tc>
                  <a:txBody>
                    <a:bodyPr/>
                    <a:lstStyle/>
                    <a:p>
                      <a:r>
                        <a:rPr kumimoji="1" lang="en-US" altLang="ja-JP" sz="1100" dirty="0"/>
                        <a:t>#5</a:t>
                      </a:r>
                      <a:endParaRPr kumimoji="1" lang="ja-JP" altLang="en-US" sz="1100" b="1" dirty="0">
                        <a:solidFill>
                          <a:schemeClr val="tx1"/>
                        </a:solidFill>
                      </a:endParaRPr>
                    </a:p>
                  </a:txBody>
                  <a:tcPr/>
                </a:tc>
                <a:tc>
                  <a:txBody>
                    <a:bodyPr/>
                    <a:lstStyle/>
                    <a:p>
                      <a:r>
                        <a:rPr kumimoji="1" lang="en-US" altLang="ja-JP" sz="1100" b="1" dirty="0">
                          <a:solidFill>
                            <a:schemeClr val="tx2"/>
                          </a:solidFill>
                        </a:rPr>
                        <a:t>#6</a:t>
                      </a:r>
                      <a:endParaRPr kumimoji="1" lang="ja-JP" altLang="en-US" sz="1100" b="1" dirty="0">
                        <a:solidFill>
                          <a:schemeClr val="tx2"/>
                        </a:solidFill>
                      </a:endParaRPr>
                    </a:p>
                  </a:txBody>
                  <a:tcPr>
                    <a:solidFill>
                      <a:schemeClr val="bg2"/>
                    </a:solidFill>
                  </a:tcPr>
                </a:tc>
                <a:tc>
                  <a:txBody>
                    <a:bodyPr/>
                    <a:lstStyle/>
                    <a:p>
                      <a:r>
                        <a:rPr kumimoji="1" lang="en-US" altLang="ja-JP" sz="1100" dirty="0"/>
                        <a:t>#7</a:t>
                      </a:r>
                      <a:endParaRPr kumimoji="1" lang="ja-JP" altLang="en-US" sz="1100" b="1" dirty="0">
                        <a:solidFill>
                          <a:schemeClr val="tx2"/>
                        </a:solidFill>
                      </a:endParaRPr>
                    </a:p>
                  </a:txBody>
                  <a:tcPr>
                    <a:solidFill>
                      <a:schemeClr val="bg2"/>
                    </a:solidFill>
                  </a:tcPr>
                </a:tc>
                <a:tc>
                  <a:txBody>
                    <a:bodyPr/>
                    <a:lstStyle/>
                    <a:p>
                      <a:r>
                        <a:rPr kumimoji="1" lang="en-US" altLang="ja-JP" sz="1100" b="1" dirty="0">
                          <a:solidFill>
                            <a:schemeClr val="tx2"/>
                          </a:solidFill>
                        </a:rPr>
                        <a:t>#8</a:t>
                      </a:r>
                      <a:endParaRPr kumimoji="1" lang="ja-JP" altLang="en-US" sz="1100" b="1" dirty="0">
                        <a:solidFill>
                          <a:schemeClr val="tx2"/>
                        </a:solidFill>
                      </a:endParaRPr>
                    </a:p>
                  </a:txBody>
                  <a:tcPr>
                    <a:solidFill>
                      <a:schemeClr val="bg2"/>
                    </a:solidFill>
                  </a:tcPr>
                </a:tc>
                <a:tc>
                  <a:txBody>
                    <a:bodyPr/>
                    <a:lstStyle/>
                    <a:p>
                      <a:r>
                        <a:rPr kumimoji="1" lang="en-US" altLang="ja-JP" sz="1100" dirty="0"/>
                        <a:t>#9</a:t>
                      </a:r>
                      <a:endParaRPr kumimoji="1" lang="ja-JP" altLang="en-US" sz="1100" b="1" dirty="0">
                        <a:solidFill>
                          <a:schemeClr val="tx1"/>
                        </a:solidFill>
                      </a:endParaRPr>
                    </a:p>
                  </a:txBody>
                  <a:tcPr>
                    <a:solidFill>
                      <a:schemeClr val="bg2"/>
                    </a:solidFill>
                  </a:tcPr>
                </a:tc>
                <a:tc>
                  <a:txBody>
                    <a:bodyPr/>
                    <a:lstStyle/>
                    <a:p>
                      <a:r>
                        <a:rPr kumimoji="1" lang="en-US" altLang="ja-JP" sz="1100" dirty="0"/>
                        <a:t>#10</a:t>
                      </a:r>
                      <a:endParaRPr kumimoji="1" lang="ja-JP" altLang="en-US" sz="1100" b="1" dirty="0">
                        <a:solidFill>
                          <a:schemeClr val="tx1"/>
                        </a:solidFill>
                      </a:endParaRPr>
                    </a:p>
                  </a:txBody>
                  <a:tcPr>
                    <a:solidFill>
                      <a:schemeClr val="bg2"/>
                    </a:solidFill>
                  </a:tcPr>
                </a:tc>
                <a:tc>
                  <a:txBody>
                    <a:bodyPr/>
                    <a:lstStyle/>
                    <a:p>
                      <a:r>
                        <a:rPr kumimoji="1" lang="en-US" altLang="ja-JP" sz="1100" dirty="0"/>
                        <a:t>#11</a:t>
                      </a:r>
                      <a:endParaRPr kumimoji="1" lang="ja-JP" altLang="en-US" sz="1100" b="1" dirty="0">
                        <a:solidFill>
                          <a:schemeClr val="tx1"/>
                        </a:solidFill>
                      </a:endParaRPr>
                    </a:p>
                  </a:txBody>
                  <a:tcPr>
                    <a:solidFill>
                      <a:schemeClr val="bg2"/>
                    </a:solidFill>
                  </a:tcPr>
                </a:tc>
                <a:tc>
                  <a:txBody>
                    <a:bodyPr/>
                    <a:lstStyle/>
                    <a:p>
                      <a:r>
                        <a:rPr kumimoji="1" lang="en-US" altLang="ja-JP" sz="1100" dirty="0"/>
                        <a:t>#12</a:t>
                      </a:r>
                      <a:endParaRPr kumimoji="1" lang="ja-JP" altLang="en-US" sz="1100" b="1" dirty="0">
                        <a:solidFill>
                          <a:schemeClr val="tx1"/>
                        </a:solidFill>
                      </a:endParaRPr>
                    </a:p>
                  </a:txBody>
                  <a:tcPr>
                    <a:solidFill>
                      <a:schemeClr val="bg2"/>
                    </a:solidFill>
                  </a:tcPr>
                </a:tc>
                <a:extLst>
                  <a:ext uri="{0D108BD9-81ED-4DB2-BD59-A6C34878D82A}">
                    <a16:rowId xmlns:a16="http://schemas.microsoft.com/office/drawing/2014/main" val="10001"/>
                  </a:ext>
                </a:extLst>
              </a:tr>
              <a:tr h="175773">
                <a:tc rowSpan="4">
                  <a:txBody>
                    <a:bodyPr/>
                    <a:lstStyle/>
                    <a:p>
                      <a:r>
                        <a:rPr kumimoji="1" lang="en-US" altLang="ja-JP" sz="1100" dirty="0"/>
                        <a:t>920</a:t>
                      </a:r>
                      <a:endParaRPr kumimoji="1" lang="en-US" altLang="ja-JP" sz="1100" b="1" dirty="0">
                        <a:solidFill>
                          <a:schemeClr val="tx2"/>
                        </a:solidFill>
                      </a:endParaRPr>
                    </a:p>
                  </a:txBody>
                  <a:tcPr/>
                </a:tc>
                <a:tc>
                  <a:txBody>
                    <a:bodyPr/>
                    <a:lstStyle/>
                    <a:p>
                      <a:r>
                        <a:rPr kumimoji="1" lang="en-US" altLang="ja-JP" sz="1100" dirty="0"/>
                        <a:t>Data rate(kb/s)</a:t>
                      </a:r>
                      <a:endParaRPr kumimoji="1" lang="ja-JP" altLang="en-US" sz="1100" dirty="0"/>
                    </a:p>
                  </a:txBody>
                  <a:tcPr/>
                </a:tc>
                <a:tc>
                  <a:txBody>
                    <a:bodyPr/>
                    <a:lstStyle/>
                    <a:p>
                      <a:r>
                        <a:rPr kumimoji="1" lang="en-US" altLang="ja-JP" sz="1050" dirty="0"/>
                        <a:t>50</a:t>
                      </a:r>
                      <a:endParaRPr kumimoji="1" lang="ja-JP" altLang="en-US" sz="1050" dirty="0"/>
                    </a:p>
                  </a:txBody>
                  <a:tcPr>
                    <a:solidFill>
                      <a:schemeClr val="bg1"/>
                    </a:solidFill>
                  </a:tcPr>
                </a:tc>
                <a:tc>
                  <a:txBody>
                    <a:bodyPr/>
                    <a:lstStyle/>
                    <a:p>
                      <a:r>
                        <a:rPr kumimoji="1" lang="en-US" altLang="ja-JP" sz="1050" dirty="0"/>
                        <a:t>100</a:t>
                      </a:r>
                      <a:endParaRPr kumimoji="1" lang="ja-JP" altLang="en-US" sz="1050" dirty="0"/>
                    </a:p>
                  </a:txBody>
                  <a:tcPr>
                    <a:solidFill>
                      <a:schemeClr val="bg1"/>
                    </a:solidFill>
                  </a:tcPr>
                </a:tc>
                <a:tc>
                  <a:txBody>
                    <a:bodyPr/>
                    <a:lstStyle/>
                    <a:p>
                      <a:r>
                        <a:rPr kumimoji="1" lang="en-US" altLang="ja-JP" sz="1100" dirty="0"/>
                        <a:t>200</a:t>
                      </a:r>
                      <a:endParaRPr kumimoji="1" lang="ja-JP" altLang="en-US" sz="1100" dirty="0"/>
                    </a:p>
                  </a:txBody>
                  <a:tcPr>
                    <a:solidFill>
                      <a:schemeClr val="bg1"/>
                    </a:solidFill>
                  </a:tcPr>
                </a:tc>
                <a:tc>
                  <a:txBody>
                    <a:bodyPr/>
                    <a:lstStyle/>
                    <a:p>
                      <a:r>
                        <a:rPr kumimoji="1" lang="en-US" altLang="ja-JP" sz="1100" dirty="0"/>
                        <a:t>400</a:t>
                      </a:r>
                      <a:endParaRPr kumimoji="1" lang="ja-JP" altLang="en-US" sz="1100" dirty="0"/>
                    </a:p>
                  </a:txBody>
                  <a:tcPr>
                    <a:solidFill>
                      <a:schemeClr val="bg1"/>
                    </a:solidFill>
                  </a:tcPr>
                </a:tc>
                <a:tc>
                  <a:txBody>
                    <a:bodyPr/>
                    <a:lstStyle/>
                    <a:p>
                      <a:r>
                        <a:rPr kumimoji="1" lang="en-US" altLang="ja-JP" sz="1050" dirty="0">
                          <a:solidFill>
                            <a:schemeClr val="tx1"/>
                          </a:solidFill>
                        </a:rPr>
                        <a:t>400</a:t>
                      </a:r>
                      <a:endParaRPr kumimoji="1" lang="ja-JP" altLang="en-US" sz="1050" dirty="0">
                        <a:solidFill>
                          <a:schemeClr val="tx1"/>
                        </a:solidFill>
                      </a:endParaRPr>
                    </a:p>
                  </a:txBody>
                  <a:tcPr/>
                </a:tc>
                <a:tc>
                  <a:txBody>
                    <a:bodyPr/>
                    <a:lstStyle/>
                    <a:p>
                      <a:endParaRPr kumimoji="1" lang="ja-JP" altLang="en-US" sz="1050" dirty="0">
                        <a:solidFill>
                          <a:schemeClr val="tx2"/>
                        </a:solidFill>
                      </a:endParaRPr>
                    </a:p>
                  </a:txBody>
                  <a:tcPr>
                    <a:solidFill>
                      <a:schemeClr val="bg2"/>
                    </a:solidFill>
                  </a:tcPr>
                </a:tc>
                <a:tc>
                  <a:txBody>
                    <a:bodyPr/>
                    <a:lstStyle/>
                    <a:p>
                      <a:endParaRPr kumimoji="1" lang="ja-JP" altLang="en-US" sz="1050" dirty="0">
                        <a:solidFill>
                          <a:schemeClr val="tx2"/>
                        </a:solidFill>
                      </a:endParaRPr>
                    </a:p>
                  </a:txBody>
                  <a:tcPr>
                    <a:solidFill>
                      <a:schemeClr val="bg2"/>
                    </a:solidFill>
                  </a:tcPr>
                </a:tc>
                <a:tc>
                  <a:txBody>
                    <a:bodyPr/>
                    <a:lstStyle/>
                    <a:p>
                      <a:endParaRPr kumimoji="1" lang="ja-JP" altLang="en-US" sz="1050" dirty="0">
                        <a:solidFill>
                          <a:schemeClr val="tx2"/>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991637167"/>
                  </a:ext>
                </a:extLst>
              </a:tr>
              <a:tr h="175773">
                <a:tc vMerge="1">
                  <a:txBody>
                    <a:bodyPr/>
                    <a:lstStyle/>
                    <a:p>
                      <a:endParaRPr kumimoji="1" lang="ja-JP" altLang="en-US" sz="1100"/>
                    </a:p>
                  </a:txBody>
                  <a:tcPr/>
                </a:tc>
                <a:tc>
                  <a:txBody>
                    <a:bodyPr/>
                    <a:lstStyle/>
                    <a:p>
                      <a:r>
                        <a:rPr kumimoji="1" lang="en-US" altLang="ja-JP" sz="1100" dirty="0"/>
                        <a:t>Modulation</a:t>
                      </a:r>
                      <a:endParaRPr kumimoji="1" lang="ja-JP" altLang="en-US" sz="1100" dirty="0"/>
                    </a:p>
                  </a:txBody>
                  <a:tcPr/>
                </a:tc>
                <a:tc>
                  <a:txBody>
                    <a:bodyPr/>
                    <a:lstStyle/>
                    <a:p>
                      <a:r>
                        <a:rPr kumimoji="1" lang="en-US" altLang="ja-JP" sz="1050" dirty="0"/>
                        <a:t>2-FSK</a:t>
                      </a:r>
                      <a:endParaRPr kumimoji="1" lang="ja-JP" altLang="en-US" sz="105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2-FSK</a:t>
                      </a:r>
                      <a:endParaRPr kumimoji="1" lang="ja-JP" altLang="en-US" sz="110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4-FSK</a:t>
                      </a:r>
                      <a:endParaRPr kumimoji="1" lang="ja-JP" altLang="en-US" sz="110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rPr>
                        <a:t>4-FSK</a:t>
                      </a:r>
                      <a:endParaRPr kumimoji="1" lang="ja-JP" altLang="en-US" sz="105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2"/>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2"/>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2"/>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2651901681"/>
                  </a:ext>
                </a:extLst>
              </a:tr>
              <a:tr h="175773">
                <a:tc vMerge="1">
                  <a:txBody>
                    <a:bodyPr/>
                    <a:lstStyle/>
                    <a:p>
                      <a:endParaRPr kumimoji="1" lang="ja-JP" altLang="en-US" sz="1100"/>
                    </a:p>
                  </a:txBody>
                  <a:tcPr/>
                </a:tc>
                <a:tc>
                  <a:txBody>
                    <a:bodyPr/>
                    <a:lstStyle/>
                    <a:p>
                      <a:r>
                        <a:rPr kumimoji="1" lang="en-US" altLang="ja-JP" sz="1100" dirty="0"/>
                        <a:t>Modulation index</a:t>
                      </a:r>
                      <a:endParaRPr kumimoji="1" lang="ja-JP" altLang="en-US" sz="1100" dirty="0"/>
                    </a:p>
                  </a:txBody>
                  <a:tcPr/>
                </a:tc>
                <a:tc>
                  <a:txBody>
                    <a:bodyPr/>
                    <a:lstStyle/>
                    <a:p>
                      <a:r>
                        <a:rPr kumimoji="1" lang="en-US" altLang="ja-JP" sz="1050" dirty="0"/>
                        <a:t>1.0</a:t>
                      </a:r>
                      <a:endParaRPr kumimoji="1" lang="ja-JP" altLang="en-US" sz="1050" dirty="0"/>
                    </a:p>
                  </a:txBody>
                  <a:tcPr>
                    <a:solidFill>
                      <a:schemeClr val="bg1"/>
                    </a:solidFill>
                  </a:tcPr>
                </a:tc>
                <a:tc>
                  <a:txBody>
                    <a:bodyPr/>
                    <a:lstStyle/>
                    <a:p>
                      <a:r>
                        <a:rPr kumimoji="1" lang="en-US" altLang="ja-JP" sz="1050" dirty="0"/>
                        <a:t>1.0</a:t>
                      </a:r>
                      <a:endParaRPr kumimoji="1" lang="ja-JP" altLang="en-US" sz="1050" dirty="0"/>
                    </a:p>
                  </a:txBody>
                  <a:tcPr>
                    <a:solidFill>
                      <a:schemeClr val="bg1"/>
                    </a:solidFill>
                  </a:tcPr>
                </a:tc>
                <a:tc>
                  <a:txBody>
                    <a:bodyPr/>
                    <a:lstStyle/>
                    <a:p>
                      <a:r>
                        <a:rPr kumimoji="1" lang="en-US" altLang="ja-JP" sz="1100" dirty="0"/>
                        <a:t>1.0</a:t>
                      </a:r>
                      <a:endParaRPr kumimoji="1" lang="ja-JP" altLang="en-US" sz="1100" dirty="0"/>
                    </a:p>
                  </a:txBody>
                  <a:tcPr>
                    <a:solidFill>
                      <a:schemeClr val="bg1"/>
                    </a:solidFill>
                  </a:tcPr>
                </a:tc>
                <a:tc>
                  <a:txBody>
                    <a:bodyPr/>
                    <a:lstStyle/>
                    <a:p>
                      <a:r>
                        <a:rPr kumimoji="1" lang="en-US" altLang="ja-JP" sz="1100" dirty="0"/>
                        <a:t>0.33</a:t>
                      </a:r>
                      <a:endParaRPr kumimoji="1" lang="ja-JP" altLang="en-US" sz="1100" dirty="0"/>
                    </a:p>
                  </a:txBody>
                  <a:tcPr>
                    <a:solidFill>
                      <a:schemeClr val="bg1"/>
                    </a:solidFill>
                  </a:tcPr>
                </a:tc>
                <a:tc>
                  <a:txBody>
                    <a:bodyPr/>
                    <a:lstStyle/>
                    <a:p>
                      <a:r>
                        <a:rPr kumimoji="1" lang="en-US" altLang="ja-JP" sz="1050" dirty="0">
                          <a:solidFill>
                            <a:schemeClr val="tx1"/>
                          </a:solidFill>
                        </a:rPr>
                        <a:t>0.33</a:t>
                      </a:r>
                      <a:endParaRPr kumimoji="1" lang="ja-JP" altLang="en-US" sz="1050" dirty="0">
                        <a:solidFill>
                          <a:schemeClr val="tx1"/>
                        </a:solidFill>
                      </a:endParaRPr>
                    </a:p>
                  </a:txBody>
                  <a:tcPr/>
                </a:tc>
                <a:tc>
                  <a:txBody>
                    <a:bodyPr/>
                    <a:lstStyle/>
                    <a:p>
                      <a:endParaRPr kumimoji="1" lang="ja-JP" altLang="en-US" sz="1050" dirty="0">
                        <a:solidFill>
                          <a:schemeClr val="tx2"/>
                        </a:solidFill>
                      </a:endParaRPr>
                    </a:p>
                  </a:txBody>
                  <a:tcPr>
                    <a:solidFill>
                      <a:schemeClr val="bg2"/>
                    </a:solidFill>
                  </a:tcPr>
                </a:tc>
                <a:tc>
                  <a:txBody>
                    <a:bodyPr/>
                    <a:lstStyle/>
                    <a:p>
                      <a:endParaRPr kumimoji="1" lang="ja-JP" altLang="en-US" sz="1050" dirty="0">
                        <a:solidFill>
                          <a:schemeClr val="tx2"/>
                        </a:solidFill>
                      </a:endParaRPr>
                    </a:p>
                  </a:txBody>
                  <a:tcPr>
                    <a:solidFill>
                      <a:schemeClr val="bg2"/>
                    </a:solidFill>
                  </a:tcPr>
                </a:tc>
                <a:tc>
                  <a:txBody>
                    <a:bodyPr/>
                    <a:lstStyle/>
                    <a:p>
                      <a:endParaRPr kumimoji="1" lang="ja-JP" altLang="en-US" sz="1050" dirty="0">
                        <a:solidFill>
                          <a:schemeClr val="tx2"/>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tc>
                  <a:txBody>
                    <a:bodyPr/>
                    <a:lstStyle/>
                    <a:p>
                      <a:endParaRPr kumimoji="1" lang="ja-JP" altLang="en-US" sz="1050" b="1" dirty="0">
                        <a:solidFill>
                          <a:schemeClr val="tx1"/>
                        </a:solidFill>
                      </a:endParaRPr>
                    </a:p>
                  </a:txBody>
                  <a:tcPr>
                    <a:solidFill>
                      <a:schemeClr val="bg2"/>
                    </a:solidFill>
                  </a:tcPr>
                </a:tc>
                <a:extLst>
                  <a:ext uri="{0D108BD9-81ED-4DB2-BD59-A6C34878D82A}">
                    <a16:rowId xmlns:a16="http://schemas.microsoft.com/office/drawing/2014/main" val="1957133855"/>
                  </a:ext>
                </a:extLst>
              </a:tr>
              <a:tr h="175773">
                <a:tc vMerge="1">
                  <a:txBody>
                    <a:bodyPr/>
                    <a:lstStyle/>
                    <a:p>
                      <a:endParaRPr kumimoji="1" lang="ja-JP" altLang="en-US" sz="1100" dirty="0"/>
                    </a:p>
                  </a:txBody>
                  <a:tcPr/>
                </a:tc>
                <a:tc>
                  <a:txBody>
                    <a:bodyPr/>
                    <a:lstStyle/>
                    <a:p>
                      <a:r>
                        <a:rPr kumimoji="1" lang="en-US" altLang="ja-JP" sz="1100" dirty="0"/>
                        <a:t>Channel spacing(kHz)</a:t>
                      </a:r>
                      <a:endParaRPr kumimoji="1" lang="ja-JP" altLang="en-US" sz="1100" dirty="0"/>
                    </a:p>
                  </a:txBody>
                  <a:tcPr/>
                </a:tc>
                <a:tc>
                  <a:txBody>
                    <a:bodyPr/>
                    <a:lstStyle/>
                    <a:p>
                      <a:r>
                        <a:rPr kumimoji="1" lang="en-US" altLang="ja-JP" sz="1050" dirty="0"/>
                        <a:t>200</a:t>
                      </a:r>
                      <a:endParaRPr kumimoji="1" lang="ja-JP" altLang="en-US" sz="1050" dirty="0"/>
                    </a:p>
                  </a:txBody>
                  <a:tcPr>
                    <a:solidFill>
                      <a:schemeClr val="bg1"/>
                    </a:solidFill>
                  </a:tcPr>
                </a:tc>
                <a:tc>
                  <a:txBody>
                    <a:bodyPr/>
                    <a:lstStyle/>
                    <a:p>
                      <a:r>
                        <a:rPr kumimoji="1" lang="en-US" altLang="ja-JP" sz="1050" dirty="0"/>
                        <a:t>400</a:t>
                      </a:r>
                      <a:endParaRPr kumimoji="1" lang="ja-JP" altLang="en-US" sz="1050" dirty="0"/>
                    </a:p>
                  </a:txBody>
                  <a:tcPr>
                    <a:solidFill>
                      <a:schemeClr val="bg1"/>
                    </a:solidFill>
                  </a:tcPr>
                </a:tc>
                <a:tc>
                  <a:txBody>
                    <a:bodyPr/>
                    <a:lstStyle/>
                    <a:p>
                      <a:r>
                        <a:rPr kumimoji="1" lang="en-US" altLang="ja-JP" sz="1100" dirty="0"/>
                        <a:t>600</a:t>
                      </a:r>
                      <a:endParaRPr kumimoji="1" lang="ja-JP" altLang="en-US" sz="1100" dirty="0"/>
                    </a:p>
                  </a:txBody>
                  <a:tcPr>
                    <a:solidFill>
                      <a:schemeClr val="bg1"/>
                    </a:solidFill>
                  </a:tcPr>
                </a:tc>
                <a:tc>
                  <a:txBody>
                    <a:bodyPr/>
                    <a:lstStyle/>
                    <a:p>
                      <a:r>
                        <a:rPr kumimoji="1" lang="en-US" altLang="ja-JP" sz="1100" dirty="0"/>
                        <a:t>600</a:t>
                      </a:r>
                    </a:p>
                  </a:txBody>
                  <a:tcPr>
                    <a:solidFill>
                      <a:schemeClr val="bg1"/>
                    </a:solidFill>
                  </a:tcPr>
                </a:tc>
                <a:tc>
                  <a:txBody>
                    <a:bodyPr/>
                    <a:lstStyle/>
                    <a:p>
                      <a:r>
                        <a:rPr kumimoji="1" lang="en-US" altLang="ja-JP" sz="1050" dirty="0">
                          <a:solidFill>
                            <a:schemeClr val="tx1"/>
                          </a:solidFill>
                        </a:rPr>
                        <a:t>400</a:t>
                      </a:r>
                    </a:p>
                  </a:txBody>
                  <a:tcPr/>
                </a:tc>
                <a:tc>
                  <a:txBody>
                    <a:bodyPr/>
                    <a:lstStyle/>
                    <a:p>
                      <a:endParaRPr kumimoji="1" lang="en-US" altLang="ja-JP" sz="1050" dirty="0">
                        <a:solidFill>
                          <a:srgbClr val="FF0000"/>
                        </a:solidFill>
                      </a:endParaRPr>
                    </a:p>
                  </a:txBody>
                  <a:tcPr>
                    <a:solidFill>
                      <a:schemeClr val="bg2"/>
                    </a:solidFill>
                  </a:tcPr>
                </a:tc>
                <a:tc>
                  <a:txBody>
                    <a:bodyPr/>
                    <a:lstStyle/>
                    <a:p>
                      <a:endParaRPr kumimoji="1" lang="en-US" altLang="ja-JP" sz="1050" dirty="0">
                        <a:solidFill>
                          <a:srgbClr val="FF0000"/>
                        </a:solidFill>
                      </a:endParaRPr>
                    </a:p>
                  </a:txBody>
                  <a:tcPr>
                    <a:solidFill>
                      <a:schemeClr val="bg2"/>
                    </a:solidFill>
                  </a:tcPr>
                </a:tc>
                <a:tc>
                  <a:txBody>
                    <a:bodyPr/>
                    <a:lstStyle/>
                    <a:p>
                      <a:endParaRPr kumimoji="1" lang="en-US" altLang="ja-JP" sz="1050" dirty="0">
                        <a:solidFill>
                          <a:srgbClr val="FF0000"/>
                        </a:solidFill>
                      </a:endParaRPr>
                    </a:p>
                  </a:txBody>
                  <a:tcPr>
                    <a:solidFill>
                      <a:schemeClr val="bg2"/>
                    </a:solidFill>
                  </a:tcPr>
                </a:tc>
                <a:tc>
                  <a:txBody>
                    <a:bodyPr/>
                    <a:lstStyle/>
                    <a:p>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solidFill>
                      <a:schemeClr val="bg2"/>
                    </a:solidFill>
                  </a:tcPr>
                </a:tc>
                <a:extLst>
                  <a:ext uri="{0D108BD9-81ED-4DB2-BD59-A6C34878D82A}">
                    <a16:rowId xmlns:a16="http://schemas.microsoft.com/office/drawing/2014/main" val="3500196070"/>
                  </a:ext>
                </a:extLst>
              </a:tr>
              <a:tr h="175773">
                <a:tc rowSpan="4">
                  <a:txBody>
                    <a:bodyPr/>
                    <a:lstStyle/>
                    <a:p>
                      <a:r>
                        <a:rPr kumimoji="1" lang="en-US" altLang="ja-JP" sz="1100" strike="sngStrike" dirty="0"/>
                        <a:t>920-c</a:t>
                      </a:r>
                    </a:p>
                    <a:p>
                      <a:endParaRPr kumimoji="1" lang="en-US" altLang="ja-JP" sz="1100" strike="sngStrike" dirty="0"/>
                    </a:p>
                  </a:txBody>
                  <a:tcPr>
                    <a:solidFill>
                      <a:schemeClr val="tx1">
                        <a:lumMod val="50000"/>
                        <a:lumOff val="50000"/>
                      </a:schemeClr>
                    </a:solidFill>
                  </a:tcPr>
                </a:tc>
                <a:tc>
                  <a:txBody>
                    <a:bodyPr/>
                    <a:lstStyle/>
                    <a:p>
                      <a:r>
                        <a:rPr kumimoji="1" lang="en-US" altLang="ja-JP" sz="1100" strike="sngStrike" dirty="0"/>
                        <a:t>Data rate(kb/s)</a:t>
                      </a:r>
                      <a:endParaRPr kumimoji="1" lang="ja-JP" altLang="en-US" sz="1100" strike="sngStrike" dirty="0"/>
                    </a:p>
                  </a:txBody>
                  <a:tcPr>
                    <a:solidFill>
                      <a:schemeClr val="tx1">
                        <a:lumMod val="50000"/>
                        <a:lumOff val="50000"/>
                      </a:schemeClr>
                    </a:solidFill>
                  </a:tcPr>
                </a:tc>
                <a:tc>
                  <a:txBody>
                    <a:bodyPr/>
                    <a:lstStyle/>
                    <a:p>
                      <a:r>
                        <a:rPr kumimoji="1" lang="en-US" altLang="ja-JP" sz="1050" strike="sngStrike" dirty="0"/>
                        <a:t>50</a:t>
                      </a:r>
                      <a:endParaRPr kumimoji="1" lang="ja-JP" altLang="en-US" sz="1050" strike="sngStrike" dirty="0"/>
                    </a:p>
                  </a:txBody>
                  <a:tcPr>
                    <a:solidFill>
                      <a:schemeClr val="tx1">
                        <a:lumMod val="50000"/>
                        <a:lumOff val="50000"/>
                      </a:schemeClr>
                    </a:solidFill>
                  </a:tcPr>
                </a:tc>
                <a:tc>
                  <a:txBody>
                    <a:bodyPr/>
                    <a:lstStyle/>
                    <a:p>
                      <a:r>
                        <a:rPr kumimoji="1" lang="en-US" altLang="ja-JP" sz="1050" strike="sngStrike" dirty="0"/>
                        <a:t>100</a:t>
                      </a:r>
                      <a:endParaRPr kumimoji="1" lang="ja-JP" altLang="en-US" sz="1050" strike="sngStrike" dirty="0"/>
                    </a:p>
                  </a:txBody>
                  <a:tcPr>
                    <a:solidFill>
                      <a:schemeClr val="tx1">
                        <a:lumMod val="50000"/>
                        <a:lumOff val="50000"/>
                      </a:schemeClr>
                    </a:solidFill>
                  </a:tcPr>
                </a:tc>
                <a:tc>
                  <a:txBody>
                    <a:bodyPr/>
                    <a:lstStyle/>
                    <a:p>
                      <a:r>
                        <a:rPr kumimoji="1" lang="en-US" altLang="ja-JP" sz="1050" strike="sngStrike" dirty="0"/>
                        <a:t>150</a:t>
                      </a:r>
                      <a:endParaRPr kumimoji="1" lang="ja-JP" altLang="en-US" sz="1050" b="1" strike="sngStrike" dirty="0">
                        <a:solidFill>
                          <a:schemeClr val="tx1"/>
                        </a:solidFill>
                      </a:endParaRPr>
                    </a:p>
                  </a:txBody>
                  <a:tcPr>
                    <a:solidFill>
                      <a:schemeClr val="tx1">
                        <a:lumMod val="50000"/>
                        <a:lumOff val="50000"/>
                      </a:schemeClr>
                    </a:solidFill>
                  </a:tcPr>
                </a:tc>
                <a:tc>
                  <a:txBody>
                    <a:bodyPr/>
                    <a:lstStyle/>
                    <a:p>
                      <a:r>
                        <a:rPr kumimoji="1" lang="en-US" altLang="ja-JP" sz="1050" strike="sngStrike" dirty="0"/>
                        <a:t>200</a:t>
                      </a:r>
                      <a:endParaRPr kumimoji="1" lang="ja-JP" altLang="en-US" sz="1050" strike="sngStrike" dirty="0"/>
                    </a:p>
                  </a:txBody>
                  <a:tcPr>
                    <a:solidFill>
                      <a:schemeClr val="tx1">
                        <a:lumMod val="50000"/>
                        <a:lumOff val="50000"/>
                      </a:schemeClr>
                    </a:solidFill>
                  </a:tcPr>
                </a:tc>
                <a:tc>
                  <a:txBody>
                    <a:bodyPr/>
                    <a:lstStyle/>
                    <a:p>
                      <a:r>
                        <a:rPr kumimoji="1" lang="en-US" altLang="ja-JP" sz="1050" strike="sngStrike" dirty="0"/>
                        <a:t>300</a:t>
                      </a:r>
                      <a:endParaRPr kumimoji="1" lang="ja-JP" altLang="en-US" sz="1050" b="1" strike="sngStrike" dirty="0">
                        <a:solidFill>
                          <a:schemeClr val="tx1"/>
                        </a:solidFill>
                      </a:endParaRPr>
                    </a:p>
                  </a:txBody>
                  <a:tcPr>
                    <a:solidFill>
                      <a:schemeClr val="tx1">
                        <a:lumMod val="50000"/>
                        <a:lumOff val="50000"/>
                      </a:schemeClr>
                    </a:solidFill>
                  </a:tcPr>
                </a:tc>
                <a:tc>
                  <a:txBody>
                    <a:bodyPr/>
                    <a:lstStyle/>
                    <a:p>
                      <a:r>
                        <a:rPr kumimoji="1" lang="en-US" altLang="ja-JP" sz="1050" strike="sngStrike" dirty="0"/>
                        <a:t>300</a:t>
                      </a:r>
                      <a:endParaRPr kumimoji="1" lang="ja-JP" altLang="en-US" sz="1050" b="1" strike="sngStrike" dirty="0">
                        <a:solidFill>
                          <a:schemeClr val="tx1"/>
                        </a:solidFill>
                      </a:endParaRPr>
                    </a:p>
                  </a:txBody>
                  <a:tcPr>
                    <a:solidFill>
                      <a:schemeClr val="tx1">
                        <a:lumMod val="50000"/>
                        <a:lumOff val="50000"/>
                      </a:schemeClr>
                    </a:solidFill>
                  </a:tcPr>
                </a:tc>
                <a:tc>
                  <a:txBody>
                    <a:bodyPr/>
                    <a:lstStyle/>
                    <a:p>
                      <a:r>
                        <a:rPr kumimoji="1" lang="en-US" altLang="ja-JP" sz="1050" strike="sngStrike" dirty="0"/>
                        <a:t>400</a:t>
                      </a:r>
                      <a:endParaRPr kumimoji="1" lang="ja-JP" altLang="en-US" sz="1050" strike="sngStrike" dirty="0">
                        <a:solidFill>
                          <a:schemeClr val="tx2"/>
                        </a:solidFill>
                      </a:endParaRPr>
                    </a:p>
                  </a:txBody>
                  <a:tcPr>
                    <a:solidFill>
                      <a:schemeClr val="tx1">
                        <a:lumMod val="50000"/>
                        <a:lumOff val="50000"/>
                      </a:schemeClr>
                    </a:solidFill>
                  </a:tcPr>
                </a:tc>
                <a:tc>
                  <a:txBody>
                    <a:bodyPr/>
                    <a:lstStyle/>
                    <a:p>
                      <a:r>
                        <a:rPr kumimoji="1" lang="en-US" altLang="ja-JP" sz="1050" strike="sngStrike" dirty="0"/>
                        <a:t>400</a:t>
                      </a:r>
                      <a:endParaRPr kumimoji="1" lang="ja-JP" altLang="en-US" sz="1050" strike="sngStrike" dirty="0">
                        <a:solidFill>
                          <a:schemeClr val="tx2"/>
                        </a:solidFill>
                      </a:endParaRPr>
                    </a:p>
                  </a:txBody>
                  <a:tcPr>
                    <a:solidFill>
                      <a:schemeClr val="tx1">
                        <a:lumMod val="50000"/>
                        <a:lumOff val="50000"/>
                      </a:schemeClr>
                    </a:solidFill>
                  </a:tcPr>
                </a:tc>
                <a:tc>
                  <a:txBody>
                    <a:bodyPr/>
                    <a:lstStyle/>
                    <a:p>
                      <a:r>
                        <a:rPr kumimoji="1" lang="en-US" altLang="ja-JP" sz="1050" strike="sngStrike" dirty="0"/>
                        <a:t>400</a:t>
                      </a:r>
                      <a:endParaRPr kumimoji="1" lang="ja-JP" altLang="en-US" sz="1050" b="1" strike="sngStrike" dirty="0">
                        <a:solidFill>
                          <a:schemeClr val="tx1"/>
                        </a:solidFill>
                      </a:endParaRPr>
                    </a:p>
                  </a:txBody>
                  <a:tcPr>
                    <a:solidFill>
                      <a:schemeClr val="tx1">
                        <a:lumMod val="50000"/>
                        <a:lumOff val="50000"/>
                      </a:schemeClr>
                    </a:solidFill>
                  </a:tcPr>
                </a:tc>
                <a:tc>
                  <a:txBody>
                    <a:bodyPr/>
                    <a:lstStyle/>
                    <a:p>
                      <a:r>
                        <a:rPr kumimoji="1" lang="en-US" altLang="ja-JP" sz="1050" strike="sngStrike" dirty="0"/>
                        <a:t>600</a:t>
                      </a:r>
                      <a:endParaRPr kumimoji="1" lang="ja-JP" altLang="en-US" sz="1050" b="1" strike="sngStrike" dirty="0">
                        <a:solidFill>
                          <a:schemeClr val="tx1"/>
                        </a:solidFill>
                      </a:endParaRPr>
                    </a:p>
                  </a:txBody>
                  <a:tcPr>
                    <a:solidFill>
                      <a:schemeClr val="tx1">
                        <a:lumMod val="50000"/>
                        <a:lumOff val="50000"/>
                      </a:schemeClr>
                    </a:solidFill>
                  </a:tcPr>
                </a:tc>
                <a:tc>
                  <a:txBody>
                    <a:bodyPr/>
                    <a:lstStyle/>
                    <a:p>
                      <a:r>
                        <a:rPr kumimoji="1" lang="en-US" altLang="ja-JP" sz="1050" strike="sngStrike"/>
                        <a:t>600</a:t>
                      </a:r>
                      <a:endParaRPr kumimoji="1" lang="ja-JP" altLang="en-US" sz="1050" b="1" strike="sngStrike" dirty="0">
                        <a:solidFill>
                          <a:schemeClr val="tx1"/>
                        </a:solidFill>
                      </a:endParaRPr>
                    </a:p>
                  </a:txBody>
                  <a:tcPr>
                    <a:solidFill>
                      <a:schemeClr val="tx1">
                        <a:lumMod val="50000"/>
                        <a:lumOff val="50000"/>
                      </a:schemeClr>
                    </a:solidFill>
                  </a:tcPr>
                </a:tc>
                <a:tc>
                  <a:txBody>
                    <a:bodyPr/>
                    <a:lstStyle/>
                    <a:p>
                      <a:r>
                        <a:rPr kumimoji="1" lang="en-US" altLang="ja-JP" sz="1050" strike="sngStrike" dirty="0"/>
                        <a:t>800</a:t>
                      </a:r>
                      <a:endParaRPr kumimoji="1" lang="ja-JP" altLang="en-US" sz="1050" b="1" strike="sngStrike" dirty="0">
                        <a:solidFill>
                          <a:schemeClr val="tx1"/>
                        </a:solidFill>
                      </a:endParaRPr>
                    </a:p>
                  </a:txBody>
                  <a:tcPr>
                    <a:solidFill>
                      <a:schemeClr val="tx1">
                        <a:lumMod val="50000"/>
                        <a:lumOff val="50000"/>
                      </a:schemeClr>
                    </a:solidFill>
                  </a:tcPr>
                </a:tc>
                <a:extLst>
                  <a:ext uri="{0D108BD9-81ED-4DB2-BD59-A6C34878D82A}">
                    <a16:rowId xmlns:a16="http://schemas.microsoft.com/office/drawing/2014/main" val="10002"/>
                  </a:ext>
                </a:extLst>
              </a:tr>
              <a:tr h="0">
                <a:tc vMerge="1">
                  <a:txBody>
                    <a:bodyPr/>
                    <a:lstStyle/>
                    <a:p>
                      <a:endParaRPr kumimoji="1" lang="ja-JP" altLang="en-US" sz="1100"/>
                    </a:p>
                  </a:txBody>
                  <a:tcPr/>
                </a:tc>
                <a:tc>
                  <a:txBody>
                    <a:bodyPr/>
                    <a:lstStyle/>
                    <a:p>
                      <a:r>
                        <a:rPr kumimoji="1" lang="en-US" altLang="ja-JP" sz="1100" strike="sngStrike" dirty="0"/>
                        <a:t>Modulation</a:t>
                      </a:r>
                      <a:endParaRPr kumimoji="1" lang="ja-JP" altLang="en-US" sz="1100" strike="sngStrike" dirty="0"/>
                    </a:p>
                  </a:txBody>
                  <a:tcPr>
                    <a:solidFill>
                      <a:schemeClr val="tx1">
                        <a:lumMod val="50000"/>
                        <a:lumOff val="50000"/>
                      </a:schemeClr>
                    </a:solidFill>
                  </a:tcPr>
                </a:tc>
                <a:tc>
                  <a:txBody>
                    <a:bodyPr/>
                    <a:lstStyle/>
                    <a:p>
                      <a:r>
                        <a:rPr kumimoji="1" lang="en-US" altLang="ja-JP" sz="1050" strike="sngStrike" dirty="0"/>
                        <a:t>2-FSK</a:t>
                      </a:r>
                      <a:endParaRPr kumimoji="1" lang="ja-JP" altLang="en-US" sz="1050" strike="sngStrike" dirty="0"/>
                    </a:p>
                  </a:txBody>
                  <a:tcPr>
                    <a:solidFill>
                      <a:schemeClr val="tx1">
                        <a:lumMod val="50000"/>
                        <a:lumOff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strike="sngStrike" dirty="0"/>
                        <a:t>2-FSK</a:t>
                      </a:r>
                      <a:endParaRPr kumimoji="1" lang="ja-JP" altLang="en-US" sz="1050" strike="sngStrike" dirty="0"/>
                    </a:p>
                  </a:txBody>
                  <a:tcPr>
                    <a:solidFill>
                      <a:schemeClr val="tx1">
                        <a:lumMod val="50000"/>
                        <a:lumOff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strike="sngStrike" dirty="0"/>
                        <a:t>2-FSK</a:t>
                      </a:r>
                      <a:endParaRPr kumimoji="1" lang="ja-JP" altLang="en-US" sz="1050" strike="sngStrike" dirty="0">
                        <a:solidFill>
                          <a:schemeClr val="tx1"/>
                        </a:solidFill>
                      </a:endParaRPr>
                    </a:p>
                  </a:txBody>
                  <a:tcPr>
                    <a:solidFill>
                      <a:schemeClr val="tx1">
                        <a:lumMod val="50000"/>
                        <a:lumOff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strike="sngStrike" dirty="0"/>
                        <a:t>2-FSK</a:t>
                      </a:r>
                      <a:endParaRPr kumimoji="1" lang="ja-JP" altLang="en-US" sz="1050" strike="sngStrike" dirty="0"/>
                    </a:p>
                  </a:txBody>
                  <a:tcPr>
                    <a:solidFill>
                      <a:schemeClr val="tx1">
                        <a:lumMod val="50000"/>
                        <a:lumOff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strike="sngStrike" dirty="0"/>
                        <a:t>2-FSK</a:t>
                      </a:r>
                      <a:endParaRPr kumimoji="1" lang="ja-JP" altLang="en-US" sz="1050" strike="sngStrike" dirty="0">
                        <a:solidFill>
                          <a:schemeClr val="tx1"/>
                        </a:solidFill>
                      </a:endParaRPr>
                    </a:p>
                  </a:txBody>
                  <a:tcPr>
                    <a:solidFill>
                      <a:schemeClr val="tx1">
                        <a:lumMod val="50000"/>
                        <a:lumOff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strike="sngStrike" dirty="0"/>
                        <a:t>2-FSK</a:t>
                      </a:r>
                      <a:endParaRPr kumimoji="1" lang="ja-JP" altLang="en-US" sz="1050" strike="sngStrike" dirty="0">
                        <a:solidFill>
                          <a:schemeClr val="tx1"/>
                        </a:solidFill>
                      </a:endParaRPr>
                    </a:p>
                  </a:txBody>
                  <a:tcPr>
                    <a:solidFill>
                      <a:schemeClr val="tx1">
                        <a:lumMod val="50000"/>
                        <a:lumOff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strike="sngStrike" dirty="0"/>
                        <a:t>4-FSK</a:t>
                      </a:r>
                      <a:endParaRPr kumimoji="1" lang="ja-JP" altLang="en-US" sz="1050" strike="sngStrike" dirty="0">
                        <a:solidFill>
                          <a:schemeClr val="tx2"/>
                        </a:solidFill>
                      </a:endParaRPr>
                    </a:p>
                  </a:txBody>
                  <a:tcPr>
                    <a:solidFill>
                      <a:schemeClr val="tx1">
                        <a:lumMod val="50000"/>
                        <a:lumOff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strike="sngStrike" dirty="0"/>
                        <a:t>4-FSK</a:t>
                      </a:r>
                      <a:endParaRPr kumimoji="1" lang="ja-JP" altLang="en-US" sz="1050" strike="sngStrike" dirty="0">
                        <a:solidFill>
                          <a:schemeClr val="tx2"/>
                        </a:solidFill>
                      </a:endParaRPr>
                    </a:p>
                  </a:txBody>
                  <a:tcPr>
                    <a:solidFill>
                      <a:schemeClr val="tx1">
                        <a:lumMod val="50000"/>
                        <a:lumOff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strike="sngStrike" dirty="0"/>
                        <a:t>2-FSK</a:t>
                      </a:r>
                      <a:endParaRPr kumimoji="1" lang="ja-JP" altLang="en-US" sz="1050" b="1" strike="sngStrike" dirty="0">
                        <a:solidFill>
                          <a:schemeClr val="tx1"/>
                        </a:solidFill>
                      </a:endParaRPr>
                    </a:p>
                  </a:txBody>
                  <a:tcPr>
                    <a:solidFill>
                      <a:schemeClr val="tx1">
                        <a:lumMod val="50000"/>
                        <a:lumOff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strike="sngStrike" dirty="0"/>
                        <a:t>2-FSK</a:t>
                      </a:r>
                      <a:endParaRPr kumimoji="1" lang="ja-JP" altLang="en-US" sz="1050" b="1" strike="sngStrike" dirty="0">
                        <a:solidFill>
                          <a:schemeClr val="tx1"/>
                        </a:solidFill>
                      </a:endParaRPr>
                    </a:p>
                  </a:txBody>
                  <a:tcPr>
                    <a:solidFill>
                      <a:schemeClr val="tx1">
                        <a:lumMod val="50000"/>
                        <a:lumOff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strike="sngStrike" dirty="0"/>
                        <a:t>4-FSK</a:t>
                      </a:r>
                      <a:endParaRPr kumimoji="1" lang="ja-JP" altLang="en-US" sz="1050" b="1" strike="sngStrike" dirty="0">
                        <a:solidFill>
                          <a:schemeClr val="tx1"/>
                        </a:solidFill>
                      </a:endParaRPr>
                    </a:p>
                  </a:txBody>
                  <a:tcPr>
                    <a:solidFill>
                      <a:schemeClr val="tx1">
                        <a:lumMod val="50000"/>
                        <a:lumOff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strike="sngStrike" dirty="0"/>
                        <a:t>4-FSK</a:t>
                      </a:r>
                      <a:endParaRPr kumimoji="1" lang="ja-JP" altLang="en-US" sz="1050" b="1" strike="sngStrike" dirty="0">
                        <a:solidFill>
                          <a:schemeClr val="tx1"/>
                        </a:solidFill>
                      </a:endParaRPr>
                    </a:p>
                  </a:txBody>
                  <a:tcPr>
                    <a:solidFill>
                      <a:schemeClr val="tx1">
                        <a:lumMod val="50000"/>
                        <a:lumOff val="50000"/>
                      </a:schemeClr>
                    </a:solidFill>
                  </a:tcPr>
                </a:tc>
                <a:extLst>
                  <a:ext uri="{0D108BD9-81ED-4DB2-BD59-A6C34878D82A}">
                    <a16:rowId xmlns:a16="http://schemas.microsoft.com/office/drawing/2014/main" val="10003"/>
                  </a:ext>
                </a:extLst>
              </a:tr>
              <a:tr h="175773">
                <a:tc vMerge="1">
                  <a:txBody>
                    <a:bodyPr/>
                    <a:lstStyle/>
                    <a:p>
                      <a:endParaRPr kumimoji="1" lang="ja-JP" altLang="en-US" sz="1100"/>
                    </a:p>
                  </a:txBody>
                  <a:tcPr/>
                </a:tc>
                <a:tc>
                  <a:txBody>
                    <a:bodyPr/>
                    <a:lstStyle/>
                    <a:p>
                      <a:r>
                        <a:rPr kumimoji="1" lang="en-US" altLang="ja-JP" sz="1100" strike="sngStrike" dirty="0"/>
                        <a:t>Modulation index</a:t>
                      </a:r>
                      <a:endParaRPr kumimoji="1" lang="ja-JP" altLang="en-US" sz="1100" strike="sngStrike" dirty="0"/>
                    </a:p>
                  </a:txBody>
                  <a:tcPr>
                    <a:solidFill>
                      <a:schemeClr val="tx1">
                        <a:lumMod val="50000"/>
                        <a:lumOff val="50000"/>
                      </a:schemeClr>
                    </a:solidFill>
                  </a:tcPr>
                </a:tc>
                <a:tc>
                  <a:txBody>
                    <a:bodyPr/>
                    <a:lstStyle/>
                    <a:p>
                      <a:r>
                        <a:rPr kumimoji="1" lang="en-US" altLang="ja-JP" sz="1050" strike="sngStrike" dirty="0"/>
                        <a:t>1.0</a:t>
                      </a:r>
                      <a:endParaRPr kumimoji="1" lang="ja-JP" altLang="en-US" sz="1050" strike="sngStrike" dirty="0"/>
                    </a:p>
                  </a:txBody>
                  <a:tcPr>
                    <a:solidFill>
                      <a:schemeClr val="tx1">
                        <a:lumMod val="50000"/>
                        <a:lumOff val="50000"/>
                      </a:schemeClr>
                    </a:solidFill>
                  </a:tcPr>
                </a:tc>
                <a:tc>
                  <a:txBody>
                    <a:bodyPr/>
                    <a:lstStyle/>
                    <a:p>
                      <a:r>
                        <a:rPr kumimoji="1" lang="en-US" altLang="ja-JP" sz="1050" strike="sngStrike" dirty="0"/>
                        <a:t>1.0</a:t>
                      </a:r>
                      <a:endParaRPr kumimoji="1" lang="ja-JP" altLang="en-US" sz="1050" strike="sngStrike" dirty="0"/>
                    </a:p>
                  </a:txBody>
                  <a:tcPr>
                    <a:solidFill>
                      <a:schemeClr val="tx1">
                        <a:lumMod val="50000"/>
                        <a:lumOff val="50000"/>
                      </a:schemeClr>
                    </a:solidFill>
                  </a:tcPr>
                </a:tc>
                <a:tc>
                  <a:txBody>
                    <a:bodyPr/>
                    <a:lstStyle/>
                    <a:p>
                      <a:r>
                        <a:rPr kumimoji="1" lang="en-US" altLang="ja-JP" sz="1050" strike="sngStrike" dirty="0"/>
                        <a:t>0.5</a:t>
                      </a:r>
                      <a:endParaRPr kumimoji="1" lang="ja-JP" altLang="en-US" sz="1050" b="1" strike="sngStrike" dirty="0">
                        <a:solidFill>
                          <a:schemeClr val="tx1"/>
                        </a:solidFill>
                      </a:endParaRPr>
                    </a:p>
                  </a:txBody>
                  <a:tcPr>
                    <a:solidFill>
                      <a:schemeClr val="tx1">
                        <a:lumMod val="50000"/>
                        <a:lumOff val="50000"/>
                      </a:schemeClr>
                    </a:solidFill>
                  </a:tcPr>
                </a:tc>
                <a:tc>
                  <a:txBody>
                    <a:bodyPr/>
                    <a:lstStyle/>
                    <a:p>
                      <a:r>
                        <a:rPr kumimoji="1" lang="en-US" altLang="ja-JP" sz="1050" strike="sngStrike" dirty="0"/>
                        <a:t>1.0</a:t>
                      </a:r>
                      <a:endParaRPr kumimoji="1" lang="ja-JP" altLang="en-US" sz="1050" strike="sngStrike" dirty="0"/>
                    </a:p>
                  </a:txBody>
                  <a:tcPr>
                    <a:solidFill>
                      <a:schemeClr val="tx1">
                        <a:lumMod val="50000"/>
                        <a:lumOff val="50000"/>
                      </a:schemeClr>
                    </a:solidFill>
                  </a:tcPr>
                </a:tc>
                <a:tc>
                  <a:txBody>
                    <a:bodyPr/>
                    <a:lstStyle/>
                    <a:p>
                      <a:r>
                        <a:rPr kumimoji="1" lang="en-US" altLang="ja-JP" sz="1050" strike="sngStrike" dirty="0"/>
                        <a:t>0.5</a:t>
                      </a:r>
                      <a:endParaRPr kumimoji="1" lang="ja-JP" altLang="en-US" sz="1050" b="1" strike="sngStrike" dirty="0">
                        <a:solidFill>
                          <a:schemeClr val="tx1"/>
                        </a:solidFill>
                      </a:endParaRPr>
                    </a:p>
                  </a:txBody>
                  <a:tcPr>
                    <a:solidFill>
                      <a:schemeClr val="tx1">
                        <a:lumMod val="50000"/>
                        <a:lumOff val="50000"/>
                      </a:schemeClr>
                    </a:solidFill>
                  </a:tcPr>
                </a:tc>
                <a:tc>
                  <a:txBody>
                    <a:bodyPr/>
                    <a:lstStyle/>
                    <a:p>
                      <a:r>
                        <a:rPr kumimoji="1" lang="en-US" altLang="ja-JP" sz="1050" strike="sngStrike" dirty="0"/>
                        <a:t>0.5</a:t>
                      </a:r>
                      <a:endParaRPr kumimoji="1" lang="ja-JP" altLang="en-US" sz="1050" b="1" strike="sngStrike" dirty="0">
                        <a:solidFill>
                          <a:schemeClr val="tx1"/>
                        </a:solidFill>
                      </a:endParaRPr>
                    </a:p>
                  </a:txBody>
                  <a:tcPr>
                    <a:solidFill>
                      <a:schemeClr val="tx1">
                        <a:lumMod val="50000"/>
                        <a:lumOff val="50000"/>
                      </a:schemeClr>
                    </a:solidFill>
                  </a:tcPr>
                </a:tc>
                <a:tc>
                  <a:txBody>
                    <a:bodyPr/>
                    <a:lstStyle/>
                    <a:p>
                      <a:r>
                        <a:rPr kumimoji="1" lang="en-US" altLang="ja-JP" sz="1050" strike="sngStrike" dirty="0"/>
                        <a:t>0.33</a:t>
                      </a:r>
                      <a:endParaRPr kumimoji="1" lang="ja-JP" altLang="en-US" sz="1050" strike="sngStrike" dirty="0">
                        <a:solidFill>
                          <a:schemeClr val="tx2"/>
                        </a:solidFill>
                      </a:endParaRPr>
                    </a:p>
                  </a:txBody>
                  <a:tcPr>
                    <a:solidFill>
                      <a:schemeClr val="tx1">
                        <a:lumMod val="50000"/>
                        <a:lumOff val="50000"/>
                      </a:schemeClr>
                    </a:solidFill>
                  </a:tcPr>
                </a:tc>
                <a:tc>
                  <a:txBody>
                    <a:bodyPr/>
                    <a:lstStyle/>
                    <a:p>
                      <a:r>
                        <a:rPr kumimoji="1" lang="en-US" altLang="ja-JP" sz="1050" strike="sngStrike" dirty="0"/>
                        <a:t>0.33</a:t>
                      </a:r>
                      <a:endParaRPr kumimoji="1" lang="ja-JP" altLang="en-US" sz="1050" strike="sngStrike" dirty="0">
                        <a:solidFill>
                          <a:schemeClr val="tx2"/>
                        </a:solidFill>
                      </a:endParaRPr>
                    </a:p>
                  </a:txBody>
                  <a:tcPr>
                    <a:solidFill>
                      <a:schemeClr val="tx1">
                        <a:lumMod val="50000"/>
                        <a:lumOff val="50000"/>
                      </a:schemeClr>
                    </a:solidFill>
                  </a:tcPr>
                </a:tc>
                <a:tc>
                  <a:txBody>
                    <a:bodyPr/>
                    <a:lstStyle/>
                    <a:p>
                      <a:r>
                        <a:rPr kumimoji="1" lang="en-US" altLang="ja-JP" sz="1050" strike="sngStrike" dirty="0"/>
                        <a:t>0.5</a:t>
                      </a:r>
                      <a:endParaRPr kumimoji="1" lang="ja-JP" altLang="en-US" sz="1050" b="1" strike="sngStrike" dirty="0">
                        <a:solidFill>
                          <a:schemeClr val="tx1"/>
                        </a:solidFill>
                      </a:endParaRPr>
                    </a:p>
                  </a:txBody>
                  <a:tcPr>
                    <a:solidFill>
                      <a:schemeClr val="tx1">
                        <a:lumMod val="50000"/>
                        <a:lumOff val="50000"/>
                      </a:schemeClr>
                    </a:solidFill>
                  </a:tcPr>
                </a:tc>
                <a:tc>
                  <a:txBody>
                    <a:bodyPr/>
                    <a:lstStyle/>
                    <a:p>
                      <a:r>
                        <a:rPr kumimoji="1" lang="en-US" altLang="ja-JP" sz="1050" strike="sngStrike" dirty="0"/>
                        <a:t>0.4</a:t>
                      </a:r>
                      <a:endParaRPr kumimoji="1" lang="ja-JP" altLang="en-US" sz="1050" b="1" strike="sngStrike" dirty="0">
                        <a:solidFill>
                          <a:schemeClr val="tx1"/>
                        </a:solidFill>
                      </a:endParaRPr>
                    </a:p>
                  </a:txBody>
                  <a:tcPr>
                    <a:solidFill>
                      <a:schemeClr val="tx1">
                        <a:lumMod val="50000"/>
                        <a:lumOff val="50000"/>
                      </a:schemeClr>
                    </a:solidFill>
                  </a:tcPr>
                </a:tc>
                <a:tc>
                  <a:txBody>
                    <a:bodyPr/>
                    <a:lstStyle/>
                    <a:p>
                      <a:r>
                        <a:rPr kumimoji="1" lang="en-US" altLang="ja-JP" sz="1050" strike="sngStrike" dirty="0"/>
                        <a:t>0.5</a:t>
                      </a:r>
                      <a:endParaRPr kumimoji="1" lang="ja-JP" altLang="en-US" sz="1050" b="1" strike="sngStrike" dirty="0">
                        <a:solidFill>
                          <a:schemeClr val="tx1"/>
                        </a:solidFill>
                      </a:endParaRPr>
                    </a:p>
                  </a:txBody>
                  <a:tcPr>
                    <a:solidFill>
                      <a:schemeClr val="tx1">
                        <a:lumMod val="50000"/>
                        <a:lumOff val="50000"/>
                      </a:schemeClr>
                    </a:solidFill>
                  </a:tcPr>
                </a:tc>
                <a:tc>
                  <a:txBody>
                    <a:bodyPr/>
                    <a:lstStyle/>
                    <a:p>
                      <a:r>
                        <a:rPr kumimoji="1" lang="en-US" altLang="ja-JP" sz="1050" strike="sngStrike" dirty="0"/>
                        <a:t>0.33</a:t>
                      </a:r>
                      <a:endParaRPr kumimoji="1" lang="ja-JP" altLang="en-US" sz="1050" b="1" strike="sngStrike" dirty="0">
                        <a:solidFill>
                          <a:schemeClr val="tx1"/>
                        </a:solidFill>
                      </a:endParaRPr>
                    </a:p>
                  </a:txBody>
                  <a:tcPr>
                    <a:solidFill>
                      <a:schemeClr val="tx1">
                        <a:lumMod val="50000"/>
                        <a:lumOff val="50000"/>
                      </a:schemeClr>
                    </a:solidFill>
                  </a:tcPr>
                </a:tc>
                <a:extLst>
                  <a:ext uri="{0D108BD9-81ED-4DB2-BD59-A6C34878D82A}">
                    <a16:rowId xmlns:a16="http://schemas.microsoft.com/office/drawing/2014/main" val="10004"/>
                  </a:ext>
                </a:extLst>
              </a:tr>
              <a:tr h="246082">
                <a:tc vMerge="1">
                  <a:txBody>
                    <a:bodyPr/>
                    <a:lstStyle/>
                    <a:p>
                      <a:endParaRPr kumimoji="1" lang="ja-JP" altLang="en-US" sz="1100" dirty="0"/>
                    </a:p>
                  </a:txBody>
                  <a:tcPr/>
                </a:tc>
                <a:tc>
                  <a:txBody>
                    <a:bodyPr/>
                    <a:lstStyle/>
                    <a:p>
                      <a:r>
                        <a:rPr kumimoji="1" lang="en-US" altLang="ja-JP" sz="1100" strike="sngStrike" dirty="0"/>
                        <a:t>Channel spacing(kHz)</a:t>
                      </a:r>
                      <a:endParaRPr kumimoji="1" lang="ja-JP" altLang="en-US" sz="1100" strike="sngStrike" dirty="0"/>
                    </a:p>
                  </a:txBody>
                  <a:tcPr>
                    <a:solidFill>
                      <a:schemeClr val="tx1">
                        <a:lumMod val="50000"/>
                        <a:lumOff val="50000"/>
                      </a:schemeClr>
                    </a:solidFill>
                  </a:tcPr>
                </a:tc>
                <a:tc>
                  <a:txBody>
                    <a:bodyPr/>
                    <a:lstStyle/>
                    <a:p>
                      <a:r>
                        <a:rPr kumimoji="1" lang="en-US" altLang="ja-JP" sz="1050" strike="sngStrike" dirty="0"/>
                        <a:t>200</a:t>
                      </a:r>
                      <a:endParaRPr kumimoji="1" lang="ja-JP" altLang="en-US" sz="1050" strike="sngStrike" dirty="0"/>
                    </a:p>
                  </a:txBody>
                  <a:tcPr>
                    <a:solidFill>
                      <a:schemeClr val="tx1">
                        <a:lumMod val="50000"/>
                        <a:lumOff val="50000"/>
                      </a:schemeClr>
                    </a:solidFill>
                  </a:tcPr>
                </a:tc>
                <a:tc>
                  <a:txBody>
                    <a:bodyPr/>
                    <a:lstStyle/>
                    <a:p>
                      <a:r>
                        <a:rPr kumimoji="1" lang="en-US" altLang="ja-JP" sz="1050" strike="sngStrike" dirty="0"/>
                        <a:t>400</a:t>
                      </a:r>
                      <a:endParaRPr kumimoji="1" lang="ja-JP" altLang="en-US" sz="1050" strike="sngStrike" dirty="0"/>
                    </a:p>
                  </a:txBody>
                  <a:tcPr>
                    <a:solidFill>
                      <a:schemeClr val="tx1">
                        <a:lumMod val="50000"/>
                        <a:lumOff val="50000"/>
                      </a:schemeClr>
                    </a:solidFill>
                  </a:tcPr>
                </a:tc>
                <a:tc>
                  <a:txBody>
                    <a:bodyPr/>
                    <a:lstStyle/>
                    <a:p>
                      <a:r>
                        <a:rPr kumimoji="1" lang="en-US" altLang="ja-JP" sz="1050" strike="sngStrike" dirty="0"/>
                        <a:t>400</a:t>
                      </a:r>
                      <a:endParaRPr kumimoji="1" lang="ja-JP" altLang="en-US" sz="1050" b="0" strike="sngStrike" dirty="0">
                        <a:solidFill>
                          <a:schemeClr val="tx2"/>
                        </a:solidFill>
                      </a:endParaRPr>
                    </a:p>
                  </a:txBody>
                  <a:tcPr>
                    <a:solidFill>
                      <a:schemeClr val="tx1">
                        <a:lumMod val="50000"/>
                        <a:lumOff val="50000"/>
                      </a:schemeClr>
                    </a:solidFill>
                  </a:tcPr>
                </a:tc>
                <a:tc>
                  <a:txBody>
                    <a:bodyPr/>
                    <a:lstStyle/>
                    <a:p>
                      <a:r>
                        <a:rPr kumimoji="1" lang="en-US" altLang="ja-JP" sz="1050" strike="sngStrike" dirty="0"/>
                        <a:t>600</a:t>
                      </a:r>
                      <a:endParaRPr kumimoji="1" lang="ja-JP" altLang="en-US" sz="1050" strike="sngStrike" dirty="0"/>
                    </a:p>
                  </a:txBody>
                  <a:tcPr>
                    <a:solidFill>
                      <a:schemeClr val="tx1">
                        <a:lumMod val="50000"/>
                        <a:lumOff val="50000"/>
                      </a:schemeClr>
                    </a:solidFill>
                  </a:tcPr>
                </a:tc>
                <a:tc>
                  <a:txBody>
                    <a:bodyPr/>
                    <a:lstStyle/>
                    <a:p>
                      <a:r>
                        <a:rPr kumimoji="1" lang="en-US" altLang="ja-JP" sz="1050" strike="sngStrike" dirty="0"/>
                        <a:t>400</a:t>
                      </a:r>
                      <a:endParaRPr kumimoji="1" lang="en-US" altLang="ja-JP" sz="1050" strike="sngStrike" dirty="0">
                        <a:solidFill>
                          <a:srgbClr val="FF0000"/>
                        </a:solidFill>
                      </a:endParaRPr>
                    </a:p>
                  </a:txBody>
                  <a:tcPr>
                    <a:solidFill>
                      <a:schemeClr val="tx1">
                        <a:lumMod val="50000"/>
                        <a:lumOff val="50000"/>
                      </a:schemeClr>
                    </a:solidFill>
                  </a:tcPr>
                </a:tc>
                <a:tc>
                  <a:txBody>
                    <a:bodyPr/>
                    <a:lstStyle/>
                    <a:p>
                      <a:r>
                        <a:rPr kumimoji="1" lang="en-US" altLang="ja-JP" sz="1050" strike="sngStrike" dirty="0"/>
                        <a:t>600</a:t>
                      </a:r>
                      <a:endParaRPr kumimoji="1" lang="en-US" altLang="ja-JP" sz="1050" strike="sngStrike" dirty="0">
                        <a:solidFill>
                          <a:srgbClr val="FF0000"/>
                        </a:solidFill>
                      </a:endParaRPr>
                    </a:p>
                  </a:txBody>
                  <a:tcPr>
                    <a:solidFill>
                      <a:schemeClr val="tx1">
                        <a:lumMod val="50000"/>
                        <a:lumOff val="50000"/>
                      </a:schemeClr>
                    </a:solidFill>
                  </a:tcPr>
                </a:tc>
                <a:tc>
                  <a:txBody>
                    <a:bodyPr/>
                    <a:lstStyle/>
                    <a:p>
                      <a:r>
                        <a:rPr kumimoji="1" lang="en-US" altLang="ja-JP" sz="1050" strike="sngStrike" dirty="0"/>
                        <a:t>400</a:t>
                      </a:r>
                      <a:endParaRPr kumimoji="1" lang="en-US" altLang="ja-JP" sz="1050" strike="sngStrike" dirty="0">
                        <a:solidFill>
                          <a:srgbClr val="FF0000"/>
                        </a:solidFill>
                      </a:endParaRPr>
                    </a:p>
                  </a:txBody>
                  <a:tcPr>
                    <a:solidFill>
                      <a:schemeClr val="tx1">
                        <a:lumMod val="50000"/>
                        <a:lumOff val="50000"/>
                      </a:schemeClr>
                    </a:solidFill>
                  </a:tcPr>
                </a:tc>
                <a:tc>
                  <a:txBody>
                    <a:bodyPr/>
                    <a:lstStyle/>
                    <a:p>
                      <a:r>
                        <a:rPr kumimoji="1" lang="en-US" altLang="ja-JP" sz="1050" strike="sngStrike" dirty="0"/>
                        <a:t>600</a:t>
                      </a:r>
                      <a:endParaRPr kumimoji="1" lang="en-US" altLang="ja-JP" sz="1050" strike="sngStrike" dirty="0">
                        <a:solidFill>
                          <a:srgbClr val="FF0000"/>
                        </a:solidFill>
                      </a:endParaRPr>
                    </a:p>
                  </a:txBody>
                  <a:tcPr>
                    <a:solidFill>
                      <a:schemeClr val="tx1">
                        <a:lumMod val="50000"/>
                        <a:lumOff val="50000"/>
                      </a:schemeClr>
                    </a:solidFill>
                  </a:tcPr>
                </a:tc>
                <a:tc>
                  <a:txBody>
                    <a:bodyPr/>
                    <a:lstStyle/>
                    <a:p>
                      <a:r>
                        <a:rPr kumimoji="1" lang="en-US" altLang="ja-JP" sz="1050" strike="sngStrike" dirty="0"/>
                        <a:t>1000(1)</a:t>
                      </a:r>
                      <a:endParaRPr kumimoji="1" lang="en-US" altLang="ja-JP" sz="1050" b="1" strike="sngStrike" dirty="0">
                        <a:solidFill>
                          <a:srgbClr val="FF0000"/>
                        </a:solidFill>
                      </a:endParaRPr>
                    </a:p>
                  </a:txBody>
                  <a:tcPr>
                    <a:solidFill>
                      <a:schemeClr val="tx1">
                        <a:lumMod val="50000"/>
                        <a:lumOff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u="none" strike="sngStrike" kern="1200" cap="none" spc="0" normalizeH="0" baseline="0" noProof="0" dirty="0">
                          <a:ln>
                            <a:noFill/>
                          </a:ln>
                          <a:effectLst/>
                          <a:uLnTx/>
                          <a:uFillTx/>
                        </a:rPr>
                        <a:t>1000</a:t>
                      </a:r>
                      <a:r>
                        <a:rPr kumimoji="1" lang="en-US" altLang="ja-JP" sz="1050" strike="sngStrike" dirty="0"/>
                        <a:t>(1)</a:t>
                      </a:r>
                      <a:endParaRPr kumimoji="1" lang="en-US" altLang="ja-JP" sz="1050" b="1" strike="sngStrike" dirty="0">
                        <a:solidFill>
                          <a:srgbClr val="FF0000"/>
                        </a:solidFill>
                      </a:endParaRPr>
                    </a:p>
                  </a:txBody>
                  <a:tcPr>
                    <a:solidFill>
                      <a:schemeClr val="tx1">
                        <a:lumMod val="50000"/>
                        <a:lumOff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u="none" strike="sngStrike" kern="1200" cap="none" spc="0" normalizeH="0" baseline="0" noProof="0" dirty="0">
                          <a:ln>
                            <a:noFill/>
                          </a:ln>
                          <a:effectLst/>
                          <a:uLnTx/>
                          <a:uFillTx/>
                        </a:rPr>
                        <a:t>1000</a:t>
                      </a:r>
                      <a:r>
                        <a:rPr kumimoji="1" lang="en-US" altLang="ja-JP" sz="1050" strike="sngStrike" dirty="0"/>
                        <a:t>(1)</a:t>
                      </a:r>
                      <a:endParaRPr kumimoji="1" lang="en-US" altLang="ja-JP" sz="1050" b="1" strike="sngStrike" dirty="0">
                        <a:solidFill>
                          <a:srgbClr val="FF0000"/>
                        </a:solidFill>
                      </a:endParaRPr>
                    </a:p>
                  </a:txBody>
                  <a:tcPr>
                    <a:solidFill>
                      <a:schemeClr val="tx1">
                        <a:lumMod val="50000"/>
                        <a:lumOff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u="none" strike="sngStrike" kern="1200" cap="none" spc="0" normalizeH="0" baseline="0" noProof="0" dirty="0">
                          <a:ln>
                            <a:noFill/>
                          </a:ln>
                          <a:effectLst/>
                          <a:uLnTx/>
                          <a:uFillTx/>
                        </a:rPr>
                        <a:t>1000</a:t>
                      </a:r>
                      <a:r>
                        <a:rPr kumimoji="1" lang="en-US" altLang="ja-JP" sz="1050" strike="sngStrike" dirty="0"/>
                        <a:t>(1)</a:t>
                      </a:r>
                      <a:endParaRPr kumimoji="1" lang="en-US" altLang="ja-JP" sz="1050" b="1" strike="sngStrike" dirty="0">
                        <a:solidFill>
                          <a:srgbClr val="FF0000"/>
                        </a:solidFill>
                      </a:endParaRPr>
                    </a:p>
                  </a:txBody>
                  <a:tcPr>
                    <a:solidFill>
                      <a:schemeClr val="tx1">
                        <a:lumMod val="50000"/>
                        <a:lumOff val="50000"/>
                      </a:schemeClr>
                    </a:solidFill>
                  </a:tcPr>
                </a:tc>
                <a:extLst>
                  <a:ext uri="{0D108BD9-81ED-4DB2-BD59-A6C34878D82A}">
                    <a16:rowId xmlns:a16="http://schemas.microsoft.com/office/drawing/2014/main" val="10005"/>
                  </a:ext>
                </a:extLst>
              </a:tr>
            </a:tbl>
          </a:graphicData>
        </a:graphic>
      </p:graphicFrame>
      <p:sp>
        <p:nvSpPr>
          <p:cNvPr id="8" name="フッター プレースホルダー 2"/>
          <p:cNvSpPr>
            <a:spLocks noGrp="1"/>
          </p:cNvSpPr>
          <p:nvPr>
            <p:ph type="ftr" sz="quarter" idx="11"/>
          </p:nvPr>
        </p:nvSpPr>
        <p:spPr>
          <a:xfrm>
            <a:off x="-1" y="6461954"/>
            <a:ext cx="9120825" cy="382587"/>
          </a:xfrm>
          <a:prstGeom prst="rect">
            <a:avLst/>
          </a:prstGeom>
        </p:spPr>
        <p:txBody>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3" name="日付プレースホルダー 2">
            <a:extLst>
              <a:ext uri="{FF2B5EF4-FFF2-40B4-BE49-F238E27FC236}">
                <a16:creationId xmlns:a16="http://schemas.microsoft.com/office/drawing/2014/main" id="{93ABB568-3E11-4891-9873-6478F60C2015}"/>
              </a:ext>
            </a:extLst>
          </p:cNvPr>
          <p:cNvSpPr>
            <a:spLocks noGrp="1"/>
          </p:cNvSpPr>
          <p:nvPr>
            <p:ph type="dt" sz="half" idx="2"/>
          </p:nvPr>
        </p:nvSpPr>
        <p:spPr/>
        <p:txBody>
          <a:bodyPr/>
          <a:lstStyle/>
          <a:p>
            <a:r>
              <a:rPr lang="en-US" altLang="ja-JP"/>
              <a:t>&lt;June,2021&gt;</a:t>
            </a:r>
            <a:endParaRPr lang="en-US" altLang="ja-JP" dirty="0"/>
          </a:p>
        </p:txBody>
      </p:sp>
      <p:graphicFrame>
        <p:nvGraphicFramePr>
          <p:cNvPr id="12" name="コンテンツ プレースホルダー 6">
            <a:extLst>
              <a:ext uri="{FF2B5EF4-FFF2-40B4-BE49-F238E27FC236}">
                <a16:creationId xmlns:a16="http://schemas.microsoft.com/office/drawing/2014/main" id="{001399ED-2836-4AD4-824A-239B69DD7B7C}"/>
              </a:ext>
            </a:extLst>
          </p:cNvPr>
          <p:cNvGraphicFramePr>
            <a:graphicFrameLocks/>
          </p:cNvGraphicFramePr>
          <p:nvPr>
            <p:extLst>
              <p:ext uri="{D42A27DB-BD31-4B8C-83A1-F6EECF244321}">
                <p14:modId xmlns:p14="http://schemas.microsoft.com/office/powerpoint/2010/main" val="1174739058"/>
              </p:ext>
            </p:extLst>
          </p:nvPr>
        </p:nvGraphicFramePr>
        <p:xfrm>
          <a:off x="106999" y="4222663"/>
          <a:ext cx="6123319" cy="1965960"/>
        </p:xfrm>
        <a:graphic>
          <a:graphicData uri="http://schemas.openxmlformats.org/drawingml/2006/table">
            <a:tbl>
              <a:tblPr firstRow="1" bandRow="1">
                <a:tableStyleId>{5940675A-B579-460E-94D1-54222C63F5DA}</a:tableStyleId>
              </a:tblPr>
              <a:tblGrid>
                <a:gridCol w="672668">
                  <a:extLst>
                    <a:ext uri="{9D8B030D-6E8A-4147-A177-3AD203B41FA5}">
                      <a16:colId xmlns:a16="http://schemas.microsoft.com/office/drawing/2014/main" val="20000"/>
                    </a:ext>
                  </a:extLst>
                </a:gridCol>
                <a:gridCol w="1397903">
                  <a:extLst>
                    <a:ext uri="{9D8B030D-6E8A-4147-A177-3AD203B41FA5}">
                      <a16:colId xmlns:a16="http://schemas.microsoft.com/office/drawing/2014/main" val="20001"/>
                    </a:ext>
                  </a:extLst>
                </a:gridCol>
                <a:gridCol w="578964">
                  <a:extLst>
                    <a:ext uri="{9D8B030D-6E8A-4147-A177-3AD203B41FA5}">
                      <a16:colId xmlns:a16="http://schemas.microsoft.com/office/drawing/2014/main" val="20004"/>
                    </a:ext>
                  </a:extLst>
                </a:gridCol>
                <a:gridCol w="578964">
                  <a:extLst>
                    <a:ext uri="{9D8B030D-6E8A-4147-A177-3AD203B41FA5}">
                      <a16:colId xmlns:a16="http://schemas.microsoft.com/office/drawing/2014/main" val="2959421447"/>
                    </a:ext>
                  </a:extLst>
                </a:gridCol>
                <a:gridCol w="578964">
                  <a:extLst>
                    <a:ext uri="{9D8B030D-6E8A-4147-A177-3AD203B41FA5}">
                      <a16:colId xmlns:a16="http://schemas.microsoft.com/office/drawing/2014/main" val="536220194"/>
                    </a:ext>
                  </a:extLst>
                </a:gridCol>
                <a:gridCol w="578964">
                  <a:extLst>
                    <a:ext uri="{9D8B030D-6E8A-4147-A177-3AD203B41FA5}">
                      <a16:colId xmlns:a16="http://schemas.microsoft.com/office/drawing/2014/main" val="1846727901"/>
                    </a:ext>
                  </a:extLst>
                </a:gridCol>
                <a:gridCol w="578964">
                  <a:extLst>
                    <a:ext uri="{9D8B030D-6E8A-4147-A177-3AD203B41FA5}">
                      <a16:colId xmlns:a16="http://schemas.microsoft.com/office/drawing/2014/main" val="20006"/>
                    </a:ext>
                  </a:extLst>
                </a:gridCol>
                <a:gridCol w="578964">
                  <a:extLst>
                    <a:ext uri="{9D8B030D-6E8A-4147-A177-3AD203B41FA5}">
                      <a16:colId xmlns:a16="http://schemas.microsoft.com/office/drawing/2014/main" val="20007"/>
                    </a:ext>
                  </a:extLst>
                </a:gridCol>
                <a:gridCol w="578964">
                  <a:extLst>
                    <a:ext uri="{9D8B030D-6E8A-4147-A177-3AD203B41FA5}">
                      <a16:colId xmlns:a16="http://schemas.microsoft.com/office/drawing/2014/main" val="20008"/>
                    </a:ext>
                  </a:extLst>
                </a:gridCol>
              </a:tblGrid>
              <a:tr h="0">
                <a:tc rowSpan="2">
                  <a:txBody>
                    <a:bodyPr/>
                    <a:lstStyle/>
                    <a:p>
                      <a:r>
                        <a:rPr kumimoji="1" lang="en-US" altLang="ja-JP" sz="1100" dirty="0"/>
                        <a:t>Band</a:t>
                      </a:r>
                    </a:p>
                    <a:p>
                      <a:r>
                        <a:rPr kumimoji="1" lang="en-US" altLang="ja-JP" sz="1100" dirty="0"/>
                        <a:t>Designation</a:t>
                      </a:r>
                    </a:p>
                    <a:p>
                      <a:r>
                        <a:rPr kumimoji="1" lang="en-US" altLang="ja-JP" sz="1100" dirty="0"/>
                        <a:t>(MHz)</a:t>
                      </a:r>
                      <a:endParaRPr kumimoji="1" lang="ja-JP" altLang="en-US" sz="1100" dirty="0"/>
                    </a:p>
                  </a:txBody>
                  <a:tcPr/>
                </a:tc>
                <a:tc rowSpan="2">
                  <a:txBody>
                    <a:bodyPr/>
                    <a:lstStyle/>
                    <a:p>
                      <a:r>
                        <a:rPr kumimoji="1" lang="en-US" altLang="ja-JP" sz="1100" dirty="0"/>
                        <a:t>Parameter</a:t>
                      </a:r>
                      <a:endParaRPr kumimoji="1" lang="ja-JP" altLang="en-US" sz="1100" dirty="0"/>
                    </a:p>
                  </a:txBody>
                  <a:tcPr/>
                </a:tc>
                <a:tc gridSpan="7">
                  <a:txBody>
                    <a:bodyPr/>
                    <a:lstStyle/>
                    <a:p>
                      <a:r>
                        <a:rPr lang="en-US" sz="1100" dirty="0"/>
                        <a:t>Operating mode</a:t>
                      </a:r>
                    </a:p>
                    <a:p>
                      <a:r>
                        <a:rPr lang="en-US" sz="1100" dirty="0"/>
                        <a:t>(Table19-9a)</a:t>
                      </a:r>
                    </a:p>
                  </a:txBody>
                  <a:tcPr>
                    <a:lnB w="12700" cap="flat" cmpd="sng" algn="ctr">
                      <a:solidFill>
                        <a:schemeClr val="tx1"/>
                      </a:solidFill>
                      <a:prstDash val="solid"/>
                      <a:round/>
                      <a:headEnd type="none" w="med" len="med"/>
                      <a:tailEnd type="none" w="med" len="med"/>
                    </a:lnB>
                  </a:tcPr>
                </a:tc>
                <a:tc hMerge="1">
                  <a:txBody>
                    <a:bodyPr/>
                    <a:lstStyle/>
                    <a:p>
                      <a:endParaRPr lang="en-US" sz="1100" dirty="0"/>
                    </a:p>
                  </a:txBody>
                  <a:tcPr>
                    <a:lnR w="12700" cap="flat" cmpd="sng" algn="ctr">
                      <a:solidFill>
                        <a:schemeClr val="tx1"/>
                      </a:solidFill>
                      <a:prstDash val="solid"/>
                      <a:round/>
                      <a:headEnd type="none" w="med" len="med"/>
                      <a:tailEnd type="none" w="med" len="med"/>
                    </a:lnR>
                  </a:tcPr>
                </a:tc>
                <a:tc hMerge="1">
                  <a:txBody>
                    <a:bodyPr/>
                    <a:lstStyle/>
                    <a:p>
                      <a:endParaRPr lang="en-US" sz="1100" dirty="0"/>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p>
                  </a:txBody>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69131">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1100" dirty="0"/>
                        <a:t>#6</a:t>
                      </a:r>
                      <a:endParaRPr kumimoji="1" lang="ja-JP" altLang="en-US" sz="1100" dirty="0"/>
                    </a:p>
                  </a:txBody>
                  <a:tcPr>
                    <a:lnT w="12700" cap="flat" cmpd="sng" algn="ctr">
                      <a:solidFill>
                        <a:schemeClr val="tx1"/>
                      </a:solidFill>
                      <a:prstDash val="solid"/>
                      <a:round/>
                      <a:headEnd type="none" w="med" len="med"/>
                      <a:tailEnd type="none" w="med" len="med"/>
                    </a:lnT>
                  </a:tcPr>
                </a:tc>
                <a:tc>
                  <a:txBody>
                    <a:bodyPr/>
                    <a:lstStyle/>
                    <a:p>
                      <a:r>
                        <a:rPr kumimoji="1" lang="en-US" altLang="ja-JP" sz="1100" b="0" dirty="0">
                          <a:solidFill>
                            <a:schemeClr val="tx1"/>
                          </a:solidFill>
                        </a:rPr>
                        <a:t>#7</a:t>
                      </a:r>
                      <a:endParaRPr kumimoji="1" lang="ja-JP" altLang="en-US" sz="1100" b="0" dirty="0">
                        <a:solidFill>
                          <a:schemeClr val="tx1"/>
                        </a:solidFill>
                      </a:endParaRPr>
                    </a:p>
                  </a:txBody>
                  <a:tcPr/>
                </a:tc>
                <a:tc>
                  <a:txBody>
                    <a:bodyPr/>
                    <a:lstStyle/>
                    <a:p>
                      <a:r>
                        <a:rPr kumimoji="1" lang="en-US" altLang="ja-JP" sz="1100" b="0" dirty="0">
                          <a:solidFill>
                            <a:schemeClr val="tx2"/>
                          </a:solidFill>
                        </a:rPr>
                        <a:t>#8</a:t>
                      </a:r>
                      <a:endParaRPr kumimoji="1" lang="ja-JP" altLang="en-US" sz="1100" b="0" dirty="0">
                        <a:solidFill>
                          <a:schemeClr val="tx2"/>
                        </a:solidFill>
                      </a:endParaRPr>
                    </a:p>
                  </a:txBody>
                  <a:tcPr/>
                </a:tc>
                <a:tc>
                  <a:txBody>
                    <a:bodyPr/>
                    <a:lstStyle/>
                    <a:p>
                      <a:r>
                        <a:rPr kumimoji="1" lang="en-US" altLang="ja-JP" sz="1100" dirty="0"/>
                        <a:t>#9</a:t>
                      </a:r>
                      <a:endParaRPr kumimoji="1" lang="ja-JP" altLang="en-US" sz="1100" b="1" dirty="0">
                        <a:solidFill>
                          <a:schemeClr val="tx1"/>
                        </a:solidFill>
                      </a:endParaRPr>
                    </a:p>
                  </a:txBody>
                  <a:tcPr/>
                </a:tc>
                <a:tc>
                  <a:txBody>
                    <a:bodyPr/>
                    <a:lstStyle/>
                    <a:p>
                      <a:r>
                        <a:rPr kumimoji="1" lang="en-US" altLang="ja-JP" sz="1100" dirty="0"/>
                        <a:t>#10</a:t>
                      </a:r>
                      <a:endParaRPr kumimoji="1" lang="ja-JP" altLang="en-US" sz="1100" b="1" dirty="0">
                        <a:solidFill>
                          <a:schemeClr val="tx1"/>
                        </a:solidFill>
                      </a:endParaRPr>
                    </a:p>
                  </a:txBody>
                  <a:tcPr/>
                </a:tc>
                <a:tc>
                  <a:txBody>
                    <a:bodyPr/>
                    <a:lstStyle/>
                    <a:p>
                      <a:r>
                        <a:rPr kumimoji="1" lang="en-US" altLang="ja-JP" sz="1100" dirty="0"/>
                        <a:t>#11</a:t>
                      </a:r>
                      <a:endParaRPr kumimoji="1" lang="ja-JP" altLang="en-US" sz="1100" b="1" dirty="0">
                        <a:solidFill>
                          <a:schemeClr val="tx1"/>
                        </a:solidFill>
                      </a:endParaRPr>
                    </a:p>
                  </a:txBody>
                  <a:tcPr/>
                </a:tc>
                <a:tc>
                  <a:txBody>
                    <a:bodyPr/>
                    <a:lstStyle/>
                    <a:p>
                      <a:r>
                        <a:rPr kumimoji="1" lang="en-US" altLang="ja-JP" sz="1100" dirty="0"/>
                        <a:t>#12</a:t>
                      </a:r>
                      <a:endParaRPr kumimoji="1" lang="ja-JP" altLang="en-US" sz="1100" b="1" dirty="0">
                        <a:solidFill>
                          <a:schemeClr val="tx1"/>
                        </a:solidFill>
                      </a:endParaRPr>
                    </a:p>
                  </a:txBody>
                  <a:tcPr/>
                </a:tc>
                <a:extLst>
                  <a:ext uri="{0D108BD9-81ED-4DB2-BD59-A6C34878D82A}">
                    <a16:rowId xmlns:a16="http://schemas.microsoft.com/office/drawing/2014/main" val="10001"/>
                  </a:ext>
                </a:extLst>
              </a:tr>
              <a:tr h="175773">
                <a:tc rowSpan="4">
                  <a:txBody>
                    <a:bodyPr/>
                    <a:lstStyle/>
                    <a:p>
                      <a:r>
                        <a:rPr kumimoji="1" lang="en-US" altLang="ja-JP" sz="1100" dirty="0"/>
                        <a:t>920</a:t>
                      </a:r>
                    </a:p>
                    <a:p>
                      <a:endParaRPr kumimoji="1" lang="en-US" altLang="ja-JP" sz="1100" dirty="0"/>
                    </a:p>
                  </a:txBody>
                  <a:tcPr/>
                </a:tc>
                <a:tc>
                  <a:txBody>
                    <a:bodyPr/>
                    <a:lstStyle/>
                    <a:p>
                      <a:r>
                        <a:rPr kumimoji="1" lang="en-US" altLang="ja-JP" sz="1100" dirty="0"/>
                        <a:t>Data rate(kb/s)</a:t>
                      </a:r>
                      <a:endParaRPr kumimoji="1" lang="ja-JP" altLang="en-US" sz="1100" dirty="0"/>
                    </a:p>
                  </a:txBody>
                  <a:tcPr/>
                </a:tc>
                <a:tc>
                  <a:txBody>
                    <a:bodyPr/>
                    <a:lstStyle/>
                    <a:p>
                      <a:r>
                        <a:rPr kumimoji="1" lang="en-US" altLang="ja-JP" sz="1050" dirty="0"/>
                        <a:t>150</a:t>
                      </a:r>
                      <a:endParaRPr kumimoji="1" lang="ja-JP" altLang="en-US" sz="1050" b="1" dirty="0">
                        <a:solidFill>
                          <a:schemeClr val="tx1"/>
                        </a:solidFill>
                      </a:endParaRPr>
                    </a:p>
                  </a:txBody>
                  <a:tcPr/>
                </a:tc>
                <a:tc>
                  <a:txBody>
                    <a:bodyPr/>
                    <a:lstStyle/>
                    <a:p>
                      <a:r>
                        <a:rPr kumimoji="1" lang="en-US" altLang="ja-JP" sz="1050" dirty="0"/>
                        <a:t>300</a:t>
                      </a:r>
                      <a:endParaRPr kumimoji="1" lang="ja-JP" altLang="en-US" sz="1050" b="1" dirty="0">
                        <a:solidFill>
                          <a:schemeClr val="tx1"/>
                        </a:solidFill>
                      </a:endParaRPr>
                    </a:p>
                  </a:txBody>
                  <a:tcPr/>
                </a:tc>
                <a:tc>
                  <a:txBody>
                    <a:bodyPr/>
                    <a:lstStyle/>
                    <a:p>
                      <a:r>
                        <a:rPr kumimoji="1" lang="en-US" altLang="ja-JP" sz="1050" dirty="0"/>
                        <a:t>300</a:t>
                      </a:r>
                      <a:endParaRPr kumimoji="1" lang="ja-JP" altLang="en-US" sz="1050" b="1" dirty="0">
                        <a:solidFill>
                          <a:schemeClr val="tx1"/>
                        </a:solidFill>
                      </a:endParaRPr>
                    </a:p>
                  </a:txBody>
                  <a:tcPr/>
                </a:tc>
                <a:tc>
                  <a:txBody>
                    <a:bodyPr/>
                    <a:lstStyle/>
                    <a:p>
                      <a:r>
                        <a:rPr kumimoji="1" lang="en-US" altLang="ja-JP" sz="1050" dirty="0"/>
                        <a:t>400</a:t>
                      </a:r>
                      <a:endParaRPr kumimoji="1" lang="ja-JP" altLang="en-US" sz="1050" b="1" dirty="0">
                        <a:solidFill>
                          <a:schemeClr val="tx1"/>
                        </a:solidFill>
                      </a:endParaRPr>
                    </a:p>
                  </a:txBody>
                  <a:tcPr/>
                </a:tc>
                <a:tc>
                  <a:txBody>
                    <a:bodyPr/>
                    <a:lstStyle/>
                    <a:p>
                      <a:r>
                        <a:rPr kumimoji="1" lang="en-US" altLang="ja-JP" sz="1050" dirty="0"/>
                        <a:t>600</a:t>
                      </a:r>
                      <a:endParaRPr kumimoji="1" lang="ja-JP" altLang="en-US" sz="1050" b="1" dirty="0">
                        <a:solidFill>
                          <a:schemeClr val="tx1"/>
                        </a:solidFill>
                      </a:endParaRPr>
                    </a:p>
                  </a:txBody>
                  <a:tcPr/>
                </a:tc>
                <a:tc>
                  <a:txBody>
                    <a:bodyPr/>
                    <a:lstStyle/>
                    <a:p>
                      <a:r>
                        <a:rPr kumimoji="1" lang="en-US" altLang="ja-JP" sz="1050"/>
                        <a:t>600</a:t>
                      </a:r>
                      <a:endParaRPr kumimoji="1" lang="ja-JP" altLang="en-US" sz="1050" b="1" dirty="0">
                        <a:solidFill>
                          <a:schemeClr val="tx1"/>
                        </a:solidFill>
                      </a:endParaRPr>
                    </a:p>
                  </a:txBody>
                  <a:tcPr/>
                </a:tc>
                <a:tc>
                  <a:txBody>
                    <a:bodyPr/>
                    <a:lstStyle/>
                    <a:p>
                      <a:r>
                        <a:rPr kumimoji="1" lang="en-US" altLang="ja-JP" sz="1050" dirty="0"/>
                        <a:t>800</a:t>
                      </a:r>
                      <a:endParaRPr kumimoji="1" lang="ja-JP" altLang="en-US" sz="1050" b="1" dirty="0">
                        <a:solidFill>
                          <a:schemeClr val="tx1"/>
                        </a:solidFill>
                      </a:endParaRPr>
                    </a:p>
                  </a:txBody>
                  <a:tcPr/>
                </a:tc>
                <a:extLst>
                  <a:ext uri="{0D108BD9-81ED-4DB2-BD59-A6C34878D82A}">
                    <a16:rowId xmlns:a16="http://schemas.microsoft.com/office/drawing/2014/main" val="10002"/>
                  </a:ext>
                </a:extLst>
              </a:tr>
              <a:tr h="0">
                <a:tc vMerge="1">
                  <a:txBody>
                    <a:bodyPr/>
                    <a:lstStyle/>
                    <a:p>
                      <a:endParaRPr kumimoji="1" lang="ja-JP" altLang="en-US" sz="1100"/>
                    </a:p>
                  </a:txBody>
                  <a:tcPr/>
                </a:tc>
                <a:tc>
                  <a:txBody>
                    <a:bodyPr/>
                    <a:lstStyle/>
                    <a:p>
                      <a:r>
                        <a:rPr kumimoji="1" lang="en-US" altLang="ja-JP" sz="1100" dirty="0"/>
                        <a:t>Modulation</a:t>
                      </a:r>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b="1"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2-FSK</a:t>
                      </a:r>
                      <a:endParaRPr kumimoji="1" lang="ja-JP" altLang="en-US" sz="1050" b="1"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4-FSK</a:t>
                      </a:r>
                      <a:endParaRPr kumimoji="1" lang="ja-JP" altLang="en-US" sz="1050" b="1"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4-FSK</a:t>
                      </a:r>
                      <a:endParaRPr kumimoji="1" lang="ja-JP" altLang="en-US" sz="1050" b="1" dirty="0">
                        <a:solidFill>
                          <a:schemeClr val="tx1"/>
                        </a:solidFill>
                      </a:endParaRPr>
                    </a:p>
                  </a:txBody>
                  <a:tcPr/>
                </a:tc>
                <a:extLst>
                  <a:ext uri="{0D108BD9-81ED-4DB2-BD59-A6C34878D82A}">
                    <a16:rowId xmlns:a16="http://schemas.microsoft.com/office/drawing/2014/main" val="10003"/>
                  </a:ext>
                </a:extLst>
              </a:tr>
              <a:tr h="175773">
                <a:tc vMerge="1">
                  <a:txBody>
                    <a:bodyPr/>
                    <a:lstStyle/>
                    <a:p>
                      <a:endParaRPr kumimoji="1" lang="ja-JP" altLang="en-US" sz="1100"/>
                    </a:p>
                  </a:txBody>
                  <a:tcPr/>
                </a:tc>
                <a:tc>
                  <a:txBody>
                    <a:bodyPr/>
                    <a:lstStyle/>
                    <a:p>
                      <a:r>
                        <a:rPr kumimoji="1" lang="en-US" altLang="ja-JP" sz="1100" dirty="0"/>
                        <a:t>Modulation index</a:t>
                      </a:r>
                      <a:endParaRPr kumimoji="1" lang="ja-JP" altLang="en-US" sz="1100" dirty="0"/>
                    </a:p>
                  </a:txBody>
                  <a:tcPr/>
                </a:tc>
                <a:tc>
                  <a:txBody>
                    <a:bodyPr/>
                    <a:lstStyle/>
                    <a:p>
                      <a:r>
                        <a:rPr kumimoji="1" lang="en-US" altLang="ja-JP" sz="1050" dirty="0"/>
                        <a:t>0.5</a:t>
                      </a:r>
                      <a:endParaRPr kumimoji="1" lang="ja-JP" altLang="en-US" sz="1050" b="1" dirty="0">
                        <a:solidFill>
                          <a:schemeClr val="tx1"/>
                        </a:solidFill>
                      </a:endParaRPr>
                    </a:p>
                  </a:txBody>
                  <a:tcPr/>
                </a:tc>
                <a:tc>
                  <a:txBody>
                    <a:bodyPr/>
                    <a:lstStyle/>
                    <a:p>
                      <a:r>
                        <a:rPr kumimoji="1" lang="en-US" altLang="ja-JP" sz="1050" dirty="0"/>
                        <a:t>0.5</a:t>
                      </a:r>
                      <a:endParaRPr kumimoji="1" lang="ja-JP" altLang="en-US" sz="1050" b="1" dirty="0">
                        <a:solidFill>
                          <a:schemeClr val="tx1"/>
                        </a:solidFill>
                      </a:endParaRPr>
                    </a:p>
                  </a:txBody>
                  <a:tcPr/>
                </a:tc>
                <a:tc>
                  <a:txBody>
                    <a:bodyPr/>
                    <a:lstStyle/>
                    <a:p>
                      <a:r>
                        <a:rPr kumimoji="1" lang="en-US" altLang="ja-JP" sz="1050" dirty="0"/>
                        <a:t>0.5</a:t>
                      </a:r>
                      <a:endParaRPr kumimoji="1" lang="ja-JP" altLang="en-US" sz="1050" b="1" dirty="0">
                        <a:solidFill>
                          <a:schemeClr val="tx1"/>
                        </a:solidFill>
                      </a:endParaRPr>
                    </a:p>
                  </a:txBody>
                  <a:tcPr/>
                </a:tc>
                <a:tc>
                  <a:txBody>
                    <a:bodyPr/>
                    <a:lstStyle/>
                    <a:p>
                      <a:r>
                        <a:rPr kumimoji="1" lang="en-US" altLang="ja-JP" sz="1050" dirty="0"/>
                        <a:t>0.5</a:t>
                      </a:r>
                      <a:endParaRPr kumimoji="1" lang="ja-JP" altLang="en-US" sz="1050" b="1" dirty="0">
                        <a:solidFill>
                          <a:schemeClr val="tx1"/>
                        </a:solidFill>
                      </a:endParaRPr>
                    </a:p>
                  </a:txBody>
                  <a:tcPr/>
                </a:tc>
                <a:tc>
                  <a:txBody>
                    <a:bodyPr/>
                    <a:lstStyle/>
                    <a:p>
                      <a:r>
                        <a:rPr kumimoji="1" lang="en-US" altLang="ja-JP" sz="1050" dirty="0"/>
                        <a:t>0.4</a:t>
                      </a:r>
                      <a:endParaRPr kumimoji="1" lang="ja-JP" altLang="en-US" sz="1050" b="1" dirty="0">
                        <a:solidFill>
                          <a:schemeClr val="tx1"/>
                        </a:solidFill>
                      </a:endParaRPr>
                    </a:p>
                  </a:txBody>
                  <a:tcPr/>
                </a:tc>
                <a:tc>
                  <a:txBody>
                    <a:bodyPr/>
                    <a:lstStyle/>
                    <a:p>
                      <a:r>
                        <a:rPr kumimoji="1" lang="en-US" altLang="ja-JP" sz="1050" dirty="0"/>
                        <a:t>0.5</a:t>
                      </a:r>
                      <a:endParaRPr kumimoji="1" lang="ja-JP" altLang="en-US" sz="1050" b="1" dirty="0">
                        <a:solidFill>
                          <a:schemeClr val="tx1"/>
                        </a:solidFill>
                      </a:endParaRPr>
                    </a:p>
                  </a:txBody>
                  <a:tcPr/>
                </a:tc>
                <a:tc>
                  <a:txBody>
                    <a:bodyPr/>
                    <a:lstStyle/>
                    <a:p>
                      <a:r>
                        <a:rPr kumimoji="1" lang="en-US" altLang="ja-JP" sz="1050" dirty="0"/>
                        <a:t>0.33</a:t>
                      </a:r>
                      <a:endParaRPr kumimoji="1" lang="ja-JP" altLang="en-US" sz="1050" b="1" dirty="0">
                        <a:solidFill>
                          <a:schemeClr val="tx1"/>
                        </a:solidFill>
                      </a:endParaRPr>
                    </a:p>
                  </a:txBody>
                  <a:tcPr/>
                </a:tc>
                <a:extLst>
                  <a:ext uri="{0D108BD9-81ED-4DB2-BD59-A6C34878D82A}">
                    <a16:rowId xmlns:a16="http://schemas.microsoft.com/office/drawing/2014/main" val="10004"/>
                  </a:ext>
                </a:extLst>
              </a:tr>
              <a:tr h="246082">
                <a:tc vMerge="1">
                  <a:txBody>
                    <a:bodyPr/>
                    <a:lstStyle/>
                    <a:p>
                      <a:endParaRPr kumimoji="1" lang="ja-JP" altLang="en-US" sz="1100" dirty="0"/>
                    </a:p>
                  </a:txBody>
                  <a:tcPr/>
                </a:tc>
                <a:tc>
                  <a:txBody>
                    <a:bodyPr/>
                    <a:lstStyle/>
                    <a:p>
                      <a:r>
                        <a:rPr kumimoji="1" lang="en-US" altLang="ja-JP" sz="1100" dirty="0"/>
                        <a:t>Channel spacing(kHz)</a:t>
                      </a:r>
                      <a:endParaRPr kumimoji="1" lang="ja-JP" altLang="en-US" sz="1100" dirty="0"/>
                    </a:p>
                  </a:txBody>
                  <a:tcPr/>
                </a:tc>
                <a:tc>
                  <a:txBody>
                    <a:bodyPr/>
                    <a:lstStyle/>
                    <a:p>
                      <a:r>
                        <a:rPr kumimoji="1" lang="en-US" altLang="ja-JP" sz="1050" dirty="0"/>
                        <a:t>400</a:t>
                      </a:r>
                      <a:endParaRPr kumimoji="1" lang="ja-JP" altLang="en-US" sz="1050" b="0" dirty="0">
                        <a:solidFill>
                          <a:schemeClr val="tx2"/>
                        </a:solidFill>
                      </a:endParaRPr>
                    </a:p>
                  </a:txBody>
                  <a:tcPr/>
                </a:tc>
                <a:tc>
                  <a:txBody>
                    <a:bodyPr/>
                    <a:lstStyle/>
                    <a:p>
                      <a:r>
                        <a:rPr kumimoji="1" lang="en-US" altLang="ja-JP" sz="1050" dirty="0"/>
                        <a:t>400</a:t>
                      </a:r>
                      <a:endParaRPr kumimoji="1" lang="en-US" altLang="ja-JP" sz="1050" dirty="0">
                        <a:solidFill>
                          <a:srgbClr val="FF0000"/>
                        </a:solidFill>
                      </a:endParaRPr>
                    </a:p>
                  </a:txBody>
                  <a:tcPr/>
                </a:tc>
                <a:tc>
                  <a:txBody>
                    <a:bodyPr/>
                    <a:lstStyle/>
                    <a:p>
                      <a:r>
                        <a:rPr kumimoji="1" lang="en-US" altLang="ja-JP" sz="1050" dirty="0"/>
                        <a:t>600</a:t>
                      </a:r>
                      <a:endParaRPr kumimoji="1" lang="en-US" altLang="ja-JP" sz="1050" dirty="0">
                        <a:solidFill>
                          <a:srgbClr val="FF0000"/>
                        </a:solidFill>
                      </a:endParaRPr>
                    </a:p>
                  </a:txBody>
                  <a:tcPr/>
                </a:tc>
                <a:tc>
                  <a:txBody>
                    <a:bodyPr/>
                    <a:lstStyle/>
                    <a:p>
                      <a:r>
                        <a:rPr kumimoji="1" lang="en-US" altLang="ja-JP" sz="1050" dirty="0">
                          <a:solidFill>
                            <a:schemeClr val="tx1"/>
                          </a:solidFill>
                        </a:rPr>
                        <a:t>1000</a:t>
                      </a:r>
                    </a:p>
                    <a:p>
                      <a:r>
                        <a:rPr kumimoji="1" lang="en-US" altLang="ja-JP" sz="1050" dirty="0">
                          <a:solidFill>
                            <a:schemeClr val="tx1"/>
                          </a:solidFill>
                        </a:rPr>
                        <a:t>(1)</a:t>
                      </a:r>
                      <a:endParaRPr kumimoji="1" lang="en-US" altLang="ja-JP" sz="1050" b="1"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u="none" strike="noStrike" kern="1200" cap="none" spc="0" normalizeH="0" baseline="0" noProof="0" dirty="0">
                          <a:ln>
                            <a:noFill/>
                          </a:ln>
                          <a:solidFill>
                            <a:schemeClr val="tx1"/>
                          </a:solidFill>
                          <a:effectLst/>
                          <a:uLnTx/>
                          <a:uFillTx/>
                        </a:rPr>
                        <a:t>1000</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rPr>
                        <a:t>(1)</a:t>
                      </a:r>
                      <a:endParaRPr kumimoji="1" lang="en-US" altLang="ja-JP" sz="1050" b="1"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u="none" strike="noStrike" kern="1200" cap="none" spc="0" normalizeH="0" baseline="0" noProof="0" dirty="0">
                          <a:ln>
                            <a:noFill/>
                          </a:ln>
                          <a:solidFill>
                            <a:schemeClr val="tx1"/>
                          </a:solidFill>
                          <a:effectLst/>
                          <a:uLnTx/>
                          <a:uFillTx/>
                        </a:rPr>
                        <a:t>1000</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rPr>
                        <a:t>(1)</a:t>
                      </a:r>
                      <a:endParaRPr kumimoji="1" lang="en-US" altLang="ja-JP" sz="1050" b="1"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u="none" strike="noStrike" kern="1200" cap="none" spc="0" normalizeH="0" baseline="0" noProof="0" dirty="0">
                          <a:ln>
                            <a:noFill/>
                          </a:ln>
                          <a:solidFill>
                            <a:schemeClr val="tx1"/>
                          </a:solidFill>
                          <a:effectLst/>
                          <a:uLnTx/>
                          <a:uFillTx/>
                        </a:rPr>
                        <a:t>1000</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rPr>
                        <a:t>(1)</a:t>
                      </a:r>
                      <a:endParaRPr kumimoji="1" lang="en-US" altLang="ja-JP" sz="1050" b="1" dirty="0">
                        <a:solidFill>
                          <a:schemeClr val="tx1"/>
                        </a:solidFill>
                      </a:endParaRPr>
                    </a:p>
                  </a:txBody>
                  <a:tcPr/>
                </a:tc>
                <a:extLst>
                  <a:ext uri="{0D108BD9-81ED-4DB2-BD59-A6C34878D82A}">
                    <a16:rowId xmlns:a16="http://schemas.microsoft.com/office/drawing/2014/main" val="10005"/>
                  </a:ext>
                </a:extLst>
              </a:tr>
            </a:tbl>
          </a:graphicData>
        </a:graphic>
      </p:graphicFrame>
      <p:sp>
        <p:nvSpPr>
          <p:cNvPr id="13" name="テキスト ボックス 12">
            <a:extLst>
              <a:ext uri="{FF2B5EF4-FFF2-40B4-BE49-F238E27FC236}">
                <a16:creationId xmlns:a16="http://schemas.microsoft.com/office/drawing/2014/main" id="{9CDABCC7-C6FC-465D-A731-61025ECEB3B5}"/>
              </a:ext>
            </a:extLst>
          </p:cNvPr>
          <p:cNvSpPr txBox="1"/>
          <p:nvPr/>
        </p:nvSpPr>
        <p:spPr>
          <a:xfrm>
            <a:off x="106999" y="6202720"/>
            <a:ext cx="7772400" cy="276999"/>
          </a:xfrm>
          <a:prstGeom prst="rect">
            <a:avLst/>
          </a:prstGeom>
          <a:noFill/>
        </p:spPr>
        <p:txBody>
          <a:bodyPr wrap="square" rtlCol="0">
            <a:spAutoFit/>
          </a:bodyPr>
          <a:lstStyle/>
          <a:p>
            <a:r>
              <a:rPr lang="en-US" dirty="0"/>
              <a:t>(1) The Term “Channel separation” is used to calculate channel frequency.</a:t>
            </a:r>
          </a:p>
        </p:txBody>
      </p:sp>
    </p:spTree>
    <p:extLst>
      <p:ext uri="{BB962C8B-B14F-4D97-AF65-F5344CB8AC3E}">
        <p14:creationId xmlns:p14="http://schemas.microsoft.com/office/powerpoint/2010/main" val="165658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a:t>Reference</a:t>
            </a:r>
            <a:endParaRPr kumimoji="1" lang="ja-JP" altLang="en-US" sz="28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r>
              <a:rPr lang="en-US" sz="1400" dirty="0"/>
              <a:t>[1]IEEE Std 802.15.4-2020</a:t>
            </a:r>
          </a:p>
          <a:p>
            <a:pPr marL="0" indent="0">
              <a:buNone/>
            </a:pPr>
            <a:endParaRPr lang="en-US" sz="1400" dirty="0"/>
          </a:p>
          <a:p>
            <a:pPr marL="0" indent="0">
              <a:buNone/>
            </a:pPr>
            <a:r>
              <a:rPr lang="en-US" sz="1400" dirty="0"/>
              <a:t>[2] P802.15.4aa-D7</a:t>
            </a:r>
          </a:p>
          <a:p>
            <a:pPr marL="0" indent="0">
              <a:buNone/>
            </a:pPr>
            <a:endParaRPr lang="en-US" sz="1400" dirty="0"/>
          </a:p>
          <a:p>
            <a:pPr marL="0" indent="0">
              <a:buNone/>
            </a:pPr>
            <a:r>
              <a:rPr lang="en-US" sz="1400" dirty="0"/>
              <a:t>[3]</a:t>
            </a:r>
            <a:r>
              <a:rPr lang="en-US" altLang="ja-JP" sz="1400" dirty="0"/>
              <a:t> 15-21-0332-00-04aa - 802.15.4aa D07 Recirculation Letter Ballot Consolidated Comments(LB185)</a:t>
            </a:r>
            <a:endParaRPr lang="en-001" sz="1400" dirty="0"/>
          </a:p>
          <a:p>
            <a:pPr marL="0" indent="0">
              <a:buNone/>
            </a:pPr>
            <a:endParaRPr lang="en-GB" sz="1400" dirty="0"/>
          </a:p>
          <a:p>
            <a:endParaRPr lang="en-GB" sz="1400" dirty="0"/>
          </a:p>
          <a:p>
            <a:endParaRPr lang="de-DE" sz="1400" dirty="0"/>
          </a:p>
        </p:txBody>
      </p:sp>
      <p:sp>
        <p:nvSpPr>
          <p:cNvPr id="10" name="Rectangle 5">
            <a:extLst>
              <a:ext uri="{FF2B5EF4-FFF2-40B4-BE49-F238E27FC236}">
                <a16:creationId xmlns:a16="http://schemas.microsoft.com/office/drawing/2014/main" id="{E58B2CCE-8C0E-4E38-83FB-F4C6FF7D50A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C010855C-4B0E-4576-ADE2-276AB985845C}"/>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1784376394"/>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5438</TotalTime>
  <Words>612</Words>
  <Application>Microsoft Office PowerPoint</Application>
  <PresentationFormat>画面に合わせる (4:3)</PresentationFormat>
  <Paragraphs>289</Paragraphs>
  <Slides>5</Slides>
  <Notes>4</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5</vt:i4>
      </vt:variant>
    </vt:vector>
  </HeadingPairs>
  <TitlesOfParts>
    <vt:vector size="8" baseType="lpstr">
      <vt:lpstr>Arial</vt:lpstr>
      <vt:lpstr>Times New Roman</vt:lpstr>
      <vt:lpstr>15-20-xxxx-00-jre0-ig-jre-call-for-contributions</vt:lpstr>
      <vt:lpstr>PowerPoint プレゼンテーション</vt:lpstr>
      <vt:lpstr>802.15.4-2020 Table 19-8[1]</vt:lpstr>
      <vt:lpstr>Current extension in D07 (Table19-8/Table19-9a) [2]</vt:lpstr>
      <vt:lpstr>PowerPoint プレゼンテーション</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406</cp:revision>
  <cp:lastPrinted>1998-02-10T13:28:06Z</cp:lastPrinted>
  <dcterms:created xsi:type="dcterms:W3CDTF">2020-02-10T05:27:43Z</dcterms:created>
  <dcterms:modified xsi:type="dcterms:W3CDTF">2021-06-17T23:20:54Z</dcterms:modified>
</cp:coreProperties>
</file>